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Maven Pro" panose="020B0604020202020204" charset="0"/>
      <p:regular r:id="rId6"/>
      <p:bold r:id="rId7"/>
    </p:embeddedFont>
    <p:embeddedFont>
      <p:font typeface="Nunito"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FFF9519-7051-4B8E-A044-0BD6F5B50487}">
          <p14:sldIdLst>
            <p14:sldId id="256"/>
            <p14:sldId id="257"/>
            <p14:sldId id="25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0" y="4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35f760474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35f760474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Pushdown</a:t>
            </a:r>
            <a:br>
              <a:rPr lang="en-PH" dirty="0"/>
            </a:br>
            <a:r>
              <a:rPr lang="en-PH" dirty="0"/>
              <a:t>Automata</a:t>
            </a:r>
            <a:endParaRPr dirty="0"/>
          </a:p>
        </p:txBody>
      </p:sp>
      <p:sp>
        <p:nvSpPr>
          <p:cNvPr id="3" name="Subtitle 2">
            <a:extLst>
              <a:ext uri="{FF2B5EF4-FFF2-40B4-BE49-F238E27FC236}">
                <a16:creationId xmlns:a16="http://schemas.microsoft.com/office/drawing/2014/main" id="{72CEBB2C-6916-4AA9-9D17-34C16C8E545A}"/>
              </a:ext>
            </a:extLst>
          </p:cNvPr>
          <p:cNvSpPr>
            <a:spLocks noGrp="1"/>
          </p:cNvSpPr>
          <p:nvPr>
            <p:ph type="subTitle" idx="1"/>
          </p:nvPr>
        </p:nvSpPr>
        <p:spPr/>
        <p:txBody>
          <a:bodyPr/>
          <a:lstStyle/>
          <a:p>
            <a:r>
              <a:rPr lang="en-PH" dirty="0"/>
              <a:t>A Convenience Transition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740437"/>
            <a:ext cx="7030500" cy="999300"/>
          </a:xfrm>
          <a:prstGeom prst="rect">
            <a:avLst/>
          </a:prstGeom>
        </p:spPr>
        <p:txBody>
          <a:bodyPr spcFirstLastPara="1" wrap="square" lIns="91425" tIns="91425" rIns="91425" bIns="91425" anchor="t" anchorCtr="0">
            <a:noAutofit/>
          </a:bodyPr>
          <a:lstStyle/>
          <a:p>
            <a:r>
              <a:rPr lang="en-US" dirty="0"/>
              <a:t>A Convenience Transition</a:t>
            </a:r>
            <a:br>
              <a:rPr lang="en-PH" dirty="0"/>
            </a:br>
            <a:br>
              <a:rPr lang="en-PH" dirty="0"/>
            </a:br>
            <a:endParaRPr dirty="0"/>
          </a:p>
        </p:txBody>
      </p:sp>
      <p:sp>
        <p:nvSpPr>
          <p:cNvPr id="284" name="Google Shape;284;p14"/>
          <p:cNvSpPr txBox="1">
            <a:spLocks noGrp="1"/>
          </p:cNvSpPr>
          <p:nvPr>
            <p:ph type="body" idx="1"/>
          </p:nvPr>
        </p:nvSpPr>
        <p:spPr>
          <a:xfrm>
            <a:off x="1130532" y="1543051"/>
            <a:ext cx="7377036" cy="2860012"/>
          </a:xfrm>
          <a:prstGeom prst="rect">
            <a:avLst/>
          </a:prstGeom>
        </p:spPr>
        <p:txBody>
          <a:bodyPr spcFirstLastPara="1" wrap="square" lIns="91425" tIns="91425" rIns="91425" bIns="91425" anchor="t" anchorCtr="0">
            <a:noAutofit/>
          </a:bodyPr>
          <a:lstStyle/>
          <a:p>
            <a:r>
              <a:rPr lang="en-US" sz="1800" dirty="0"/>
              <a:t>The transition function of a PDA requires a symbol to always be popped from the stack in each move. If the stack becomes empty and input symbols are still unread, no moves are possible and the PDA dies. The top symbol is often popped and pushed back into the stack to comply with the “always pop” requirement. This requirement can be relaxed to make it more convenient to design PDAs. A convenience transition that does not look to the top of the stack with ε. If the stack is not empty, one can imagine that an ε is on the top of the symbol so that an ε always matches the imaginary ε on top of a non-empty stack.</a:t>
            </a:r>
            <a:endParaRPr lang="en-PH" sz="1800" dirty="0"/>
          </a:p>
          <a:p>
            <a:endParaRPr lang="en-PH"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D6AE-E2C6-4E05-AA14-98EFF641816D}"/>
              </a:ext>
            </a:extLst>
          </p:cNvPr>
          <p:cNvSpPr>
            <a:spLocks noGrp="1"/>
          </p:cNvSpPr>
          <p:nvPr>
            <p:ph type="title"/>
          </p:nvPr>
        </p:nvSpPr>
        <p:spPr/>
        <p:txBody>
          <a:bodyPr/>
          <a:lstStyle/>
          <a:p>
            <a:r>
              <a:rPr lang="en-US" dirty="0"/>
              <a:t>The PDA of PDA_ex4 with convenience transitions</a:t>
            </a:r>
            <a:br>
              <a:rPr lang="en-PH" dirty="0"/>
            </a:br>
            <a:endParaRPr lang="en-PH" dirty="0"/>
          </a:p>
        </p:txBody>
      </p:sp>
      <p:sp>
        <p:nvSpPr>
          <p:cNvPr id="4" name="Arrow: Right 3">
            <a:extLst>
              <a:ext uri="{FF2B5EF4-FFF2-40B4-BE49-F238E27FC236}">
                <a16:creationId xmlns:a16="http://schemas.microsoft.com/office/drawing/2014/main" id="{DCD9D9F2-593C-454C-A1A2-2029F2E1FE35}"/>
              </a:ext>
            </a:extLst>
          </p:cNvPr>
          <p:cNvSpPr/>
          <p:nvPr/>
        </p:nvSpPr>
        <p:spPr>
          <a:xfrm>
            <a:off x="1911019" y="2957513"/>
            <a:ext cx="1010775" cy="128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Oval 4">
            <a:extLst>
              <a:ext uri="{FF2B5EF4-FFF2-40B4-BE49-F238E27FC236}">
                <a16:creationId xmlns:a16="http://schemas.microsoft.com/office/drawing/2014/main" id="{E46A02F2-EC0D-42DC-9285-306A660CE82D}"/>
              </a:ext>
            </a:extLst>
          </p:cNvPr>
          <p:cNvSpPr/>
          <p:nvPr/>
        </p:nvSpPr>
        <p:spPr>
          <a:xfrm>
            <a:off x="2986088" y="2771776"/>
            <a:ext cx="514350"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p</a:t>
            </a:r>
          </a:p>
        </p:txBody>
      </p:sp>
      <p:sp>
        <p:nvSpPr>
          <p:cNvPr id="6" name="Arrow: Right 5">
            <a:extLst>
              <a:ext uri="{FF2B5EF4-FFF2-40B4-BE49-F238E27FC236}">
                <a16:creationId xmlns:a16="http://schemas.microsoft.com/office/drawing/2014/main" id="{03B42DB3-EB06-4ABB-A62C-D32595C64822}"/>
              </a:ext>
            </a:extLst>
          </p:cNvPr>
          <p:cNvSpPr/>
          <p:nvPr/>
        </p:nvSpPr>
        <p:spPr>
          <a:xfrm>
            <a:off x="3600451" y="2971802"/>
            <a:ext cx="1157287" cy="114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a:extLst>
              <a:ext uri="{FF2B5EF4-FFF2-40B4-BE49-F238E27FC236}">
                <a16:creationId xmlns:a16="http://schemas.microsoft.com/office/drawing/2014/main" id="{94A89D6F-4939-450B-842B-C227BFBD5650}"/>
              </a:ext>
            </a:extLst>
          </p:cNvPr>
          <p:cNvSpPr/>
          <p:nvPr/>
        </p:nvSpPr>
        <p:spPr>
          <a:xfrm>
            <a:off x="4857751" y="2778920"/>
            <a:ext cx="514350"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q</a:t>
            </a:r>
          </a:p>
        </p:txBody>
      </p:sp>
      <p:sp>
        <p:nvSpPr>
          <p:cNvPr id="8" name="Arrow: Right 7">
            <a:extLst>
              <a:ext uri="{FF2B5EF4-FFF2-40B4-BE49-F238E27FC236}">
                <a16:creationId xmlns:a16="http://schemas.microsoft.com/office/drawing/2014/main" id="{2AACFF8E-7B6A-4028-9F1A-0023AD0D0B77}"/>
              </a:ext>
            </a:extLst>
          </p:cNvPr>
          <p:cNvSpPr/>
          <p:nvPr/>
        </p:nvSpPr>
        <p:spPr>
          <a:xfrm>
            <a:off x="5472114" y="2971803"/>
            <a:ext cx="1157287" cy="114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Oval 8">
            <a:extLst>
              <a:ext uri="{FF2B5EF4-FFF2-40B4-BE49-F238E27FC236}">
                <a16:creationId xmlns:a16="http://schemas.microsoft.com/office/drawing/2014/main" id="{7221CE7F-7E41-403A-808C-6830DA5BF8C7}"/>
              </a:ext>
            </a:extLst>
          </p:cNvPr>
          <p:cNvSpPr/>
          <p:nvPr/>
        </p:nvSpPr>
        <p:spPr>
          <a:xfrm>
            <a:off x="6729414" y="2707482"/>
            <a:ext cx="514350" cy="50006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a:t>r</a:t>
            </a:r>
          </a:p>
        </p:txBody>
      </p:sp>
      <p:sp>
        <p:nvSpPr>
          <p:cNvPr id="10" name="Arrow: Curved Down 9">
            <a:extLst>
              <a:ext uri="{FF2B5EF4-FFF2-40B4-BE49-F238E27FC236}">
                <a16:creationId xmlns:a16="http://schemas.microsoft.com/office/drawing/2014/main" id="{161667D4-231E-4D48-AA50-6CA3514AB964}"/>
              </a:ext>
            </a:extLst>
          </p:cNvPr>
          <p:cNvSpPr/>
          <p:nvPr/>
        </p:nvSpPr>
        <p:spPr>
          <a:xfrm>
            <a:off x="3061097" y="2243139"/>
            <a:ext cx="364331" cy="485776"/>
          </a:xfrm>
          <a:prstGeom prst="curved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1" name="Arrow: Curved Down 10">
            <a:extLst>
              <a:ext uri="{FF2B5EF4-FFF2-40B4-BE49-F238E27FC236}">
                <a16:creationId xmlns:a16="http://schemas.microsoft.com/office/drawing/2014/main" id="{77E6513C-297C-438B-87B0-19D474436404}"/>
              </a:ext>
            </a:extLst>
          </p:cNvPr>
          <p:cNvSpPr/>
          <p:nvPr/>
        </p:nvSpPr>
        <p:spPr>
          <a:xfrm>
            <a:off x="4932760" y="2171701"/>
            <a:ext cx="364331" cy="485776"/>
          </a:xfrm>
          <a:prstGeom prst="curved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2" name="TextBox 11">
            <a:extLst>
              <a:ext uri="{FF2B5EF4-FFF2-40B4-BE49-F238E27FC236}">
                <a16:creationId xmlns:a16="http://schemas.microsoft.com/office/drawing/2014/main" id="{3FA2026A-B0EF-4CAE-917A-484C529519AD}"/>
              </a:ext>
            </a:extLst>
          </p:cNvPr>
          <p:cNvSpPr txBox="1"/>
          <p:nvPr/>
        </p:nvSpPr>
        <p:spPr>
          <a:xfrm>
            <a:off x="2232487" y="1938668"/>
            <a:ext cx="1010775" cy="523220"/>
          </a:xfrm>
          <a:prstGeom prst="rect">
            <a:avLst/>
          </a:prstGeom>
          <a:noFill/>
        </p:spPr>
        <p:txBody>
          <a:bodyPr wrap="square" rtlCol="0">
            <a:spAutoFit/>
          </a:bodyPr>
          <a:lstStyle/>
          <a:p>
            <a:r>
              <a:rPr lang="en-PH" dirty="0"/>
              <a:t>0, </a:t>
            </a:r>
            <a:r>
              <a:rPr lang="el-GR" dirty="0"/>
              <a:t>ε</a:t>
            </a:r>
            <a:r>
              <a:rPr lang="en-PH" dirty="0"/>
              <a:t> /0</a:t>
            </a:r>
          </a:p>
          <a:p>
            <a:r>
              <a:rPr lang="en-PH" dirty="0"/>
              <a:t>1 </a:t>
            </a:r>
            <a:r>
              <a:rPr lang="el-GR" dirty="0"/>
              <a:t>ε</a:t>
            </a:r>
            <a:r>
              <a:rPr lang="en-PH" dirty="0"/>
              <a:t>/1</a:t>
            </a:r>
          </a:p>
        </p:txBody>
      </p:sp>
      <p:sp>
        <p:nvSpPr>
          <p:cNvPr id="13" name="TextBox 12">
            <a:extLst>
              <a:ext uri="{FF2B5EF4-FFF2-40B4-BE49-F238E27FC236}">
                <a16:creationId xmlns:a16="http://schemas.microsoft.com/office/drawing/2014/main" id="{4B0E1DE3-8C4B-4583-B10B-970E8B8AA6FF}"/>
              </a:ext>
            </a:extLst>
          </p:cNvPr>
          <p:cNvSpPr txBox="1"/>
          <p:nvPr/>
        </p:nvSpPr>
        <p:spPr>
          <a:xfrm>
            <a:off x="3771966" y="2240923"/>
            <a:ext cx="1010775" cy="738664"/>
          </a:xfrm>
          <a:prstGeom prst="rect">
            <a:avLst/>
          </a:prstGeom>
          <a:noFill/>
        </p:spPr>
        <p:txBody>
          <a:bodyPr wrap="square" rtlCol="0">
            <a:spAutoFit/>
          </a:bodyPr>
          <a:lstStyle/>
          <a:p>
            <a:r>
              <a:rPr lang="el-GR" dirty="0"/>
              <a:t>ε</a:t>
            </a:r>
            <a:r>
              <a:rPr lang="en-PH" dirty="0"/>
              <a:t>,</a:t>
            </a:r>
            <a:r>
              <a:rPr lang="el-GR" dirty="0"/>
              <a:t> ε</a:t>
            </a:r>
            <a:r>
              <a:rPr lang="en-PH" dirty="0"/>
              <a:t>/</a:t>
            </a:r>
            <a:r>
              <a:rPr lang="el-GR" dirty="0"/>
              <a:t>ε</a:t>
            </a:r>
            <a:endParaRPr lang="en-PH" dirty="0"/>
          </a:p>
          <a:p>
            <a:r>
              <a:rPr lang="en-PH" dirty="0"/>
              <a:t>0,</a:t>
            </a:r>
            <a:r>
              <a:rPr lang="el-GR" dirty="0"/>
              <a:t> ε</a:t>
            </a:r>
            <a:r>
              <a:rPr lang="en-PH" dirty="0"/>
              <a:t>/</a:t>
            </a:r>
            <a:r>
              <a:rPr lang="el-GR" dirty="0"/>
              <a:t>ε</a:t>
            </a:r>
            <a:endParaRPr lang="en-PH" dirty="0"/>
          </a:p>
          <a:p>
            <a:r>
              <a:rPr lang="en-PH" dirty="0"/>
              <a:t>1 </a:t>
            </a:r>
            <a:r>
              <a:rPr lang="el-GR" dirty="0"/>
              <a:t>ε</a:t>
            </a:r>
            <a:r>
              <a:rPr lang="en-PH" dirty="0"/>
              <a:t>/</a:t>
            </a:r>
            <a:r>
              <a:rPr lang="el-GR" dirty="0"/>
              <a:t>ε</a:t>
            </a:r>
            <a:endParaRPr lang="en-PH" dirty="0"/>
          </a:p>
        </p:txBody>
      </p:sp>
      <p:sp>
        <p:nvSpPr>
          <p:cNvPr id="14" name="TextBox 13">
            <a:extLst>
              <a:ext uri="{FF2B5EF4-FFF2-40B4-BE49-F238E27FC236}">
                <a16:creationId xmlns:a16="http://schemas.microsoft.com/office/drawing/2014/main" id="{735F8AFB-0E25-4D23-A50A-DC5107D8833E}"/>
              </a:ext>
            </a:extLst>
          </p:cNvPr>
          <p:cNvSpPr txBox="1"/>
          <p:nvPr/>
        </p:nvSpPr>
        <p:spPr>
          <a:xfrm>
            <a:off x="4839893" y="1446161"/>
            <a:ext cx="1010775" cy="523220"/>
          </a:xfrm>
          <a:prstGeom prst="rect">
            <a:avLst/>
          </a:prstGeom>
          <a:noFill/>
        </p:spPr>
        <p:txBody>
          <a:bodyPr wrap="square" rtlCol="0">
            <a:spAutoFit/>
          </a:bodyPr>
          <a:lstStyle/>
          <a:p>
            <a:r>
              <a:rPr lang="en-PH" dirty="0"/>
              <a:t>0,0/</a:t>
            </a:r>
            <a:r>
              <a:rPr lang="el-GR" dirty="0"/>
              <a:t>ε</a:t>
            </a:r>
            <a:endParaRPr lang="en-PH" dirty="0"/>
          </a:p>
          <a:p>
            <a:r>
              <a:rPr lang="en-PH" dirty="0"/>
              <a:t>1,1/</a:t>
            </a:r>
            <a:r>
              <a:rPr lang="el-GR" dirty="0"/>
              <a:t>ε</a:t>
            </a:r>
            <a:endParaRPr lang="en-PH" dirty="0"/>
          </a:p>
        </p:txBody>
      </p:sp>
      <p:sp>
        <p:nvSpPr>
          <p:cNvPr id="15" name="TextBox 14">
            <a:extLst>
              <a:ext uri="{FF2B5EF4-FFF2-40B4-BE49-F238E27FC236}">
                <a16:creationId xmlns:a16="http://schemas.microsoft.com/office/drawing/2014/main" id="{019C121A-9E26-48ED-A1F1-AA3D072C9BF0}"/>
              </a:ext>
            </a:extLst>
          </p:cNvPr>
          <p:cNvSpPr txBox="1"/>
          <p:nvPr/>
        </p:nvSpPr>
        <p:spPr>
          <a:xfrm>
            <a:off x="5718639" y="2638830"/>
            <a:ext cx="1010775" cy="307777"/>
          </a:xfrm>
          <a:prstGeom prst="rect">
            <a:avLst/>
          </a:prstGeom>
          <a:noFill/>
        </p:spPr>
        <p:txBody>
          <a:bodyPr wrap="square" rtlCol="0">
            <a:spAutoFit/>
          </a:bodyPr>
          <a:lstStyle/>
          <a:p>
            <a:r>
              <a:rPr lang="el-GR" dirty="0"/>
              <a:t>Ε</a:t>
            </a:r>
            <a:r>
              <a:rPr lang="en-PH" dirty="0"/>
              <a:t>,$/$</a:t>
            </a:r>
          </a:p>
        </p:txBody>
      </p:sp>
    </p:spTree>
    <p:extLst>
      <p:ext uri="{BB962C8B-B14F-4D97-AF65-F5344CB8AC3E}">
        <p14:creationId xmlns:p14="http://schemas.microsoft.com/office/powerpoint/2010/main" val="2972809632"/>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179</Words>
  <Application>Microsoft Office PowerPoint</Application>
  <PresentationFormat>On-screen Show (16:9)</PresentationFormat>
  <Paragraphs>16</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Nunito</vt:lpstr>
      <vt:lpstr>Maven Pro</vt:lpstr>
      <vt:lpstr>Arial</vt:lpstr>
      <vt:lpstr>Momentum</vt:lpstr>
      <vt:lpstr>Pushdown Automata</vt:lpstr>
      <vt:lpstr>A Convenience Transition  </vt:lpstr>
      <vt:lpstr>The PDA of PDA_ex4 with convenience transitions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CFG Normal Forms</dc:title>
  <dc:creator>Leo Jhon Dizon</dc:creator>
  <cp:lastModifiedBy>Leo Jhon Dizon</cp:lastModifiedBy>
  <cp:revision>24</cp:revision>
  <dcterms:modified xsi:type="dcterms:W3CDTF">2019-09-24T17:14:48Z</dcterms:modified>
</cp:coreProperties>
</file>