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Pushdown</a:t>
            </a:r>
            <a:br>
              <a:rPr lang="en-PH" dirty="0"/>
            </a:br>
            <a:r>
              <a:rPr lang="en-PH" dirty="0"/>
              <a:t>Automata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Equivalence of PDAs and CGFs</a:t>
            </a: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Equivalence of PDAs and CGFs</a:t>
            </a: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471613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languages accepted by context-free grammars are the context-free languages. These are the same languages accepted by PDAs. The section shows how to convert between PDAs and CFGs.</a:t>
            </a:r>
            <a:endParaRPr lang="en-PH" sz="1800" dirty="0"/>
          </a:p>
          <a:p>
            <a:r>
              <a:rPr lang="en-US" sz="1800" dirty="0"/>
              <a:t>A PDA for L could be constructed from scratch using the following strategy. Read the symbols of an input string w and ensure that the symbols a, b, c and d are in the correct order by using different states. For each a and c read, if the top symbol is Y, pop it; else, push an X. For each b and d read, if the top symbol is X, pop it; else push Y.</a:t>
            </a:r>
            <a:endParaRPr lang="en-PH" sz="18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F340-5748-4105-BEB4-359DA3B6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243013"/>
            <a:ext cx="7030500" cy="3260063"/>
          </a:xfrm>
        </p:spPr>
        <p:txBody>
          <a:bodyPr/>
          <a:lstStyle/>
          <a:p>
            <a:r>
              <a:rPr lang="en-US" sz="2000" dirty="0"/>
              <a:t>Pushing an X or a Y means that a previously unmatched symbol has been matched. If the number of a’s and c’s match the number of b’s and d’s, no X nor Y should remain in the stack after consuming the input. If the PDA is to accept by empty stack, pop the $ and allow no further transitions. If the PDA is to accept by final states, move to final state and also allow no further transitions.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27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5131-80B5-4FA5-B96D-928263E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563" y="741749"/>
            <a:ext cx="7030500" cy="999300"/>
          </a:xfrm>
        </p:spPr>
        <p:txBody>
          <a:bodyPr/>
          <a:lstStyle/>
          <a:p>
            <a:r>
              <a:rPr lang="en-US" dirty="0"/>
              <a:t>A PDA for {a</a:t>
            </a:r>
            <a:r>
              <a:rPr lang="en-US" baseline="30000" dirty="0"/>
              <a:t>i </a:t>
            </a:r>
            <a:r>
              <a:rPr lang="en-US" dirty="0"/>
              <a:t>b</a:t>
            </a:r>
            <a:r>
              <a:rPr lang="en-US" baseline="30000" dirty="0"/>
              <a:t>j </a:t>
            </a:r>
            <a:r>
              <a:rPr lang="en-US" dirty="0"/>
              <a:t>c</a:t>
            </a:r>
            <a:r>
              <a:rPr lang="en-US" baseline="30000" dirty="0"/>
              <a:t>k</a:t>
            </a:r>
            <a:r>
              <a:rPr lang="en-US" dirty="0"/>
              <a:t> d</a:t>
            </a:r>
            <a:r>
              <a:rPr lang="en-US" baseline="30000" dirty="0"/>
              <a:t>l </a:t>
            </a:r>
            <a:r>
              <a:rPr lang="en-US" dirty="0"/>
              <a:t>| i+k=</a:t>
            </a:r>
            <a:r>
              <a:rPr lang="en-US" dirty="0" err="1"/>
              <a:t>j+l</a:t>
            </a:r>
            <a:r>
              <a:rPr lang="en-US" dirty="0"/>
              <a:t>}</a:t>
            </a:r>
            <a:br>
              <a:rPr lang="en-PH" dirty="0"/>
            </a:br>
            <a:endParaRPr lang="en-PH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5E870C-8BB0-4CC6-80CF-F6FEF3400FB4}"/>
              </a:ext>
            </a:extLst>
          </p:cNvPr>
          <p:cNvSpPr/>
          <p:nvPr/>
        </p:nvSpPr>
        <p:spPr>
          <a:xfrm>
            <a:off x="1346663" y="3205528"/>
            <a:ext cx="685800" cy="2286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11424B-7EF0-4C7D-9895-8D848EB53776}"/>
              </a:ext>
            </a:extLst>
          </p:cNvPr>
          <p:cNvSpPr/>
          <p:nvPr/>
        </p:nvSpPr>
        <p:spPr>
          <a:xfrm>
            <a:off x="2032463" y="3076940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E2D0B-9E3D-4C70-B52B-7E3FBA5AA98D}"/>
              </a:ext>
            </a:extLst>
          </p:cNvPr>
          <p:cNvSpPr/>
          <p:nvPr/>
        </p:nvSpPr>
        <p:spPr>
          <a:xfrm>
            <a:off x="2561101" y="3198384"/>
            <a:ext cx="685800" cy="2286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93533-DA64-418E-B6C0-80B2C45AC318}"/>
              </a:ext>
            </a:extLst>
          </p:cNvPr>
          <p:cNvSpPr/>
          <p:nvPr/>
        </p:nvSpPr>
        <p:spPr>
          <a:xfrm>
            <a:off x="3304052" y="3076940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F9B5B1-972E-4D96-9EBA-911880E3E479}"/>
              </a:ext>
            </a:extLst>
          </p:cNvPr>
          <p:cNvSpPr/>
          <p:nvPr/>
        </p:nvSpPr>
        <p:spPr>
          <a:xfrm>
            <a:off x="3875554" y="3236484"/>
            <a:ext cx="685800" cy="19764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39DCA5-D14F-432E-9976-26DAEBC02EDC}"/>
              </a:ext>
            </a:extLst>
          </p:cNvPr>
          <p:cNvSpPr/>
          <p:nvPr/>
        </p:nvSpPr>
        <p:spPr>
          <a:xfrm>
            <a:off x="4604214" y="309956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5C0244-D081-4A1A-BC5B-2F5EC8354DFB}"/>
              </a:ext>
            </a:extLst>
          </p:cNvPr>
          <p:cNvSpPr/>
          <p:nvPr/>
        </p:nvSpPr>
        <p:spPr>
          <a:xfrm>
            <a:off x="5190003" y="3229340"/>
            <a:ext cx="685800" cy="19764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7882CF-CFC1-4D21-8D1B-C702F3A6D455}"/>
              </a:ext>
            </a:extLst>
          </p:cNvPr>
          <p:cNvSpPr/>
          <p:nvPr/>
        </p:nvSpPr>
        <p:spPr>
          <a:xfrm>
            <a:off x="5904379" y="309956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650E51-4D20-429F-B403-65F5325BD908}"/>
              </a:ext>
            </a:extLst>
          </p:cNvPr>
          <p:cNvSpPr/>
          <p:nvPr/>
        </p:nvSpPr>
        <p:spPr>
          <a:xfrm>
            <a:off x="6490165" y="3236484"/>
            <a:ext cx="685800" cy="19764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FA94A3-3A25-4724-9AB6-4527DE96F816}"/>
              </a:ext>
            </a:extLst>
          </p:cNvPr>
          <p:cNvSpPr/>
          <p:nvPr/>
        </p:nvSpPr>
        <p:spPr>
          <a:xfrm>
            <a:off x="7233123" y="3099562"/>
            <a:ext cx="485775" cy="471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3DEE516-AEA1-44D3-8EE1-BA8F57F5BECE}"/>
              </a:ext>
            </a:extLst>
          </p:cNvPr>
          <p:cNvSpPr/>
          <p:nvPr/>
        </p:nvSpPr>
        <p:spPr>
          <a:xfrm>
            <a:off x="2032463" y="2571750"/>
            <a:ext cx="485774" cy="390890"/>
          </a:xfrm>
          <a:prstGeom prst="curved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8417784-9CD5-4E99-A529-4553DB67336C}"/>
              </a:ext>
            </a:extLst>
          </p:cNvPr>
          <p:cNvSpPr/>
          <p:nvPr/>
        </p:nvSpPr>
        <p:spPr>
          <a:xfrm>
            <a:off x="3304052" y="2572115"/>
            <a:ext cx="485774" cy="390890"/>
          </a:xfrm>
          <a:prstGeom prst="curved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AC4AC38-0634-41C7-B368-FFAADA7C3444}"/>
              </a:ext>
            </a:extLst>
          </p:cNvPr>
          <p:cNvSpPr/>
          <p:nvPr/>
        </p:nvSpPr>
        <p:spPr>
          <a:xfrm>
            <a:off x="4575641" y="2572480"/>
            <a:ext cx="485774" cy="390890"/>
          </a:xfrm>
          <a:prstGeom prst="curved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54B9212-ED11-47E7-97B7-A672E23426F4}"/>
              </a:ext>
            </a:extLst>
          </p:cNvPr>
          <p:cNvSpPr/>
          <p:nvPr/>
        </p:nvSpPr>
        <p:spPr>
          <a:xfrm>
            <a:off x="5904380" y="2571750"/>
            <a:ext cx="485774" cy="390890"/>
          </a:xfrm>
          <a:prstGeom prst="curved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942-F35D-410E-BA13-EEC072317959}"/>
              </a:ext>
            </a:extLst>
          </p:cNvPr>
          <p:cNvSpPr txBox="1"/>
          <p:nvPr/>
        </p:nvSpPr>
        <p:spPr>
          <a:xfrm>
            <a:off x="1875301" y="2163960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A,</a:t>
            </a:r>
            <a:r>
              <a:rPr lang="el-GR" b="1" dirty="0"/>
              <a:t> ε</a:t>
            </a:r>
            <a:r>
              <a:rPr lang="en-PH" b="1" dirty="0"/>
              <a:t>/X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478D4-0860-48C4-9A8A-35895974B163}"/>
              </a:ext>
            </a:extLst>
          </p:cNvPr>
          <p:cNvSpPr txBox="1"/>
          <p:nvPr/>
        </p:nvSpPr>
        <p:spPr>
          <a:xfrm>
            <a:off x="3246901" y="1991928"/>
            <a:ext cx="8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/>
              <a:t>b,X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  <a:p>
            <a:r>
              <a:rPr lang="en-PH" b="1" dirty="0"/>
              <a:t>B,</a:t>
            </a:r>
            <a:r>
              <a:rPr lang="el-GR" b="1" dirty="0"/>
              <a:t> ε</a:t>
            </a:r>
            <a:r>
              <a:rPr lang="en-PH" b="1" dirty="0"/>
              <a:t>/Y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B04A5-9E73-465F-8DB9-10CBC817536C}"/>
              </a:ext>
            </a:extLst>
          </p:cNvPr>
          <p:cNvSpPr txBox="1"/>
          <p:nvPr/>
        </p:nvSpPr>
        <p:spPr>
          <a:xfrm>
            <a:off x="4561354" y="1948517"/>
            <a:ext cx="8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/>
              <a:t>c,Y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  <a:p>
            <a:r>
              <a:rPr lang="en-PH" b="1" dirty="0"/>
              <a:t>C,</a:t>
            </a:r>
            <a:r>
              <a:rPr lang="el-GR" b="1" dirty="0"/>
              <a:t> ε</a:t>
            </a:r>
            <a:r>
              <a:rPr lang="en-PH" b="1" dirty="0"/>
              <a:t>/Y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6DA59-198D-4DD2-B914-3A4F8105AA73}"/>
              </a:ext>
            </a:extLst>
          </p:cNvPr>
          <p:cNvSpPr txBox="1"/>
          <p:nvPr/>
        </p:nvSpPr>
        <p:spPr>
          <a:xfrm>
            <a:off x="5836582" y="1993629"/>
            <a:ext cx="8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/>
              <a:t>d,Y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  <a:p>
            <a:r>
              <a:rPr lang="en-PH" b="1" dirty="0"/>
              <a:t>d,</a:t>
            </a:r>
            <a:r>
              <a:rPr lang="el-GR" b="1" dirty="0"/>
              <a:t> ε</a:t>
            </a:r>
            <a:r>
              <a:rPr lang="en-PH" b="1" dirty="0"/>
              <a:t>/Y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382C2-5EA1-42C9-83ED-75FF452E7DDD}"/>
              </a:ext>
            </a:extLst>
          </p:cNvPr>
          <p:cNvSpPr txBox="1"/>
          <p:nvPr/>
        </p:nvSpPr>
        <p:spPr>
          <a:xfrm>
            <a:off x="6490165" y="2962640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r>
              <a:rPr lang="en-PH" b="1" dirty="0"/>
              <a:t>,$/$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F038A-F426-4749-B581-D93881100728}"/>
              </a:ext>
            </a:extLst>
          </p:cNvPr>
          <p:cNvSpPr txBox="1"/>
          <p:nvPr/>
        </p:nvSpPr>
        <p:spPr>
          <a:xfrm>
            <a:off x="5197143" y="2945673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r>
              <a:rPr lang="en-PH" b="1" dirty="0"/>
              <a:t>,</a:t>
            </a:r>
            <a:r>
              <a:rPr lang="el-GR" b="1" dirty="0"/>
              <a:t> ε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C698D4-24DA-436D-9775-AA7658B74195}"/>
              </a:ext>
            </a:extLst>
          </p:cNvPr>
          <p:cNvSpPr txBox="1"/>
          <p:nvPr/>
        </p:nvSpPr>
        <p:spPr>
          <a:xfrm>
            <a:off x="3904121" y="2928706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r>
              <a:rPr lang="en-PH" b="1" dirty="0"/>
              <a:t>,</a:t>
            </a:r>
            <a:r>
              <a:rPr lang="el-GR" b="1" dirty="0"/>
              <a:t> ε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FE960-8827-4EB5-8152-501B6862CF16}"/>
              </a:ext>
            </a:extLst>
          </p:cNvPr>
          <p:cNvSpPr txBox="1"/>
          <p:nvPr/>
        </p:nvSpPr>
        <p:spPr>
          <a:xfrm>
            <a:off x="2611099" y="2911739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r>
              <a:rPr lang="en-PH" b="1" dirty="0"/>
              <a:t>,</a:t>
            </a:r>
            <a:r>
              <a:rPr lang="el-GR" b="1" dirty="0"/>
              <a:t> ε</a:t>
            </a:r>
            <a:r>
              <a:rPr lang="en-PH" b="1" dirty="0"/>
              <a:t>/</a:t>
            </a:r>
            <a:r>
              <a:rPr lang="el-GR" b="1" dirty="0"/>
              <a:t>ε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97711553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289</Words>
  <Application>Microsoft Office PowerPoint</Application>
  <PresentationFormat>On-screen Show (16:9)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Arial</vt:lpstr>
      <vt:lpstr>Nunito</vt:lpstr>
      <vt:lpstr>Momentum</vt:lpstr>
      <vt:lpstr>Pushdown Automata</vt:lpstr>
      <vt:lpstr>Equivalence of PDAs and CGFs </vt:lpstr>
      <vt:lpstr>PowerPoint Presentation</vt:lpstr>
      <vt:lpstr>A PDA for {ai bj ck dl | i+k=j+l}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24</cp:revision>
  <dcterms:modified xsi:type="dcterms:W3CDTF">2019-09-25T06:23:14Z</dcterms:modified>
</cp:coreProperties>
</file>