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aven Pro" panose="020B0604020202020204" charset="0"/>
      <p:regular r:id="rId8"/>
      <p:bold r:id="rId9"/>
    </p:embeddedFont>
    <p:embeddedFont>
      <p:font typeface="Nuni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FFF9519-7051-4B8E-A044-0BD6F5B50487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0" y="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35f76047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35f76047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Pushdown</a:t>
            </a:r>
            <a:br>
              <a:rPr lang="en-PH" dirty="0"/>
            </a:br>
            <a:r>
              <a:rPr lang="en-PH" dirty="0"/>
              <a:t>Automata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EBB2C-6916-4AA9-9D17-34C16C8E5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740437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PH" dirty="0"/>
              <a:t>Pushdown Automata</a:t>
            </a: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143001" y="1600201"/>
            <a:ext cx="7377036" cy="2931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The regular languages are accepted by the regular expressions and NFAs. Context-free languages are accepted by context-free grammars. Regular expressions and context-free languages are both syntactic tools to describe a language, while NFAs are computational tools. The computational tool counterparts for context-free languages are the pushdown automata (PDA).</a:t>
            </a:r>
            <a:endParaRPr lang="en-PH" sz="2000" dirty="0"/>
          </a:p>
          <a:p>
            <a:endParaRPr lang="en-PH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C0BF-219A-44CF-BC7F-C1F7F1CD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Pushdown Automata Schema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75A2C-A5F2-41A8-842A-30AEFFEA2A7D}"/>
              </a:ext>
            </a:extLst>
          </p:cNvPr>
          <p:cNvSpPr/>
          <p:nvPr/>
        </p:nvSpPr>
        <p:spPr>
          <a:xfrm>
            <a:off x="1633538" y="1659787"/>
            <a:ext cx="3657600" cy="261693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8F68BD-EA3C-45E3-9CF2-60DDFC7C80EC}"/>
              </a:ext>
            </a:extLst>
          </p:cNvPr>
          <p:cNvSpPr/>
          <p:nvPr/>
        </p:nvSpPr>
        <p:spPr>
          <a:xfrm>
            <a:off x="1828800" y="2700337"/>
            <a:ext cx="4572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804657-5D67-4235-BBF2-84C6225BAA15}"/>
              </a:ext>
            </a:extLst>
          </p:cNvPr>
          <p:cNvSpPr/>
          <p:nvPr/>
        </p:nvSpPr>
        <p:spPr>
          <a:xfrm>
            <a:off x="2800350" y="3457574"/>
            <a:ext cx="4572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0A1189-5B96-4020-A82F-1ED232B5DCCD}"/>
              </a:ext>
            </a:extLst>
          </p:cNvPr>
          <p:cNvSpPr/>
          <p:nvPr/>
        </p:nvSpPr>
        <p:spPr>
          <a:xfrm>
            <a:off x="4045744" y="3428997"/>
            <a:ext cx="4572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085064-DB25-41F5-B2B5-59DD06E3A257}"/>
              </a:ext>
            </a:extLst>
          </p:cNvPr>
          <p:cNvSpPr/>
          <p:nvPr/>
        </p:nvSpPr>
        <p:spPr>
          <a:xfrm>
            <a:off x="3462338" y="2357437"/>
            <a:ext cx="4572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7F92FC-DF95-48C0-96BF-1B17255BB85E}"/>
              </a:ext>
            </a:extLst>
          </p:cNvPr>
          <p:cNvSpPr/>
          <p:nvPr/>
        </p:nvSpPr>
        <p:spPr>
          <a:xfrm>
            <a:off x="4562475" y="2357437"/>
            <a:ext cx="4572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E1854F4-995F-4CC1-BA31-2C87D773F6DE}"/>
              </a:ext>
            </a:extLst>
          </p:cNvPr>
          <p:cNvSpPr/>
          <p:nvPr/>
        </p:nvSpPr>
        <p:spPr>
          <a:xfrm rot="19608629">
            <a:off x="2214562" y="2492943"/>
            <a:ext cx="533401" cy="128587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B5DE540-30F0-49C0-9E17-D615995F692F}"/>
              </a:ext>
            </a:extLst>
          </p:cNvPr>
          <p:cNvSpPr/>
          <p:nvPr/>
        </p:nvSpPr>
        <p:spPr>
          <a:xfrm rot="21367269">
            <a:off x="2338667" y="2775679"/>
            <a:ext cx="500427" cy="18970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3B4EB1E-4A21-4A27-8F68-6BEDF94169B9}"/>
              </a:ext>
            </a:extLst>
          </p:cNvPr>
          <p:cNvSpPr/>
          <p:nvPr/>
        </p:nvSpPr>
        <p:spPr>
          <a:xfrm rot="3583275">
            <a:off x="2139553" y="3274615"/>
            <a:ext cx="533401" cy="128587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5F25B1-0379-44A9-93D3-783458E3E689}"/>
              </a:ext>
            </a:extLst>
          </p:cNvPr>
          <p:cNvCxnSpPr>
            <a:cxnSpLocks/>
          </p:cNvCxnSpPr>
          <p:nvPr/>
        </p:nvCxnSpPr>
        <p:spPr>
          <a:xfrm>
            <a:off x="3357563" y="3601644"/>
            <a:ext cx="688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580285-1C60-4B07-B933-C441D5342CAD}"/>
              </a:ext>
            </a:extLst>
          </p:cNvPr>
          <p:cNvCxnSpPr>
            <a:cxnSpLocks/>
          </p:cNvCxnSpPr>
          <p:nvPr/>
        </p:nvCxnSpPr>
        <p:spPr>
          <a:xfrm>
            <a:off x="3919538" y="2847974"/>
            <a:ext cx="354806" cy="49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F5B0D2-D837-4041-92E9-816FC6A4E6D0}"/>
              </a:ext>
            </a:extLst>
          </p:cNvPr>
          <p:cNvCxnSpPr>
            <a:cxnSpLocks/>
          </p:cNvCxnSpPr>
          <p:nvPr/>
        </p:nvCxnSpPr>
        <p:spPr>
          <a:xfrm>
            <a:off x="4045744" y="2557236"/>
            <a:ext cx="457200" cy="1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D6E648C-C5FB-4460-B04A-F59055122554}"/>
              </a:ext>
            </a:extLst>
          </p:cNvPr>
          <p:cNvSpPr/>
          <p:nvPr/>
        </p:nvSpPr>
        <p:spPr>
          <a:xfrm>
            <a:off x="1407924" y="2864868"/>
            <a:ext cx="382776" cy="11722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74ED9D-2E13-4FDF-820F-ADF5D6EE62DB}"/>
              </a:ext>
            </a:extLst>
          </p:cNvPr>
          <p:cNvSpPr txBox="1"/>
          <p:nvPr/>
        </p:nvSpPr>
        <p:spPr>
          <a:xfrm>
            <a:off x="2406253" y="1746444"/>
            <a:ext cx="2649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Read X, pop Y / push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8B84B9-5482-49D3-8611-9B4940AE378A}"/>
              </a:ext>
            </a:extLst>
          </p:cNvPr>
          <p:cNvSpPr txBox="1"/>
          <p:nvPr/>
        </p:nvSpPr>
        <p:spPr>
          <a:xfrm>
            <a:off x="2297907" y="2113090"/>
            <a:ext cx="742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a,0/0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BDE3C2-399A-4133-8A83-4E308A6D35A2}"/>
              </a:ext>
            </a:extLst>
          </p:cNvPr>
          <p:cNvSpPr txBox="1"/>
          <p:nvPr/>
        </p:nvSpPr>
        <p:spPr>
          <a:xfrm>
            <a:off x="2473704" y="2935391"/>
            <a:ext cx="742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Ε</a:t>
            </a:r>
            <a:r>
              <a:rPr lang="en-PH" dirty="0"/>
              <a:t> $ / </a:t>
            </a:r>
            <a:r>
              <a:rPr lang="el-GR" dirty="0"/>
              <a:t>ε</a:t>
            </a:r>
            <a:endParaRPr lang="en-PH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BF28AF-C077-4115-A02B-48DC5A9B8239}"/>
              </a:ext>
            </a:extLst>
          </p:cNvPr>
          <p:cNvSpPr txBox="1"/>
          <p:nvPr/>
        </p:nvSpPr>
        <p:spPr>
          <a:xfrm>
            <a:off x="1955832" y="3615683"/>
            <a:ext cx="742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B,1/00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760ABAA6-ABE9-4F72-A606-1B98AA739B11}"/>
              </a:ext>
            </a:extLst>
          </p:cNvPr>
          <p:cNvSpPr/>
          <p:nvPr/>
        </p:nvSpPr>
        <p:spPr>
          <a:xfrm>
            <a:off x="5423347" y="2688047"/>
            <a:ext cx="791716" cy="24734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9C574FF-6242-42DF-8E97-967158825319}"/>
              </a:ext>
            </a:extLst>
          </p:cNvPr>
          <p:cNvCxnSpPr/>
          <p:nvPr/>
        </p:nvCxnSpPr>
        <p:spPr>
          <a:xfrm>
            <a:off x="6400800" y="1659787"/>
            <a:ext cx="0" cy="2616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2529EDB-567A-467F-9A03-1FCD3AE5B31F}"/>
              </a:ext>
            </a:extLst>
          </p:cNvPr>
          <p:cNvCxnSpPr>
            <a:cxnSpLocks/>
          </p:cNvCxnSpPr>
          <p:nvPr/>
        </p:nvCxnSpPr>
        <p:spPr>
          <a:xfrm>
            <a:off x="6400800" y="4276725"/>
            <a:ext cx="814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70104E-4CC0-4CA0-A632-06A895C9EA5B}"/>
              </a:ext>
            </a:extLst>
          </p:cNvPr>
          <p:cNvCxnSpPr/>
          <p:nvPr/>
        </p:nvCxnSpPr>
        <p:spPr>
          <a:xfrm>
            <a:off x="7215188" y="1673622"/>
            <a:ext cx="0" cy="2616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D363488-E812-48CA-8FE2-3010403AAB5D}"/>
              </a:ext>
            </a:extLst>
          </p:cNvPr>
          <p:cNvCxnSpPr>
            <a:cxnSpLocks/>
          </p:cNvCxnSpPr>
          <p:nvPr/>
        </p:nvCxnSpPr>
        <p:spPr>
          <a:xfrm>
            <a:off x="6400800" y="3937747"/>
            <a:ext cx="814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2DB3A3B-D27A-4361-97B0-6A58E3C68ED5}"/>
              </a:ext>
            </a:extLst>
          </p:cNvPr>
          <p:cNvCxnSpPr>
            <a:cxnSpLocks/>
          </p:cNvCxnSpPr>
          <p:nvPr/>
        </p:nvCxnSpPr>
        <p:spPr>
          <a:xfrm>
            <a:off x="6400800" y="3598769"/>
            <a:ext cx="814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CA43EE1-615B-4038-8C53-0B5759BF8593}"/>
              </a:ext>
            </a:extLst>
          </p:cNvPr>
          <p:cNvSpPr txBox="1"/>
          <p:nvPr/>
        </p:nvSpPr>
        <p:spPr>
          <a:xfrm rot="5400000">
            <a:off x="6789838" y="1749369"/>
            <a:ext cx="542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CDD29B-3BAA-4A20-9855-935848B1CFAC}"/>
              </a:ext>
            </a:extLst>
          </p:cNvPr>
          <p:cNvSpPr txBox="1"/>
          <p:nvPr/>
        </p:nvSpPr>
        <p:spPr>
          <a:xfrm>
            <a:off x="6586538" y="3243364"/>
            <a:ext cx="542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695099-71C3-45FD-B40B-AF59EA6F1FA9}"/>
              </a:ext>
            </a:extLst>
          </p:cNvPr>
          <p:cNvSpPr txBox="1"/>
          <p:nvPr/>
        </p:nvSpPr>
        <p:spPr>
          <a:xfrm>
            <a:off x="6635949" y="3645571"/>
            <a:ext cx="542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05EE97-5784-490E-828A-A5C8A90A62AC}"/>
              </a:ext>
            </a:extLst>
          </p:cNvPr>
          <p:cNvSpPr txBox="1"/>
          <p:nvPr/>
        </p:nvSpPr>
        <p:spPr>
          <a:xfrm>
            <a:off x="6629401" y="3982783"/>
            <a:ext cx="542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DEBD89-5D27-4E24-B0DA-377A180804F9}"/>
              </a:ext>
            </a:extLst>
          </p:cNvPr>
          <p:cNvSpPr txBox="1"/>
          <p:nvPr/>
        </p:nvSpPr>
        <p:spPr>
          <a:xfrm>
            <a:off x="7328295" y="3501015"/>
            <a:ext cx="742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stack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6243C2-F93A-4B06-8A5A-E917850F3D7A}"/>
              </a:ext>
            </a:extLst>
          </p:cNvPr>
          <p:cNvSpPr txBox="1"/>
          <p:nvPr/>
        </p:nvSpPr>
        <p:spPr>
          <a:xfrm>
            <a:off x="5644411" y="3275108"/>
            <a:ext cx="742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Top 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982FBD-62D6-4BAB-8A85-4AC0D11DFBBC}"/>
              </a:ext>
            </a:extLst>
          </p:cNvPr>
          <p:cNvCxnSpPr/>
          <p:nvPr/>
        </p:nvCxnSpPr>
        <p:spPr>
          <a:xfrm>
            <a:off x="6036468" y="3440110"/>
            <a:ext cx="364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C1A8777-4F53-48DE-B5ED-AE4842845237}"/>
              </a:ext>
            </a:extLst>
          </p:cNvPr>
          <p:cNvSpPr txBox="1"/>
          <p:nvPr/>
        </p:nvSpPr>
        <p:spPr>
          <a:xfrm>
            <a:off x="5438435" y="3982783"/>
            <a:ext cx="742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bottom 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8E26A14-1E8A-4398-B08E-DD6793E86210}"/>
              </a:ext>
            </a:extLst>
          </p:cNvPr>
          <p:cNvCxnSpPr/>
          <p:nvPr/>
        </p:nvCxnSpPr>
        <p:spPr>
          <a:xfrm>
            <a:off x="6036468" y="4136671"/>
            <a:ext cx="364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18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1885F-CC12-4ABF-A3B2-A1A94CDCB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842963"/>
            <a:ext cx="7030500" cy="3688687"/>
          </a:xfrm>
        </p:spPr>
        <p:txBody>
          <a:bodyPr/>
          <a:lstStyle/>
          <a:p>
            <a:r>
              <a:rPr lang="en-US" sz="2000" dirty="0"/>
              <a:t>Since context-free languages properly contain the regular languages, PDAs must be generalization of NFAs. Upon reading symbols, a PDA also non-deterministically transition from state to state, beginning from a start state. A PDA also </a:t>
            </a:r>
            <a:r>
              <a:rPr lang="en-US" sz="2000" b="1" i="1" dirty="0"/>
              <a:t>accepts </a:t>
            </a:r>
            <a:r>
              <a:rPr lang="en-US" sz="2000" dirty="0"/>
              <a:t>a string w when it can end in some accepting state after consuming all the symbols of w. The </a:t>
            </a:r>
            <a:r>
              <a:rPr lang="en-US" sz="2000" b="1" i="1" dirty="0"/>
              <a:t>language of a PDA</a:t>
            </a:r>
            <a:r>
              <a:rPr lang="en-US" sz="2000" dirty="0"/>
              <a:t> is the set of all strings it accepts.</a:t>
            </a:r>
            <a:endParaRPr lang="en-PH" sz="2000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8205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D36F-CCD8-47A4-8A10-47D215F3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Pushdown Automaton </a:t>
            </a:r>
            <a:r>
              <a:rPr lang="en-US" dirty="0"/>
              <a:t>(PDA) is a 7-tuple (Q, ∑, Ψ, 𝛿, q</a:t>
            </a:r>
            <a:r>
              <a:rPr lang="en-US" baseline="-25000" dirty="0"/>
              <a:t>0</a:t>
            </a:r>
            <a:r>
              <a:rPr lang="en-US" dirty="0"/>
              <a:t>, F, $) where each component is described as follows:</a:t>
            </a:r>
            <a:br>
              <a:rPr lang="en-PH" dirty="0"/>
            </a:b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77BB0-D927-4ECC-906A-61DC88E7B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Q is a finite set of states,</a:t>
            </a:r>
            <a:endParaRPr lang="en-PH" sz="1800" dirty="0"/>
          </a:p>
          <a:p>
            <a:r>
              <a:rPr lang="en-US" sz="1800" dirty="0"/>
              <a:t>	∑ is an input alphabet,</a:t>
            </a:r>
            <a:endParaRPr lang="en-PH" sz="1800" dirty="0"/>
          </a:p>
          <a:p>
            <a:r>
              <a:rPr lang="en-US" sz="1800" dirty="0"/>
              <a:t>	Ψ is a stack alphabet,</a:t>
            </a:r>
            <a:endParaRPr lang="en-PH" sz="1800" dirty="0"/>
          </a:p>
          <a:p>
            <a:r>
              <a:rPr lang="en-US" sz="1800" dirty="0"/>
              <a:t>	𝛿: </a:t>
            </a:r>
            <a:r>
              <a:rPr lang="en-US" sz="1800" dirty="0" err="1"/>
              <a:t>Qx</a:t>
            </a:r>
            <a:r>
              <a:rPr lang="en-US" sz="1800" dirty="0"/>
              <a:t>(∑∪{ε}}</a:t>
            </a:r>
            <a:r>
              <a:rPr lang="en-US" sz="1800" dirty="0" err="1"/>
              <a:t>xΨ</a:t>
            </a:r>
            <a:r>
              <a:rPr lang="en-US" sz="1800" dirty="0"/>
              <a:t>→℘(</a:t>
            </a:r>
            <a:r>
              <a:rPr lang="en-US" sz="1800" dirty="0" err="1"/>
              <a:t>QxΨ</a:t>
            </a:r>
            <a:r>
              <a:rPr lang="en-US" sz="1800" dirty="0"/>
              <a:t>*), is the transition function,</a:t>
            </a:r>
            <a:endParaRPr lang="en-PH" sz="1800" dirty="0"/>
          </a:p>
          <a:p>
            <a:r>
              <a:rPr lang="en-US" sz="1800" dirty="0"/>
              <a:t>	q</a:t>
            </a:r>
            <a:r>
              <a:rPr lang="en-US" sz="1800" baseline="-25000" dirty="0"/>
              <a:t>0</a:t>
            </a:r>
            <a:r>
              <a:rPr lang="en-US" sz="1800" dirty="0"/>
              <a:t> ∈ Q, is the start state,</a:t>
            </a:r>
            <a:endParaRPr lang="en-PH" sz="1800" dirty="0"/>
          </a:p>
          <a:p>
            <a:r>
              <a:rPr lang="en-US" sz="1800" dirty="0"/>
              <a:t>	F ⊆ Q, is the set of accepting or final states, and</a:t>
            </a:r>
            <a:endParaRPr lang="en-PH" sz="1800" dirty="0"/>
          </a:p>
          <a:p>
            <a:r>
              <a:rPr lang="en-US" sz="1800" dirty="0"/>
              <a:t>	$ ∈ Ψ is the start bottom of stack marker.</a:t>
            </a:r>
            <a:endParaRPr lang="en-PH" sz="1800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80022137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197</Words>
  <Application>Microsoft Office PowerPoint</Application>
  <PresentationFormat>On-screen Show (16:9)</PresentationFormat>
  <Paragraphs>24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Nunito</vt:lpstr>
      <vt:lpstr>Maven Pro</vt:lpstr>
      <vt:lpstr>Arial</vt:lpstr>
      <vt:lpstr>Momentum</vt:lpstr>
      <vt:lpstr>Pushdown Automata</vt:lpstr>
      <vt:lpstr>Pushdown Automata</vt:lpstr>
      <vt:lpstr>Pushdown Automata Schema</vt:lpstr>
      <vt:lpstr>PowerPoint Presentation</vt:lpstr>
      <vt:lpstr>A Pushdown Automaton (PDA) is a 7-tuple (Q, ∑, Ψ, 𝛿, q0, F, $) where each component is described as follows: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CFG Normal Forms</dc:title>
  <dc:creator>Leo Jhon Dizon</dc:creator>
  <cp:lastModifiedBy>Leo Jhon Dizon</cp:lastModifiedBy>
  <cp:revision>22</cp:revision>
  <dcterms:modified xsi:type="dcterms:W3CDTF">2019-09-24T17:04:46Z</dcterms:modified>
</cp:coreProperties>
</file>