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Maven Pro" panose="020B0604020202020204" charset="0"/>
      <p:regular r:id="rId7"/>
      <p:bold r:id="rId8"/>
    </p:embeddedFont>
    <p:embeddedFont>
      <p:font typeface="Nunito"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6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b2a0e0c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b2a0e0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09687" y="1770976"/>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Pumping Lemma for CFLs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r>
              <a:rPr lang="en-US" dirty="0"/>
              <a:t>Pumping Lemma for CFLs</a:t>
            </a:r>
            <a:br>
              <a:rPr lang="en-PH" dirty="0"/>
            </a:br>
            <a:br>
              <a:rPr lang="en-PH" dirty="0"/>
            </a:br>
            <a:br>
              <a:rPr lang="en-PH" dirty="0"/>
            </a:br>
            <a:br>
              <a:rPr lang="en-PH" dirty="0"/>
            </a:br>
            <a:endParaRPr lang="en-PH" dirty="0"/>
          </a:p>
        </p:txBody>
      </p:sp>
      <p:sp>
        <p:nvSpPr>
          <p:cNvPr id="284" name="Google Shape;284;p14"/>
          <p:cNvSpPr txBox="1">
            <a:spLocks noGrp="1"/>
          </p:cNvSpPr>
          <p:nvPr>
            <p:ph type="body" idx="1"/>
          </p:nvPr>
        </p:nvSpPr>
        <p:spPr>
          <a:xfrm>
            <a:off x="1303800" y="1597874"/>
            <a:ext cx="7030500" cy="2802675"/>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sz="2000" dirty="0"/>
              <a:t>The pumping lemma for context-free languages states that every string in a CFL of sufficient length has two short substrings close to each other and not simultaneously both empty that can be pumped in tandem to generate strings that are also in the language. Every CFL has a CFG in Chomsky normal form. </a:t>
            </a:r>
            <a:endParaRPr lang="en-PH" sz="2000"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3B1B-3A48-4DCF-9ABE-931349165FC8}"/>
              </a:ext>
            </a:extLst>
          </p:cNvPr>
          <p:cNvSpPr>
            <a:spLocks noGrp="1"/>
          </p:cNvSpPr>
          <p:nvPr>
            <p:ph type="title"/>
          </p:nvPr>
        </p:nvSpPr>
        <p:spPr/>
        <p:txBody>
          <a:bodyPr/>
          <a:lstStyle/>
          <a:p>
            <a:r>
              <a:rPr lang="en-US" dirty="0"/>
              <a:t>The </a:t>
            </a:r>
            <a:r>
              <a:rPr lang="en-US" i="1" dirty="0"/>
              <a:t>Pumping Lemma for Context-Free Languages</a:t>
            </a:r>
            <a:br>
              <a:rPr lang="en-PH" dirty="0"/>
            </a:br>
            <a:endParaRPr lang="en-PH" dirty="0"/>
          </a:p>
        </p:txBody>
      </p:sp>
      <p:sp>
        <p:nvSpPr>
          <p:cNvPr id="3" name="Text Placeholder 2">
            <a:extLst>
              <a:ext uri="{FF2B5EF4-FFF2-40B4-BE49-F238E27FC236}">
                <a16:creationId xmlns:a16="http://schemas.microsoft.com/office/drawing/2014/main" id="{851B5C16-B6A2-4B5D-B56E-53DE3BDE0266}"/>
              </a:ext>
            </a:extLst>
          </p:cNvPr>
          <p:cNvSpPr>
            <a:spLocks noGrp="1"/>
          </p:cNvSpPr>
          <p:nvPr>
            <p:ph type="body" idx="1"/>
          </p:nvPr>
        </p:nvSpPr>
        <p:spPr/>
        <p:txBody>
          <a:bodyPr/>
          <a:lstStyle/>
          <a:p>
            <a:r>
              <a:rPr lang="en-US" sz="2000" dirty="0"/>
              <a:t>For every context-free language L,</a:t>
            </a:r>
            <a:endParaRPr lang="en-PH" sz="2000" dirty="0"/>
          </a:p>
          <a:p>
            <a:r>
              <a:rPr lang="en-US" sz="2000" dirty="0"/>
              <a:t>∃p such that ∀</a:t>
            </a:r>
            <a:r>
              <a:rPr lang="en-US" sz="2000" dirty="0" err="1"/>
              <a:t>z∈L</a:t>
            </a:r>
            <a:r>
              <a:rPr lang="en-US" sz="2000" dirty="0"/>
              <a:t> with |z|≥p,</a:t>
            </a:r>
            <a:endParaRPr lang="en-PH" sz="2000" dirty="0"/>
          </a:p>
          <a:p>
            <a:r>
              <a:rPr lang="en-US" sz="2000" dirty="0"/>
              <a:t>∃ a decomposition of z = </a:t>
            </a:r>
            <a:r>
              <a:rPr lang="en-US" sz="2000" dirty="0" err="1"/>
              <a:t>u•v•w•x•y</a:t>
            </a:r>
            <a:r>
              <a:rPr lang="en-US" sz="2000" dirty="0"/>
              <a:t> where</a:t>
            </a:r>
            <a:endParaRPr lang="en-PH" sz="2000" dirty="0"/>
          </a:p>
          <a:p>
            <a:pPr lvl="0"/>
            <a:r>
              <a:rPr lang="en-US" sz="2000" dirty="0"/>
              <a:t>|</a:t>
            </a:r>
            <a:r>
              <a:rPr lang="en-US" sz="2000" dirty="0" err="1"/>
              <a:t>v•w•x</a:t>
            </a:r>
            <a:r>
              <a:rPr lang="en-US" sz="2000" dirty="0"/>
              <a:t>|≤ p</a:t>
            </a:r>
            <a:endParaRPr lang="en-PH" sz="2000" dirty="0"/>
          </a:p>
          <a:p>
            <a:pPr lvl="0"/>
            <a:r>
              <a:rPr lang="en-US" sz="2000" dirty="0"/>
              <a:t>|</a:t>
            </a:r>
            <a:r>
              <a:rPr lang="en-US" sz="2000" dirty="0" err="1"/>
              <a:t>v•x</a:t>
            </a:r>
            <a:r>
              <a:rPr lang="en-US" sz="2000" dirty="0"/>
              <a:t>|≥1 and</a:t>
            </a:r>
            <a:endParaRPr lang="en-PH" sz="2000" dirty="0"/>
          </a:p>
          <a:p>
            <a:pPr lvl="0"/>
            <a:r>
              <a:rPr lang="en-US" sz="2000" dirty="0"/>
              <a:t>∀i≥0, </a:t>
            </a:r>
            <a:r>
              <a:rPr lang="en-US" sz="2000" dirty="0" err="1"/>
              <a:t>u•v</a:t>
            </a:r>
            <a:r>
              <a:rPr lang="en-US" sz="2000" baseline="30000" dirty="0" err="1"/>
              <a:t>i</a:t>
            </a:r>
            <a:r>
              <a:rPr lang="en-US" sz="2000" dirty="0" err="1"/>
              <a:t>•w•x</a:t>
            </a:r>
            <a:r>
              <a:rPr lang="en-US" sz="2000" baseline="30000" dirty="0" err="1"/>
              <a:t>i</a:t>
            </a:r>
            <a:r>
              <a:rPr lang="en-US" sz="2000" dirty="0" err="1"/>
              <a:t>•y</a:t>
            </a:r>
            <a:r>
              <a:rPr lang="en-US" sz="2000" dirty="0"/>
              <a:t> ∈L</a:t>
            </a:r>
            <a:endParaRPr lang="en-PH" sz="2000" dirty="0"/>
          </a:p>
          <a:p>
            <a:endParaRPr lang="en-PH" dirty="0"/>
          </a:p>
        </p:txBody>
      </p:sp>
    </p:spTree>
    <p:extLst>
      <p:ext uri="{BB962C8B-B14F-4D97-AF65-F5344CB8AC3E}">
        <p14:creationId xmlns:p14="http://schemas.microsoft.com/office/powerpoint/2010/main" val="279883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A685-58AA-463E-84B5-8575923D25CA}"/>
              </a:ext>
            </a:extLst>
          </p:cNvPr>
          <p:cNvSpPr>
            <a:spLocks noGrp="1"/>
          </p:cNvSpPr>
          <p:nvPr>
            <p:ph type="title"/>
          </p:nvPr>
        </p:nvSpPr>
        <p:spPr>
          <a:xfrm>
            <a:off x="1292201" y="385506"/>
            <a:ext cx="7030500" cy="999300"/>
          </a:xfrm>
        </p:spPr>
        <p:txBody>
          <a:bodyPr/>
          <a:lstStyle/>
          <a:p>
            <a:r>
              <a:rPr lang="en-US" dirty="0"/>
              <a:t>A parse tree of PL_ex1 with yield cccbcabbab</a:t>
            </a:r>
            <a:br>
              <a:rPr lang="en-PH" dirty="0"/>
            </a:br>
            <a:endParaRPr lang="en-PH" dirty="0"/>
          </a:p>
        </p:txBody>
      </p:sp>
      <p:cxnSp>
        <p:nvCxnSpPr>
          <p:cNvPr id="5" name="Straight Connector 4">
            <a:extLst>
              <a:ext uri="{FF2B5EF4-FFF2-40B4-BE49-F238E27FC236}">
                <a16:creationId xmlns:a16="http://schemas.microsoft.com/office/drawing/2014/main" id="{37D587DB-F777-4A0A-887D-B3A3121D5387}"/>
              </a:ext>
            </a:extLst>
          </p:cNvPr>
          <p:cNvCxnSpPr>
            <a:cxnSpLocks/>
          </p:cNvCxnSpPr>
          <p:nvPr/>
        </p:nvCxnSpPr>
        <p:spPr>
          <a:xfrm flipV="1">
            <a:off x="2562446" y="1650869"/>
            <a:ext cx="1254642" cy="276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EDFC442-2215-42FE-9319-266C973523E4}"/>
              </a:ext>
            </a:extLst>
          </p:cNvPr>
          <p:cNvCxnSpPr>
            <a:cxnSpLocks/>
          </p:cNvCxnSpPr>
          <p:nvPr/>
        </p:nvCxnSpPr>
        <p:spPr>
          <a:xfrm>
            <a:off x="3817088" y="1650869"/>
            <a:ext cx="1318437" cy="276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5D803A-C359-4564-8507-A444FB1DFD42}"/>
              </a:ext>
            </a:extLst>
          </p:cNvPr>
          <p:cNvCxnSpPr>
            <a:cxnSpLocks/>
          </p:cNvCxnSpPr>
          <p:nvPr/>
        </p:nvCxnSpPr>
        <p:spPr>
          <a:xfrm flipV="1">
            <a:off x="4012018" y="2136975"/>
            <a:ext cx="1254642" cy="276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BBA2D4-0944-4C98-BEB8-B8D5AE5DD7E3}"/>
              </a:ext>
            </a:extLst>
          </p:cNvPr>
          <p:cNvCxnSpPr>
            <a:cxnSpLocks/>
          </p:cNvCxnSpPr>
          <p:nvPr/>
        </p:nvCxnSpPr>
        <p:spPr>
          <a:xfrm>
            <a:off x="5266660" y="2136975"/>
            <a:ext cx="1318437" cy="276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04688F-E3E4-4EF1-9F04-787A1CC6857A}"/>
              </a:ext>
            </a:extLst>
          </p:cNvPr>
          <p:cNvCxnSpPr>
            <a:cxnSpLocks/>
          </p:cNvCxnSpPr>
          <p:nvPr/>
        </p:nvCxnSpPr>
        <p:spPr>
          <a:xfrm flipH="1">
            <a:off x="2099469" y="2275198"/>
            <a:ext cx="340242"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87BD35-FAB6-40F3-8DE0-CC345A52D260}"/>
              </a:ext>
            </a:extLst>
          </p:cNvPr>
          <p:cNvCxnSpPr>
            <a:cxnSpLocks/>
          </p:cNvCxnSpPr>
          <p:nvPr/>
        </p:nvCxnSpPr>
        <p:spPr>
          <a:xfrm flipH="1" flipV="1">
            <a:off x="2411818" y="2275198"/>
            <a:ext cx="301256"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8F6752-58C6-47A0-B8CA-955FE998E6EF}"/>
              </a:ext>
            </a:extLst>
          </p:cNvPr>
          <p:cNvCxnSpPr>
            <a:cxnSpLocks/>
          </p:cNvCxnSpPr>
          <p:nvPr/>
        </p:nvCxnSpPr>
        <p:spPr>
          <a:xfrm flipV="1">
            <a:off x="3327990" y="2626409"/>
            <a:ext cx="684028" cy="183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CFDAC0-7015-4DB0-8786-79DCC17B3D1D}"/>
              </a:ext>
            </a:extLst>
          </p:cNvPr>
          <p:cNvCxnSpPr>
            <a:cxnSpLocks/>
          </p:cNvCxnSpPr>
          <p:nvPr/>
        </p:nvCxnSpPr>
        <p:spPr>
          <a:xfrm>
            <a:off x="4012018" y="2623082"/>
            <a:ext cx="719470" cy="18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8A72E6-6006-40BB-9C78-5B972A6C82F1}"/>
              </a:ext>
            </a:extLst>
          </p:cNvPr>
          <p:cNvCxnSpPr>
            <a:cxnSpLocks/>
          </p:cNvCxnSpPr>
          <p:nvPr/>
        </p:nvCxnSpPr>
        <p:spPr>
          <a:xfrm flipH="1">
            <a:off x="6272748" y="2623082"/>
            <a:ext cx="340242"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9F4508E-ECF8-48FA-A4DE-432E057AC591}"/>
              </a:ext>
            </a:extLst>
          </p:cNvPr>
          <p:cNvCxnSpPr>
            <a:cxnSpLocks/>
          </p:cNvCxnSpPr>
          <p:nvPr/>
        </p:nvCxnSpPr>
        <p:spPr>
          <a:xfrm flipH="1" flipV="1">
            <a:off x="6585097" y="2623082"/>
            <a:ext cx="301256"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3EBE63D-072D-4758-B372-CF63D68A6CD3}"/>
              </a:ext>
            </a:extLst>
          </p:cNvPr>
          <p:cNvCxnSpPr>
            <a:cxnSpLocks/>
          </p:cNvCxnSpPr>
          <p:nvPr/>
        </p:nvCxnSpPr>
        <p:spPr>
          <a:xfrm flipH="1">
            <a:off x="4391246" y="3019479"/>
            <a:ext cx="340242"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3F5F96-04A8-48C7-AA0D-96A8E9338BCC}"/>
              </a:ext>
            </a:extLst>
          </p:cNvPr>
          <p:cNvCxnSpPr>
            <a:cxnSpLocks/>
          </p:cNvCxnSpPr>
          <p:nvPr/>
        </p:nvCxnSpPr>
        <p:spPr>
          <a:xfrm flipH="1" flipV="1">
            <a:off x="4703595" y="3019479"/>
            <a:ext cx="301256"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755168-6AD1-4922-B2AC-4AED148B6311}"/>
              </a:ext>
            </a:extLst>
          </p:cNvPr>
          <p:cNvCxnSpPr>
            <a:cxnSpLocks/>
          </p:cNvCxnSpPr>
          <p:nvPr/>
        </p:nvCxnSpPr>
        <p:spPr>
          <a:xfrm flipH="1">
            <a:off x="3015641" y="3019479"/>
            <a:ext cx="340242"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D419B-BAAB-4CA6-BB6F-1E665D08897A}"/>
              </a:ext>
            </a:extLst>
          </p:cNvPr>
          <p:cNvCxnSpPr>
            <a:cxnSpLocks/>
          </p:cNvCxnSpPr>
          <p:nvPr/>
        </p:nvCxnSpPr>
        <p:spPr>
          <a:xfrm flipH="1" flipV="1">
            <a:off x="3327990" y="3019479"/>
            <a:ext cx="301256"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19E20B-294D-450C-9F6B-666C1E0FA8AE}"/>
              </a:ext>
            </a:extLst>
          </p:cNvPr>
          <p:cNvCxnSpPr>
            <a:cxnSpLocks/>
          </p:cNvCxnSpPr>
          <p:nvPr/>
        </p:nvCxnSpPr>
        <p:spPr>
          <a:xfrm flipH="1">
            <a:off x="3355883" y="3388962"/>
            <a:ext cx="269358"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1C9874-E1FA-4D29-A195-B4A72DAA6977}"/>
              </a:ext>
            </a:extLst>
          </p:cNvPr>
          <p:cNvCxnSpPr>
            <a:cxnSpLocks/>
          </p:cNvCxnSpPr>
          <p:nvPr/>
        </p:nvCxnSpPr>
        <p:spPr>
          <a:xfrm flipH="1" flipV="1">
            <a:off x="3625242" y="3388963"/>
            <a:ext cx="191846"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8D5B26-D165-4DE3-8166-CFB0BA528076}"/>
              </a:ext>
            </a:extLst>
          </p:cNvPr>
          <p:cNvCxnSpPr>
            <a:cxnSpLocks/>
          </p:cNvCxnSpPr>
          <p:nvPr/>
        </p:nvCxnSpPr>
        <p:spPr>
          <a:xfrm flipH="1">
            <a:off x="4189227" y="3388962"/>
            <a:ext cx="269358" cy="11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6A44F9-1A0D-4E31-88BB-10479DC54142}"/>
              </a:ext>
            </a:extLst>
          </p:cNvPr>
          <p:cNvCxnSpPr>
            <a:cxnSpLocks/>
          </p:cNvCxnSpPr>
          <p:nvPr/>
        </p:nvCxnSpPr>
        <p:spPr>
          <a:xfrm flipH="1" flipV="1">
            <a:off x="4458586" y="3388963"/>
            <a:ext cx="191846" cy="1199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1929BFF-A46F-4254-ADE0-611D0666D2A6}"/>
              </a:ext>
            </a:extLst>
          </p:cNvPr>
          <p:cNvSpPr/>
          <p:nvPr/>
        </p:nvSpPr>
        <p:spPr>
          <a:xfrm>
            <a:off x="3923413" y="2436345"/>
            <a:ext cx="177209" cy="1867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2"/>
                </a:solidFill>
              </a:rPr>
              <a:t>c</a:t>
            </a:r>
          </a:p>
        </p:txBody>
      </p:sp>
      <p:sp>
        <p:nvSpPr>
          <p:cNvPr id="33" name="Oval 32">
            <a:extLst>
              <a:ext uri="{FF2B5EF4-FFF2-40B4-BE49-F238E27FC236}">
                <a16:creationId xmlns:a16="http://schemas.microsoft.com/office/drawing/2014/main" id="{A7A314EF-D8A1-4A68-9929-D53D5686860D}"/>
              </a:ext>
            </a:extLst>
          </p:cNvPr>
          <p:cNvSpPr/>
          <p:nvPr/>
        </p:nvSpPr>
        <p:spPr>
          <a:xfrm>
            <a:off x="3721165" y="3508912"/>
            <a:ext cx="177209" cy="1867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2"/>
                </a:solidFill>
              </a:rPr>
              <a:t>c</a:t>
            </a:r>
          </a:p>
        </p:txBody>
      </p:sp>
      <p:sp>
        <p:nvSpPr>
          <p:cNvPr id="34" name="TextBox 33">
            <a:extLst>
              <a:ext uri="{FF2B5EF4-FFF2-40B4-BE49-F238E27FC236}">
                <a16:creationId xmlns:a16="http://schemas.microsoft.com/office/drawing/2014/main" id="{77B7192F-CE7A-4EDC-BA18-DB48BECF44F4}"/>
              </a:ext>
            </a:extLst>
          </p:cNvPr>
          <p:cNvSpPr txBox="1"/>
          <p:nvPr/>
        </p:nvSpPr>
        <p:spPr>
          <a:xfrm>
            <a:off x="3694813" y="1431238"/>
            <a:ext cx="457200" cy="307777"/>
          </a:xfrm>
          <a:prstGeom prst="rect">
            <a:avLst/>
          </a:prstGeom>
          <a:noFill/>
        </p:spPr>
        <p:txBody>
          <a:bodyPr wrap="square" rtlCol="0">
            <a:spAutoFit/>
          </a:bodyPr>
          <a:lstStyle/>
          <a:p>
            <a:r>
              <a:rPr lang="en-PH" b="1" dirty="0"/>
              <a:t>S</a:t>
            </a:r>
          </a:p>
        </p:txBody>
      </p:sp>
      <p:sp>
        <p:nvSpPr>
          <p:cNvPr id="35" name="TextBox 34">
            <a:extLst>
              <a:ext uri="{FF2B5EF4-FFF2-40B4-BE49-F238E27FC236}">
                <a16:creationId xmlns:a16="http://schemas.microsoft.com/office/drawing/2014/main" id="{469271EB-60FC-40B0-A591-6186C551CE04}"/>
              </a:ext>
            </a:extLst>
          </p:cNvPr>
          <p:cNvSpPr txBox="1"/>
          <p:nvPr/>
        </p:nvSpPr>
        <p:spPr>
          <a:xfrm>
            <a:off x="2281994" y="2027396"/>
            <a:ext cx="457200" cy="307777"/>
          </a:xfrm>
          <a:prstGeom prst="rect">
            <a:avLst/>
          </a:prstGeom>
          <a:noFill/>
        </p:spPr>
        <p:txBody>
          <a:bodyPr wrap="square" rtlCol="0">
            <a:spAutoFit/>
          </a:bodyPr>
          <a:lstStyle/>
          <a:p>
            <a:r>
              <a:rPr lang="en-PH" b="1" dirty="0"/>
              <a:t>A</a:t>
            </a:r>
          </a:p>
        </p:txBody>
      </p:sp>
      <p:sp>
        <p:nvSpPr>
          <p:cNvPr id="36" name="TextBox 35">
            <a:extLst>
              <a:ext uri="{FF2B5EF4-FFF2-40B4-BE49-F238E27FC236}">
                <a16:creationId xmlns:a16="http://schemas.microsoft.com/office/drawing/2014/main" id="{3B0B7BD5-EC05-4D6B-9D47-4E4ECE9A6BBE}"/>
              </a:ext>
            </a:extLst>
          </p:cNvPr>
          <p:cNvSpPr txBox="1"/>
          <p:nvPr/>
        </p:nvSpPr>
        <p:spPr>
          <a:xfrm>
            <a:off x="1968795" y="2375280"/>
            <a:ext cx="457200" cy="307777"/>
          </a:xfrm>
          <a:prstGeom prst="rect">
            <a:avLst/>
          </a:prstGeom>
          <a:noFill/>
        </p:spPr>
        <p:txBody>
          <a:bodyPr wrap="square" rtlCol="0">
            <a:spAutoFit/>
          </a:bodyPr>
          <a:lstStyle/>
          <a:p>
            <a:r>
              <a:rPr lang="en-PH" b="1" dirty="0"/>
              <a:t>C</a:t>
            </a:r>
          </a:p>
        </p:txBody>
      </p:sp>
      <p:sp>
        <p:nvSpPr>
          <p:cNvPr id="37" name="TextBox 36">
            <a:extLst>
              <a:ext uri="{FF2B5EF4-FFF2-40B4-BE49-F238E27FC236}">
                <a16:creationId xmlns:a16="http://schemas.microsoft.com/office/drawing/2014/main" id="{B22F8406-DD62-436E-BD61-39829A3FE0E6}"/>
              </a:ext>
            </a:extLst>
          </p:cNvPr>
          <p:cNvSpPr txBox="1"/>
          <p:nvPr/>
        </p:nvSpPr>
        <p:spPr>
          <a:xfrm>
            <a:off x="2540065" y="2359613"/>
            <a:ext cx="457200" cy="307777"/>
          </a:xfrm>
          <a:prstGeom prst="rect">
            <a:avLst/>
          </a:prstGeom>
          <a:noFill/>
        </p:spPr>
        <p:txBody>
          <a:bodyPr wrap="square" rtlCol="0">
            <a:spAutoFit/>
          </a:bodyPr>
          <a:lstStyle/>
          <a:p>
            <a:r>
              <a:rPr lang="en-PH" b="1" dirty="0"/>
              <a:t>C</a:t>
            </a:r>
          </a:p>
        </p:txBody>
      </p:sp>
      <p:sp>
        <p:nvSpPr>
          <p:cNvPr id="38" name="TextBox 37">
            <a:extLst>
              <a:ext uri="{FF2B5EF4-FFF2-40B4-BE49-F238E27FC236}">
                <a16:creationId xmlns:a16="http://schemas.microsoft.com/office/drawing/2014/main" id="{1625E154-AD81-451D-B6B7-965A6572858E}"/>
              </a:ext>
            </a:extLst>
          </p:cNvPr>
          <p:cNvSpPr txBox="1"/>
          <p:nvPr/>
        </p:nvSpPr>
        <p:spPr>
          <a:xfrm>
            <a:off x="3200547" y="2770811"/>
            <a:ext cx="457200" cy="307777"/>
          </a:xfrm>
          <a:prstGeom prst="rect">
            <a:avLst/>
          </a:prstGeom>
          <a:noFill/>
        </p:spPr>
        <p:txBody>
          <a:bodyPr wrap="square" rtlCol="0">
            <a:spAutoFit/>
          </a:bodyPr>
          <a:lstStyle/>
          <a:p>
            <a:r>
              <a:rPr lang="en-PH" b="1" dirty="0"/>
              <a:t>D</a:t>
            </a:r>
          </a:p>
        </p:txBody>
      </p:sp>
      <p:sp>
        <p:nvSpPr>
          <p:cNvPr id="39" name="TextBox 38">
            <a:extLst>
              <a:ext uri="{FF2B5EF4-FFF2-40B4-BE49-F238E27FC236}">
                <a16:creationId xmlns:a16="http://schemas.microsoft.com/office/drawing/2014/main" id="{427CD29C-BEE1-40A4-8248-505A4316E78C}"/>
              </a:ext>
            </a:extLst>
          </p:cNvPr>
          <p:cNvSpPr txBox="1"/>
          <p:nvPr/>
        </p:nvSpPr>
        <p:spPr>
          <a:xfrm>
            <a:off x="2880960" y="3079454"/>
            <a:ext cx="457200" cy="307777"/>
          </a:xfrm>
          <a:prstGeom prst="rect">
            <a:avLst/>
          </a:prstGeom>
          <a:noFill/>
        </p:spPr>
        <p:txBody>
          <a:bodyPr wrap="square" rtlCol="0">
            <a:spAutoFit/>
          </a:bodyPr>
          <a:lstStyle/>
          <a:p>
            <a:r>
              <a:rPr lang="en-PH" b="1" dirty="0"/>
              <a:t>C</a:t>
            </a:r>
          </a:p>
        </p:txBody>
      </p:sp>
      <p:sp>
        <p:nvSpPr>
          <p:cNvPr id="40" name="TextBox 39">
            <a:extLst>
              <a:ext uri="{FF2B5EF4-FFF2-40B4-BE49-F238E27FC236}">
                <a16:creationId xmlns:a16="http://schemas.microsoft.com/office/drawing/2014/main" id="{8C2E0FD2-CB9B-4BFD-ADF8-2771C014D0FB}"/>
              </a:ext>
            </a:extLst>
          </p:cNvPr>
          <p:cNvSpPr txBox="1"/>
          <p:nvPr/>
        </p:nvSpPr>
        <p:spPr>
          <a:xfrm>
            <a:off x="3481699" y="3079454"/>
            <a:ext cx="457200" cy="307777"/>
          </a:xfrm>
          <a:prstGeom prst="rect">
            <a:avLst/>
          </a:prstGeom>
          <a:noFill/>
        </p:spPr>
        <p:txBody>
          <a:bodyPr wrap="square" rtlCol="0">
            <a:spAutoFit/>
          </a:bodyPr>
          <a:lstStyle/>
          <a:p>
            <a:r>
              <a:rPr lang="en-PH" b="1" dirty="0"/>
              <a:t>A</a:t>
            </a:r>
          </a:p>
        </p:txBody>
      </p:sp>
      <p:sp>
        <p:nvSpPr>
          <p:cNvPr id="41" name="TextBox 40">
            <a:extLst>
              <a:ext uri="{FF2B5EF4-FFF2-40B4-BE49-F238E27FC236}">
                <a16:creationId xmlns:a16="http://schemas.microsoft.com/office/drawing/2014/main" id="{4948006E-31CA-4556-B9C8-85D7C23FB86D}"/>
              </a:ext>
            </a:extLst>
          </p:cNvPr>
          <p:cNvSpPr txBox="1"/>
          <p:nvPr/>
        </p:nvSpPr>
        <p:spPr>
          <a:xfrm>
            <a:off x="4251713" y="3086219"/>
            <a:ext cx="457200" cy="307777"/>
          </a:xfrm>
          <a:prstGeom prst="rect">
            <a:avLst/>
          </a:prstGeom>
          <a:noFill/>
        </p:spPr>
        <p:txBody>
          <a:bodyPr wrap="square" rtlCol="0">
            <a:spAutoFit/>
          </a:bodyPr>
          <a:lstStyle/>
          <a:p>
            <a:r>
              <a:rPr lang="en-PH" b="1" dirty="0"/>
              <a:t>S</a:t>
            </a:r>
          </a:p>
        </p:txBody>
      </p:sp>
      <p:sp>
        <p:nvSpPr>
          <p:cNvPr id="42" name="TextBox 41">
            <a:extLst>
              <a:ext uri="{FF2B5EF4-FFF2-40B4-BE49-F238E27FC236}">
                <a16:creationId xmlns:a16="http://schemas.microsoft.com/office/drawing/2014/main" id="{6140F599-08F8-40E7-9888-2F24486A8800}"/>
              </a:ext>
            </a:extLst>
          </p:cNvPr>
          <p:cNvSpPr txBox="1"/>
          <p:nvPr/>
        </p:nvSpPr>
        <p:spPr>
          <a:xfrm>
            <a:off x="4860000" y="3079454"/>
            <a:ext cx="457200" cy="307777"/>
          </a:xfrm>
          <a:prstGeom prst="rect">
            <a:avLst/>
          </a:prstGeom>
          <a:noFill/>
        </p:spPr>
        <p:txBody>
          <a:bodyPr wrap="square" rtlCol="0">
            <a:spAutoFit/>
          </a:bodyPr>
          <a:lstStyle/>
          <a:p>
            <a:r>
              <a:rPr lang="en-PH" b="1" dirty="0"/>
              <a:t>B</a:t>
            </a:r>
          </a:p>
        </p:txBody>
      </p:sp>
      <p:sp>
        <p:nvSpPr>
          <p:cNvPr id="43" name="TextBox 42">
            <a:extLst>
              <a:ext uri="{FF2B5EF4-FFF2-40B4-BE49-F238E27FC236}">
                <a16:creationId xmlns:a16="http://schemas.microsoft.com/office/drawing/2014/main" id="{49F45536-946A-406E-9727-1314C10A31E2}"/>
              </a:ext>
            </a:extLst>
          </p:cNvPr>
          <p:cNvSpPr txBox="1"/>
          <p:nvPr/>
        </p:nvSpPr>
        <p:spPr>
          <a:xfrm>
            <a:off x="6451343" y="2375279"/>
            <a:ext cx="457200" cy="307777"/>
          </a:xfrm>
          <a:prstGeom prst="rect">
            <a:avLst/>
          </a:prstGeom>
          <a:noFill/>
        </p:spPr>
        <p:txBody>
          <a:bodyPr wrap="square" rtlCol="0">
            <a:spAutoFit/>
          </a:bodyPr>
          <a:lstStyle/>
          <a:p>
            <a:r>
              <a:rPr lang="en-PH" b="1" dirty="0"/>
              <a:t>D</a:t>
            </a:r>
          </a:p>
        </p:txBody>
      </p:sp>
      <p:sp>
        <p:nvSpPr>
          <p:cNvPr id="44" name="TextBox 43">
            <a:extLst>
              <a:ext uri="{FF2B5EF4-FFF2-40B4-BE49-F238E27FC236}">
                <a16:creationId xmlns:a16="http://schemas.microsoft.com/office/drawing/2014/main" id="{DC7A7B9B-AD3C-4A08-8968-D71FACA4DA89}"/>
              </a:ext>
            </a:extLst>
          </p:cNvPr>
          <p:cNvSpPr txBox="1"/>
          <p:nvPr/>
        </p:nvSpPr>
        <p:spPr>
          <a:xfrm>
            <a:off x="5068648" y="1873507"/>
            <a:ext cx="457200" cy="307777"/>
          </a:xfrm>
          <a:prstGeom prst="rect">
            <a:avLst/>
          </a:prstGeom>
          <a:noFill/>
        </p:spPr>
        <p:txBody>
          <a:bodyPr wrap="square" rtlCol="0">
            <a:spAutoFit/>
          </a:bodyPr>
          <a:lstStyle/>
          <a:p>
            <a:r>
              <a:rPr lang="en-PH" b="1" dirty="0"/>
              <a:t>B</a:t>
            </a:r>
          </a:p>
        </p:txBody>
      </p:sp>
      <p:sp>
        <p:nvSpPr>
          <p:cNvPr id="45" name="TextBox 44">
            <a:extLst>
              <a:ext uri="{FF2B5EF4-FFF2-40B4-BE49-F238E27FC236}">
                <a16:creationId xmlns:a16="http://schemas.microsoft.com/office/drawing/2014/main" id="{352088C9-43E9-4AC6-88A4-9305FB7327A0}"/>
              </a:ext>
            </a:extLst>
          </p:cNvPr>
          <p:cNvSpPr txBox="1"/>
          <p:nvPr/>
        </p:nvSpPr>
        <p:spPr>
          <a:xfrm>
            <a:off x="6140303" y="2676889"/>
            <a:ext cx="457200" cy="261610"/>
          </a:xfrm>
          <a:prstGeom prst="rect">
            <a:avLst/>
          </a:prstGeom>
          <a:noFill/>
        </p:spPr>
        <p:txBody>
          <a:bodyPr wrap="square" rtlCol="0">
            <a:spAutoFit/>
          </a:bodyPr>
          <a:lstStyle/>
          <a:p>
            <a:r>
              <a:rPr lang="en-PH" sz="1100" b="1" dirty="0"/>
              <a:t>S</a:t>
            </a:r>
          </a:p>
        </p:txBody>
      </p:sp>
      <p:sp>
        <p:nvSpPr>
          <p:cNvPr id="46" name="TextBox 45">
            <a:extLst>
              <a:ext uri="{FF2B5EF4-FFF2-40B4-BE49-F238E27FC236}">
                <a16:creationId xmlns:a16="http://schemas.microsoft.com/office/drawing/2014/main" id="{B740183B-9668-49A4-9A97-04065B3CD25C}"/>
              </a:ext>
            </a:extLst>
          </p:cNvPr>
          <p:cNvSpPr txBox="1"/>
          <p:nvPr/>
        </p:nvSpPr>
        <p:spPr>
          <a:xfrm>
            <a:off x="6729948" y="2696379"/>
            <a:ext cx="457200" cy="261610"/>
          </a:xfrm>
          <a:prstGeom prst="rect">
            <a:avLst/>
          </a:prstGeom>
          <a:noFill/>
        </p:spPr>
        <p:txBody>
          <a:bodyPr wrap="square" rtlCol="0">
            <a:spAutoFit/>
          </a:bodyPr>
          <a:lstStyle/>
          <a:p>
            <a:r>
              <a:rPr lang="en-PH" sz="1100" b="1" dirty="0"/>
              <a:t>B</a:t>
            </a:r>
          </a:p>
        </p:txBody>
      </p:sp>
      <p:sp>
        <p:nvSpPr>
          <p:cNvPr id="47" name="TextBox 46">
            <a:extLst>
              <a:ext uri="{FF2B5EF4-FFF2-40B4-BE49-F238E27FC236}">
                <a16:creationId xmlns:a16="http://schemas.microsoft.com/office/drawing/2014/main" id="{536297FF-9458-4989-8B54-73B9701F52F9}"/>
              </a:ext>
            </a:extLst>
          </p:cNvPr>
          <p:cNvSpPr txBox="1"/>
          <p:nvPr/>
        </p:nvSpPr>
        <p:spPr>
          <a:xfrm>
            <a:off x="4520838" y="3483877"/>
            <a:ext cx="457200" cy="261610"/>
          </a:xfrm>
          <a:prstGeom prst="rect">
            <a:avLst/>
          </a:prstGeom>
          <a:noFill/>
        </p:spPr>
        <p:txBody>
          <a:bodyPr wrap="square" rtlCol="0">
            <a:spAutoFit/>
          </a:bodyPr>
          <a:lstStyle/>
          <a:p>
            <a:r>
              <a:rPr lang="en-PH" sz="1100" b="1" dirty="0"/>
              <a:t>B</a:t>
            </a:r>
          </a:p>
        </p:txBody>
      </p:sp>
      <p:sp>
        <p:nvSpPr>
          <p:cNvPr id="48" name="TextBox 47">
            <a:extLst>
              <a:ext uri="{FF2B5EF4-FFF2-40B4-BE49-F238E27FC236}">
                <a16:creationId xmlns:a16="http://schemas.microsoft.com/office/drawing/2014/main" id="{496FD0A7-D0D9-44DC-A543-203D3886B43B}"/>
              </a:ext>
            </a:extLst>
          </p:cNvPr>
          <p:cNvSpPr txBox="1"/>
          <p:nvPr/>
        </p:nvSpPr>
        <p:spPr>
          <a:xfrm>
            <a:off x="4097309" y="3460736"/>
            <a:ext cx="457200" cy="261610"/>
          </a:xfrm>
          <a:prstGeom prst="rect">
            <a:avLst/>
          </a:prstGeom>
          <a:noFill/>
        </p:spPr>
        <p:txBody>
          <a:bodyPr wrap="square" rtlCol="0">
            <a:spAutoFit/>
          </a:bodyPr>
          <a:lstStyle/>
          <a:p>
            <a:r>
              <a:rPr lang="en-PH" sz="1100" b="1" dirty="0"/>
              <a:t>A</a:t>
            </a:r>
          </a:p>
        </p:txBody>
      </p:sp>
      <p:sp>
        <p:nvSpPr>
          <p:cNvPr id="49" name="TextBox 48">
            <a:extLst>
              <a:ext uri="{FF2B5EF4-FFF2-40B4-BE49-F238E27FC236}">
                <a16:creationId xmlns:a16="http://schemas.microsoft.com/office/drawing/2014/main" id="{59856C1E-08A3-4890-9696-DF94E3398631}"/>
              </a:ext>
            </a:extLst>
          </p:cNvPr>
          <p:cNvSpPr txBox="1"/>
          <p:nvPr/>
        </p:nvSpPr>
        <p:spPr>
          <a:xfrm>
            <a:off x="3195737" y="3460736"/>
            <a:ext cx="457200" cy="261610"/>
          </a:xfrm>
          <a:prstGeom prst="rect">
            <a:avLst/>
          </a:prstGeom>
          <a:noFill/>
        </p:spPr>
        <p:txBody>
          <a:bodyPr wrap="square" rtlCol="0">
            <a:spAutoFit/>
          </a:bodyPr>
          <a:lstStyle/>
          <a:p>
            <a:r>
              <a:rPr lang="en-PH" sz="1100" b="1" dirty="0"/>
              <a:t>B</a:t>
            </a:r>
          </a:p>
        </p:txBody>
      </p:sp>
      <p:cxnSp>
        <p:nvCxnSpPr>
          <p:cNvPr id="50" name="Straight Connector 49">
            <a:extLst>
              <a:ext uri="{FF2B5EF4-FFF2-40B4-BE49-F238E27FC236}">
                <a16:creationId xmlns:a16="http://schemas.microsoft.com/office/drawing/2014/main" id="{72A91B78-49A3-4D81-A54A-0439B9090DEE}"/>
              </a:ext>
            </a:extLst>
          </p:cNvPr>
          <p:cNvCxnSpPr>
            <a:cxnSpLocks/>
          </p:cNvCxnSpPr>
          <p:nvPr/>
        </p:nvCxnSpPr>
        <p:spPr>
          <a:xfrm>
            <a:off x="3024041" y="3337019"/>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0DCC70-DE79-44CF-B7A3-F59AEED38F93}"/>
              </a:ext>
            </a:extLst>
          </p:cNvPr>
          <p:cNvCxnSpPr>
            <a:cxnSpLocks/>
          </p:cNvCxnSpPr>
          <p:nvPr/>
        </p:nvCxnSpPr>
        <p:spPr>
          <a:xfrm>
            <a:off x="2099469" y="2615365"/>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05ECE5-0428-488F-B9F8-B56F45B1C058}"/>
              </a:ext>
            </a:extLst>
          </p:cNvPr>
          <p:cNvCxnSpPr>
            <a:cxnSpLocks/>
          </p:cNvCxnSpPr>
          <p:nvPr/>
        </p:nvCxnSpPr>
        <p:spPr>
          <a:xfrm>
            <a:off x="2707758" y="2610540"/>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A9D85CA-FEED-4C38-AF91-6CCAFF115969}"/>
              </a:ext>
            </a:extLst>
          </p:cNvPr>
          <p:cNvCxnSpPr>
            <a:cxnSpLocks/>
          </p:cNvCxnSpPr>
          <p:nvPr/>
        </p:nvCxnSpPr>
        <p:spPr>
          <a:xfrm>
            <a:off x="3815777" y="3722346"/>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F65FEF-2BF8-485A-8698-3462B67930F6}"/>
              </a:ext>
            </a:extLst>
          </p:cNvPr>
          <p:cNvCxnSpPr>
            <a:cxnSpLocks/>
          </p:cNvCxnSpPr>
          <p:nvPr/>
        </p:nvCxnSpPr>
        <p:spPr>
          <a:xfrm>
            <a:off x="3339082" y="3695648"/>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A87DBD4-375C-42AE-AF1C-B856853B8A5D}"/>
              </a:ext>
            </a:extLst>
          </p:cNvPr>
          <p:cNvCxnSpPr>
            <a:cxnSpLocks/>
          </p:cNvCxnSpPr>
          <p:nvPr/>
        </p:nvCxnSpPr>
        <p:spPr>
          <a:xfrm>
            <a:off x="4243310" y="3695648"/>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92BC19E-52DB-4F9D-B5E7-741BCBE34A9A}"/>
              </a:ext>
            </a:extLst>
          </p:cNvPr>
          <p:cNvCxnSpPr>
            <a:cxnSpLocks/>
          </p:cNvCxnSpPr>
          <p:nvPr/>
        </p:nvCxnSpPr>
        <p:spPr>
          <a:xfrm>
            <a:off x="4662445" y="3695648"/>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9FB99CE-A9A6-4695-A33B-4B038FD0DAAD}"/>
              </a:ext>
            </a:extLst>
          </p:cNvPr>
          <p:cNvCxnSpPr>
            <a:cxnSpLocks/>
          </p:cNvCxnSpPr>
          <p:nvPr/>
        </p:nvCxnSpPr>
        <p:spPr>
          <a:xfrm>
            <a:off x="5004851" y="3329298"/>
            <a:ext cx="0" cy="211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4F28C66-82A5-4F92-B72F-2E711CCAD40F}"/>
              </a:ext>
            </a:extLst>
          </p:cNvPr>
          <p:cNvCxnSpPr>
            <a:cxnSpLocks/>
          </p:cNvCxnSpPr>
          <p:nvPr/>
        </p:nvCxnSpPr>
        <p:spPr>
          <a:xfrm>
            <a:off x="6877882" y="2867635"/>
            <a:ext cx="0" cy="211819"/>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9E73029-C6BD-40A3-9CCA-56A68228092B}"/>
              </a:ext>
            </a:extLst>
          </p:cNvPr>
          <p:cNvSpPr txBox="1"/>
          <p:nvPr/>
        </p:nvSpPr>
        <p:spPr>
          <a:xfrm>
            <a:off x="6140303" y="3023211"/>
            <a:ext cx="457200" cy="261610"/>
          </a:xfrm>
          <a:prstGeom prst="rect">
            <a:avLst/>
          </a:prstGeom>
          <a:noFill/>
        </p:spPr>
        <p:txBody>
          <a:bodyPr wrap="square" rtlCol="0">
            <a:spAutoFit/>
          </a:bodyPr>
          <a:lstStyle/>
          <a:p>
            <a:r>
              <a:rPr lang="en-PH" sz="1100" b="1" dirty="0"/>
              <a:t>a</a:t>
            </a:r>
          </a:p>
        </p:txBody>
      </p:sp>
      <p:sp>
        <p:nvSpPr>
          <p:cNvPr id="63" name="TextBox 62">
            <a:extLst>
              <a:ext uri="{FF2B5EF4-FFF2-40B4-BE49-F238E27FC236}">
                <a16:creationId xmlns:a16="http://schemas.microsoft.com/office/drawing/2014/main" id="{59F2C519-D183-48C7-A8E3-84EE32AE1BA4}"/>
              </a:ext>
            </a:extLst>
          </p:cNvPr>
          <p:cNvSpPr txBox="1"/>
          <p:nvPr/>
        </p:nvSpPr>
        <p:spPr>
          <a:xfrm>
            <a:off x="6729948" y="3056443"/>
            <a:ext cx="457200" cy="261610"/>
          </a:xfrm>
          <a:prstGeom prst="rect">
            <a:avLst/>
          </a:prstGeom>
          <a:noFill/>
        </p:spPr>
        <p:txBody>
          <a:bodyPr wrap="square" rtlCol="0">
            <a:spAutoFit/>
          </a:bodyPr>
          <a:lstStyle/>
          <a:p>
            <a:r>
              <a:rPr lang="en-PH" sz="1100" b="1" dirty="0"/>
              <a:t>b</a:t>
            </a:r>
          </a:p>
        </p:txBody>
      </p:sp>
      <p:sp>
        <p:nvSpPr>
          <p:cNvPr id="64" name="TextBox 63">
            <a:extLst>
              <a:ext uri="{FF2B5EF4-FFF2-40B4-BE49-F238E27FC236}">
                <a16:creationId xmlns:a16="http://schemas.microsoft.com/office/drawing/2014/main" id="{6D079AD9-6D81-4E13-951B-084178B5D913}"/>
              </a:ext>
            </a:extLst>
          </p:cNvPr>
          <p:cNvSpPr txBox="1"/>
          <p:nvPr/>
        </p:nvSpPr>
        <p:spPr>
          <a:xfrm>
            <a:off x="4547192" y="3857628"/>
            <a:ext cx="457200" cy="261610"/>
          </a:xfrm>
          <a:prstGeom prst="rect">
            <a:avLst/>
          </a:prstGeom>
          <a:noFill/>
        </p:spPr>
        <p:txBody>
          <a:bodyPr wrap="square" rtlCol="0">
            <a:spAutoFit/>
          </a:bodyPr>
          <a:lstStyle/>
          <a:p>
            <a:r>
              <a:rPr lang="en-PH" sz="1100" b="1" dirty="0"/>
              <a:t>b</a:t>
            </a:r>
          </a:p>
        </p:txBody>
      </p:sp>
      <p:sp>
        <p:nvSpPr>
          <p:cNvPr id="65" name="TextBox 64">
            <a:extLst>
              <a:ext uri="{FF2B5EF4-FFF2-40B4-BE49-F238E27FC236}">
                <a16:creationId xmlns:a16="http://schemas.microsoft.com/office/drawing/2014/main" id="{EC9943B9-DEF0-4B36-8F8C-9820CD0491B7}"/>
              </a:ext>
            </a:extLst>
          </p:cNvPr>
          <p:cNvSpPr txBox="1"/>
          <p:nvPr/>
        </p:nvSpPr>
        <p:spPr>
          <a:xfrm>
            <a:off x="3203552" y="3859962"/>
            <a:ext cx="457200" cy="261610"/>
          </a:xfrm>
          <a:prstGeom prst="rect">
            <a:avLst/>
          </a:prstGeom>
          <a:noFill/>
        </p:spPr>
        <p:txBody>
          <a:bodyPr wrap="square" rtlCol="0">
            <a:spAutoFit/>
          </a:bodyPr>
          <a:lstStyle/>
          <a:p>
            <a:r>
              <a:rPr lang="en-PH" sz="1100" b="1" dirty="0"/>
              <a:t>b</a:t>
            </a:r>
          </a:p>
        </p:txBody>
      </p:sp>
      <p:sp>
        <p:nvSpPr>
          <p:cNvPr id="66" name="TextBox 65">
            <a:extLst>
              <a:ext uri="{FF2B5EF4-FFF2-40B4-BE49-F238E27FC236}">
                <a16:creationId xmlns:a16="http://schemas.microsoft.com/office/drawing/2014/main" id="{43B4A73E-E131-4FC9-9C8E-4573D331DC5E}"/>
              </a:ext>
            </a:extLst>
          </p:cNvPr>
          <p:cNvSpPr txBox="1"/>
          <p:nvPr/>
        </p:nvSpPr>
        <p:spPr>
          <a:xfrm>
            <a:off x="4104167" y="3842335"/>
            <a:ext cx="457200" cy="261610"/>
          </a:xfrm>
          <a:prstGeom prst="rect">
            <a:avLst/>
          </a:prstGeom>
          <a:noFill/>
        </p:spPr>
        <p:txBody>
          <a:bodyPr wrap="square" rtlCol="0">
            <a:spAutoFit/>
          </a:bodyPr>
          <a:lstStyle/>
          <a:p>
            <a:r>
              <a:rPr lang="en-PH" sz="1100" b="1" dirty="0"/>
              <a:t>a</a:t>
            </a:r>
          </a:p>
        </p:txBody>
      </p:sp>
      <p:sp>
        <p:nvSpPr>
          <p:cNvPr id="67" name="TextBox 66">
            <a:extLst>
              <a:ext uri="{FF2B5EF4-FFF2-40B4-BE49-F238E27FC236}">
                <a16:creationId xmlns:a16="http://schemas.microsoft.com/office/drawing/2014/main" id="{C3EA6031-3A41-40B6-B54B-54DFAD48AB61}"/>
              </a:ext>
            </a:extLst>
          </p:cNvPr>
          <p:cNvSpPr txBox="1"/>
          <p:nvPr/>
        </p:nvSpPr>
        <p:spPr>
          <a:xfrm>
            <a:off x="3694813" y="3863904"/>
            <a:ext cx="457200" cy="261610"/>
          </a:xfrm>
          <a:prstGeom prst="rect">
            <a:avLst/>
          </a:prstGeom>
          <a:noFill/>
        </p:spPr>
        <p:txBody>
          <a:bodyPr wrap="square" rtlCol="0">
            <a:spAutoFit/>
          </a:bodyPr>
          <a:lstStyle/>
          <a:p>
            <a:r>
              <a:rPr lang="en-PH" sz="1100" b="1" dirty="0"/>
              <a:t>c</a:t>
            </a:r>
          </a:p>
        </p:txBody>
      </p:sp>
      <p:sp>
        <p:nvSpPr>
          <p:cNvPr id="68" name="TextBox 67">
            <a:extLst>
              <a:ext uri="{FF2B5EF4-FFF2-40B4-BE49-F238E27FC236}">
                <a16:creationId xmlns:a16="http://schemas.microsoft.com/office/drawing/2014/main" id="{AD7783E9-9310-466C-8A12-104D3CC999B1}"/>
              </a:ext>
            </a:extLst>
          </p:cNvPr>
          <p:cNvSpPr txBox="1"/>
          <p:nvPr/>
        </p:nvSpPr>
        <p:spPr>
          <a:xfrm>
            <a:off x="4579234" y="2784946"/>
            <a:ext cx="457200" cy="307777"/>
          </a:xfrm>
          <a:prstGeom prst="rect">
            <a:avLst/>
          </a:prstGeom>
          <a:noFill/>
        </p:spPr>
        <p:txBody>
          <a:bodyPr wrap="square" rtlCol="0">
            <a:spAutoFit/>
          </a:bodyPr>
          <a:lstStyle/>
          <a:p>
            <a:r>
              <a:rPr lang="en-PH" b="1" dirty="0"/>
              <a:t>D</a:t>
            </a:r>
          </a:p>
        </p:txBody>
      </p:sp>
      <p:sp>
        <p:nvSpPr>
          <p:cNvPr id="70" name="Right Brace 69">
            <a:extLst>
              <a:ext uri="{FF2B5EF4-FFF2-40B4-BE49-F238E27FC236}">
                <a16:creationId xmlns:a16="http://schemas.microsoft.com/office/drawing/2014/main" id="{23E6CC25-F75C-4546-8283-96AAD8F229A6}"/>
              </a:ext>
            </a:extLst>
          </p:cNvPr>
          <p:cNvSpPr/>
          <p:nvPr/>
        </p:nvSpPr>
        <p:spPr>
          <a:xfrm rot="5400000">
            <a:off x="6432502" y="2896979"/>
            <a:ext cx="305189" cy="824905"/>
          </a:xfrm>
          <a:prstGeom prst="rightBrace">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1" name="Right Brace 70">
            <a:extLst>
              <a:ext uri="{FF2B5EF4-FFF2-40B4-BE49-F238E27FC236}">
                <a16:creationId xmlns:a16="http://schemas.microsoft.com/office/drawing/2014/main" id="{758921ED-2BBE-4992-BBF4-407C26D0544F}"/>
              </a:ext>
            </a:extLst>
          </p:cNvPr>
          <p:cNvSpPr/>
          <p:nvPr/>
        </p:nvSpPr>
        <p:spPr>
          <a:xfrm rot="5400000">
            <a:off x="4303299" y="3798305"/>
            <a:ext cx="305189" cy="623095"/>
          </a:xfrm>
          <a:prstGeom prst="rightBrace">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2" name="Right Brace 71">
            <a:extLst>
              <a:ext uri="{FF2B5EF4-FFF2-40B4-BE49-F238E27FC236}">
                <a16:creationId xmlns:a16="http://schemas.microsoft.com/office/drawing/2014/main" id="{A8B59070-FD90-4038-9CF4-F3A0999BAF0E}"/>
              </a:ext>
            </a:extLst>
          </p:cNvPr>
          <p:cNvSpPr/>
          <p:nvPr/>
        </p:nvSpPr>
        <p:spPr>
          <a:xfrm rot="5400000">
            <a:off x="3725456" y="3936739"/>
            <a:ext cx="175908" cy="386579"/>
          </a:xfrm>
          <a:prstGeom prst="rightBrace">
            <a:avLst>
              <a:gd name="adj1" fmla="val 36204"/>
              <a:gd name="adj2" fmla="val 50000"/>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3" name="Right Brace 72">
            <a:extLst>
              <a:ext uri="{FF2B5EF4-FFF2-40B4-BE49-F238E27FC236}">
                <a16:creationId xmlns:a16="http://schemas.microsoft.com/office/drawing/2014/main" id="{D45249EC-FD70-4D13-8BE5-CB7B2099EB7B}"/>
              </a:ext>
            </a:extLst>
          </p:cNvPr>
          <p:cNvSpPr/>
          <p:nvPr/>
        </p:nvSpPr>
        <p:spPr>
          <a:xfrm rot="5400000">
            <a:off x="3010911" y="3853173"/>
            <a:ext cx="307777" cy="498493"/>
          </a:xfrm>
          <a:prstGeom prst="rightBrace">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4" name="Right Brace 73">
            <a:extLst>
              <a:ext uri="{FF2B5EF4-FFF2-40B4-BE49-F238E27FC236}">
                <a16:creationId xmlns:a16="http://schemas.microsoft.com/office/drawing/2014/main" id="{132C01A3-E6F2-489D-87BB-28333E53AF2A}"/>
              </a:ext>
            </a:extLst>
          </p:cNvPr>
          <p:cNvSpPr/>
          <p:nvPr/>
        </p:nvSpPr>
        <p:spPr>
          <a:xfrm rot="5400000">
            <a:off x="2230725" y="2741886"/>
            <a:ext cx="305189" cy="715606"/>
          </a:xfrm>
          <a:prstGeom prst="rightBrace">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5" name="TextBox 74">
            <a:extLst>
              <a:ext uri="{FF2B5EF4-FFF2-40B4-BE49-F238E27FC236}">
                <a16:creationId xmlns:a16="http://schemas.microsoft.com/office/drawing/2014/main" id="{E30CA2F6-20AD-4C03-8681-8032A567F165}"/>
              </a:ext>
            </a:extLst>
          </p:cNvPr>
          <p:cNvSpPr txBox="1"/>
          <p:nvPr/>
        </p:nvSpPr>
        <p:spPr>
          <a:xfrm>
            <a:off x="1964526" y="2743032"/>
            <a:ext cx="457200" cy="261610"/>
          </a:xfrm>
          <a:prstGeom prst="rect">
            <a:avLst/>
          </a:prstGeom>
          <a:noFill/>
        </p:spPr>
        <p:txBody>
          <a:bodyPr wrap="square" rtlCol="0">
            <a:spAutoFit/>
          </a:bodyPr>
          <a:lstStyle/>
          <a:p>
            <a:r>
              <a:rPr lang="en-PH" sz="1100" b="1" dirty="0"/>
              <a:t>c</a:t>
            </a:r>
          </a:p>
        </p:txBody>
      </p:sp>
      <p:sp>
        <p:nvSpPr>
          <p:cNvPr id="76" name="TextBox 75">
            <a:extLst>
              <a:ext uri="{FF2B5EF4-FFF2-40B4-BE49-F238E27FC236}">
                <a16:creationId xmlns:a16="http://schemas.microsoft.com/office/drawing/2014/main" id="{7ADE74E6-E1EC-44BF-BA29-CD55DB84347D}"/>
              </a:ext>
            </a:extLst>
          </p:cNvPr>
          <p:cNvSpPr txBox="1"/>
          <p:nvPr/>
        </p:nvSpPr>
        <p:spPr>
          <a:xfrm>
            <a:off x="2583711" y="2737952"/>
            <a:ext cx="457200" cy="261610"/>
          </a:xfrm>
          <a:prstGeom prst="rect">
            <a:avLst/>
          </a:prstGeom>
          <a:noFill/>
        </p:spPr>
        <p:txBody>
          <a:bodyPr wrap="square" rtlCol="0">
            <a:spAutoFit/>
          </a:bodyPr>
          <a:lstStyle/>
          <a:p>
            <a:r>
              <a:rPr lang="en-PH" sz="1100" b="1" dirty="0"/>
              <a:t>c</a:t>
            </a:r>
          </a:p>
        </p:txBody>
      </p:sp>
      <p:sp>
        <p:nvSpPr>
          <p:cNvPr id="77" name="TextBox 76">
            <a:extLst>
              <a:ext uri="{FF2B5EF4-FFF2-40B4-BE49-F238E27FC236}">
                <a16:creationId xmlns:a16="http://schemas.microsoft.com/office/drawing/2014/main" id="{F10981C9-207C-4DA5-81D9-E13F140C4BB3}"/>
              </a:ext>
            </a:extLst>
          </p:cNvPr>
          <p:cNvSpPr txBox="1"/>
          <p:nvPr/>
        </p:nvSpPr>
        <p:spPr>
          <a:xfrm>
            <a:off x="2254488" y="3267837"/>
            <a:ext cx="457200" cy="261610"/>
          </a:xfrm>
          <a:prstGeom prst="rect">
            <a:avLst/>
          </a:prstGeom>
          <a:noFill/>
        </p:spPr>
        <p:txBody>
          <a:bodyPr wrap="square" rtlCol="0">
            <a:spAutoFit/>
          </a:bodyPr>
          <a:lstStyle/>
          <a:p>
            <a:r>
              <a:rPr lang="en-PH" sz="1100" i="1" dirty="0"/>
              <a:t>u</a:t>
            </a:r>
          </a:p>
        </p:txBody>
      </p:sp>
      <p:sp>
        <p:nvSpPr>
          <p:cNvPr id="78" name="TextBox 77">
            <a:extLst>
              <a:ext uri="{FF2B5EF4-FFF2-40B4-BE49-F238E27FC236}">
                <a16:creationId xmlns:a16="http://schemas.microsoft.com/office/drawing/2014/main" id="{EB30B92F-CE4B-45D8-BC46-E6628AEB6154}"/>
              </a:ext>
            </a:extLst>
          </p:cNvPr>
          <p:cNvSpPr txBox="1"/>
          <p:nvPr/>
        </p:nvSpPr>
        <p:spPr>
          <a:xfrm>
            <a:off x="3024041" y="4231593"/>
            <a:ext cx="457200" cy="261610"/>
          </a:xfrm>
          <a:prstGeom prst="rect">
            <a:avLst/>
          </a:prstGeom>
          <a:noFill/>
        </p:spPr>
        <p:txBody>
          <a:bodyPr wrap="square" rtlCol="0">
            <a:spAutoFit/>
          </a:bodyPr>
          <a:lstStyle/>
          <a:p>
            <a:r>
              <a:rPr lang="en-PH" sz="1100" i="1" dirty="0"/>
              <a:t>v</a:t>
            </a:r>
          </a:p>
        </p:txBody>
      </p:sp>
      <p:sp>
        <p:nvSpPr>
          <p:cNvPr id="79" name="TextBox 78">
            <a:extLst>
              <a:ext uri="{FF2B5EF4-FFF2-40B4-BE49-F238E27FC236}">
                <a16:creationId xmlns:a16="http://schemas.microsoft.com/office/drawing/2014/main" id="{55939F4A-4215-4667-B3E9-F46435553250}"/>
              </a:ext>
            </a:extLst>
          </p:cNvPr>
          <p:cNvSpPr txBox="1"/>
          <p:nvPr/>
        </p:nvSpPr>
        <p:spPr>
          <a:xfrm>
            <a:off x="3687146" y="4257454"/>
            <a:ext cx="457200" cy="261610"/>
          </a:xfrm>
          <a:prstGeom prst="rect">
            <a:avLst/>
          </a:prstGeom>
          <a:noFill/>
        </p:spPr>
        <p:txBody>
          <a:bodyPr wrap="square" rtlCol="0">
            <a:spAutoFit/>
          </a:bodyPr>
          <a:lstStyle/>
          <a:p>
            <a:r>
              <a:rPr lang="en-PH" sz="1100" i="1" dirty="0"/>
              <a:t>w</a:t>
            </a:r>
          </a:p>
        </p:txBody>
      </p:sp>
      <p:sp>
        <p:nvSpPr>
          <p:cNvPr id="80" name="TextBox 79">
            <a:extLst>
              <a:ext uri="{FF2B5EF4-FFF2-40B4-BE49-F238E27FC236}">
                <a16:creationId xmlns:a16="http://schemas.microsoft.com/office/drawing/2014/main" id="{7B10A506-EE02-4C7C-BCDF-74C730B8AB10}"/>
              </a:ext>
            </a:extLst>
          </p:cNvPr>
          <p:cNvSpPr txBox="1"/>
          <p:nvPr/>
        </p:nvSpPr>
        <p:spPr>
          <a:xfrm>
            <a:off x="4350251" y="4283315"/>
            <a:ext cx="457200" cy="261610"/>
          </a:xfrm>
          <a:prstGeom prst="rect">
            <a:avLst/>
          </a:prstGeom>
          <a:noFill/>
        </p:spPr>
        <p:txBody>
          <a:bodyPr wrap="square" rtlCol="0">
            <a:spAutoFit/>
          </a:bodyPr>
          <a:lstStyle/>
          <a:p>
            <a:r>
              <a:rPr lang="en-PH" sz="1100" i="1" dirty="0"/>
              <a:t>x</a:t>
            </a:r>
          </a:p>
        </p:txBody>
      </p:sp>
      <p:sp>
        <p:nvSpPr>
          <p:cNvPr id="81" name="TextBox 80">
            <a:extLst>
              <a:ext uri="{FF2B5EF4-FFF2-40B4-BE49-F238E27FC236}">
                <a16:creationId xmlns:a16="http://schemas.microsoft.com/office/drawing/2014/main" id="{86CDCA66-1FF2-4F54-AE42-516A027255E5}"/>
              </a:ext>
            </a:extLst>
          </p:cNvPr>
          <p:cNvSpPr txBox="1"/>
          <p:nvPr/>
        </p:nvSpPr>
        <p:spPr>
          <a:xfrm>
            <a:off x="6451343" y="3460736"/>
            <a:ext cx="457200" cy="261610"/>
          </a:xfrm>
          <a:prstGeom prst="rect">
            <a:avLst/>
          </a:prstGeom>
          <a:noFill/>
        </p:spPr>
        <p:txBody>
          <a:bodyPr wrap="square" rtlCol="0">
            <a:spAutoFit/>
          </a:bodyPr>
          <a:lstStyle/>
          <a:p>
            <a:r>
              <a:rPr lang="en-PH" sz="1100" i="1" dirty="0"/>
              <a:t>y</a:t>
            </a:r>
          </a:p>
        </p:txBody>
      </p:sp>
      <p:cxnSp>
        <p:nvCxnSpPr>
          <p:cNvPr id="111" name="Straight Connector 110">
            <a:extLst>
              <a:ext uri="{FF2B5EF4-FFF2-40B4-BE49-F238E27FC236}">
                <a16:creationId xmlns:a16="http://schemas.microsoft.com/office/drawing/2014/main" id="{892AADDE-0D73-47CE-8984-97D1BF5BD8CD}"/>
              </a:ext>
            </a:extLst>
          </p:cNvPr>
          <p:cNvCxnSpPr>
            <a:cxnSpLocks/>
          </p:cNvCxnSpPr>
          <p:nvPr/>
        </p:nvCxnSpPr>
        <p:spPr>
          <a:xfrm>
            <a:off x="3203552" y="2623081"/>
            <a:ext cx="1650671" cy="0"/>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3" name="Straight Connector 112">
            <a:extLst>
              <a:ext uri="{FF2B5EF4-FFF2-40B4-BE49-F238E27FC236}">
                <a16:creationId xmlns:a16="http://schemas.microsoft.com/office/drawing/2014/main" id="{72868DC2-4227-4438-A3C1-347818F2CB45}"/>
              </a:ext>
            </a:extLst>
          </p:cNvPr>
          <p:cNvCxnSpPr>
            <a:cxnSpLocks/>
          </p:cNvCxnSpPr>
          <p:nvPr/>
        </p:nvCxnSpPr>
        <p:spPr>
          <a:xfrm>
            <a:off x="4938671" y="2634121"/>
            <a:ext cx="301018" cy="312973"/>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5635E2F3-00D7-44A9-B331-65EBFFDE16B9}"/>
              </a:ext>
            </a:extLst>
          </p:cNvPr>
          <p:cNvCxnSpPr>
            <a:cxnSpLocks/>
          </p:cNvCxnSpPr>
          <p:nvPr/>
        </p:nvCxnSpPr>
        <p:spPr>
          <a:xfrm flipH="1" flipV="1">
            <a:off x="5242078" y="2984506"/>
            <a:ext cx="21117" cy="1377892"/>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9" name="Straight Connector 118">
            <a:extLst>
              <a:ext uri="{FF2B5EF4-FFF2-40B4-BE49-F238E27FC236}">
                <a16:creationId xmlns:a16="http://schemas.microsoft.com/office/drawing/2014/main" id="{5B6A239F-5A63-4344-90A1-F2DCFFC32B71}"/>
              </a:ext>
            </a:extLst>
          </p:cNvPr>
          <p:cNvCxnSpPr>
            <a:cxnSpLocks/>
          </p:cNvCxnSpPr>
          <p:nvPr/>
        </p:nvCxnSpPr>
        <p:spPr>
          <a:xfrm flipH="1">
            <a:off x="4006700" y="4414120"/>
            <a:ext cx="1245937" cy="264206"/>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413383BB-C827-40FC-8650-C4C1D3807F62}"/>
              </a:ext>
            </a:extLst>
          </p:cNvPr>
          <p:cNvCxnSpPr>
            <a:cxnSpLocks/>
          </p:cNvCxnSpPr>
          <p:nvPr/>
        </p:nvCxnSpPr>
        <p:spPr>
          <a:xfrm flipH="1" flipV="1">
            <a:off x="2812311" y="4384140"/>
            <a:ext cx="1137610" cy="301365"/>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4E4B8590-0949-41B8-9D16-7F3295099ABC}"/>
              </a:ext>
            </a:extLst>
          </p:cNvPr>
          <p:cNvCxnSpPr>
            <a:cxnSpLocks/>
          </p:cNvCxnSpPr>
          <p:nvPr/>
        </p:nvCxnSpPr>
        <p:spPr>
          <a:xfrm flipH="1" flipV="1">
            <a:off x="2797976" y="3337019"/>
            <a:ext cx="13288" cy="1004180"/>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FFC3D580-F6C8-4874-9F94-A62F655CFB50}"/>
              </a:ext>
            </a:extLst>
          </p:cNvPr>
          <p:cNvCxnSpPr>
            <a:cxnSpLocks/>
          </p:cNvCxnSpPr>
          <p:nvPr/>
        </p:nvCxnSpPr>
        <p:spPr>
          <a:xfrm flipV="1">
            <a:off x="2783003" y="2606759"/>
            <a:ext cx="387043" cy="661078"/>
          </a:xfrm>
          <a:prstGeom prst="line">
            <a:avLst/>
          </a:prstGeom>
          <a:ln w="3810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9" name="Straight Connector 128">
            <a:extLst>
              <a:ext uri="{FF2B5EF4-FFF2-40B4-BE49-F238E27FC236}">
                <a16:creationId xmlns:a16="http://schemas.microsoft.com/office/drawing/2014/main" id="{882D6497-5FFA-48F8-93CB-D62117ED87C1}"/>
              </a:ext>
            </a:extLst>
          </p:cNvPr>
          <p:cNvCxnSpPr/>
          <p:nvPr/>
        </p:nvCxnSpPr>
        <p:spPr>
          <a:xfrm>
            <a:off x="5200933" y="4090786"/>
            <a:ext cx="77511" cy="23237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7B65097-1FF5-4333-938C-2D690FB3B875}"/>
              </a:ext>
            </a:extLst>
          </p:cNvPr>
          <p:cNvCxnSpPr>
            <a:cxnSpLocks/>
          </p:cNvCxnSpPr>
          <p:nvPr/>
        </p:nvCxnSpPr>
        <p:spPr>
          <a:xfrm flipH="1">
            <a:off x="5224641" y="4090786"/>
            <a:ext cx="92559" cy="23237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57934CF5-5E8F-4409-AB97-A2E267ABD837}"/>
              </a:ext>
            </a:extLst>
          </p:cNvPr>
          <p:cNvSpPr/>
          <p:nvPr/>
        </p:nvSpPr>
        <p:spPr>
          <a:xfrm rot="20678973">
            <a:off x="5253603" y="4273495"/>
            <a:ext cx="81124" cy="116057"/>
          </a:xfrm>
          <a:prstGeom prst="ellipse">
            <a:avLst/>
          </a:prstGeom>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PH"/>
          </a:p>
        </p:txBody>
      </p:sp>
      <p:sp>
        <p:nvSpPr>
          <p:cNvPr id="138" name="Oval 137">
            <a:extLst>
              <a:ext uri="{FF2B5EF4-FFF2-40B4-BE49-F238E27FC236}">
                <a16:creationId xmlns:a16="http://schemas.microsoft.com/office/drawing/2014/main" id="{FE0E14E6-DD5D-4420-8D71-2F5C65A58B8A}"/>
              </a:ext>
            </a:extLst>
          </p:cNvPr>
          <p:cNvSpPr/>
          <p:nvPr/>
        </p:nvSpPr>
        <p:spPr>
          <a:xfrm rot="1188279">
            <a:off x="5164702" y="4277688"/>
            <a:ext cx="81124" cy="116057"/>
          </a:xfrm>
          <a:prstGeom prst="ellipse">
            <a:avLst/>
          </a:prstGeom>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985020487"/>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181</Words>
  <Application>Microsoft Office PowerPoint</Application>
  <PresentationFormat>On-screen Show (16:9)</PresentationFormat>
  <Paragraphs>43</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Maven Pro</vt:lpstr>
      <vt:lpstr>Nunito</vt:lpstr>
      <vt:lpstr>Arial</vt:lpstr>
      <vt:lpstr>Momentum</vt:lpstr>
      <vt:lpstr>Pumping Lemma for CFLs</vt:lpstr>
      <vt:lpstr>Pumping Lemma for CFLs    </vt:lpstr>
      <vt:lpstr>The Pumping Lemma for Context-Free Languages </vt:lpstr>
      <vt:lpstr>A parse tree of PL_ex1 with yield cccbcabbab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of Regular languages</dc:title>
  <dc:creator>Leo Jhon Dizon</dc:creator>
  <cp:lastModifiedBy>Leo Jhon Dizon</cp:lastModifiedBy>
  <cp:revision>7</cp:revision>
  <dcterms:modified xsi:type="dcterms:W3CDTF">2019-09-25T06:05:24Z</dcterms:modified>
</cp:coreProperties>
</file>