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Maven Pro" panose="020B0604020202020204" charset="0"/>
      <p:regular r:id="rId10"/>
      <p:bold r:id="rId11"/>
    </p:embeddedFont>
    <p:embeddedFont>
      <p:font typeface="Nunito"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FFF9519-7051-4B8E-A044-0BD6F5B50487}">
          <p14:sldIdLst>
            <p14:sldId id="256"/>
            <p14:sldId id="257"/>
            <p14:sldId id="258"/>
            <p14:sldId id="259"/>
            <p14:sldId id="260"/>
            <p14:sldId id="261"/>
            <p14:sldId id="26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3" d="100"/>
          <a:sy n="73" d="100"/>
        </p:scale>
        <p:origin x="54" y="3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35f760474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35f760474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628791" y="2187537"/>
            <a:ext cx="4255500" cy="1872900"/>
          </a:xfrm>
          <a:prstGeom prst="rect">
            <a:avLst/>
          </a:prstGeom>
        </p:spPr>
        <p:txBody>
          <a:bodyPr spcFirstLastPara="1" wrap="square" lIns="91425" tIns="91425" rIns="91425" bIns="91425" anchor="ctr" anchorCtr="0">
            <a:noAutofit/>
          </a:bodyPr>
          <a:lstStyle/>
          <a:p>
            <a:pPr lvl="0"/>
            <a:r>
              <a:rPr lang="en-PH" dirty="0"/>
              <a:t>Turning Machines</a:t>
            </a:r>
            <a:br>
              <a:rPr lang="en-PH" dirty="0"/>
            </a:br>
            <a:br>
              <a:rPr lang="en-PH" dirty="0"/>
            </a:br>
            <a:r>
              <a:rPr lang="en-US" sz="1800" b="0" dirty="0"/>
              <a:t>TMs for RLs, CFLs and some non-CFLs </a:t>
            </a:r>
            <a:br>
              <a:rPr lang="en-PH" sz="1800" b="0" dirty="0"/>
            </a:br>
            <a:endParaRPr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740437"/>
            <a:ext cx="7030500" cy="999300"/>
          </a:xfrm>
          <a:prstGeom prst="rect">
            <a:avLst/>
          </a:prstGeom>
        </p:spPr>
        <p:txBody>
          <a:bodyPr spcFirstLastPara="1" wrap="square" lIns="91425" tIns="91425" rIns="91425" bIns="91425" anchor="t" anchorCtr="0">
            <a:noAutofit/>
          </a:bodyPr>
          <a:lstStyle/>
          <a:p>
            <a:r>
              <a:rPr lang="en-US" dirty="0"/>
              <a:t>TMs for RLs, CFLs and some non-CFLs </a:t>
            </a:r>
            <a:br>
              <a:rPr lang="en-PH" dirty="0"/>
            </a:br>
            <a:br>
              <a:rPr lang="en-PH" dirty="0"/>
            </a:br>
            <a:br>
              <a:rPr lang="en-PH" dirty="0"/>
            </a:br>
            <a:br>
              <a:rPr lang="en-PH" dirty="0"/>
            </a:br>
            <a:endParaRPr dirty="0"/>
          </a:p>
        </p:txBody>
      </p:sp>
      <p:sp>
        <p:nvSpPr>
          <p:cNvPr id="284" name="Google Shape;284;p14"/>
          <p:cNvSpPr txBox="1">
            <a:spLocks noGrp="1"/>
          </p:cNvSpPr>
          <p:nvPr>
            <p:ph type="body" idx="1"/>
          </p:nvPr>
        </p:nvSpPr>
        <p:spPr>
          <a:xfrm>
            <a:off x="957264" y="1471613"/>
            <a:ext cx="7377036" cy="2931450"/>
          </a:xfrm>
          <a:prstGeom prst="rect">
            <a:avLst/>
          </a:prstGeom>
        </p:spPr>
        <p:txBody>
          <a:bodyPr spcFirstLastPara="1" wrap="square" lIns="91425" tIns="91425" rIns="91425" bIns="91425" anchor="t" anchorCtr="0">
            <a:noAutofit/>
          </a:bodyPr>
          <a:lstStyle/>
          <a:p>
            <a:r>
              <a:rPr lang="en-US" sz="2000" dirty="0"/>
              <a:t>In this sections, Turing machines for some regular, context-free and non context-free languages are constructed. Algorithms exist to convert DFAs and PDAs to equivalent TMs. Although it is often easier and more straightforward to construct Turing machines directly, these algorithms show that RLs and CFLs are subsets of the set of languages TMs accept</a:t>
            </a:r>
            <a:endParaRPr lang="en-PH" sz="2000" dirty="0"/>
          </a:p>
          <a:p>
            <a:endParaRPr lang="en-PH"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ECAF-77FB-428E-8112-AC0E9F7199B2}"/>
              </a:ext>
            </a:extLst>
          </p:cNvPr>
          <p:cNvSpPr>
            <a:spLocks noGrp="1"/>
          </p:cNvSpPr>
          <p:nvPr>
            <p:ph type="title"/>
          </p:nvPr>
        </p:nvSpPr>
        <p:spPr/>
        <p:txBody>
          <a:bodyPr/>
          <a:lstStyle/>
          <a:p>
            <a:r>
              <a:rPr lang="en-US" dirty="0"/>
              <a:t>TMs for Regular Languages</a:t>
            </a:r>
            <a:br>
              <a:rPr lang="en-PH" dirty="0"/>
            </a:br>
            <a:r>
              <a:rPr lang="en-US" sz="1800" b="0" dirty="0"/>
              <a:t>A DFA for L</a:t>
            </a:r>
            <a:r>
              <a:rPr lang="en-US" sz="1800" b="0" baseline="-25000" dirty="0"/>
              <a:t>2</a:t>
            </a:r>
            <a:r>
              <a:rPr lang="en-US" sz="1800" b="0" dirty="0"/>
              <a:t> = {w ∈ {</a:t>
            </a:r>
            <a:r>
              <a:rPr lang="en-US" sz="1800" b="0" dirty="0" err="1"/>
              <a:t>a,b</a:t>
            </a:r>
            <a:r>
              <a:rPr lang="en-US" sz="1800" b="0" dirty="0"/>
              <a:t>}* | the number of a’s in w is not a multiple of 3}</a:t>
            </a:r>
            <a:br>
              <a:rPr lang="en-PH" sz="1800" b="0" dirty="0"/>
            </a:br>
            <a:endParaRPr lang="en-PH" sz="1800" b="0" dirty="0"/>
          </a:p>
        </p:txBody>
      </p:sp>
      <p:sp>
        <p:nvSpPr>
          <p:cNvPr id="4" name="Oval 3">
            <a:extLst>
              <a:ext uri="{FF2B5EF4-FFF2-40B4-BE49-F238E27FC236}">
                <a16:creationId xmlns:a16="http://schemas.microsoft.com/office/drawing/2014/main" id="{BFDB2416-B4F3-434F-8587-46FA93BF3F1F}"/>
              </a:ext>
            </a:extLst>
          </p:cNvPr>
          <p:cNvSpPr/>
          <p:nvPr/>
        </p:nvSpPr>
        <p:spPr>
          <a:xfrm>
            <a:off x="4360705" y="1998542"/>
            <a:ext cx="509452" cy="43107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PH" dirty="0"/>
              <a:t>q</a:t>
            </a:r>
          </a:p>
        </p:txBody>
      </p:sp>
      <p:sp>
        <p:nvSpPr>
          <p:cNvPr id="5" name="Oval 4">
            <a:extLst>
              <a:ext uri="{FF2B5EF4-FFF2-40B4-BE49-F238E27FC236}">
                <a16:creationId xmlns:a16="http://schemas.microsoft.com/office/drawing/2014/main" id="{C5156F8B-B4FE-491C-AA7D-0F9FC4280EA6}"/>
              </a:ext>
            </a:extLst>
          </p:cNvPr>
          <p:cNvSpPr/>
          <p:nvPr/>
        </p:nvSpPr>
        <p:spPr>
          <a:xfrm>
            <a:off x="4349931" y="3692434"/>
            <a:ext cx="509452" cy="43107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PH" dirty="0"/>
              <a:t>r</a:t>
            </a:r>
          </a:p>
        </p:txBody>
      </p:sp>
      <p:sp>
        <p:nvSpPr>
          <p:cNvPr id="6" name="Oval 5">
            <a:extLst>
              <a:ext uri="{FF2B5EF4-FFF2-40B4-BE49-F238E27FC236}">
                <a16:creationId xmlns:a16="http://schemas.microsoft.com/office/drawing/2014/main" id="{D79DF288-FB94-4835-9541-86AFE823AAD4}"/>
              </a:ext>
            </a:extLst>
          </p:cNvPr>
          <p:cNvSpPr/>
          <p:nvPr/>
        </p:nvSpPr>
        <p:spPr>
          <a:xfrm>
            <a:off x="2155371" y="2576648"/>
            <a:ext cx="509452" cy="43107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PH" dirty="0"/>
              <a:t>p</a:t>
            </a:r>
          </a:p>
        </p:txBody>
      </p:sp>
      <p:sp>
        <p:nvSpPr>
          <p:cNvPr id="7" name="Oval 6">
            <a:extLst>
              <a:ext uri="{FF2B5EF4-FFF2-40B4-BE49-F238E27FC236}">
                <a16:creationId xmlns:a16="http://schemas.microsoft.com/office/drawing/2014/main" id="{DCD8734E-A611-4E20-9940-EB7285F2151D}"/>
              </a:ext>
            </a:extLst>
          </p:cNvPr>
          <p:cNvSpPr/>
          <p:nvPr/>
        </p:nvSpPr>
        <p:spPr>
          <a:xfrm>
            <a:off x="6609804" y="2606980"/>
            <a:ext cx="509452" cy="4310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err="1"/>
              <a:t>qr</a:t>
            </a:r>
            <a:endParaRPr lang="en-PH" dirty="0"/>
          </a:p>
        </p:txBody>
      </p:sp>
      <p:sp>
        <p:nvSpPr>
          <p:cNvPr id="8" name="Arrow: Right 7">
            <a:extLst>
              <a:ext uri="{FF2B5EF4-FFF2-40B4-BE49-F238E27FC236}">
                <a16:creationId xmlns:a16="http://schemas.microsoft.com/office/drawing/2014/main" id="{C84A49D8-3A96-4D9E-B49A-1266B23ADF2B}"/>
              </a:ext>
            </a:extLst>
          </p:cNvPr>
          <p:cNvSpPr/>
          <p:nvPr/>
        </p:nvSpPr>
        <p:spPr>
          <a:xfrm rot="20699974">
            <a:off x="2785424" y="2396374"/>
            <a:ext cx="1448658" cy="189572"/>
          </a:xfrm>
          <a:prstGeom prst="rightArrow">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Arrow: Right 8">
            <a:extLst>
              <a:ext uri="{FF2B5EF4-FFF2-40B4-BE49-F238E27FC236}">
                <a16:creationId xmlns:a16="http://schemas.microsoft.com/office/drawing/2014/main" id="{03977085-051F-419B-9FFE-AFDDCDFB151E}"/>
              </a:ext>
            </a:extLst>
          </p:cNvPr>
          <p:cNvSpPr/>
          <p:nvPr/>
        </p:nvSpPr>
        <p:spPr>
          <a:xfrm rot="1032894">
            <a:off x="5015352" y="2396374"/>
            <a:ext cx="1448658" cy="189572"/>
          </a:xfrm>
          <a:prstGeom prst="rightArrow">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Arrow: Right 9">
            <a:extLst>
              <a:ext uri="{FF2B5EF4-FFF2-40B4-BE49-F238E27FC236}">
                <a16:creationId xmlns:a16="http://schemas.microsoft.com/office/drawing/2014/main" id="{FE9A2F1C-3FE8-4BAC-BCA7-AD95C4E91FD5}"/>
              </a:ext>
            </a:extLst>
          </p:cNvPr>
          <p:cNvSpPr/>
          <p:nvPr/>
        </p:nvSpPr>
        <p:spPr>
          <a:xfrm rot="20151866">
            <a:off x="5067061" y="3430509"/>
            <a:ext cx="1448658" cy="189572"/>
          </a:xfrm>
          <a:prstGeom prst="rightArrow">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Arrow: Right 10">
            <a:extLst>
              <a:ext uri="{FF2B5EF4-FFF2-40B4-BE49-F238E27FC236}">
                <a16:creationId xmlns:a16="http://schemas.microsoft.com/office/drawing/2014/main" id="{DBE238A2-5B3C-4055-B8EB-0A7AFF074290}"/>
              </a:ext>
            </a:extLst>
          </p:cNvPr>
          <p:cNvSpPr/>
          <p:nvPr/>
        </p:nvSpPr>
        <p:spPr>
          <a:xfrm rot="12596119">
            <a:off x="2736240" y="3289659"/>
            <a:ext cx="1448658" cy="189572"/>
          </a:xfrm>
          <a:prstGeom prst="rightArrow">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Arrow: Right 11">
            <a:extLst>
              <a:ext uri="{FF2B5EF4-FFF2-40B4-BE49-F238E27FC236}">
                <a16:creationId xmlns:a16="http://schemas.microsoft.com/office/drawing/2014/main" id="{0743CF01-95DF-461A-A362-5F43FA121470}"/>
              </a:ext>
            </a:extLst>
          </p:cNvPr>
          <p:cNvSpPr/>
          <p:nvPr/>
        </p:nvSpPr>
        <p:spPr>
          <a:xfrm rot="5400000">
            <a:off x="4206587" y="2940687"/>
            <a:ext cx="796139" cy="194736"/>
          </a:xfrm>
          <a:prstGeom prst="rightArrow">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 name="Arrow: Curved Down 12">
            <a:extLst>
              <a:ext uri="{FF2B5EF4-FFF2-40B4-BE49-F238E27FC236}">
                <a16:creationId xmlns:a16="http://schemas.microsoft.com/office/drawing/2014/main" id="{0D53F3B2-B47E-4EF3-8C92-B77517497102}"/>
              </a:ext>
            </a:extLst>
          </p:cNvPr>
          <p:cNvSpPr/>
          <p:nvPr/>
        </p:nvSpPr>
        <p:spPr>
          <a:xfrm>
            <a:off x="4507288" y="1559247"/>
            <a:ext cx="352095" cy="40066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4" name="Arrow: Curved Down 13">
            <a:extLst>
              <a:ext uri="{FF2B5EF4-FFF2-40B4-BE49-F238E27FC236}">
                <a16:creationId xmlns:a16="http://schemas.microsoft.com/office/drawing/2014/main" id="{4F0D9D03-1159-4DB1-AC60-D2EFCC9F29CE}"/>
              </a:ext>
            </a:extLst>
          </p:cNvPr>
          <p:cNvSpPr/>
          <p:nvPr/>
        </p:nvSpPr>
        <p:spPr>
          <a:xfrm rot="10800000">
            <a:off x="4489197" y="4179484"/>
            <a:ext cx="230918" cy="40066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5" name="Arrow: Right 14">
            <a:extLst>
              <a:ext uri="{FF2B5EF4-FFF2-40B4-BE49-F238E27FC236}">
                <a16:creationId xmlns:a16="http://schemas.microsoft.com/office/drawing/2014/main" id="{EC2B4A56-9187-457D-871A-4ED50F2205A5}"/>
              </a:ext>
            </a:extLst>
          </p:cNvPr>
          <p:cNvSpPr/>
          <p:nvPr/>
        </p:nvSpPr>
        <p:spPr>
          <a:xfrm>
            <a:off x="1614518" y="2696177"/>
            <a:ext cx="480478" cy="192016"/>
          </a:xfrm>
          <a:prstGeom prst="rightArrow">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 name="TextBox 15">
            <a:extLst>
              <a:ext uri="{FF2B5EF4-FFF2-40B4-BE49-F238E27FC236}">
                <a16:creationId xmlns:a16="http://schemas.microsoft.com/office/drawing/2014/main" id="{A1969E49-75E6-4CEB-9F1D-41F03FA7C9B4}"/>
              </a:ext>
            </a:extLst>
          </p:cNvPr>
          <p:cNvSpPr txBox="1"/>
          <p:nvPr/>
        </p:nvSpPr>
        <p:spPr>
          <a:xfrm>
            <a:off x="3991004" y="1490431"/>
            <a:ext cx="770708" cy="307777"/>
          </a:xfrm>
          <a:prstGeom prst="rect">
            <a:avLst/>
          </a:prstGeom>
          <a:noFill/>
        </p:spPr>
        <p:txBody>
          <a:bodyPr wrap="square" rtlCol="0">
            <a:spAutoFit/>
          </a:bodyPr>
          <a:lstStyle/>
          <a:p>
            <a:r>
              <a:rPr lang="en-PH" dirty="0" err="1"/>
              <a:t>b,R</a:t>
            </a:r>
            <a:endParaRPr lang="en-PH" dirty="0"/>
          </a:p>
        </p:txBody>
      </p:sp>
      <p:sp>
        <p:nvSpPr>
          <p:cNvPr id="17" name="TextBox 16">
            <a:extLst>
              <a:ext uri="{FF2B5EF4-FFF2-40B4-BE49-F238E27FC236}">
                <a16:creationId xmlns:a16="http://schemas.microsoft.com/office/drawing/2014/main" id="{D3E64CB7-CB7F-4341-AF0B-C4FE4C3DF609}"/>
              </a:ext>
            </a:extLst>
          </p:cNvPr>
          <p:cNvSpPr txBox="1"/>
          <p:nvPr/>
        </p:nvSpPr>
        <p:spPr>
          <a:xfrm>
            <a:off x="3045782" y="2111007"/>
            <a:ext cx="770708" cy="307777"/>
          </a:xfrm>
          <a:prstGeom prst="rect">
            <a:avLst/>
          </a:prstGeom>
          <a:noFill/>
        </p:spPr>
        <p:txBody>
          <a:bodyPr wrap="square" rtlCol="0">
            <a:spAutoFit/>
          </a:bodyPr>
          <a:lstStyle/>
          <a:p>
            <a:r>
              <a:rPr lang="en-PH" dirty="0" err="1"/>
              <a:t>a,R</a:t>
            </a:r>
            <a:endParaRPr lang="en-PH" dirty="0"/>
          </a:p>
        </p:txBody>
      </p:sp>
      <p:sp>
        <p:nvSpPr>
          <p:cNvPr id="18" name="TextBox 17">
            <a:extLst>
              <a:ext uri="{FF2B5EF4-FFF2-40B4-BE49-F238E27FC236}">
                <a16:creationId xmlns:a16="http://schemas.microsoft.com/office/drawing/2014/main" id="{A01C18CA-A0FB-4080-AF99-0CB78400DEA0}"/>
              </a:ext>
            </a:extLst>
          </p:cNvPr>
          <p:cNvSpPr txBox="1"/>
          <p:nvPr/>
        </p:nvSpPr>
        <p:spPr>
          <a:xfrm>
            <a:off x="1819349" y="2032361"/>
            <a:ext cx="770708" cy="307777"/>
          </a:xfrm>
          <a:prstGeom prst="rect">
            <a:avLst/>
          </a:prstGeom>
          <a:noFill/>
        </p:spPr>
        <p:txBody>
          <a:bodyPr wrap="square" rtlCol="0">
            <a:spAutoFit/>
          </a:bodyPr>
          <a:lstStyle/>
          <a:p>
            <a:r>
              <a:rPr lang="en-PH" dirty="0" err="1"/>
              <a:t>b,R</a:t>
            </a:r>
            <a:endParaRPr lang="en-PH" dirty="0"/>
          </a:p>
        </p:txBody>
      </p:sp>
      <p:sp>
        <p:nvSpPr>
          <p:cNvPr id="19" name="Arrow: Curved Down 18">
            <a:extLst>
              <a:ext uri="{FF2B5EF4-FFF2-40B4-BE49-F238E27FC236}">
                <a16:creationId xmlns:a16="http://schemas.microsoft.com/office/drawing/2014/main" id="{4084FFF6-AC71-482E-B68C-6ECDB74D975F}"/>
              </a:ext>
            </a:extLst>
          </p:cNvPr>
          <p:cNvSpPr/>
          <p:nvPr/>
        </p:nvSpPr>
        <p:spPr>
          <a:xfrm>
            <a:off x="2231325" y="2181222"/>
            <a:ext cx="352095" cy="40066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0" name="TextBox 19">
            <a:extLst>
              <a:ext uri="{FF2B5EF4-FFF2-40B4-BE49-F238E27FC236}">
                <a16:creationId xmlns:a16="http://schemas.microsoft.com/office/drawing/2014/main" id="{03EE4D5D-B3AA-4790-8290-0F68D8933DE8}"/>
              </a:ext>
            </a:extLst>
          </p:cNvPr>
          <p:cNvSpPr txBox="1"/>
          <p:nvPr/>
        </p:nvSpPr>
        <p:spPr>
          <a:xfrm>
            <a:off x="4103842" y="2770192"/>
            <a:ext cx="770708" cy="307777"/>
          </a:xfrm>
          <a:prstGeom prst="rect">
            <a:avLst/>
          </a:prstGeom>
          <a:noFill/>
        </p:spPr>
        <p:txBody>
          <a:bodyPr wrap="square" rtlCol="0">
            <a:spAutoFit/>
          </a:bodyPr>
          <a:lstStyle/>
          <a:p>
            <a:r>
              <a:rPr lang="en-PH" dirty="0" err="1"/>
              <a:t>a,R</a:t>
            </a:r>
            <a:endParaRPr lang="en-PH" dirty="0"/>
          </a:p>
        </p:txBody>
      </p:sp>
      <p:sp>
        <p:nvSpPr>
          <p:cNvPr id="21" name="TextBox 20">
            <a:extLst>
              <a:ext uri="{FF2B5EF4-FFF2-40B4-BE49-F238E27FC236}">
                <a16:creationId xmlns:a16="http://schemas.microsoft.com/office/drawing/2014/main" id="{D115C9AF-C017-4BA1-B68C-23900638C8EB}"/>
              </a:ext>
            </a:extLst>
          </p:cNvPr>
          <p:cNvSpPr txBox="1"/>
          <p:nvPr/>
        </p:nvSpPr>
        <p:spPr>
          <a:xfrm>
            <a:off x="2981283" y="3384657"/>
            <a:ext cx="770708" cy="307777"/>
          </a:xfrm>
          <a:prstGeom prst="rect">
            <a:avLst/>
          </a:prstGeom>
          <a:noFill/>
        </p:spPr>
        <p:txBody>
          <a:bodyPr wrap="square" rtlCol="0">
            <a:spAutoFit/>
          </a:bodyPr>
          <a:lstStyle/>
          <a:p>
            <a:r>
              <a:rPr lang="en-PH" dirty="0" err="1"/>
              <a:t>a,R</a:t>
            </a:r>
            <a:endParaRPr lang="en-PH" dirty="0"/>
          </a:p>
        </p:txBody>
      </p:sp>
      <p:sp>
        <p:nvSpPr>
          <p:cNvPr id="22" name="TextBox 21">
            <a:extLst>
              <a:ext uri="{FF2B5EF4-FFF2-40B4-BE49-F238E27FC236}">
                <a16:creationId xmlns:a16="http://schemas.microsoft.com/office/drawing/2014/main" id="{6C466C08-F68E-49B5-A47A-D531107FC02B}"/>
              </a:ext>
            </a:extLst>
          </p:cNvPr>
          <p:cNvSpPr txBox="1"/>
          <p:nvPr/>
        </p:nvSpPr>
        <p:spPr>
          <a:xfrm>
            <a:off x="4088675" y="4268468"/>
            <a:ext cx="770708" cy="307777"/>
          </a:xfrm>
          <a:prstGeom prst="rect">
            <a:avLst/>
          </a:prstGeom>
          <a:noFill/>
        </p:spPr>
        <p:txBody>
          <a:bodyPr wrap="square" rtlCol="0">
            <a:spAutoFit/>
          </a:bodyPr>
          <a:lstStyle/>
          <a:p>
            <a:r>
              <a:rPr lang="en-PH" dirty="0" err="1"/>
              <a:t>b,R</a:t>
            </a:r>
            <a:endParaRPr lang="en-PH" dirty="0"/>
          </a:p>
        </p:txBody>
      </p:sp>
      <p:sp>
        <p:nvSpPr>
          <p:cNvPr id="23" name="TextBox 22">
            <a:extLst>
              <a:ext uri="{FF2B5EF4-FFF2-40B4-BE49-F238E27FC236}">
                <a16:creationId xmlns:a16="http://schemas.microsoft.com/office/drawing/2014/main" id="{9B65FFAD-6F08-4C23-89C6-37F3D20DA392}"/>
              </a:ext>
            </a:extLst>
          </p:cNvPr>
          <p:cNvSpPr txBox="1"/>
          <p:nvPr/>
        </p:nvSpPr>
        <p:spPr>
          <a:xfrm>
            <a:off x="5579395" y="2123995"/>
            <a:ext cx="770708" cy="307777"/>
          </a:xfrm>
          <a:prstGeom prst="rect">
            <a:avLst/>
          </a:prstGeom>
          <a:noFill/>
        </p:spPr>
        <p:txBody>
          <a:bodyPr wrap="square" rtlCol="0">
            <a:spAutoFit/>
          </a:bodyPr>
          <a:lstStyle/>
          <a:p>
            <a:r>
              <a:rPr lang="en-PH" dirty="0"/>
              <a:t>U,R</a:t>
            </a:r>
          </a:p>
        </p:txBody>
      </p:sp>
      <p:sp>
        <p:nvSpPr>
          <p:cNvPr id="24" name="TextBox 23">
            <a:extLst>
              <a:ext uri="{FF2B5EF4-FFF2-40B4-BE49-F238E27FC236}">
                <a16:creationId xmlns:a16="http://schemas.microsoft.com/office/drawing/2014/main" id="{ABBA2CF5-49C9-45FD-AA5D-223EC0627191}"/>
              </a:ext>
            </a:extLst>
          </p:cNvPr>
          <p:cNvSpPr txBox="1"/>
          <p:nvPr/>
        </p:nvSpPr>
        <p:spPr>
          <a:xfrm>
            <a:off x="5406036" y="3209401"/>
            <a:ext cx="770708" cy="307777"/>
          </a:xfrm>
          <a:prstGeom prst="rect">
            <a:avLst/>
          </a:prstGeom>
          <a:noFill/>
        </p:spPr>
        <p:txBody>
          <a:bodyPr wrap="square" rtlCol="0">
            <a:spAutoFit/>
          </a:bodyPr>
          <a:lstStyle/>
          <a:p>
            <a:r>
              <a:rPr lang="en-PH" dirty="0"/>
              <a:t>U,R</a:t>
            </a:r>
          </a:p>
        </p:txBody>
      </p:sp>
    </p:spTree>
    <p:extLst>
      <p:ext uri="{BB962C8B-B14F-4D97-AF65-F5344CB8AC3E}">
        <p14:creationId xmlns:p14="http://schemas.microsoft.com/office/powerpoint/2010/main" val="2241205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D01AD-679F-4344-AB5B-931948A6EFB6}"/>
              </a:ext>
            </a:extLst>
          </p:cNvPr>
          <p:cNvSpPr>
            <a:spLocks noGrp="1"/>
          </p:cNvSpPr>
          <p:nvPr>
            <p:ph type="title"/>
          </p:nvPr>
        </p:nvSpPr>
        <p:spPr>
          <a:xfrm>
            <a:off x="1303800" y="550742"/>
            <a:ext cx="7030500" cy="999300"/>
          </a:xfrm>
        </p:spPr>
        <p:txBody>
          <a:bodyPr/>
          <a:lstStyle/>
          <a:p>
            <a:r>
              <a:rPr lang="en-US" dirty="0"/>
              <a:t>TMs for CFLs</a:t>
            </a:r>
            <a:br>
              <a:rPr lang="en-PH" dirty="0"/>
            </a:br>
            <a:r>
              <a:rPr lang="en-US" dirty="0"/>
              <a:t>TM M</a:t>
            </a:r>
            <a:r>
              <a:rPr lang="en-US" baseline="-25000" dirty="0"/>
              <a:t>4</a:t>
            </a:r>
            <a:r>
              <a:rPr lang="en-US" dirty="0"/>
              <a:t> for L</a:t>
            </a:r>
            <a:r>
              <a:rPr lang="en-US" baseline="-25000" dirty="0"/>
              <a:t>4</a:t>
            </a:r>
            <a:r>
              <a:rPr lang="en-US" dirty="0"/>
              <a:t> = {0</a:t>
            </a:r>
            <a:r>
              <a:rPr lang="en-US" baseline="30000" dirty="0"/>
              <a:t>n</a:t>
            </a:r>
            <a:r>
              <a:rPr lang="en-US" dirty="0"/>
              <a:t>1</a:t>
            </a:r>
            <a:r>
              <a:rPr lang="en-US" baseline="30000" dirty="0"/>
              <a:t>n</a:t>
            </a:r>
            <a:r>
              <a:rPr lang="en-US" dirty="0"/>
              <a:t> |n≥0}</a:t>
            </a:r>
            <a:br>
              <a:rPr lang="en-PH" dirty="0"/>
            </a:br>
            <a:endParaRPr lang="en-PH" dirty="0"/>
          </a:p>
        </p:txBody>
      </p:sp>
      <p:sp>
        <p:nvSpPr>
          <p:cNvPr id="4" name="Oval 3">
            <a:extLst>
              <a:ext uri="{FF2B5EF4-FFF2-40B4-BE49-F238E27FC236}">
                <a16:creationId xmlns:a16="http://schemas.microsoft.com/office/drawing/2014/main" id="{FE09954D-2C88-44EF-8F88-7324E06A4358}"/>
              </a:ext>
            </a:extLst>
          </p:cNvPr>
          <p:cNvSpPr/>
          <p:nvPr/>
        </p:nvSpPr>
        <p:spPr>
          <a:xfrm>
            <a:off x="4360705" y="2089983"/>
            <a:ext cx="509452" cy="43107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PH" dirty="0"/>
              <a:t>q</a:t>
            </a:r>
          </a:p>
        </p:txBody>
      </p:sp>
      <p:sp>
        <p:nvSpPr>
          <p:cNvPr id="5" name="Oval 4">
            <a:extLst>
              <a:ext uri="{FF2B5EF4-FFF2-40B4-BE49-F238E27FC236}">
                <a16:creationId xmlns:a16="http://schemas.microsoft.com/office/drawing/2014/main" id="{B2B5246D-CA14-43BE-991E-FBCF26AE9292}"/>
              </a:ext>
            </a:extLst>
          </p:cNvPr>
          <p:cNvSpPr/>
          <p:nvPr/>
        </p:nvSpPr>
        <p:spPr>
          <a:xfrm>
            <a:off x="4349931" y="3783875"/>
            <a:ext cx="509452" cy="43107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PH" dirty="0"/>
              <a:t>r</a:t>
            </a:r>
          </a:p>
        </p:txBody>
      </p:sp>
      <p:sp>
        <p:nvSpPr>
          <p:cNvPr id="6" name="Oval 5">
            <a:extLst>
              <a:ext uri="{FF2B5EF4-FFF2-40B4-BE49-F238E27FC236}">
                <a16:creationId xmlns:a16="http://schemas.microsoft.com/office/drawing/2014/main" id="{C92DD0F3-A0D0-47BD-8926-2A0923AB752B}"/>
              </a:ext>
            </a:extLst>
          </p:cNvPr>
          <p:cNvSpPr/>
          <p:nvPr/>
        </p:nvSpPr>
        <p:spPr>
          <a:xfrm>
            <a:off x="2155371" y="2668089"/>
            <a:ext cx="509452" cy="43107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PH" dirty="0"/>
              <a:t>p</a:t>
            </a:r>
          </a:p>
        </p:txBody>
      </p:sp>
      <p:sp>
        <p:nvSpPr>
          <p:cNvPr id="7" name="Oval 6">
            <a:extLst>
              <a:ext uri="{FF2B5EF4-FFF2-40B4-BE49-F238E27FC236}">
                <a16:creationId xmlns:a16="http://schemas.microsoft.com/office/drawing/2014/main" id="{23A677B1-CD18-4BD6-A999-10CF83ED153D}"/>
              </a:ext>
            </a:extLst>
          </p:cNvPr>
          <p:cNvSpPr/>
          <p:nvPr/>
        </p:nvSpPr>
        <p:spPr>
          <a:xfrm>
            <a:off x="6609804" y="2698421"/>
            <a:ext cx="509452" cy="431075"/>
          </a:xfrm>
          <a:prstGeom prst="ellipse">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PH" dirty="0" err="1"/>
              <a:t>qr</a:t>
            </a:r>
            <a:endParaRPr lang="en-PH" dirty="0"/>
          </a:p>
        </p:txBody>
      </p:sp>
      <p:sp>
        <p:nvSpPr>
          <p:cNvPr id="8" name="Arrow: Right 7">
            <a:extLst>
              <a:ext uri="{FF2B5EF4-FFF2-40B4-BE49-F238E27FC236}">
                <a16:creationId xmlns:a16="http://schemas.microsoft.com/office/drawing/2014/main" id="{81D4DC0C-A9B3-4738-B792-C5F3C60A8F38}"/>
              </a:ext>
            </a:extLst>
          </p:cNvPr>
          <p:cNvSpPr/>
          <p:nvPr/>
        </p:nvSpPr>
        <p:spPr>
          <a:xfrm rot="20699974">
            <a:off x="2785424" y="2487815"/>
            <a:ext cx="1448658" cy="189572"/>
          </a:xfrm>
          <a:prstGeom prst="rightArrow">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Arrow: Right 8">
            <a:extLst>
              <a:ext uri="{FF2B5EF4-FFF2-40B4-BE49-F238E27FC236}">
                <a16:creationId xmlns:a16="http://schemas.microsoft.com/office/drawing/2014/main" id="{AD9E9B60-2DFF-47E6-8421-5B75039A1C99}"/>
              </a:ext>
            </a:extLst>
          </p:cNvPr>
          <p:cNvSpPr/>
          <p:nvPr/>
        </p:nvSpPr>
        <p:spPr>
          <a:xfrm rot="1032894">
            <a:off x="5015352" y="2487815"/>
            <a:ext cx="1448658" cy="189572"/>
          </a:xfrm>
          <a:prstGeom prst="rightArrow">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Arrow: Right 9">
            <a:extLst>
              <a:ext uri="{FF2B5EF4-FFF2-40B4-BE49-F238E27FC236}">
                <a16:creationId xmlns:a16="http://schemas.microsoft.com/office/drawing/2014/main" id="{9D1178DB-E04C-4976-A19A-7CA8FCA88982}"/>
              </a:ext>
            </a:extLst>
          </p:cNvPr>
          <p:cNvSpPr/>
          <p:nvPr/>
        </p:nvSpPr>
        <p:spPr>
          <a:xfrm rot="20151866">
            <a:off x="5067061" y="3521950"/>
            <a:ext cx="1448658" cy="189572"/>
          </a:xfrm>
          <a:prstGeom prst="rightArrow">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Arrow: Right 10">
            <a:extLst>
              <a:ext uri="{FF2B5EF4-FFF2-40B4-BE49-F238E27FC236}">
                <a16:creationId xmlns:a16="http://schemas.microsoft.com/office/drawing/2014/main" id="{AABBE84F-CE0B-43A1-B15E-A37100C3040E}"/>
              </a:ext>
            </a:extLst>
          </p:cNvPr>
          <p:cNvSpPr/>
          <p:nvPr/>
        </p:nvSpPr>
        <p:spPr>
          <a:xfrm rot="12596119">
            <a:off x="2736240" y="3381100"/>
            <a:ext cx="1448658" cy="189572"/>
          </a:xfrm>
          <a:prstGeom prst="rightArrow">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Arrow: Right 11">
            <a:extLst>
              <a:ext uri="{FF2B5EF4-FFF2-40B4-BE49-F238E27FC236}">
                <a16:creationId xmlns:a16="http://schemas.microsoft.com/office/drawing/2014/main" id="{07389F88-6A14-47D0-AAE6-C0771C713A4C}"/>
              </a:ext>
            </a:extLst>
          </p:cNvPr>
          <p:cNvSpPr/>
          <p:nvPr/>
        </p:nvSpPr>
        <p:spPr>
          <a:xfrm rot="5400000">
            <a:off x="4206587" y="3032128"/>
            <a:ext cx="796139" cy="194736"/>
          </a:xfrm>
          <a:prstGeom prst="rightArrow">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 name="Arrow: Curved Down 12">
            <a:extLst>
              <a:ext uri="{FF2B5EF4-FFF2-40B4-BE49-F238E27FC236}">
                <a16:creationId xmlns:a16="http://schemas.microsoft.com/office/drawing/2014/main" id="{D4631F68-F37F-4456-8C1A-60F92B97E43C}"/>
              </a:ext>
            </a:extLst>
          </p:cNvPr>
          <p:cNvSpPr/>
          <p:nvPr/>
        </p:nvSpPr>
        <p:spPr>
          <a:xfrm>
            <a:off x="4507288" y="1650688"/>
            <a:ext cx="352095" cy="40066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4" name="Arrow: Curved Down 13">
            <a:extLst>
              <a:ext uri="{FF2B5EF4-FFF2-40B4-BE49-F238E27FC236}">
                <a16:creationId xmlns:a16="http://schemas.microsoft.com/office/drawing/2014/main" id="{69432F5B-FEE0-4C24-9E69-FC30B87DFC16}"/>
              </a:ext>
            </a:extLst>
          </p:cNvPr>
          <p:cNvSpPr/>
          <p:nvPr/>
        </p:nvSpPr>
        <p:spPr>
          <a:xfrm rot="10800000">
            <a:off x="4489197" y="4270925"/>
            <a:ext cx="230918" cy="40066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5" name="Arrow: Right 14">
            <a:extLst>
              <a:ext uri="{FF2B5EF4-FFF2-40B4-BE49-F238E27FC236}">
                <a16:creationId xmlns:a16="http://schemas.microsoft.com/office/drawing/2014/main" id="{7355EF23-6FEA-4375-84B9-6E4E6049C36B}"/>
              </a:ext>
            </a:extLst>
          </p:cNvPr>
          <p:cNvSpPr/>
          <p:nvPr/>
        </p:nvSpPr>
        <p:spPr>
          <a:xfrm>
            <a:off x="1614518" y="2787618"/>
            <a:ext cx="480478" cy="192016"/>
          </a:xfrm>
          <a:prstGeom prst="rightArrow">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 name="TextBox 15">
            <a:extLst>
              <a:ext uri="{FF2B5EF4-FFF2-40B4-BE49-F238E27FC236}">
                <a16:creationId xmlns:a16="http://schemas.microsoft.com/office/drawing/2014/main" id="{D624D851-971C-4233-A81B-41E358763BB5}"/>
              </a:ext>
            </a:extLst>
          </p:cNvPr>
          <p:cNvSpPr txBox="1"/>
          <p:nvPr/>
        </p:nvSpPr>
        <p:spPr>
          <a:xfrm>
            <a:off x="4783164" y="1555838"/>
            <a:ext cx="770708" cy="523220"/>
          </a:xfrm>
          <a:prstGeom prst="rect">
            <a:avLst/>
          </a:prstGeom>
          <a:noFill/>
        </p:spPr>
        <p:txBody>
          <a:bodyPr wrap="square" rtlCol="0">
            <a:spAutoFit/>
          </a:bodyPr>
          <a:lstStyle/>
          <a:p>
            <a:r>
              <a:rPr lang="en-PH" dirty="0"/>
              <a:t>0,R</a:t>
            </a:r>
          </a:p>
          <a:p>
            <a:r>
              <a:rPr lang="en-PH" dirty="0"/>
              <a:t>1,R</a:t>
            </a:r>
          </a:p>
        </p:txBody>
      </p:sp>
      <p:sp>
        <p:nvSpPr>
          <p:cNvPr id="17" name="TextBox 16">
            <a:extLst>
              <a:ext uri="{FF2B5EF4-FFF2-40B4-BE49-F238E27FC236}">
                <a16:creationId xmlns:a16="http://schemas.microsoft.com/office/drawing/2014/main" id="{CCE7B486-862F-41AB-8344-76AB2F383092}"/>
              </a:ext>
            </a:extLst>
          </p:cNvPr>
          <p:cNvSpPr txBox="1"/>
          <p:nvPr/>
        </p:nvSpPr>
        <p:spPr>
          <a:xfrm>
            <a:off x="3045782" y="2202448"/>
            <a:ext cx="770708" cy="307777"/>
          </a:xfrm>
          <a:prstGeom prst="rect">
            <a:avLst/>
          </a:prstGeom>
          <a:noFill/>
        </p:spPr>
        <p:txBody>
          <a:bodyPr wrap="square" rtlCol="0">
            <a:spAutoFit/>
          </a:bodyPr>
          <a:lstStyle/>
          <a:p>
            <a:r>
              <a:rPr lang="en-PH" dirty="0"/>
              <a:t>0/U,R</a:t>
            </a:r>
          </a:p>
        </p:txBody>
      </p:sp>
      <p:sp>
        <p:nvSpPr>
          <p:cNvPr id="20" name="TextBox 19">
            <a:extLst>
              <a:ext uri="{FF2B5EF4-FFF2-40B4-BE49-F238E27FC236}">
                <a16:creationId xmlns:a16="http://schemas.microsoft.com/office/drawing/2014/main" id="{FE08C405-FE86-4741-BA44-F4472447C757}"/>
              </a:ext>
            </a:extLst>
          </p:cNvPr>
          <p:cNvSpPr txBox="1"/>
          <p:nvPr/>
        </p:nvSpPr>
        <p:spPr>
          <a:xfrm>
            <a:off x="4103842" y="2861633"/>
            <a:ext cx="770708" cy="307777"/>
          </a:xfrm>
          <a:prstGeom prst="rect">
            <a:avLst/>
          </a:prstGeom>
          <a:noFill/>
        </p:spPr>
        <p:txBody>
          <a:bodyPr wrap="square" rtlCol="0">
            <a:spAutoFit/>
          </a:bodyPr>
          <a:lstStyle/>
          <a:p>
            <a:r>
              <a:rPr lang="en-PH" dirty="0" err="1"/>
              <a:t>a,R</a:t>
            </a:r>
            <a:endParaRPr lang="en-PH" dirty="0"/>
          </a:p>
        </p:txBody>
      </p:sp>
      <p:sp>
        <p:nvSpPr>
          <p:cNvPr id="21" name="TextBox 20">
            <a:extLst>
              <a:ext uri="{FF2B5EF4-FFF2-40B4-BE49-F238E27FC236}">
                <a16:creationId xmlns:a16="http://schemas.microsoft.com/office/drawing/2014/main" id="{6C837960-D4F9-47B0-A805-5892E75920B7}"/>
              </a:ext>
            </a:extLst>
          </p:cNvPr>
          <p:cNvSpPr txBox="1"/>
          <p:nvPr/>
        </p:nvSpPr>
        <p:spPr>
          <a:xfrm>
            <a:off x="2981283" y="3476098"/>
            <a:ext cx="770708" cy="307777"/>
          </a:xfrm>
          <a:prstGeom prst="rect">
            <a:avLst/>
          </a:prstGeom>
          <a:noFill/>
        </p:spPr>
        <p:txBody>
          <a:bodyPr wrap="square" rtlCol="0">
            <a:spAutoFit/>
          </a:bodyPr>
          <a:lstStyle/>
          <a:p>
            <a:r>
              <a:rPr lang="en-PH" dirty="0"/>
              <a:t>U,R</a:t>
            </a:r>
          </a:p>
        </p:txBody>
      </p:sp>
      <p:sp>
        <p:nvSpPr>
          <p:cNvPr id="22" name="TextBox 21">
            <a:extLst>
              <a:ext uri="{FF2B5EF4-FFF2-40B4-BE49-F238E27FC236}">
                <a16:creationId xmlns:a16="http://schemas.microsoft.com/office/drawing/2014/main" id="{C4286EF0-11E1-4796-98FC-B6A33AC5A647}"/>
              </a:ext>
            </a:extLst>
          </p:cNvPr>
          <p:cNvSpPr txBox="1"/>
          <p:nvPr/>
        </p:nvSpPr>
        <p:spPr>
          <a:xfrm>
            <a:off x="4724268" y="4214950"/>
            <a:ext cx="855128" cy="523220"/>
          </a:xfrm>
          <a:prstGeom prst="rect">
            <a:avLst/>
          </a:prstGeom>
          <a:noFill/>
        </p:spPr>
        <p:txBody>
          <a:bodyPr wrap="square" rtlCol="0">
            <a:spAutoFit/>
          </a:bodyPr>
          <a:lstStyle/>
          <a:p>
            <a:r>
              <a:rPr lang="en-PH" dirty="0"/>
              <a:t>0,L</a:t>
            </a:r>
          </a:p>
          <a:p>
            <a:r>
              <a:rPr lang="en-PH" dirty="0"/>
              <a:t>1,L</a:t>
            </a:r>
          </a:p>
        </p:txBody>
      </p:sp>
      <p:sp>
        <p:nvSpPr>
          <p:cNvPr id="23" name="TextBox 22">
            <a:extLst>
              <a:ext uri="{FF2B5EF4-FFF2-40B4-BE49-F238E27FC236}">
                <a16:creationId xmlns:a16="http://schemas.microsoft.com/office/drawing/2014/main" id="{BE3201AD-B3D9-4FFC-B57F-D62228A7C69D}"/>
              </a:ext>
            </a:extLst>
          </p:cNvPr>
          <p:cNvSpPr txBox="1"/>
          <p:nvPr/>
        </p:nvSpPr>
        <p:spPr>
          <a:xfrm>
            <a:off x="5579395" y="2215436"/>
            <a:ext cx="770708" cy="307777"/>
          </a:xfrm>
          <a:prstGeom prst="rect">
            <a:avLst/>
          </a:prstGeom>
          <a:noFill/>
        </p:spPr>
        <p:txBody>
          <a:bodyPr wrap="square" rtlCol="0">
            <a:spAutoFit/>
          </a:bodyPr>
          <a:lstStyle/>
          <a:p>
            <a:r>
              <a:rPr lang="en-PH" dirty="0"/>
              <a:t>U,L</a:t>
            </a:r>
          </a:p>
        </p:txBody>
      </p:sp>
      <p:sp>
        <p:nvSpPr>
          <p:cNvPr id="25" name="Arrow: Right 24">
            <a:extLst>
              <a:ext uri="{FF2B5EF4-FFF2-40B4-BE49-F238E27FC236}">
                <a16:creationId xmlns:a16="http://schemas.microsoft.com/office/drawing/2014/main" id="{6B5636AC-FA1E-47C7-A984-CB8C36C6E7C3}"/>
              </a:ext>
            </a:extLst>
          </p:cNvPr>
          <p:cNvSpPr/>
          <p:nvPr/>
        </p:nvSpPr>
        <p:spPr>
          <a:xfrm rot="5400000">
            <a:off x="2173611" y="3369874"/>
            <a:ext cx="480478" cy="192016"/>
          </a:xfrm>
          <a:prstGeom prst="rightArrow">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6" name="Oval 25">
            <a:extLst>
              <a:ext uri="{FF2B5EF4-FFF2-40B4-BE49-F238E27FC236}">
                <a16:creationId xmlns:a16="http://schemas.microsoft.com/office/drawing/2014/main" id="{F08D760B-F63E-48D4-AB37-A41F1ACBF02D}"/>
              </a:ext>
            </a:extLst>
          </p:cNvPr>
          <p:cNvSpPr/>
          <p:nvPr/>
        </p:nvSpPr>
        <p:spPr>
          <a:xfrm>
            <a:off x="2155370" y="3832600"/>
            <a:ext cx="509453" cy="4804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t</a:t>
            </a:r>
          </a:p>
        </p:txBody>
      </p:sp>
      <p:sp>
        <p:nvSpPr>
          <p:cNvPr id="27" name="TextBox 26">
            <a:extLst>
              <a:ext uri="{FF2B5EF4-FFF2-40B4-BE49-F238E27FC236}">
                <a16:creationId xmlns:a16="http://schemas.microsoft.com/office/drawing/2014/main" id="{9125E7A5-B3F5-4437-B53F-7FE717652B5D}"/>
              </a:ext>
            </a:extLst>
          </p:cNvPr>
          <p:cNvSpPr txBox="1"/>
          <p:nvPr/>
        </p:nvSpPr>
        <p:spPr>
          <a:xfrm>
            <a:off x="1820065" y="3403082"/>
            <a:ext cx="770708" cy="307777"/>
          </a:xfrm>
          <a:prstGeom prst="rect">
            <a:avLst/>
          </a:prstGeom>
          <a:noFill/>
        </p:spPr>
        <p:txBody>
          <a:bodyPr wrap="square" rtlCol="0">
            <a:spAutoFit/>
          </a:bodyPr>
          <a:lstStyle/>
          <a:p>
            <a:r>
              <a:rPr lang="en-PH" dirty="0"/>
              <a:t>U,R</a:t>
            </a:r>
          </a:p>
        </p:txBody>
      </p:sp>
      <p:sp>
        <p:nvSpPr>
          <p:cNvPr id="28" name="TextBox 27">
            <a:extLst>
              <a:ext uri="{FF2B5EF4-FFF2-40B4-BE49-F238E27FC236}">
                <a16:creationId xmlns:a16="http://schemas.microsoft.com/office/drawing/2014/main" id="{F281F308-48DB-4376-984E-3BEDAD1931DD}"/>
              </a:ext>
            </a:extLst>
          </p:cNvPr>
          <p:cNvSpPr txBox="1"/>
          <p:nvPr/>
        </p:nvSpPr>
        <p:spPr>
          <a:xfrm>
            <a:off x="5688906" y="3709670"/>
            <a:ext cx="770708" cy="307777"/>
          </a:xfrm>
          <a:prstGeom prst="rect">
            <a:avLst/>
          </a:prstGeom>
          <a:noFill/>
        </p:spPr>
        <p:txBody>
          <a:bodyPr wrap="square" rtlCol="0">
            <a:spAutoFit/>
          </a:bodyPr>
          <a:lstStyle/>
          <a:p>
            <a:r>
              <a:rPr lang="en-PH" dirty="0"/>
              <a:t>1/U,L</a:t>
            </a:r>
          </a:p>
        </p:txBody>
      </p:sp>
    </p:spTree>
    <p:extLst>
      <p:ext uri="{BB962C8B-B14F-4D97-AF65-F5344CB8AC3E}">
        <p14:creationId xmlns:p14="http://schemas.microsoft.com/office/powerpoint/2010/main" val="4211002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2EBB3-1446-488D-9818-91A532E17E5D}"/>
              </a:ext>
            </a:extLst>
          </p:cNvPr>
          <p:cNvSpPr>
            <a:spLocks noGrp="1"/>
          </p:cNvSpPr>
          <p:nvPr>
            <p:ph type="title"/>
          </p:nvPr>
        </p:nvSpPr>
        <p:spPr/>
        <p:txBody>
          <a:bodyPr/>
          <a:lstStyle/>
          <a:p>
            <a:r>
              <a:rPr lang="en-US" dirty="0"/>
              <a:t>TMs for Non-CFLs</a:t>
            </a:r>
            <a:br>
              <a:rPr lang="en-PH" dirty="0"/>
            </a:br>
            <a:endParaRPr lang="en-PH" dirty="0"/>
          </a:p>
        </p:txBody>
      </p:sp>
      <p:sp>
        <p:nvSpPr>
          <p:cNvPr id="3" name="Text Placeholder 2">
            <a:extLst>
              <a:ext uri="{FF2B5EF4-FFF2-40B4-BE49-F238E27FC236}">
                <a16:creationId xmlns:a16="http://schemas.microsoft.com/office/drawing/2014/main" id="{229FA4D2-B322-4881-A548-D5FDBEF74461}"/>
              </a:ext>
            </a:extLst>
          </p:cNvPr>
          <p:cNvSpPr>
            <a:spLocks noGrp="1"/>
          </p:cNvSpPr>
          <p:nvPr>
            <p:ph type="body" idx="1"/>
          </p:nvPr>
        </p:nvSpPr>
        <p:spPr/>
        <p:txBody>
          <a:bodyPr/>
          <a:lstStyle/>
          <a:p>
            <a:pPr marL="146050" indent="0">
              <a:buNone/>
            </a:pPr>
            <a:r>
              <a:rPr lang="en-US" sz="2800" dirty="0"/>
              <a:t>Some non-context-free languages are Turing-decidable.</a:t>
            </a:r>
            <a:endParaRPr lang="en-PH" sz="2800" dirty="0"/>
          </a:p>
          <a:p>
            <a:endParaRPr lang="en-PH" b="1" dirty="0"/>
          </a:p>
        </p:txBody>
      </p:sp>
    </p:spTree>
    <p:extLst>
      <p:ext uri="{BB962C8B-B14F-4D97-AF65-F5344CB8AC3E}">
        <p14:creationId xmlns:p14="http://schemas.microsoft.com/office/powerpoint/2010/main" val="623619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84AD-3E6C-47CF-A9C5-73DEA8B2917D}"/>
              </a:ext>
            </a:extLst>
          </p:cNvPr>
          <p:cNvSpPr>
            <a:spLocks noGrp="1"/>
          </p:cNvSpPr>
          <p:nvPr>
            <p:ph type="title"/>
          </p:nvPr>
        </p:nvSpPr>
        <p:spPr>
          <a:xfrm>
            <a:off x="1531374" y="285896"/>
            <a:ext cx="7030500" cy="999300"/>
          </a:xfrm>
        </p:spPr>
        <p:txBody>
          <a:bodyPr/>
          <a:lstStyle/>
          <a:p>
            <a:r>
              <a:rPr lang="en-US" dirty="0"/>
              <a:t>TM M</a:t>
            </a:r>
            <a:r>
              <a:rPr lang="en-US" baseline="-25000" dirty="0"/>
              <a:t>5</a:t>
            </a:r>
            <a:r>
              <a:rPr lang="en-US" dirty="0"/>
              <a:t> for L</a:t>
            </a:r>
            <a:r>
              <a:rPr lang="en-US" baseline="-25000" dirty="0"/>
              <a:t>5</a:t>
            </a:r>
            <a:r>
              <a:rPr lang="en-US" dirty="0"/>
              <a:t> = {</a:t>
            </a:r>
            <a:r>
              <a:rPr lang="en-US" dirty="0" err="1"/>
              <a:t>a</a:t>
            </a:r>
            <a:r>
              <a:rPr lang="en-US" baseline="30000" dirty="0" err="1"/>
              <a:t>i</a:t>
            </a:r>
            <a:r>
              <a:rPr lang="en-US" dirty="0" err="1"/>
              <a:t>b</a:t>
            </a:r>
            <a:r>
              <a:rPr lang="en-US" baseline="30000" dirty="0" err="1"/>
              <a:t>j</a:t>
            </a:r>
            <a:r>
              <a:rPr lang="en-US" dirty="0" err="1"/>
              <a:t>c</a:t>
            </a:r>
            <a:r>
              <a:rPr lang="en-US" baseline="30000" dirty="0" err="1"/>
              <a:t>k</a:t>
            </a:r>
            <a:r>
              <a:rPr lang="en-US" dirty="0"/>
              <a:t> |</a:t>
            </a:r>
            <a:r>
              <a:rPr lang="en-US" dirty="0" err="1"/>
              <a:t>k≤I</a:t>
            </a:r>
            <a:r>
              <a:rPr lang="en-US" dirty="0"/>
              <a:t> and </a:t>
            </a:r>
            <a:r>
              <a:rPr lang="en-US" dirty="0" err="1"/>
              <a:t>k≤j</a:t>
            </a:r>
            <a:r>
              <a:rPr lang="en-US" dirty="0"/>
              <a:t>}</a:t>
            </a:r>
            <a:br>
              <a:rPr lang="en-PH" dirty="0"/>
            </a:br>
            <a:endParaRPr lang="en-PH" dirty="0"/>
          </a:p>
        </p:txBody>
      </p:sp>
      <p:sp>
        <p:nvSpPr>
          <p:cNvPr id="4" name="Oval 3">
            <a:extLst>
              <a:ext uri="{FF2B5EF4-FFF2-40B4-BE49-F238E27FC236}">
                <a16:creationId xmlns:a16="http://schemas.microsoft.com/office/drawing/2014/main" id="{CDE460DE-9605-4EC8-9BFE-34E6CAF07157}"/>
              </a:ext>
            </a:extLst>
          </p:cNvPr>
          <p:cNvSpPr/>
          <p:nvPr/>
        </p:nvSpPr>
        <p:spPr>
          <a:xfrm>
            <a:off x="2272940" y="1493370"/>
            <a:ext cx="352697" cy="335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p</a:t>
            </a:r>
          </a:p>
        </p:txBody>
      </p:sp>
      <p:sp>
        <p:nvSpPr>
          <p:cNvPr id="5" name="Oval 4">
            <a:extLst>
              <a:ext uri="{FF2B5EF4-FFF2-40B4-BE49-F238E27FC236}">
                <a16:creationId xmlns:a16="http://schemas.microsoft.com/office/drawing/2014/main" id="{3DC23756-AA32-4E60-A358-C836A0F0DE6A}"/>
              </a:ext>
            </a:extLst>
          </p:cNvPr>
          <p:cNvSpPr/>
          <p:nvPr/>
        </p:nvSpPr>
        <p:spPr>
          <a:xfrm>
            <a:off x="3992883" y="1491119"/>
            <a:ext cx="352697" cy="335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q</a:t>
            </a:r>
          </a:p>
        </p:txBody>
      </p:sp>
      <p:sp>
        <p:nvSpPr>
          <p:cNvPr id="6" name="Oval 5">
            <a:extLst>
              <a:ext uri="{FF2B5EF4-FFF2-40B4-BE49-F238E27FC236}">
                <a16:creationId xmlns:a16="http://schemas.microsoft.com/office/drawing/2014/main" id="{BAC9525D-9303-43A8-8626-DAE623F0788D}"/>
              </a:ext>
            </a:extLst>
          </p:cNvPr>
          <p:cNvSpPr/>
          <p:nvPr/>
        </p:nvSpPr>
        <p:spPr>
          <a:xfrm>
            <a:off x="3065420" y="2131817"/>
            <a:ext cx="352697" cy="335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r</a:t>
            </a:r>
          </a:p>
        </p:txBody>
      </p:sp>
      <p:sp>
        <p:nvSpPr>
          <p:cNvPr id="7" name="Oval 6">
            <a:extLst>
              <a:ext uri="{FF2B5EF4-FFF2-40B4-BE49-F238E27FC236}">
                <a16:creationId xmlns:a16="http://schemas.microsoft.com/office/drawing/2014/main" id="{439B0C17-2D04-453C-913B-B487B77F41F0}"/>
              </a:ext>
            </a:extLst>
          </p:cNvPr>
          <p:cNvSpPr/>
          <p:nvPr/>
        </p:nvSpPr>
        <p:spPr>
          <a:xfrm>
            <a:off x="3100255" y="2937978"/>
            <a:ext cx="352697" cy="335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s</a:t>
            </a:r>
          </a:p>
        </p:txBody>
      </p:sp>
      <p:sp>
        <p:nvSpPr>
          <p:cNvPr id="8" name="Oval 7">
            <a:extLst>
              <a:ext uri="{FF2B5EF4-FFF2-40B4-BE49-F238E27FC236}">
                <a16:creationId xmlns:a16="http://schemas.microsoft.com/office/drawing/2014/main" id="{6F4F9571-E460-44FE-B32C-CBE8A1E1FDF2}"/>
              </a:ext>
            </a:extLst>
          </p:cNvPr>
          <p:cNvSpPr/>
          <p:nvPr/>
        </p:nvSpPr>
        <p:spPr>
          <a:xfrm>
            <a:off x="2205449" y="3691888"/>
            <a:ext cx="352697" cy="3354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z</a:t>
            </a:r>
          </a:p>
        </p:txBody>
      </p:sp>
      <p:sp>
        <p:nvSpPr>
          <p:cNvPr id="9" name="Oval 8">
            <a:extLst>
              <a:ext uri="{FF2B5EF4-FFF2-40B4-BE49-F238E27FC236}">
                <a16:creationId xmlns:a16="http://schemas.microsoft.com/office/drawing/2014/main" id="{9C22894E-A145-4250-B57F-C14CDE019456}"/>
              </a:ext>
            </a:extLst>
          </p:cNvPr>
          <p:cNvSpPr/>
          <p:nvPr/>
        </p:nvSpPr>
        <p:spPr>
          <a:xfrm>
            <a:off x="5298024" y="2131817"/>
            <a:ext cx="352697" cy="335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t</a:t>
            </a:r>
          </a:p>
        </p:txBody>
      </p:sp>
      <p:sp>
        <p:nvSpPr>
          <p:cNvPr id="10" name="Oval 9">
            <a:extLst>
              <a:ext uri="{FF2B5EF4-FFF2-40B4-BE49-F238E27FC236}">
                <a16:creationId xmlns:a16="http://schemas.microsoft.com/office/drawing/2014/main" id="{064C7465-26F3-475D-848F-35AF4145207B}"/>
              </a:ext>
            </a:extLst>
          </p:cNvPr>
          <p:cNvSpPr/>
          <p:nvPr/>
        </p:nvSpPr>
        <p:spPr>
          <a:xfrm>
            <a:off x="6960215" y="2952996"/>
            <a:ext cx="352697" cy="335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u</a:t>
            </a:r>
          </a:p>
        </p:txBody>
      </p:sp>
      <p:sp>
        <p:nvSpPr>
          <p:cNvPr id="11" name="Oval 10">
            <a:extLst>
              <a:ext uri="{FF2B5EF4-FFF2-40B4-BE49-F238E27FC236}">
                <a16:creationId xmlns:a16="http://schemas.microsoft.com/office/drawing/2014/main" id="{95209B0D-3149-4C7A-B811-83B7F0A68BF2}"/>
              </a:ext>
            </a:extLst>
          </p:cNvPr>
          <p:cNvSpPr/>
          <p:nvPr/>
        </p:nvSpPr>
        <p:spPr>
          <a:xfrm>
            <a:off x="5315441" y="3774223"/>
            <a:ext cx="352697" cy="335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v</a:t>
            </a:r>
          </a:p>
        </p:txBody>
      </p:sp>
      <p:sp>
        <p:nvSpPr>
          <p:cNvPr id="12" name="Arrow: Right 11">
            <a:extLst>
              <a:ext uri="{FF2B5EF4-FFF2-40B4-BE49-F238E27FC236}">
                <a16:creationId xmlns:a16="http://schemas.microsoft.com/office/drawing/2014/main" id="{66885437-30C6-4280-A98E-A8FFDEAE86A8}"/>
              </a:ext>
            </a:extLst>
          </p:cNvPr>
          <p:cNvSpPr/>
          <p:nvPr/>
        </p:nvSpPr>
        <p:spPr>
          <a:xfrm>
            <a:off x="2704014" y="1552401"/>
            <a:ext cx="1210492" cy="167714"/>
          </a:xfrm>
          <a:prstGeom prst="rightArrow">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Arrow: Right 12">
            <a:extLst>
              <a:ext uri="{FF2B5EF4-FFF2-40B4-BE49-F238E27FC236}">
                <a16:creationId xmlns:a16="http://schemas.microsoft.com/office/drawing/2014/main" id="{4C346486-C67A-4888-A6EF-04BBBBD32C5E}"/>
              </a:ext>
            </a:extLst>
          </p:cNvPr>
          <p:cNvSpPr/>
          <p:nvPr/>
        </p:nvSpPr>
        <p:spPr>
          <a:xfrm rot="8687485">
            <a:off x="3484709" y="1983675"/>
            <a:ext cx="583855" cy="144376"/>
          </a:xfrm>
          <a:prstGeom prst="rightArrow">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Arrow: Right 13">
            <a:extLst>
              <a:ext uri="{FF2B5EF4-FFF2-40B4-BE49-F238E27FC236}">
                <a16:creationId xmlns:a16="http://schemas.microsoft.com/office/drawing/2014/main" id="{3D205D85-AB10-4165-8A93-4D6F3402E6A2}"/>
              </a:ext>
            </a:extLst>
          </p:cNvPr>
          <p:cNvSpPr/>
          <p:nvPr/>
        </p:nvSpPr>
        <p:spPr>
          <a:xfrm rot="2754904">
            <a:off x="2538441" y="1960681"/>
            <a:ext cx="583855" cy="144376"/>
          </a:xfrm>
          <a:prstGeom prst="rightArrow">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Arrow: Right 14">
            <a:extLst>
              <a:ext uri="{FF2B5EF4-FFF2-40B4-BE49-F238E27FC236}">
                <a16:creationId xmlns:a16="http://schemas.microsoft.com/office/drawing/2014/main" id="{89CADA3C-888E-4458-B561-B4D2560A6069}"/>
              </a:ext>
            </a:extLst>
          </p:cNvPr>
          <p:cNvSpPr/>
          <p:nvPr/>
        </p:nvSpPr>
        <p:spPr>
          <a:xfrm rot="5400000">
            <a:off x="3108888" y="2611544"/>
            <a:ext cx="335428" cy="199379"/>
          </a:xfrm>
          <a:prstGeom prst="rightArrow">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 name="Arrow: Right 15">
            <a:extLst>
              <a:ext uri="{FF2B5EF4-FFF2-40B4-BE49-F238E27FC236}">
                <a16:creationId xmlns:a16="http://schemas.microsoft.com/office/drawing/2014/main" id="{9B09B13C-C62D-4635-B741-FF995124A15E}"/>
              </a:ext>
            </a:extLst>
          </p:cNvPr>
          <p:cNvSpPr/>
          <p:nvPr/>
        </p:nvSpPr>
        <p:spPr>
          <a:xfrm rot="7568919">
            <a:off x="3322196" y="2337704"/>
            <a:ext cx="1088188" cy="221328"/>
          </a:xfrm>
          <a:prstGeom prst="rightArrow">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 name="Arrow: Right 16">
            <a:extLst>
              <a:ext uri="{FF2B5EF4-FFF2-40B4-BE49-F238E27FC236}">
                <a16:creationId xmlns:a16="http://schemas.microsoft.com/office/drawing/2014/main" id="{3D04250F-D315-4D57-A2C8-19B82CEBCF54}"/>
              </a:ext>
            </a:extLst>
          </p:cNvPr>
          <p:cNvSpPr/>
          <p:nvPr/>
        </p:nvSpPr>
        <p:spPr>
          <a:xfrm rot="3432987">
            <a:off x="2138685" y="2367470"/>
            <a:ext cx="1193020" cy="161294"/>
          </a:xfrm>
          <a:prstGeom prst="rightArrow">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 name="Arrow: Right 17">
            <a:extLst>
              <a:ext uri="{FF2B5EF4-FFF2-40B4-BE49-F238E27FC236}">
                <a16:creationId xmlns:a16="http://schemas.microsoft.com/office/drawing/2014/main" id="{DDAA103D-E776-498E-B910-9AAD2634755D}"/>
              </a:ext>
            </a:extLst>
          </p:cNvPr>
          <p:cNvSpPr/>
          <p:nvPr/>
        </p:nvSpPr>
        <p:spPr>
          <a:xfrm rot="8033701">
            <a:off x="2556173" y="3401887"/>
            <a:ext cx="548387" cy="189859"/>
          </a:xfrm>
          <a:prstGeom prst="rightArrow">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 name="Arrow: Right 18">
            <a:extLst>
              <a:ext uri="{FF2B5EF4-FFF2-40B4-BE49-F238E27FC236}">
                <a16:creationId xmlns:a16="http://schemas.microsoft.com/office/drawing/2014/main" id="{555CBCA7-D16F-4478-8EF9-13B38064D53C}"/>
              </a:ext>
            </a:extLst>
          </p:cNvPr>
          <p:cNvSpPr/>
          <p:nvPr/>
        </p:nvSpPr>
        <p:spPr>
          <a:xfrm rot="20222357">
            <a:off x="3547424" y="2667029"/>
            <a:ext cx="1648275" cy="150863"/>
          </a:xfrm>
          <a:prstGeom prst="rightArrow">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 name="Arrow: Right 19">
            <a:extLst>
              <a:ext uri="{FF2B5EF4-FFF2-40B4-BE49-F238E27FC236}">
                <a16:creationId xmlns:a16="http://schemas.microsoft.com/office/drawing/2014/main" id="{32BF51E0-1DFD-4415-B902-251F0B334E9D}"/>
              </a:ext>
            </a:extLst>
          </p:cNvPr>
          <p:cNvSpPr/>
          <p:nvPr/>
        </p:nvSpPr>
        <p:spPr>
          <a:xfrm rot="2050542">
            <a:off x="5650710" y="2592141"/>
            <a:ext cx="1289058" cy="165816"/>
          </a:xfrm>
          <a:prstGeom prst="rightArrow">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 name="Arrow: Right 20">
            <a:extLst>
              <a:ext uri="{FF2B5EF4-FFF2-40B4-BE49-F238E27FC236}">
                <a16:creationId xmlns:a16="http://schemas.microsoft.com/office/drawing/2014/main" id="{915AC960-F49F-496F-A258-93CAEED37A0C}"/>
              </a:ext>
            </a:extLst>
          </p:cNvPr>
          <p:cNvSpPr/>
          <p:nvPr/>
        </p:nvSpPr>
        <p:spPr>
          <a:xfrm rot="9175558">
            <a:off x="5708833" y="3514051"/>
            <a:ext cx="1289058" cy="165816"/>
          </a:xfrm>
          <a:prstGeom prst="rightArrow">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Arrow: Right 21">
            <a:extLst>
              <a:ext uri="{FF2B5EF4-FFF2-40B4-BE49-F238E27FC236}">
                <a16:creationId xmlns:a16="http://schemas.microsoft.com/office/drawing/2014/main" id="{EE8FE17A-5F9D-4ADF-BFEF-A7B021CC4EE2}"/>
              </a:ext>
            </a:extLst>
          </p:cNvPr>
          <p:cNvSpPr/>
          <p:nvPr/>
        </p:nvSpPr>
        <p:spPr>
          <a:xfrm rot="11929266">
            <a:off x="3488596" y="3437388"/>
            <a:ext cx="1795539" cy="145514"/>
          </a:xfrm>
          <a:prstGeom prst="rightArrow">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 name="Arrow: Right 22">
            <a:extLst>
              <a:ext uri="{FF2B5EF4-FFF2-40B4-BE49-F238E27FC236}">
                <a16:creationId xmlns:a16="http://schemas.microsoft.com/office/drawing/2014/main" id="{4B27FBD5-1BD9-4E5C-8EB8-7BF6DC974E1A}"/>
              </a:ext>
            </a:extLst>
          </p:cNvPr>
          <p:cNvSpPr/>
          <p:nvPr/>
        </p:nvSpPr>
        <p:spPr>
          <a:xfrm>
            <a:off x="1868852" y="1538918"/>
            <a:ext cx="335428" cy="199379"/>
          </a:xfrm>
          <a:prstGeom prst="rightArrow">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 name="Arrow: Curved Down 23">
            <a:extLst>
              <a:ext uri="{FF2B5EF4-FFF2-40B4-BE49-F238E27FC236}">
                <a16:creationId xmlns:a16="http://schemas.microsoft.com/office/drawing/2014/main" id="{7D672432-D09A-4896-B291-CA3AABD656F8}"/>
              </a:ext>
            </a:extLst>
          </p:cNvPr>
          <p:cNvSpPr/>
          <p:nvPr/>
        </p:nvSpPr>
        <p:spPr>
          <a:xfrm>
            <a:off x="2272940" y="1084215"/>
            <a:ext cx="285206" cy="365741"/>
          </a:xfrm>
          <a:prstGeom prst="curved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5" name="Arrow: Curved Down 24">
            <a:extLst>
              <a:ext uri="{FF2B5EF4-FFF2-40B4-BE49-F238E27FC236}">
                <a16:creationId xmlns:a16="http://schemas.microsoft.com/office/drawing/2014/main" id="{297E9AD5-D60D-4C35-AFD0-3968C123A29F}"/>
              </a:ext>
            </a:extLst>
          </p:cNvPr>
          <p:cNvSpPr/>
          <p:nvPr/>
        </p:nvSpPr>
        <p:spPr>
          <a:xfrm>
            <a:off x="4056779" y="1078913"/>
            <a:ext cx="285206" cy="365741"/>
          </a:xfrm>
          <a:prstGeom prst="curved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6" name="Arrow: Curved Down 25">
            <a:extLst>
              <a:ext uri="{FF2B5EF4-FFF2-40B4-BE49-F238E27FC236}">
                <a16:creationId xmlns:a16="http://schemas.microsoft.com/office/drawing/2014/main" id="{64C4F6C4-2B91-4EB4-AA8A-8BF453CED11D}"/>
              </a:ext>
            </a:extLst>
          </p:cNvPr>
          <p:cNvSpPr/>
          <p:nvPr/>
        </p:nvSpPr>
        <p:spPr>
          <a:xfrm rot="9902155">
            <a:off x="5425720" y="4082873"/>
            <a:ext cx="285206" cy="365741"/>
          </a:xfrm>
          <a:prstGeom prst="curved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7" name="Arrow: Curved Down 26">
            <a:extLst>
              <a:ext uri="{FF2B5EF4-FFF2-40B4-BE49-F238E27FC236}">
                <a16:creationId xmlns:a16="http://schemas.microsoft.com/office/drawing/2014/main" id="{8B4C18A4-DEE8-4CAC-9031-40500C5902A0}"/>
              </a:ext>
            </a:extLst>
          </p:cNvPr>
          <p:cNvSpPr/>
          <p:nvPr/>
        </p:nvSpPr>
        <p:spPr>
          <a:xfrm rot="21260761">
            <a:off x="5332789" y="1732770"/>
            <a:ext cx="274964" cy="365741"/>
          </a:xfrm>
          <a:prstGeom prst="curved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8" name="Arrow: Curved Down 27">
            <a:extLst>
              <a:ext uri="{FF2B5EF4-FFF2-40B4-BE49-F238E27FC236}">
                <a16:creationId xmlns:a16="http://schemas.microsoft.com/office/drawing/2014/main" id="{90C9CEA1-B137-4247-ACBF-EFA066B83C0F}"/>
              </a:ext>
            </a:extLst>
          </p:cNvPr>
          <p:cNvSpPr/>
          <p:nvPr/>
        </p:nvSpPr>
        <p:spPr>
          <a:xfrm rot="8293250" flipH="1">
            <a:off x="7345871" y="3196781"/>
            <a:ext cx="248830" cy="365741"/>
          </a:xfrm>
          <a:prstGeom prst="curved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9" name="TextBox 28">
            <a:extLst>
              <a:ext uri="{FF2B5EF4-FFF2-40B4-BE49-F238E27FC236}">
                <a16:creationId xmlns:a16="http://schemas.microsoft.com/office/drawing/2014/main" id="{99D45D15-ED83-4792-AB57-4961B01C6698}"/>
              </a:ext>
            </a:extLst>
          </p:cNvPr>
          <p:cNvSpPr txBox="1"/>
          <p:nvPr/>
        </p:nvSpPr>
        <p:spPr>
          <a:xfrm>
            <a:off x="2498516" y="1045802"/>
            <a:ext cx="618766" cy="307777"/>
          </a:xfrm>
          <a:prstGeom prst="rect">
            <a:avLst/>
          </a:prstGeom>
          <a:noFill/>
        </p:spPr>
        <p:txBody>
          <a:bodyPr wrap="square" rtlCol="0">
            <a:spAutoFit/>
          </a:bodyPr>
          <a:lstStyle/>
          <a:p>
            <a:r>
              <a:rPr lang="en-PH" b="1" dirty="0" err="1"/>
              <a:t>a,R</a:t>
            </a:r>
            <a:endParaRPr lang="en-PH" b="1" dirty="0"/>
          </a:p>
        </p:txBody>
      </p:sp>
      <p:sp>
        <p:nvSpPr>
          <p:cNvPr id="30" name="TextBox 29">
            <a:extLst>
              <a:ext uri="{FF2B5EF4-FFF2-40B4-BE49-F238E27FC236}">
                <a16:creationId xmlns:a16="http://schemas.microsoft.com/office/drawing/2014/main" id="{F8FDC124-8D31-4EE2-B2F1-C638B9A90C51}"/>
              </a:ext>
            </a:extLst>
          </p:cNvPr>
          <p:cNvSpPr txBox="1"/>
          <p:nvPr/>
        </p:nvSpPr>
        <p:spPr>
          <a:xfrm>
            <a:off x="3003385" y="1315051"/>
            <a:ext cx="618766" cy="307777"/>
          </a:xfrm>
          <a:prstGeom prst="rect">
            <a:avLst/>
          </a:prstGeom>
          <a:noFill/>
        </p:spPr>
        <p:txBody>
          <a:bodyPr wrap="square" rtlCol="0">
            <a:spAutoFit/>
          </a:bodyPr>
          <a:lstStyle/>
          <a:p>
            <a:r>
              <a:rPr lang="en-PH" b="1" dirty="0" err="1"/>
              <a:t>b,R</a:t>
            </a:r>
            <a:endParaRPr lang="en-PH" b="1" dirty="0"/>
          </a:p>
        </p:txBody>
      </p:sp>
      <p:sp>
        <p:nvSpPr>
          <p:cNvPr id="31" name="TextBox 30">
            <a:extLst>
              <a:ext uri="{FF2B5EF4-FFF2-40B4-BE49-F238E27FC236}">
                <a16:creationId xmlns:a16="http://schemas.microsoft.com/office/drawing/2014/main" id="{67B35B15-29D1-42CC-A766-7CAFE0254DF9}"/>
              </a:ext>
            </a:extLst>
          </p:cNvPr>
          <p:cNvSpPr txBox="1"/>
          <p:nvPr/>
        </p:nvSpPr>
        <p:spPr>
          <a:xfrm>
            <a:off x="4264632" y="930326"/>
            <a:ext cx="618766" cy="307777"/>
          </a:xfrm>
          <a:prstGeom prst="rect">
            <a:avLst/>
          </a:prstGeom>
          <a:noFill/>
        </p:spPr>
        <p:txBody>
          <a:bodyPr wrap="square" rtlCol="0">
            <a:spAutoFit/>
          </a:bodyPr>
          <a:lstStyle/>
          <a:p>
            <a:r>
              <a:rPr lang="en-PH" b="1" dirty="0" err="1"/>
              <a:t>b,R</a:t>
            </a:r>
            <a:endParaRPr lang="en-PH" b="1" dirty="0"/>
          </a:p>
        </p:txBody>
      </p:sp>
      <p:sp>
        <p:nvSpPr>
          <p:cNvPr id="32" name="TextBox 31">
            <a:extLst>
              <a:ext uri="{FF2B5EF4-FFF2-40B4-BE49-F238E27FC236}">
                <a16:creationId xmlns:a16="http://schemas.microsoft.com/office/drawing/2014/main" id="{86477628-798A-4DF8-8171-986FD0A480C0}"/>
              </a:ext>
            </a:extLst>
          </p:cNvPr>
          <p:cNvSpPr txBox="1"/>
          <p:nvPr/>
        </p:nvSpPr>
        <p:spPr>
          <a:xfrm>
            <a:off x="2732187" y="1696980"/>
            <a:ext cx="618766" cy="307777"/>
          </a:xfrm>
          <a:prstGeom prst="rect">
            <a:avLst/>
          </a:prstGeom>
          <a:noFill/>
        </p:spPr>
        <p:txBody>
          <a:bodyPr wrap="square" rtlCol="0">
            <a:spAutoFit/>
          </a:bodyPr>
          <a:lstStyle/>
          <a:p>
            <a:r>
              <a:rPr lang="en-PH" b="1" dirty="0" err="1"/>
              <a:t>c,R</a:t>
            </a:r>
            <a:endParaRPr lang="en-PH" b="1" dirty="0"/>
          </a:p>
        </p:txBody>
      </p:sp>
      <p:sp>
        <p:nvSpPr>
          <p:cNvPr id="33" name="TextBox 32">
            <a:extLst>
              <a:ext uri="{FF2B5EF4-FFF2-40B4-BE49-F238E27FC236}">
                <a16:creationId xmlns:a16="http://schemas.microsoft.com/office/drawing/2014/main" id="{F4D21DC5-7EAA-4748-BDD8-3553F35CEAFF}"/>
              </a:ext>
            </a:extLst>
          </p:cNvPr>
          <p:cNvSpPr txBox="1"/>
          <p:nvPr/>
        </p:nvSpPr>
        <p:spPr>
          <a:xfrm>
            <a:off x="3550002" y="1731254"/>
            <a:ext cx="618766" cy="307777"/>
          </a:xfrm>
          <a:prstGeom prst="rect">
            <a:avLst/>
          </a:prstGeom>
          <a:noFill/>
        </p:spPr>
        <p:txBody>
          <a:bodyPr wrap="square" rtlCol="0">
            <a:spAutoFit/>
          </a:bodyPr>
          <a:lstStyle/>
          <a:p>
            <a:r>
              <a:rPr lang="en-PH" b="1" dirty="0" err="1"/>
              <a:t>c,R</a:t>
            </a:r>
            <a:endParaRPr lang="en-PH" b="1" dirty="0"/>
          </a:p>
        </p:txBody>
      </p:sp>
      <p:sp>
        <p:nvSpPr>
          <p:cNvPr id="34" name="Arrow: Curved Down 33">
            <a:extLst>
              <a:ext uri="{FF2B5EF4-FFF2-40B4-BE49-F238E27FC236}">
                <a16:creationId xmlns:a16="http://schemas.microsoft.com/office/drawing/2014/main" id="{75DC1EE8-3FF0-4AE9-A845-1A0256CF479E}"/>
              </a:ext>
            </a:extLst>
          </p:cNvPr>
          <p:cNvSpPr/>
          <p:nvPr/>
        </p:nvSpPr>
        <p:spPr>
          <a:xfrm>
            <a:off x="3214999" y="1784882"/>
            <a:ext cx="140422" cy="307777"/>
          </a:xfrm>
          <a:prstGeom prst="curved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36" name="TextBox 35">
            <a:extLst>
              <a:ext uri="{FF2B5EF4-FFF2-40B4-BE49-F238E27FC236}">
                <a16:creationId xmlns:a16="http://schemas.microsoft.com/office/drawing/2014/main" id="{6E3A835C-14FB-4AAA-B963-18FA67D6A416}"/>
              </a:ext>
            </a:extLst>
          </p:cNvPr>
          <p:cNvSpPr txBox="1"/>
          <p:nvPr/>
        </p:nvSpPr>
        <p:spPr>
          <a:xfrm>
            <a:off x="3178932" y="1620453"/>
            <a:ext cx="618766" cy="307777"/>
          </a:xfrm>
          <a:prstGeom prst="rect">
            <a:avLst/>
          </a:prstGeom>
          <a:noFill/>
        </p:spPr>
        <p:txBody>
          <a:bodyPr wrap="square" rtlCol="0">
            <a:spAutoFit/>
          </a:bodyPr>
          <a:lstStyle/>
          <a:p>
            <a:r>
              <a:rPr lang="en-PH" b="1" dirty="0" err="1"/>
              <a:t>c,R</a:t>
            </a:r>
            <a:endParaRPr lang="en-PH" b="1" dirty="0"/>
          </a:p>
        </p:txBody>
      </p:sp>
      <p:sp>
        <p:nvSpPr>
          <p:cNvPr id="37" name="TextBox 36">
            <a:extLst>
              <a:ext uri="{FF2B5EF4-FFF2-40B4-BE49-F238E27FC236}">
                <a16:creationId xmlns:a16="http://schemas.microsoft.com/office/drawing/2014/main" id="{905BFA74-72BA-462E-A7E1-B3933349DBC0}"/>
              </a:ext>
            </a:extLst>
          </p:cNvPr>
          <p:cNvSpPr txBox="1"/>
          <p:nvPr/>
        </p:nvSpPr>
        <p:spPr>
          <a:xfrm>
            <a:off x="4094533" y="2145636"/>
            <a:ext cx="618766" cy="307777"/>
          </a:xfrm>
          <a:prstGeom prst="rect">
            <a:avLst/>
          </a:prstGeom>
          <a:noFill/>
        </p:spPr>
        <p:txBody>
          <a:bodyPr wrap="square" rtlCol="0">
            <a:spAutoFit/>
          </a:bodyPr>
          <a:lstStyle/>
          <a:p>
            <a:r>
              <a:rPr lang="en-PH" b="1" dirty="0"/>
              <a:t>U,L</a:t>
            </a:r>
          </a:p>
        </p:txBody>
      </p:sp>
      <p:sp>
        <p:nvSpPr>
          <p:cNvPr id="38" name="TextBox 37">
            <a:extLst>
              <a:ext uri="{FF2B5EF4-FFF2-40B4-BE49-F238E27FC236}">
                <a16:creationId xmlns:a16="http://schemas.microsoft.com/office/drawing/2014/main" id="{3067410A-3D60-4A54-AC56-531A3006AE2C}"/>
              </a:ext>
            </a:extLst>
          </p:cNvPr>
          <p:cNvSpPr txBox="1"/>
          <p:nvPr/>
        </p:nvSpPr>
        <p:spPr>
          <a:xfrm>
            <a:off x="2864667" y="2455743"/>
            <a:ext cx="618766" cy="307777"/>
          </a:xfrm>
          <a:prstGeom prst="rect">
            <a:avLst/>
          </a:prstGeom>
          <a:noFill/>
        </p:spPr>
        <p:txBody>
          <a:bodyPr wrap="square" rtlCol="0">
            <a:spAutoFit/>
          </a:bodyPr>
          <a:lstStyle/>
          <a:p>
            <a:r>
              <a:rPr lang="en-PH" b="1" dirty="0"/>
              <a:t>U,L</a:t>
            </a:r>
          </a:p>
        </p:txBody>
      </p:sp>
      <p:sp>
        <p:nvSpPr>
          <p:cNvPr id="39" name="TextBox 38">
            <a:extLst>
              <a:ext uri="{FF2B5EF4-FFF2-40B4-BE49-F238E27FC236}">
                <a16:creationId xmlns:a16="http://schemas.microsoft.com/office/drawing/2014/main" id="{70CF9CB1-0863-428D-91A2-1D2B4359D61E}"/>
              </a:ext>
            </a:extLst>
          </p:cNvPr>
          <p:cNvSpPr txBox="1"/>
          <p:nvPr/>
        </p:nvSpPr>
        <p:spPr>
          <a:xfrm>
            <a:off x="2155490" y="2321733"/>
            <a:ext cx="618766" cy="307777"/>
          </a:xfrm>
          <a:prstGeom prst="rect">
            <a:avLst/>
          </a:prstGeom>
          <a:noFill/>
        </p:spPr>
        <p:txBody>
          <a:bodyPr wrap="square" rtlCol="0">
            <a:spAutoFit/>
          </a:bodyPr>
          <a:lstStyle/>
          <a:p>
            <a:r>
              <a:rPr lang="en-PH" b="1" dirty="0"/>
              <a:t>U,L</a:t>
            </a:r>
          </a:p>
        </p:txBody>
      </p:sp>
      <p:sp>
        <p:nvSpPr>
          <p:cNvPr id="40" name="TextBox 39">
            <a:extLst>
              <a:ext uri="{FF2B5EF4-FFF2-40B4-BE49-F238E27FC236}">
                <a16:creationId xmlns:a16="http://schemas.microsoft.com/office/drawing/2014/main" id="{50AABF8C-2FA6-46B1-BA52-A940D634B883}"/>
              </a:ext>
            </a:extLst>
          </p:cNvPr>
          <p:cNvSpPr txBox="1"/>
          <p:nvPr/>
        </p:nvSpPr>
        <p:spPr>
          <a:xfrm>
            <a:off x="4536863" y="2706167"/>
            <a:ext cx="618766" cy="307777"/>
          </a:xfrm>
          <a:prstGeom prst="rect">
            <a:avLst/>
          </a:prstGeom>
          <a:noFill/>
        </p:spPr>
        <p:txBody>
          <a:bodyPr wrap="square" rtlCol="0">
            <a:spAutoFit/>
          </a:bodyPr>
          <a:lstStyle/>
          <a:p>
            <a:r>
              <a:rPr lang="en-PH" b="1" dirty="0"/>
              <a:t>c/U,L</a:t>
            </a:r>
          </a:p>
        </p:txBody>
      </p:sp>
      <p:sp>
        <p:nvSpPr>
          <p:cNvPr id="41" name="TextBox 40">
            <a:extLst>
              <a:ext uri="{FF2B5EF4-FFF2-40B4-BE49-F238E27FC236}">
                <a16:creationId xmlns:a16="http://schemas.microsoft.com/office/drawing/2014/main" id="{5DCBF3B4-D74F-4AEC-957C-6856A9DB3D36}"/>
              </a:ext>
            </a:extLst>
          </p:cNvPr>
          <p:cNvSpPr txBox="1"/>
          <p:nvPr/>
        </p:nvSpPr>
        <p:spPr>
          <a:xfrm>
            <a:off x="5650721" y="1484943"/>
            <a:ext cx="618766" cy="523220"/>
          </a:xfrm>
          <a:prstGeom prst="rect">
            <a:avLst/>
          </a:prstGeom>
          <a:noFill/>
        </p:spPr>
        <p:txBody>
          <a:bodyPr wrap="square" rtlCol="0">
            <a:spAutoFit/>
          </a:bodyPr>
          <a:lstStyle/>
          <a:p>
            <a:r>
              <a:rPr lang="en-PH" b="1" dirty="0"/>
              <a:t>C,L</a:t>
            </a:r>
          </a:p>
          <a:p>
            <a:r>
              <a:rPr lang="en-PH" b="1" dirty="0"/>
              <a:t>Y.L</a:t>
            </a:r>
          </a:p>
        </p:txBody>
      </p:sp>
      <p:sp>
        <p:nvSpPr>
          <p:cNvPr id="42" name="TextBox 41">
            <a:extLst>
              <a:ext uri="{FF2B5EF4-FFF2-40B4-BE49-F238E27FC236}">
                <a16:creationId xmlns:a16="http://schemas.microsoft.com/office/drawing/2014/main" id="{70913B75-007A-4CEA-A4FA-568687691656}"/>
              </a:ext>
            </a:extLst>
          </p:cNvPr>
          <p:cNvSpPr txBox="1"/>
          <p:nvPr/>
        </p:nvSpPr>
        <p:spPr>
          <a:xfrm>
            <a:off x="7430647" y="2650151"/>
            <a:ext cx="618766" cy="523220"/>
          </a:xfrm>
          <a:prstGeom prst="rect">
            <a:avLst/>
          </a:prstGeom>
          <a:noFill/>
        </p:spPr>
        <p:txBody>
          <a:bodyPr wrap="square" rtlCol="0">
            <a:spAutoFit/>
          </a:bodyPr>
          <a:lstStyle/>
          <a:p>
            <a:r>
              <a:rPr lang="en-PH" b="1" dirty="0" err="1"/>
              <a:t>b,L</a:t>
            </a:r>
            <a:endParaRPr lang="en-PH" b="1" dirty="0"/>
          </a:p>
          <a:p>
            <a:r>
              <a:rPr lang="en-PH" b="1" dirty="0"/>
              <a:t>X,L</a:t>
            </a:r>
          </a:p>
        </p:txBody>
      </p:sp>
      <p:sp>
        <p:nvSpPr>
          <p:cNvPr id="43" name="TextBox 42">
            <a:extLst>
              <a:ext uri="{FF2B5EF4-FFF2-40B4-BE49-F238E27FC236}">
                <a16:creationId xmlns:a16="http://schemas.microsoft.com/office/drawing/2014/main" id="{57CAD2BC-C448-421A-BF65-A93685C39A86}"/>
              </a:ext>
            </a:extLst>
          </p:cNvPr>
          <p:cNvSpPr txBox="1"/>
          <p:nvPr/>
        </p:nvSpPr>
        <p:spPr>
          <a:xfrm>
            <a:off x="5800527" y="2582472"/>
            <a:ext cx="618766" cy="523220"/>
          </a:xfrm>
          <a:prstGeom prst="rect">
            <a:avLst/>
          </a:prstGeom>
          <a:noFill/>
        </p:spPr>
        <p:txBody>
          <a:bodyPr wrap="square" rtlCol="0">
            <a:spAutoFit/>
          </a:bodyPr>
          <a:lstStyle/>
          <a:p>
            <a:r>
              <a:rPr lang="en-PH" b="1" dirty="0"/>
              <a:t>b/Y,L</a:t>
            </a:r>
          </a:p>
          <a:p>
            <a:endParaRPr lang="en-PH" b="1" dirty="0"/>
          </a:p>
        </p:txBody>
      </p:sp>
      <p:sp>
        <p:nvSpPr>
          <p:cNvPr id="44" name="TextBox 43">
            <a:extLst>
              <a:ext uri="{FF2B5EF4-FFF2-40B4-BE49-F238E27FC236}">
                <a16:creationId xmlns:a16="http://schemas.microsoft.com/office/drawing/2014/main" id="{89C0E9B0-8C60-41DE-A5C1-38DBD661E374}"/>
              </a:ext>
            </a:extLst>
          </p:cNvPr>
          <p:cNvSpPr txBox="1"/>
          <p:nvPr/>
        </p:nvSpPr>
        <p:spPr>
          <a:xfrm>
            <a:off x="4480110" y="3201763"/>
            <a:ext cx="618766" cy="307777"/>
          </a:xfrm>
          <a:prstGeom prst="rect">
            <a:avLst/>
          </a:prstGeom>
          <a:noFill/>
        </p:spPr>
        <p:txBody>
          <a:bodyPr wrap="square" rtlCol="0">
            <a:spAutoFit/>
          </a:bodyPr>
          <a:lstStyle/>
          <a:p>
            <a:r>
              <a:rPr lang="en-PH" b="1" dirty="0"/>
              <a:t>U,L</a:t>
            </a:r>
          </a:p>
        </p:txBody>
      </p:sp>
      <p:sp>
        <p:nvSpPr>
          <p:cNvPr id="45" name="TextBox 44">
            <a:extLst>
              <a:ext uri="{FF2B5EF4-FFF2-40B4-BE49-F238E27FC236}">
                <a16:creationId xmlns:a16="http://schemas.microsoft.com/office/drawing/2014/main" id="{F43E2057-6877-4177-8D81-8D5D2D0B6AE4}"/>
              </a:ext>
            </a:extLst>
          </p:cNvPr>
          <p:cNvSpPr txBox="1"/>
          <p:nvPr/>
        </p:nvSpPr>
        <p:spPr>
          <a:xfrm>
            <a:off x="6055563" y="3148826"/>
            <a:ext cx="618766" cy="307777"/>
          </a:xfrm>
          <a:prstGeom prst="rect">
            <a:avLst/>
          </a:prstGeom>
          <a:noFill/>
        </p:spPr>
        <p:txBody>
          <a:bodyPr wrap="square" rtlCol="0">
            <a:spAutoFit/>
          </a:bodyPr>
          <a:lstStyle/>
          <a:p>
            <a:r>
              <a:rPr lang="en-PH" b="1" dirty="0"/>
              <a:t>a/XR</a:t>
            </a:r>
          </a:p>
        </p:txBody>
      </p:sp>
      <p:sp>
        <p:nvSpPr>
          <p:cNvPr id="46" name="TextBox 45">
            <a:extLst>
              <a:ext uri="{FF2B5EF4-FFF2-40B4-BE49-F238E27FC236}">
                <a16:creationId xmlns:a16="http://schemas.microsoft.com/office/drawing/2014/main" id="{6D3BB0B0-DC24-4505-8813-EE785628FA32}"/>
              </a:ext>
            </a:extLst>
          </p:cNvPr>
          <p:cNvSpPr txBox="1"/>
          <p:nvPr/>
        </p:nvSpPr>
        <p:spPr>
          <a:xfrm>
            <a:off x="5903671" y="3774223"/>
            <a:ext cx="618766" cy="954107"/>
          </a:xfrm>
          <a:prstGeom prst="rect">
            <a:avLst/>
          </a:prstGeom>
          <a:noFill/>
        </p:spPr>
        <p:txBody>
          <a:bodyPr wrap="square" rtlCol="0">
            <a:spAutoFit/>
          </a:bodyPr>
          <a:lstStyle/>
          <a:p>
            <a:r>
              <a:rPr lang="en-PH" b="1" dirty="0"/>
              <a:t>X,R</a:t>
            </a:r>
          </a:p>
          <a:p>
            <a:r>
              <a:rPr lang="en-PH" b="1" dirty="0" err="1"/>
              <a:t>b,R</a:t>
            </a:r>
            <a:endParaRPr lang="en-PH" b="1" dirty="0"/>
          </a:p>
          <a:p>
            <a:r>
              <a:rPr lang="en-PH" b="1" dirty="0"/>
              <a:t>Y,R</a:t>
            </a:r>
          </a:p>
          <a:p>
            <a:r>
              <a:rPr lang="en-PH" b="1" dirty="0" err="1"/>
              <a:t>c,R</a:t>
            </a:r>
            <a:endParaRPr lang="en-PH" b="1" dirty="0"/>
          </a:p>
        </p:txBody>
      </p:sp>
      <p:sp>
        <p:nvSpPr>
          <p:cNvPr id="47" name="TextBox 46">
            <a:extLst>
              <a:ext uri="{FF2B5EF4-FFF2-40B4-BE49-F238E27FC236}">
                <a16:creationId xmlns:a16="http://schemas.microsoft.com/office/drawing/2014/main" id="{D3CF9E18-DAE6-40FA-A6A3-A7AA702E4330}"/>
              </a:ext>
            </a:extLst>
          </p:cNvPr>
          <p:cNvSpPr txBox="1"/>
          <p:nvPr/>
        </p:nvSpPr>
        <p:spPr>
          <a:xfrm>
            <a:off x="2761695" y="3591520"/>
            <a:ext cx="618766" cy="1169551"/>
          </a:xfrm>
          <a:prstGeom prst="rect">
            <a:avLst/>
          </a:prstGeom>
          <a:noFill/>
        </p:spPr>
        <p:txBody>
          <a:bodyPr wrap="square" rtlCol="0">
            <a:spAutoFit/>
          </a:bodyPr>
          <a:lstStyle/>
          <a:p>
            <a:r>
              <a:rPr lang="en-PH" b="1" dirty="0" err="1"/>
              <a:t>a,R</a:t>
            </a:r>
            <a:endParaRPr lang="en-PH" b="1" dirty="0"/>
          </a:p>
          <a:p>
            <a:r>
              <a:rPr lang="en-PH" b="1" dirty="0"/>
              <a:t>X,R</a:t>
            </a:r>
          </a:p>
          <a:p>
            <a:r>
              <a:rPr lang="en-PH" b="1" dirty="0" err="1"/>
              <a:t>b,R</a:t>
            </a:r>
            <a:endParaRPr lang="en-PH" b="1" dirty="0"/>
          </a:p>
          <a:p>
            <a:r>
              <a:rPr lang="en-PH" b="1" dirty="0"/>
              <a:t>Y,R</a:t>
            </a:r>
          </a:p>
          <a:p>
            <a:r>
              <a:rPr lang="en-PH" b="1" dirty="0"/>
              <a:t>U,R</a:t>
            </a:r>
          </a:p>
        </p:txBody>
      </p:sp>
    </p:spTree>
    <p:extLst>
      <p:ext uri="{BB962C8B-B14F-4D97-AF65-F5344CB8AC3E}">
        <p14:creationId xmlns:p14="http://schemas.microsoft.com/office/powerpoint/2010/main" val="2302314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23D1-D34D-4616-884C-2F3497B64805}"/>
              </a:ext>
            </a:extLst>
          </p:cNvPr>
          <p:cNvSpPr>
            <a:spLocks noGrp="1"/>
          </p:cNvSpPr>
          <p:nvPr>
            <p:ph type="title"/>
          </p:nvPr>
        </p:nvSpPr>
        <p:spPr/>
        <p:txBody>
          <a:bodyPr/>
          <a:lstStyle/>
          <a:p>
            <a:r>
              <a:rPr lang="en-US" dirty="0"/>
              <a:t>CFLs a proper subset of TDLs</a:t>
            </a:r>
            <a:br>
              <a:rPr lang="en-PH" dirty="0"/>
            </a:br>
            <a:endParaRPr lang="en-PH" dirty="0"/>
          </a:p>
        </p:txBody>
      </p:sp>
      <p:sp>
        <p:nvSpPr>
          <p:cNvPr id="4" name="Oval 3">
            <a:extLst>
              <a:ext uri="{FF2B5EF4-FFF2-40B4-BE49-F238E27FC236}">
                <a16:creationId xmlns:a16="http://schemas.microsoft.com/office/drawing/2014/main" id="{3B169451-4CB2-4E78-973C-AA91A4E15059}"/>
              </a:ext>
            </a:extLst>
          </p:cNvPr>
          <p:cNvSpPr/>
          <p:nvPr/>
        </p:nvSpPr>
        <p:spPr>
          <a:xfrm>
            <a:off x="992777" y="1597875"/>
            <a:ext cx="6688183" cy="2520182"/>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 name="Oval 4">
            <a:extLst>
              <a:ext uri="{FF2B5EF4-FFF2-40B4-BE49-F238E27FC236}">
                <a16:creationId xmlns:a16="http://schemas.microsoft.com/office/drawing/2014/main" id="{4DC8EFE2-A4F3-42D9-97C7-29B85A97D04D}"/>
              </a:ext>
            </a:extLst>
          </p:cNvPr>
          <p:cNvSpPr/>
          <p:nvPr/>
        </p:nvSpPr>
        <p:spPr>
          <a:xfrm>
            <a:off x="2808514" y="2233749"/>
            <a:ext cx="4127863" cy="1776548"/>
          </a:xfrm>
          <a:prstGeom prst="ellipse">
            <a:avLst/>
          </a:prstGeom>
          <a:solidFill>
            <a:schemeClr val="bg1">
              <a:lumMod val="9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Oval 5">
            <a:extLst>
              <a:ext uri="{FF2B5EF4-FFF2-40B4-BE49-F238E27FC236}">
                <a16:creationId xmlns:a16="http://schemas.microsoft.com/office/drawing/2014/main" id="{CCC62E43-2208-4A8D-8E7C-93FF056F190D}"/>
              </a:ext>
            </a:extLst>
          </p:cNvPr>
          <p:cNvSpPr/>
          <p:nvPr/>
        </p:nvSpPr>
        <p:spPr>
          <a:xfrm>
            <a:off x="4323806" y="2808514"/>
            <a:ext cx="2220685" cy="1071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a:extLst>
              <a:ext uri="{FF2B5EF4-FFF2-40B4-BE49-F238E27FC236}">
                <a16:creationId xmlns:a16="http://schemas.microsoft.com/office/drawing/2014/main" id="{10B18CE6-D770-4482-B701-FFA1AC307B41}"/>
              </a:ext>
            </a:extLst>
          </p:cNvPr>
          <p:cNvSpPr txBox="1"/>
          <p:nvPr/>
        </p:nvSpPr>
        <p:spPr>
          <a:xfrm>
            <a:off x="3656455" y="1818212"/>
            <a:ext cx="2325189" cy="307777"/>
          </a:xfrm>
          <a:prstGeom prst="rect">
            <a:avLst/>
          </a:prstGeom>
          <a:noFill/>
        </p:spPr>
        <p:txBody>
          <a:bodyPr wrap="square" rtlCol="0">
            <a:spAutoFit/>
          </a:bodyPr>
          <a:lstStyle/>
          <a:p>
            <a:r>
              <a:rPr lang="en-PH" b="1" dirty="0"/>
              <a:t>TM Decidable Languages</a:t>
            </a:r>
          </a:p>
        </p:txBody>
      </p:sp>
      <p:sp>
        <p:nvSpPr>
          <p:cNvPr id="8" name="TextBox 7">
            <a:extLst>
              <a:ext uri="{FF2B5EF4-FFF2-40B4-BE49-F238E27FC236}">
                <a16:creationId xmlns:a16="http://schemas.microsoft.com/office/drawing/2014/main" id="{4F75ABE6-E22A-40B7-9986-5054DE64A01E}"/>
              </a:ext>
            </a:extLst>
          </p:cNvPr>
          <p:cNvSpPr txBox="1"/>
          <p:nvPr/>
        </p:nvSpPr>
        <p:spPr>
          <a:xfrm>
            <a:off x="3560661" y="2443286"/>
            <a:ext cx="2325189" cy="307777"/>
          </a:xfrm>
          <a:prstGeom prst="rect">
            <a:avLst/>
          </a:prstGeom>
          <a:noFill/>
        </p:spPr>
        <p:txBody>
          <a:bodyPr wrap="square" rtlCol="0">
            <a:spAutoFit/>
          </a:bodyPr>
          <a:lstStyle/>
          <a:p>
            <a:r>
              <a:rPr lang="en-PH" b="1" dirty="0"/>
              <a:t>Context-Free Languages</a:t>
            </a:r>
          </a:p>
        </p:txBody>
      </p:sp>
      <p:sp>
        <p:nvSpPr>
          <p:cNvPr id="9" name="TextBox 8">
            <a:extLst>
              <a:ext uri="{FF2B5EF4-FFF2-40B4-BE49-F238E27FC236}">
                <a16:creationId xmlns:a16="http://schemas.microsoft.com/office/drawing/2014/main" id="{D4D105F4-B907-4FE9-87B3-44E77E639BA4}"/>
              </a:ext>
            </a:extLst>
          </p:cNvPr>
          <p:cNvSpPr txBox="1"/>
          <p:nvPr/>
        </p:nvSpPr>
        <p:spPr>
          <a:xfrm>
            <a:off x="4271553" y="3064218"/>
            <a:ext cx="2325189" cy="523220"/>
          </a:xfrm>
          <a:prstGeom prst="rect">
            <a:avLst/>
          </a:prstGeom>
          <a:noFill/>
        </p:spPr>
        <p:txBody>
          <a:bodyPr wrap="square" rtlCol="0">
            <a:spAutoFit/>
          </a:bodyPr>
          <a:lstStyle/>
          <a:p>
            <a:pPr algn="ctr"/>
            <a:r>
              <a:rPr lang="en-PH" b="1" dirty="0"/>
              <a:t>Regular </a:t>
            </a:r>
          </a:p>
          <a:p>
            <a:pPr algn="ctr"/>
            <a:r>
              <a:rPr lang="en-PH" b="1" dirty="0"/>
              <a:t>Languages</a:t>
            </a:r>
          </a:p>
        </p:txBody>
      </p:sp>
    </p:spTree>
    <p:extLst>
      <p:ext uri="{BB962C8B-B14F-4D97-AF65-F5344CB8AC3E}">
        <p14:creationId xmlns:p14="http://schemas.microsoft.com/office/powerpoint/2010/main" val="4150122657"/>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271</Words>
  <Application>Microsoft Office PowerPoint</Application>
  <PresentationFormat>On-screen Show (16:9)</PresentationFormat>
  <Paragraphs>74</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Maven Pro</vt:lpstr>
      <vt:lpstr>Nunito</vt:lpstr>
      <vt:lpstr>Arial</vt:lpstr>
      <vt:lpstr>Momentum</vt:lpstr>
      <vt:lpstr>Turning Machines  TMs for RLs, CFLs and some non-CFLs  </vt:lpstr>
      <vt:lpstr>TMs for RLs, CFLs and some non-CFLs     </vt:lpstr>
      <vt:lpstr>TMs for Regular Languages A DFA for L2 = {w ∈ {a,b}* | the number of a’s in w is not a multiple of 3} </vt:lpstr>
      <vt:lpstr>TMs for CFLs TM M4 for L4 = {0n1n |n≥0} </vt:lpstr>
      <vt:lpstr>TMs for Non-CFLs </vt:lpstr>
      <vt:lpstr>TM M5 for L5 = {aibjck |k≤I and k≤j} </vt:lpstr>
      <vt:lpstr>CFLs a proper subset of TDLs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CFG Normal Forms</dc:title>
  <dc:creator>Leo Jhon Dizon</dc:creator>
  <cp:lastModifiedBy>Leo Jhon Dizon</cp:lastModifiedBy>
  <cp:revision>32</cp:revision>
  <dcterms:modified xsi:type="dcterms:W3CDTF">2019-09-25T07:35:50Z</dcterms:modified>
</cp:coreProperties>
</file>