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aven Pro" panose="020B0604020202020204" charset="0"/>
      <p:regular r:id="rId8"/>
      <p:bold r:id="rId9"/>
    </p:embeddedFont>
    <p:embeddedFont>
      <p:font typeface="Nuni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FFF9519-7051-4B8E-A044-0BD6F5B50487}">
          <p14:sldIdLst>
            <p14:sldId id="256"/>
            <p14:sldId id="257"/>
            <p14:sldId id="258"/>
            <p14:sldId id="259"/>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f7604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f76047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560813"/>
            <a:ext cx="4255500" cy="1872900"/>
          </a:xfrm>
          <a:prstGeom prst="rect">
            <a:avLst/>
          </a:prstGeom>
        </p:spPr>
        <p:txBody>
          <a:bodyPr spcFirstLastPara="1" wrap="square" lIns="91425" tIns="91425" rIns="91425" bIns="91425" anchor="ctr" anchorCtr="0">
            <a:noAutofit/>
          </a:bodyPr>
          <a:lstStyle/>
          <a:p>
            <a:r>
              <a:rPr lang="en-US" dirty="0"/>
              <a:t>Utility</a:t>
            </a:r>
            <a:br>
              <a:rPr lang="en-US" dirty="0"/>
            </a:br>
            <a:endParaRPr dirty="0"/>
          </a:p>
        </p:txBody>
      </p:sp>
      <p:sp>
        <p:nvSpPr>
          <p:cNvPr id="3" name="Subtitle 2">
            <a:extLst>
              <a:ext uri="{FF2B5EF4-FFF2-40B4-BE49-F238E27FC236}">
                <a16:creationId xmlns:a16="http://schemas.microsoft.com/office/drawing/2014/main" id="{72CEBB2C-6916-4AA9-9D17-34C16C8E545A}"/>
              </a:ext>
            </a:extLst>
          </p:cNvPr>
          <p:cNvSpPr>
            <a:spLocks noGrp="1"/>
          </p:cNvSpPr>
          <p:nvPr>
            <p:ph type="subTitle" idx="1"/>
          </p:nvPr>
        </p:nvSpPr>
        <p:spPr/>
        <p:txBody>
          <a:bodyPr/>
          <a:lstStyle/>
          <a:p>
            <a:r>
              <a:rPr lang="en-PH" dirty="0" err="1" smtClean="0"/>
              <a:t>aaa</a:t>
            </a:r>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40437"/>
            <a:ext cx="7030500" cy="999300"/>
          </a:xfrm>
          <a:prstGeom prst="rect">
            <a:avLst/>
          </a:prstGeom>
        </p:spPr>
        <p:txBody>
          <a:bodyPr spcFirstLastPara="1" wrap="square" lIns="91425" tIns="91425" rIns="91425" bIns="91425" anchor="t" anchorCtr="0">
            <a:noAutofit/>
          </a:bodyPr>
          <a:lstStyle/>
          <a:p>
            <a:r>
              <a:rPr lang="en-US" dirty="0" smtClean="0"/>
              <a:t>Utility</a:t>
            </a:r>
            <a:br>
              <a:rPr lang="en-US" dirty="0" smtClean="0"/>
            </a:br>
            <a:endParaRPr dirty="0"/>
          </a:p>
        </p:txBody>
      </p:sp>
      <p:sp>
        <p:nvSpPr>
          <p:cNvPr id="284" name="Google Shape;284;p14"/>
          <p:cNvSpPr txBox="1">
            <a:spLocks noGrp="1"/>
          </p:cNvSpPr>
          <p:nvPr>
            <p:ph type="body" idx="1"/>
          </p:nvPr>
        </p:nvSpPr>
        <p:spPr>
          <a:xfrm>
            <a:off x="957264" y="1471612"/>
            <a:ext cx="7272336" cy="3360031"/>
          </a:xfrm>
          <a:prstGeom prst="rect">
            <a:avLst/>
          </a:prstGeom>
        </p:spPr>
        <p:txBody>
          <a:bodyPr spcFirstLastPara="1" wrap="square" lIns="91425" tIns="91425" rIns="91425" bIns="91425" anchor="t" anchorCtr="0">
            <a:noAutofit/>
          </a:bodyPr>
          <a:lstStyle/>
          <a:p>
            <a:pPr algn="just"/>
            <a:r>
              <a:rPr lang="en-US" sz="1800" dirty="0"/>
              <a:t>This section looks at different ways to use Turing machines. The basic Turing machines are language acceptors. Strings are accepted if accepting states are </a:t>
            </a:r>
            <a:r>
              <a:rPr lang="en-US" sz="1800" dirty="0" smtClean="0"/>
              <a:t>reached.</a:t>
            </a:r>
          </a:p>
          <a:p>
            <a:pPr algn="just"/>
            <a:endParaRPr lang="en-US" sz="1800" dirty="0"/>
          </a:p>
          <a:p>
            <a:pPr algn="just"/>
            <a:r>
              <a:rPr lang="en-US" sz="1800" dirty="0" smtClean="0"/>
              <a:t>Turing </a:t>
            </a:r>
            <a:r>
              <a:rPr lang="en-US" sz="1800" dirty="0"/>
              <a:t>machines may be constructed without regard to the set of accepting states. Instead, a tape could show values of functions or enumerate strings in a language. Some Turing machines are used as subroutines of bigger Turing machines. They transform the contents of tapes and position tape heads.</a:t>
            </a:r>
          </a:p>
          <a:p>
            <a:pPr algn="just"/>
            <a:endParaRPr lang="en-PH"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Turing Machines as Language Acceptors</a:t>
            </a:r>
            <a:br>
              <a:rPr lang="en-US" dirty="0"/>
            </a:br>
            <a:endParaRPr lang="en-US" dirty="0"/>
          </a:p>
        </p:txBody>
      </p:sp>
      <p:sp>
        <p:nvSpPr>
          <p:cNvPr id="3" name="Text Placeholder 2"/>
          <p:cNvSpPr>
            <a:spLocks noGrp="1"/>
          </p:cNvSpPr>
          <p:nvPr>
            <p:ph type="body" idx="1"/>
          </p:nvPr>
        </p:nvSpPr>
        <p:spPr/>
        <p:txBody>
          <a:bodyPr/>
          <a:lstStyle/>
          <a:p>
            <a:pPr algn="just"/>
            <a:r>
              <a:rPr lang="en-US" sz="2000" dirty="0"/>
              <a:t>Turing machines that accept or reject input strings are called language acceptors or language recognizers. All the Turing machines discussed so far are language acceptors. The accepted strings are the members of the language of the Turing machine.</a:t>
            </a:r>
          </a:p>
          <a:p>
            <a:pPr algn="just"/>
            <a:endParaRPr lang="en-US" sz="2000" dirty="0"/>
          </a:p>
        </p:txBody>
      </p:sp>
    </p:spTree>
    <p:extLst>
      <p:ext uri="{BB962C8B-B14F-4D97-AF65-F5344CB8AC3E}">
        <p14:creationId xmlns:p14="http://schemas.microsoft.com/office/powerpoint/2010/main" val="358041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Turing Machines as Function Evaluators</a:t>
            </a:r>
            <a:br>
              <a:rPr lang="en-US" dirty="0"/>
            </a:br>
            <a:endParaRPr lang="en-US" dirty="0"/>
          </a:p>
        </p:txBody>
      </p:sp>
      <p:sp>
        <p:nvSpPr>
          <p:cNvPr id="3" name="Text Placeholder 2"/>
          <p:cNvSpPr>
            <a:spLocks noGrp="1"/>
          </p:cNvSpPr>
          <p:nvPr>
            <p:ph type="body" idx="1"/>
          </p:nvPr>
        </p:nvSpPr>
        <p:spPr>
          <a:xfrm>
            <a:off x="1303800" y="1597875"/>
            <a:ext cx="7030500" cy="2541600"/>
          </a:xfrm>
        </p:spPr>
        <p:txBody>
          <a:bodyPr/>
          <a:lstStyle/>
          <a:p>
            <a:pPr algn="just"/>
            <a:r>
              <a:rPr lang="en-US" sz="2000" dirty="0"/>
              <a:t>A function takes one or more parameters and returns a corresponding value based on some </a:t>
            </a:r>
            <a:r>
              <a:rPr lang="en-US" sz="2000" dirty="0" smtClean="0"/>
              <a:t>mapping.</a:t>
            </a:r>
          </a:p>
          <a:p>
            <a:pPr algn="just"/>
            <a:endParaRPr lang="en-US" sz="2000" dirty="0"/>
          </a:p>
          <a:p>
            <a:pPr algn="just"/>
            <a:r>
              <a:rPr lang="en-US" sz="2000" dirty="0" smtClean="0"/>
              <a:t>A </a:t>
            </a:r>
            <a:r>
              <a:rPr lang="en-US" sz="2000" dirty="0"/>
              <a:t>TM tape could store these input parameters on a tape. The output could be written on the same tape or on a dedicated output tape. </a:t>
            </a:r>
          </a:p>
          <a:p>
            <a:pPr algn="just"/>
            <a:endParaRPr lang="en-US" sz="2000" dirty="0"/>
          </a:p>
        </p:txBody>
      </p:sp>
    </p:spTree>
    <p:extLst>
      <p:ext uri="{BB962C8B-B14F-4D97-AF65-F5344CB8AC3E}">
        <p14:creationId xmlns:p14="http://schemas.microsoft.com/office/powerpoint/2010/main" val="323156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Turing Machines as Enumerators</a:t>
            </a:r>
            <a:br>
              <a:rPr lang="en-US" dirty="0"/>
            </a:br>
            <a:endParaRPr lang="en-US" dirty="0"/>
          </a:p>
        </p:txBody>
      </p:sp>
      <p:sp>
        <p:nvSpPr>
          <p:cNvPr id="3" name="Text Placeholder 2"/>
          <p:cNvSpPr>
            <a:spLocks noGrp="1"/>
          </p:cNvSpPr>
          <p:nvPr>
            <p:ph type="body" idx="1"/>
          </p:nvPr>
        </p:nvSpPr>
        <p:spPr>
          <a:xfrm>
            <a:off x="1303800" y="1482050"/>
            <a:ext cx="7030500" cy="2541600"/>
          </a:xfrm>
        </p:spPr>
        <p:txBody>
          <a:bodyPr/>
          <a:lstStyle/>
          <a:p>
            <a:pPr algn="just"/>
            <a:r>
              <a:rPr lang="en-US" sz="1800" dirty="0"/>
              <a:t>Another use of Turing machines is as enumerators. It has an output tape with a head that can only go to the right. The TM generates strings and writes them on a output tape, separated by a special symbol, say ◊. A string is generated by E if it is between a part of ◊’s in the output </a:t>
            </a:r>
            <a:r>
              <a:rPr lang="en-US" sz="1800" dirty="0" smtClean="0"/>
              <a:t>tape.</a:t>
            </a:r>
          </a:p>
          <a:p>
            <a:pPr algn="just"/>
            <a:endParaRPr lang="en-US" sz="1800" dirty="0"/>
          </a:p>
          <a:p>
            <a:pPr algn="just"/>
            <a:r>
              <a:rPr lang="en-US" sz="1800" dirty="0" smtClean="0"/>
              <a:t>The </a:t>
            </a:r>
            <a:r>
              <a:rPr lang="en-US" sz="1800" dirty="0"/>
              <a:t>TM may generate strings in any order and many generate some strings several times.</a:t>
            </a:r>
          </a:p>
          <a:p>
            <a:pPr algn="just"/>
            <a:endParaRPr lang="en-US" sz="1800" dirty="0"/>
          </a:p>
        </p:txBody>
      </p:sp>
    </p:spTree>
    <p:extLst>
      <p:ext uri="{BB962C8B-B14F-4D97-AF65-F5344CB8AC3E}">
        <p14:creationId xmlns:p14="http://schemas.microsoft.com/office/powerpoint/2010/main" val="320116156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266</Words>
  <Application>Microsoft Office PowerPoint</Application>
  <PresentationFormat>On-screen Show (16:9)</PresentationFormat>
  <Paragraphs>16</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Maven Pro</vt:lpstr>
      <vt:lpstr>Arial</vt:lpstr>
      <vt:lpstr>Nunito</vt:lpstr>
      <vt:lpstr>Momentum</vt:lpstr>
      <vt:lpstr>Utility </vt:lpstr>
      <vt:lpstr>Utility </vt:lpstr>
      <vt:lpstr>Turing Machines as Language Acceptors </vt:lpstr>
      <vt:lpstr>Turing Machines as Function Evaluators </vt:lpstr>
      <vt:lpstr>Turing Machines as Enumerators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Normal Forms</dc:title>
  <dc:creator>Leo Jhon Dizon</dc:creator>
  <cp:lastModifiedBy>Ellin Louise Marzan</cp:lastModifiedBy>
  <cp:revision>28</cp:revision>
  <dcterms:modified xsi:type="dcterms:W3CDTF">2019-09-19T02:08:37Z</dcterms:modified>
</cp:coreProperties>
</file>