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Nunito" panose="020B0604020202020204" charset="0"/>
      <p:regular r:id="rId10"/>
      <p:bold r:id="rId11"/>
      <p:italic r:id="rId12"/>
      <p:boldItalic r:id="rId13"/>
    </p:embeddedFont>
    <p:embeddedFont>
      <p:font typeface="Maven Pro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FFF9519-7051-4B8E-A044-0BD6F5B50487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60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TM Variants</a:t>
            </a:r>
            <a:br>
              <a:rPr lang="en-US" dirty="0"/>
            </a:b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Variations</a:t>
            </a:r>
            <a:br>
              <a:rPr lang="en-US" dirty="0"/>
            </a:b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7264" y="1471613"/>
            <a:ext cx="7377036" cy="2931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The basic Turing machine could be modified by making the tape have multiple tracks, be only one-way infinite, by providing more tapes, by making it non-deterministic, or by having a multi-dimensional tape. Such restrictions or extensions can make designing TMs more cumbersome or more convenient.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However</a:t>
            </a:r>
            <a:r>
              <a:rPr lang="en-US" sz="1800" dirty="0"/>
              <a:t>, the languages these modified TMs can accept are the same as the languages that are accepted by the basic TM. They are equivalent in their language accepting capabilities.</a:t>
            </a:r>
          </a:p>
          <a:p>
            <a:endParaRPr lang="en-PH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Multi-track Turing Machines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493339"/>
            <a:ext cx="7030500" cy="2541600"/>
          </a:xfrm>
        </p:spPr>
        <p:txBody>
          <a:bodyPr/>
          <a:lstStyle/>
          <a:p>
            <a:pPr algn="just"/>
            <a:r>
              <a:rPr lang="en-US" sz="1800" dirty="0"/>
              <a:t>The tape of the basic TM has only one track. Each cell of the tape can contain only one </a:t>
            </a:r>
            <a:r>
              <a:rPr lang="en-US" sz="1800" dirty="0" smtClean="0"/>
              <a:t>symbol.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A </a:t>
            </a:r>
            <a:r>
              <a:rPr lang="en-US" sz="1800" dirty="0"/>
              <a:t>multi-track Turing Machine has a tape with k tracks, where k is a finite number greater than 1. Each cell can store as many as k symbols. The </a:t>
            </a:r>
            <a:r>
              <a:rPr lang="en-US" sz="1800" dirty="0" err="1"/>
              <a:t>i</a:t>
            </a:r>
            <a:r>
              <a:rPr lang="en-US" sz="1800" baseline="30000" dirty="0" err="1"/>
              <a:t>th</a:t>
            </a:r>
            <a:r>
              <a:rPr lang="en-US" sz="1800" dirty="0"/>
              <a:t> symbols of the cells are stored on the </a:t>
            </a:r>
            <a:r>
              <a:rPr lang="en-US" sz="1800" dirty="0" err="1"/>
              <a:t>i</a:t>
            </a:r>
            <a:r>
              <a:rPr lang="en-US" sz="1800" baseline="30000" dirty="0" err="1"/>
              <a:t>th</a:t>
            </a:r>
            <a:r>
              <a:rPr lang="en-US" sz="1800" baseline="30000" dirty="0"/>
              <a:t> </a:t>
            </a:r>
            <a:r>
              <a:rPr lang="en-US" sz="1800" dirty="0"/>
              <a:t>track that runs across the infinite tape. There is only one tape head that can read and write all the k symbols in a cell at the same time.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79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One-way Infinite Tape Turing Machines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391739"/>
            <a:ext cx="7030500" cy="2541600"/>
          </a:xfrm>
        </p:spPr>
        <p:txBody>
          <a:bodyPr/>
          <a:lstStyle/>
          <a:p>
            <a:r>
              <a:rPr lang="en-US" sz="1800" dirty="0"/>
              <a:t>The tape of the basic TM is infinite in both directions. A one-way infinite tape Turing machine has a tape that is only infinite in one-direction, say to the right. When the tape head goes beyond the end of the tape, the TM dies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 </a:t>
            </a:r>
            <a:r>
              <a:rPr lang="en-US" sz="1800" dirty="0"/>
              <a:t>A special tape symbol marks the tape’s end, say ▶. It can be used to ensure the TM does not go beyond the end of its tape. Initially, the input string is stored immediately after the left-end marker and the tape head is on the leftmost symbol of the input.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016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696539"/>
            <a:ext cx="7030500" cy="2541600"/>
          </a:xfrm>
        </p:spPr>
        <p:txBody>
          <a:bodyPr/>
          <a:lstStyle/>
          <a:p>
            <a:pPr algn="just"/>
            <a:r>
              <a:rPr lang="en-US" sz="2000" dirty="0"/>
              <a:t>A basic TM has only one tape. A multi-tape Turing machine has k tapes, where k is a finite number greater than 1. Each tape has its own head that moves independently of the heads of the other tapes.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92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Turing Machines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436895"/>
            <a:ext cx="7030500" cy="2541600"/>
          </a:xfrm>
        </p:spPr>
        <p:txBody>
          <a:bodyPr/>
          <a:lstStyle/>
          <a:p>
            <a:r>
              <a:rPr lang="en-US" sz="1800" dirty="0"/>
              <a:t>The basic Turing machine is deterministic. At any state and for any symbol read, it has at most only one possible move. A non-deterministic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Turing </a:t>
            </a:r>
            <a:r>
              <a:rPr lang="en-US" sz="1800" dirty="0"/>
              <a:t>machine (NTM) is allowed to choose from a finite number of possible moves at any state and for any symbol read. Its transition function 𝛿 maps each (</a:t>
            </a:r>
            <a:r>
              <a:rPr lang="en-US" sz="1800" dirty="0" err="1"/>
              <a:t>q,θ</a:t>
            </a:r>
            <a:r>
              <a:rPr lang="en-US" sz="1800" dirty="0"/>
              <a:t>) ∈</a:t>
            </a:r>
            <a:r>
              <a:rPr lang="en-US" sz="1800" dirty="0" err="1"/>
              <a:t>QxΘ</a:t>
            </a:r>
            <a:r>
              <a:rPr lang="en-US" sz="1800" dirty="0"/>
              <a:t> into a subset {(q</a:t>
            </a:r>
            <a:r>
              <a:rPr lang="en-US" sz="1800" baseline="-25000" dirty="0"/>
              <a:t>1</a:t>
            </a:r>
            <a:r>
              <a:rPr lang="en-US" sz="1800" dirty="0"/>
              <a:t>, θ</a:t>
            </a:r>
            <a:r>
              <a:rPr lang="en-US" sz="1800" baseline="-25000" dirty="0"/>
              <a:t>1</a:t>
            </a:r>
            <a:r>
              <a:rPr lang="en-US" sz="1800" dirty="0"/>
              <a:t>, d</a:t>
            </a:r>
            <a:r>
              <a:rPr lang="en-US" sz="1800" baseline="-25000" dirty="0"/>
              <a:t>1</a:t>
            </a:r>
            <a:r>
              <a:rPr lang="en-US" sz="1800" dirty="0"/>
              <a:t>), (q</a:t>
            </a:r>
            <a:r>
              <a:rPr lang="en-US" sz="1800" baseline="-25000" dirty="0"/>
              <a:t>2</a:t>
            </a:r>
            <a:r>
              <a:rPr lang="en-US" sz="1800" dirty="0"/>
              <a:t>, θ</a:t>
            </a:r>
            <a:r>
              <a:rPr lang="en-US" sz="1800" baseline="-25000" dirty="0"/>
              <a:t>2</a:t>
            </a:r>
            <a:r>
              <a:rPr lang="en-US" sz="1800" dirty="0"/>
              <a:t>, d</a:t>
            </a:r>
            <a:r>
              <a:rPr lang="en-US" sz="1800" baseline="-25000" dirty="0"/>
              <a:t>2</a:t>
            </a:r>
            <a:r>
              <a:rPr lang="en-US" sz="1800" dirty="0"/>
              <a:t>), …,(</a:t>
            </a:r>
            <a:r>
              <a:rPr lang="en-US" sz="1800" dirty="0" err="1"/>
              <a:t>q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θ</a:t>
            </a:r>
            <a:r>
              <a:rPr lang="en-US" sz="1800" baseline="-25000" dirty="0" err="1"/>
              <a:t>k</a:t>
            </a:r>
            <a:r>
              <a:rPr lang="en-US" sz="1800" dirty="0"/>
              <a:t>, </a:t>
            </a:r>
            <a:r>
              <a:rPr lang="en-US" sz="1800" dirty="0" err="1"/>
              <a:t>d</a:t>
            </a:r>
            <a:r>
              <a:rPr lang="en-US" sz="1800" baseline="-25000" dirty="0" err="1"/>
              <a:t>k</a:t>
            </a:r>
            <a:r>
              <a:rPr lang="en-US" sz="1800" dirty="0"/>
              <a:t>)} of </a:t>
            </a:r>
            <a:r>
              <a:rPr lang="en-US" sz="1800" dirty="0" err="1"/>
              <a:t>QxΘx</a:t>
            </a:r>
            <a:r>
              <a:rPr lang="en-US" sz="1800" dirty="0"/>
              <a:t>{L,R}. An NTM accepts its input if and only if there is a sequence of moves that accepts the input.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661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Turing Machines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00" y="1425606"/>
            <a:ext cx="7030500" cy="2541600"/>
          </a:xfrm>
        </p:spPr>
        <p:txBody>
          <a:bodyPr/>
          <a:lstStyle/>
          <a:p>
            <a:pPr algn="just"/>
            <a:r>
              <a:rPr lang="en-US" sz="1800" dirty="0"/>
              <a:t>The basic Turing machine has a tape that is one-dimensional. The tape head can go only left or right on this tape. A multi-dimensional Turing machine (</a:t>
            </a:r>
            <a:r>
              <a:rPr lang="en-US" sz="1800" dirty="0" err="1"/>
              <a:t>mDTM</a:t>
            </a:r>
            <a:r>
              <a:rPr lang="en-US" sz="1800" dirty="0"/>
              <a:t>) is a Turing machine with one-headed tape that is m-dimensional for some finite number </a:t>
            </a:r>
            <a:r>
              <a:rPr lang="en-US" sz="1800" dirty="0" smtClean="0"/>
              <a:t>m&gt;1.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 smtClean="0"/>
              <a:t>Depending </a:t>
            </a:r>
            <a:r>
              <a:rPr lang="en-US" sz="1800" dirty="0"/>
              <a:t>on the current state and the symbol on the head, the </a:t>
            </a:r>
            <a:r>
              <a:rPr lang="en-US" sz="1800" dirty="0" err="1"/>
              <a:t>mDTM</a:t>
            </a:r>
            <a:r>
              <a:rPr lang="en-US" sz="1800" dirty="0"/>
              <a:t> writes a symbol, move in any of 2m directions and go to the next state. In a three-dimensional tape, the head can go left, right, up, down, front or back.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6185650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555</Words>
  <Application>Microsoft Office PowerPoint</Application>
  <PresentationFormat>On-screen Show (16:9)</PresentationFormat>
  <Paragraphs>23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Arial</vt:lpstr>
      <vt:lpstr>Maven Pro</vt:lpstr>
      <vt:lpstr>Momentum</vt:lpstr>
      <vt:lpstr>TM Variants </vt:lpstr>
      <vt:lpstr>Variations </vt:lpstr>
      <vt:lpstr>Multi-track Turing Machines </vt:lpstr>
      <vt:lpstr>One-way Infinite Tape Turing Machines</vt:lpstr>
      <vt:lpstr>Multi-tape Turing Machines </vt:lpstr>
      <vt:lpstr>Non-deterministic Turing Machines </vt:lpstr>
      <vt:lpstr>Multi-dimensional Turing Machines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Ellin Louise Marzan</cp:lastModifiedBy>
  <cp:revision>28</cp:revision>
  <dcterms:modified xsi:type="dcterms:W3CDTF">2019-09-19T02:13:03Z</dcterms:modified>
</cp:coreProperties>
</file>