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Maven Pro" panose="020B0604020202020204" charset="0"/>
      <p:regular r:id="rId11"/>
      <p:bold r:id="rId12"/>
    </p:embeddedFont>
    <p:embeddedFont>
      <p:font typeface="Nuni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FFF9519-7051-4B8E-A044-0BD6F5B5048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35f760474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35f760474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560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 smtClean="0"/>
              <a:t>Undecidability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740437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 smtClean="0"/>
              <a:t>Undecidability</a:t>
            </a:r>
            <a:endParaRPr lang="en-US"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787931" y="1584501"/>
            <a:ext cx="7377036" cy="2931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/>
              <a:t>An encoding of Turing machines is a one-to-one mapping from TMs to strings. The notation &lt;M&gt; denotes a string that encodes a Turing machine M=(Q, ∑, Θ, 𝛿, q</a:t>
            </a:r>
            <a:r>
              <a:rPr lang="en-US" sz="1800" baseline="-25000" dirty="0"/>
              <a:t>0</a:t>
            </a:r>
            <a:r>
              <a:rPr lang="en-US" sz="1800" dirty="0"/>
              <a:t>, </a:t>
            </a:r>
            <a:r>
              <a:rPr lang="en-US" sz="1800" dirty="0" err="1"/>
              <a:t>q</a:t>
            </a:r>
            <a:r>
              <a:rPr lang="en-US" sz="1800" baseline="-25000" dirty="0" err="1"/>
              <a:t>r</a:t>
            </a:r>
            <a:r>
              <a:rPr lang="en-US" sz="1800" dirty="0"/>
              <a:t>, └┘). Encodings are usually based on the TM’s formal 7-tuple definition. Strings that are not associated to a valid TM is said to die on all inputs. Their language is the empty set. </a:t>
            </a:r>
            <a:r>
              <a:rPr lang="en-US" sz="1800" b="1" i="1" dirty="0"/>
              <a:t>Gödel numbering </a:t>
            </a:r>
            <a:r>
              <a:rPr lang="en-US" sz="1800" dirty="0"/>
              <a:t>is an encoding where the associated strings represent numbers. This implies that there is an enumeration of all TMs according to the magnitude of these Gödel numbers.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Universal Turing Machine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223" y="1741696"/>
            <a:ext cx="7030500" cy="2541600"/>
          </a:xfrm>
        </p:spPr>
        <p:txBody>
          <a:bodyPr/>
          <a:lstStyle/>
          <a:p>
            <a:pPr algn="just"/>
            <a:r>
              <a:rPr lang="en-US" sz="2400" i="1" dirty="0"/>
              <a:t>Alan Turing </a:t>
            </a:r>
            <a:r>
              <a:rPr lang="en-US" sz="2400" dirty="0"/>
              <a:t>devised a universal machine that is now called the universal Turing machine.</a:t>
            </a:r>
          </a:p>
        </p:txBody>
      </p:sp>
    </p:spTree>
    <p:extLst>
      <p:ext uri="{BB962C8B-B14F-4D97-AF65-F5344CB8AC3E}">
        <p14:creationId xmlns:p14="http://schemas.microsoft.com/office/powerpoint/2010/main" val="2943244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Turing Machine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800" y="1597875"/>
            <a:ext cx="7030500" cy="2541600"/>
          </a:xfrm>
        </p:spPr>
        <p:txBody>
          <a:bodyPr/>
          <a:lstStyle/>
          <a:p>
            <a:r>
              <a:rPr lang="en-US" sz="2000" dirty="0"/>
              <a:t>A Universal Turing Machine (UTM) is a Turing machine that receives the following two inputs</a:t>
            </a:r>
            <a:r>
              <a:rPr lang="en-US" sz="2000" dirty="0" smtClean="0"/>
              <a:t>:</a:t>
            </a:r>
          </a:p>
          <a:p>
            <a:pPr marL="146050" indent="0">
              <a:buNone/>
            </a:pPr>
            <a:endParaRPr lang="en-US" sz="2000" dirty="0"/>
          </a:p>
          <a:p>
            <a:pPr marL="146050" indent="0">
              <a:buNone/>
            </a:pPr>
            <a:r>
              <a:rPr lang="en-US" sz="2000" dirty="0"/>
              <a:t>1.	An encoding &lt;M&gt; of a Turing machine and</a:t>
            </a:r>
          </a:p>
          <a:p>
            <a:pPr marL="488950" indent="-342900">
              <a:buAutoNum type="arabicPeriod" startAt="2"/>
            </a:pPr>
            <a:r>
              <a:rPr lang="en-US" sz="2000" dirty="0" smtClean="0"/>
              <a:t>A </a:t>
            </a:r>
            <a:r>
              <a:rPr lang="en-US" sz="2000" dirty="0"/>
              <a:t>string </a:t>
            </a:r>
            <a:r>
              <a:rPr lang="en-US" sz="2000" dirty="0" smtClean="0"/>
              <a:t>w</a:t>
            </a:r>
          </a:p>
          <a:p>
            <a:pPr marL="146050" indent="0">
              <a:buNone/>
            </a:pPr>
            <a:endParaRPr lang="en-US" sz="2000" dirty="0"/>
          </a:p>
          <a:p>
            <a:pPr marL="146050" indent="0">
              <a:buNone/>
            </a:pPr>
            <a:r>
              <a:rPr lang="en-US" sz="2000" dirty="0"/>
              <a:t>And </a:t>
            </a:r>
            <a:r>
              <a:rPr lang="en-US" sz="2000" dirty="0" err="1"/>
              <a:t>determins</a:t>
            </a:r>
            <a:r>
              <a:rPr lang="en-US" sz="2000" dirty="0"/>
              <a:t> if </a:t>
            </a:r>
            <a:r>
              <a:rPr lang="en-US" sz="2000" dirty="0" err="1"/>
              <a:t>w∈L</a:t>
            </a:r>
            <a:r>
              <a:rPr lang="en-US" sz="2000" dirty="0"/>
              <a:t>(M).</a:t>
            </a:r>
          </a:p>
          <a:p>
            <a:pPr marL="14605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417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Halting Problem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778" y="1696540"/>
            <a:ext cx="7030500" cy="2541600"/>
          </a:xfrm>
        </p:spPr>
        <p:txBody>
          <a:bodyPr/>
          <a:lstStyle/>
          <a:p>
            <a:pPr algn="just"/>
            <a:r>
              <a:rPr lang="en-US" sz="2400" dirty="0"/>
              <a:t>Another problem with no decision algorithm or a total Turing machine is the halting problem. The Halting Problem asks if there is a Turing machine H that given a Turing machine M and an input w decides if M halts on w or not.</a:t>
            </a:r>
          </a:p>
        </p:txBody>
      </p:sp>
    </p:spTree>
    <p:extLst>
      <p:ext uri="{BB962C8B-B14F-4D97-AF65-F5344CB8AC3E}">
        <p14:creationId xmlns:p14="http://schemas.microsoft.com/office/powerpoint/2010/main" val="116959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Rice’s Theorem for </a:t>
            </a:r>
            <a:r>
              <a:rPr lang="en-US" dirty="0" err="1" smtClean="0"/>
              <a:t>Decidablity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933" y="1798139"/>
            <a:ext cx="7030500" cy="2541600"/>
          </a:xfrm>
        </p:spPr>
        <p:txBody>
          <a:bodyPr/>
          <a:lstStyle/>
          <a:p>
            <a:pPr algn="just"/>
            <a:r>
              <a:rPr lang="en-US" sz="2000" dirty="0"/>
              <a:t>A </a:t>
            </a:r>
            <a:r>
              <a:rPr lang="en-US" sz="2000" b="1" i="1" dirty="0"/>
              <a:t>property </a:t>
            </a:r>
            <a:r>
              <a:rPr lang="en-US" sz="2000" dirty="0"/>
              <a:t>π of TRLs is a subset of the set of all TRLs. A TRL has property π if and only if the TRL is in π. An example property is finiteness. A TRL has this property if and only if it is finite. This example property π is the set of all finite TRLs.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849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Property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78" y="1775561"/>
            <a:ext cx="7030500" cy="2541600"/>
          </a:xfrm>
        </p:spPr>
        <p:txBody>
          <a:bodyPr/>
          <a:lstStyle/>
          <a:p>
            <a:pPr algn="just"/>
            <a:r>
              <a:rPr lang="en-US" sz="2000" dirty="0"/>
              <a:t>A </a:t>
            </a:r>
            <a:r>
              <a:rPr lang="en-US" sz="2000" b="1" i="1" dirty="0"/>
              <a:t>trivial property </a:t>
            </a:r>
            <a:r>
              <a:rPr lang="en-US" sz="2000" dirty="0"/>
              <a:t>is one of two kinds: the empty set and the set of all TRLs. Example trivial properties are “both finite and infinite” which is ∅. No TRL is both finite and infinite. Another trivial property is “either finite or infinite”. Every TRL is either finite or infinite. All TRLs have this property.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944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Property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222" y="1967473"/>
            <a:ext cx="7030500" cy="2541600"/>
          </a:xfrm>
        </p:spPr>
        <p:txBody>
          <a:bodyPr/>
          <a:lstStyle/>
          <a:p>
            <a:pPr algn="just"/>
            <a:r>
              <a:rPr lang="en-US" sz="2400" dirty="0"/>
              <a:t>A </a:t>
            </a:r>
            <a:r>
              <a:rPr lang="en-US" sz="2400" b="1" i="1" dirty="0"/>
              <a:t>non-trivial property </a:t>
            </a:r>
            <a:r>
              <a:rPr lang="en-US" sz="2400" dirty="0"/>
              <a:t>includes some TRLs and excludes some TRLs. Observe that the property π must be about the TRLs and not about TMs that accept these languages.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3278660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366</Words>
  <Application>Microsoft Office PowerPoint</Application>
  <PresentationFormat>On-screen Show (16:9)</PresentationFormat>
  <Paragraphs>20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Maven Pro</vt:lpstr>
      <vt:lpstr>Nunito</vt:lpstr>
      <vt:lpstr>Arial</vt:lpstr>
      <vt:lpstr>Momentum</vt:lpstr>
      <vt:lpstr>Undecidability</vt:lpstr>
      <vt:lpstr>Undecidability</vt:lpstr>
      <vt:lpstr>The Universal Turing Machine</vt:lpstr>
      <vt:lpstr>Universal Turing Machine</vt:lpstr>
      <vt:lpstr>The Halting Problem</vt:lpstr>
      <vt:lpstr>Rice’s Theorem for Decidablity</vt:lpstr>
      <vt:lpstr>Trivial Property</vt:lpstr>
      <vt:lpstr>Non-trivial Property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CFG Normal Forms</dc:title>
  <dc:creator>Leo Jhon Dizon</dc:creator>
  <cp:lastModifiedBy>Ellin Louise Marzan</cp:lastModifiedBy>
  <cp:revision>29</cp:revision>
  <dcterms:modified xsi:type="dcterms:W3CDTF">2019-09-19T02:01:11Z</dcterms:modified>
</cp:coreProperties>
</file>