
<file path=[Content_Types].xml><?xml version="1.0" encoding="utf-8"?>
<Types xmlns="http://schemas.openxmlformats.org/package/2006/content-types">
  <Default Extension="tmp"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5" r:id="rId3"/>
    <p:sldId id="303" r:id="rId4"/>
    <p:sldId id="304" r:id="rId5"/>
    <p:sldId id="305" r:id="rId6"/>
    <p:sldId id="306"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0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159A5B-F8F6-467F-A362-FC4CF744BA2E}" type="datetimeFigureOut">
              <a:rPr lang="en-PH" smtClean="0"/>
              <a:t>4/2/2020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D9C0E58-C636-4A47-A26D-DB24EE0A670A}" type="slidenum">
              <a:rPr lang="en-PH" smtClean="0"/>
              <a:t>‹#›</a:t>
            </a:fld>
            <a:endParaRPr lang="en-PH"/>
          </a:p>
        </p:txBody>
      </p:sp>
    </p:spTree>
    <p:extLst>
      <p:ext uri="{BB962C8B-B14F-4D97-AF65-F5344CB8AC3E}">
        <p14:creationId xmlns:p14="http://schemas.microsoft.com/office/powerpoint/2010/main" val="3984192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159A5B-F8F6-467F-A362-FC4CF744BA2E}" type="datetimeFigureOut">
              <a:rPr lang="en-PH" smtClean="0"/>
              <a:t>4/2/2020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D9C0E58-C636-4A47-A26D-DB24EE0A670A}" type="slidenum">
              <a:rPr lang="en-PH" smtClean="0"/>
              <a:t>‹#›</a:t>
            </a:fld>
            <a:endParaRPr lang="en-PH"/>
          </a:p>
        </p:txBody>
      </p:sp>
    </p:spTree>
    <p:extLst>
      <p:ext uri="{BB962C8B-B14F-4D97-AF65-F5344CB8AC3E}">
        <p14:creationId xmlns:p14="http://schemas.microsoft.com/office/powerpoint/2010/main" val="3216698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159A5B-F8F6-467F-A362-FC4CF744BA2E}" type="datetimeFigureOut">
              <a:rPr lang="en-PH" smtClean="0"/>
              <a:t>4/2/2020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D9C0E58-C636-4A47-A26D-DB24EE0A670A}" type="slidenum">
              <a:rPr lang="en-PH" smtClean="0"/>
              <a:t>‹#›</a:t>
            </a:fld>
            <a:endParaRPr lang="en-PH"/>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8011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159A5B-F8F6-467F-A362-FC4CF744BA2E}" type="datetimeFigureOut">
              <a:rPr lang="en-PH" smtClean="0"/>
              <a:t>4/2/2020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D9C0E58-C636-4A47-A26D-DB24EE0A670A}" type="slidenum">
              <a:rPr lang="en-PH" smtClean="0"/>
              <a:t>‹#›</a:t>
            </a:fld>
            <a:endParaRPr lang="en-PH"/>
          </a:p>
        </p:txBody>
      </p:sp>
    </p:spTree>
    <p:extLst>
      <p:ext uri="{BB962C8B-B14F-4D97-AF65-F5344CB8AC3E}">
        <p14:creationId xmlns:p14="http://schemas.microsoft.com/office/powerpoint/2010/main" val="3407380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159A5B-F8F6-467F-A362-FC4CF744BA2E}" type="datetimeFigureOut">
              <a:rPr lang="en-PH" smtClean="0"/>
              <a:t>4/2/2020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D9C0E58-C636-4A47-A26D-DB24EE0A670A}" type="slidenum">
              <a:rPr lang="en-PH" smtClean="0"/>
              <a:t>‹#›</a:t>
            </a:fld>
            <a:endParaRPr lang="en-P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45967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159A5B-F8F6-467F-A362-FC4CF744BA2E}" type="datetimeFigureOut">
              <a:rPr lang="en-PH" smtClean="0"/>
              <a:t>4/2/2020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D9C0E58-C636-4A47-A26D-DB24EE0A670A}" type="slidenum">
              <a:rPr lang="en-PH" smtClean="0"/>
              <a:t>‹#›</a:t>
            </a:fld>
            <a:endParaRPr lang="en-PH"/>
          </a:p>
        </p:txBody>
      </p:sp>
    </p:spTree>
    <p:extLst>
      <p:ext uri="{BB962C8B-B14F-4D97-AF65-F5344CB8AC3E}">
        <p14:creationId xmlns:p14="http://schemas.microsoft.com/office/powerpoint/2010/main" val="31279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159A5B-F8F6-467F-A362-FC4CF744BA2E}" type="datetimeFigureOut">
              <a:rPr lang="en-PH" smtClean="0"/>
              <a:t>4/2/2020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D9C0E58-C636-4A47-A26D-DB24EE0A670A}" type="slidenum">
              <a:rPr lang="en-PH" smtClean="0"/>
              <a:t>‹#›</a:t>
            </a:fld>
            <a:endParaRPr lang="en-PH"/>
          </a:p>
        </p:txBody>
      </p:sp>
    </p:spTree>
    <p:extLst>
      <p:ext uri="{BB962C8B-B14F-4D97-AF65-F5344CB8AC3E}">
        <p14:creationId xmlns:p14="http://schemas.microsoft.com/office/powerpoint/2010/main" val="165498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159A5B-F8F6-467F-A362-FC4CF744BA2E}" type="datetimeFigureOut">
              <a:rPr lang="en-PH" smtClean="0"/>
              <a:t>4/2/2020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D9C0E58-C636-4A47-A26D-DB24EE0A670A}" type="slidenum">
              <a:rPr lang="en-PH" smtClean="0"/>
              <a:t>‹#›</a:t>
            </a:fld>
            <a:endParaRPr lang="en-PH"/>
          </a:p>
        </p:txBody>
      </p:sp>
    </p:spTree>
    <p:extLst>
      <p:ext uri="{BB962C8B-B14F-4D97-AF65-F5344CB8AC3E}">
        <p14:creationId xmlns:p14="http://schemas.microsoft.com/office/powerpoint/2010/main" val="1525540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159A5B-F8F6-467F-A362-FC4CF744BA2E}" type="datetimeFigureOut">
              <a:rPr lang="en-PH" smtClean="0"/>
              <a:t>4/2/2020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D9C0E58-C636-4A47-A26D-DB24EE0A670A}" type="slidenum">
              <a:rPr lang="en-PH" smtClean="0"/>
              <a:t>‹#›</a:t>
            </a:fld>
            <a:endParaRPr lang="en-PH"/>
          </a:p>
        </p:txBody>
      </p:sp>
    </p:spTree>
    <p:extLst>
      <p:ext uri="{BB962C8B-B14F-4D97-AF65-F5344CB8AC3E}">
        <p14:creationId xmlns:p14="http://schemas.microsoft.com/office/powerpoint/2010/main" val="301214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159A5B-F8F6-467F-A362-FC4CF744BA2E}" type="datetimeFigureOut">
              <a:rPr lang="en-PH" smtClean="0"/>
              <a:t>4/2/2020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D9C0E58-C636-4A47-A26D-DB24EE0A670A}" type="slidenum">
              <a:rPr lang="en-PH" smtClean="0"/>
              <a:t>‹#›</a:t>
            </a:fld>
            <a:endParaRPr lang="en-PH"/>
          </a:p>
        </p:txBody>
      </p:sp>
    </p:spTree>
    <p:extLst>
      <p:ext uri="{BB962C8B-B14F-4D97-AF65-F5344CB8AC3E}">
        <p14:creationId xmlns:p14="http://schemas.microsoft.com/office/powerpoint/2010/main" val="3327463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159A5B-F8F6-467F-A362-FC4CF744BA2E}" type="datetimeFigureOut">
              <a:rPr lang="en-PH" smtClean="0"/>
              <a:t>4/2/2020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D9C0E58-C636-4A47-A26D-DB24EE0A670A}" type="slidenum">
              <a:rPr lang="en-PH" smtClean="0"/>
              <a:t>‹#›</a:t>
            </a:fld>
            <a:endParaRPr lang="en-PH"/>
          </a:p>
        </p:txBody>
      </p:sp>
    </p:spTree>
    <p:extLst>
      <p:ext uri="{BB962C8B-B14F-4D97-AF65-F5344CB8AC3E}">
        <p14:creationId xmlns:p14="http://schemas.microsoft.com/office/powerpoint/2010/main" val="3163905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159A5B-F8F6-467F-A362-FC4CF744BA2E}" type="datetimeFigureOut">
              <a:rPr lang="en-PH" smtClean="0"/>
              <a:t>4/2/2020</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FD9C0E58-C636-4A47-A26D-DB24EE0A670A}" type="slidenum">
              <a:rPr lang="en-PH" smtClean="0"/>
              <a:t>‹#›</a:t>
            </a:fld>
            <a:endParaRPr lang="en-PH"/>
          </a:p>
        </p:txBody>
      </p:sp>
    </p:spTree>
    <p:extLst>
      <p:ext uri="{BB962C8B-B14F-4D97-AF65-F5344CB8AC3E}">
        <p14:creationId xmlns:p14="http://schemas.microsoft.com/office/powerpoint/2010/main" val="334180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159A5B-F8F6-467F-A362-FC4CF744BA2E}" type="datetimeFigureOut">
              <a:rPr lang="en-PH" smtClean="0"/>
              <a:t>4/2/2020</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FD9C0E58-C636-4A47-A26D-DB24EE0A670A}" type="slidenum">
              <a:rPr lang="en-PH" smtClean="0"/>
              <a:t>‹#›</a:t>
            </a:fld>
            <a:endParaRPr lang="en-PH"/>
          </a:p>
        </p:txBody>
      </p:sp>
    </p:spTree>
    <p:extLst>
      <p:ext uri="{BB962C8B-B14F-4D97-AF65-F5344CB8AC3E}">
        <p14:creationId xmlns:p14="http://schemas.microsoft.com/office/powerpoint/2010/main" val="2172111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159A5B-F8F6-467F-A362-FC4CF744BA2E}" type="datetimeFigureOut">
              <a:rPr lang="en-PH" smtClean="0"/>
              <a:t>4/2/2020</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FD9C0E58-C636-4A47-A26D-DB24EE0A670A}" type="slidenum">
              <a:rPr lang="en-PH" smtClean="0"/>
              <a:t>‹#›</a:t>
            </a:fld>
            <a:endParaRPr lang="en-PH"/>
          </a:p>
        </p:txBody>
      </p:sp>
    </p:spTree>
    <p:extLst>
      <p:ext uri="{BB962C8B-B14F-4D97-AF65-F5344CB8AC3E}">
        <p14:creationId xmlns:p14="http://schemas.microsoft.com/office/powerpoint/2010/main" val="71619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159A5B-F8F6-467F-A362-FC4CF744BA2E}" type="datetimeFigureOut">
              <a:rPr lang="en-PH" smtClean="0"/>
              <a:t>4/2/2020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D9C0E58-C636-4A47-A26D-DB24EE0A670A}" type="slidenum">
              <a:rPr lang="en-PH" smtClean="0"/>
              <a:t>‹#›</a:t>
            </a:fld>
            <a:endParaRPr lang="en-PH"/>
          </a:p>
        </p:txBody>
      </p:sp>
    </p:spTree>
    <p:extLst>
      <p:ext uri="{BB962C8B-B14F-4D97-AF65-F5344CB8AC3E}">
        <p14:creationId xmlns:p14="http://schemas.microsoft.com/office/powerpoint/2010/main" val="2436193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159A5B-F8F6-467F-A362-FC4CF744BA2E}" type="datetimeFigureOut">
              <a:rPr lang="en-PH" smtClean="0"/>
              <a:t>4/2/2020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D9C0E58-C636-4A47-A26D-DB24EE0A670A}" type="slidenum">
              <a:rPr lang="en-PH" smtClean="0"/>
              <a:t>‹#›</a:t>
            </a:fld>
            <a:endParaRPr lang="en-PH"/>
          </a:p>
        </p:txBody>
      </p:sp>
    </p:spTree>
    <p:extLst>
      <p:ext uri="{BB962C8B-B14F-4D97-AF65-F5344CB8AC3E}">
        <p14:creationId xmlns:p14="http://schemas.microsoft.com/office/powerpoint/2010/main" val="2705371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159A5B-F8F6-467F-A362-FC4CF744BA2E}" type="datetimeFigureOut">
              <a:rPr lang="en-PH" smtClean="0"/>
              <a:t>4/2/2020</a:t>
            </a:fld>
            <a:endParaRPr lang="en-PH"/>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9C0E58-C636-4A47-A26D-DB24EE0A670A}" type="slidenum">
              <a:rPr lang="en-PH" smtClean="0"/>
              <a:t>‹#›</a:t>
            </a:fld>
            <a:endParaRPr lang="en-PH"/>
          </a:p>
        </p:txBody>
      </p:sp>
    </p:spTree>
    <p:extLst>
      <p:ext uri="{BB962C8B-B14F-4D97-AF65-F5344CB8AC3E}">
        <p14:creationId xmlns:p14="http://schemas.microsoft.com/office/powerpoint/2010/main" val="3635911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7.xml"/><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60362" y="880959"/>
            <a:ext cx="6936451"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Defining an IT Project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18474" y="2203534"/>
            <a:ext cx="6667500" cy="4762500"/>
          </a:xfrm>
          <a:prstGeom prst="rect">
            <a:avLst/>
          </a:prstGeom>
        </p:spPr>
      </p:pic>
      <p:sp>
        <p:nvSpPr>
          <p:cNvPr id="7" name="TextBox 6"/>
          <p:cNvSpPr txBox="1"/>
          <p:nvPr/>
        </p:nvSpPr>
        <p:spPr>
          <a:xfrm>
            <a:off x="6935237" y="4829731"/>
            <a:ext cx="6615447" cy="1938992"/>
          </a:xfrm>
          <a:prstGeom prst="rect">
            <a:avLst/>
          </a:prstGeom>
          <a:noFill/>
        </p:spPr>
        <p:txBody>
          <a:bodyPr wrap="square" rtlCol="0">
            <a:spAutoFit/>
          </a:bodyPr>
          <a:lstStyle/>
          <a:p>
            <a:r>
              <a:rPr lang="en-PH" sz="2000" b="1" dirty="0" smtClean="0"/>
              <a:t>Prepared by:</a:t>
            </a:r>
          </a:p>
          <a:p>
            <a:r>
              <a:rPr lang="en-PH" sz="2000" b="1" dirty="0" smtClean="0"/>
              <a:t>MR. CELSO T. AGOS JR.,MSIT</a:t>
            </a:r>
          </a:p>
          <a:p>
            <a:r>
              <a:rPr lang="en-PH" sz="2000" b="1" dirty="0" smtClean="0"/>
              <a:t>Microsoft Certified Educator</a:t>
            </a:r>
          </a:p>
          <a:p>
            <a:r>
              <a:rPr lang="en-PH" sz="2000" b="1" dirty="0" smtClean="0"/>
              <a:t>Six Sigma Certified</a:t>
            </a:r>
          </a:p>
          <a:p>
            <a:r>
              <a:rPr lang="en-PH" sz="2000" b="1" dirty="0" smtClean="0"/>
              <a:t>Science and Technological Specialist</a:t>
            </a:r>
          </a:p>
          <a:p>
            <a:r>
              <a:rPr lang="en-PH" sz="2000" b="1" dirty="0" smtClean="0"/>
              <a:t>Doctor in Information Technology- on going</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6161" y="2664322"/>
            <a:ext cx="3604835" cy="2630555"/>
          </a:xfrm>
          <a:prstGeom prst="ellipse">
            <a:avLst/>
          </a:prstGeom>
          <a:ln>
            <a:noFill/>
          </a:ln>
          <a:effectLst>
            <a:softEdge rad="112500"/>
          </a:effectLst>
        </p:spPr>
      </p:pic>
    </p:spTree>
    <p:extLst>
      <p:ext uri="{BB962C8B-B14F-4D97-AF65-F5344CB8AC3E}">
        <p14:creationId xmlns:p14="http://schemas.microsoft.com/office/powerpoint/2010/main" val="1197008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3" name="Rectangle 2"/>
          <p:cNvSpPr txBox="1">
            <a:spLocks noChangeArrowheads="1"/>
          </p:cNvSpPr>
          <p:nvPr/>
        </p:nvSpPr>
        <p:spPr>
          <a:xfrm>
            <a:off x="546652" y="219351"/>
            <a:ext cx="10515600" cy="1325563"/>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Example Work Breakdown Schedule</a:t>
            </a:r>
            <a:endParaRPr lang="en-US" dirty="0" smtClean="0"/>
          </a:p>
        </p:txBody>
      </p:sp>
      <p:pic>
        <p:nvPicPr>
          <p:cNvPr id="4" name="Picture 3" descr="c06f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061" y="1302026"/>
            <a:ext cx="7518400" cy="499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3114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3" name="Rectangle 2"/>
          <p:cNvSpPr txBox="1">
            <a:spLocks noChangeArrowheads="1"/>
          </p:cNvSpPr>
          <p:nvPr/>
        </p:nvSpPr>
        <p:spPr>
          <a:xfrm>
            <a:off x="838200" y="365125"/>
            <a:ext cx="10515600" cy="1325563"/>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The WBS…</a:t>
            </a:r>
            <a:endParaRPr lang="en-US" dirty="0" smtClean="0"/>
          </a:p>
        </p:txBody>
      </p:sp>
      <p:sp>
        <p:nvSpPr>
          <p:cNvPr id="4" name="Rectangle 3"/>
          <p:cNvSpPr txBox="1">
            <a:spLocks noChangeArrowheads="1"/>
          </p:cNvSpPr>
          <p:nvPr/>
        </p:nvSpPr>
        <p:spPr>
          <a:xfrm>
            <a:off x="609600" y="1219201"/>
            <a:ext cx="10972800" cy="493712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500" dirty="0" smtClean="0"/>
              <a:t>Should be “deliverable-oriented”</a:t>
            </a:r>
          </a:p>
          <a:p>
            <a:r>
              <a:rPr lang="en-US" sz="2500" dirty="0" smtClean="0"/>
              <a:t>Should support the project’s MOV</a:t>
            </a:r>
          </a:p>
          <a:p>
            <a:r>
              <a:rPr lang="en-US" sz="2500" dirty="0" smtClean="0"/>
              <a:t>Have enough detail to support planning and control</a:t>
            </a:r>
          </a:p>
          <a:p>
            <a:r>
              <a:rPr lang="en-US" sz="2500" dirty="0" smtClean="0"/>
              <a:t>Should involve those who will be doing the work</a:t>
            </a:r>
          </a:p>
          <a:p>
            <a:r>
              <a:rPr lang="en-US" sz="2500" dirty="0" smtClean="0"/>
              <a:t>Should include learning cycles and past lessons learned </a:t>
            </a:r>
          </a:p>
          <a:p>
            <a:pPr>
              <a:buFont typeface="Wingdings 3" pitchFamily="18" charset="2"/>
              <a:buNone/>
            </a:pPr>
            <a:endParaRPr lang="en-US" sz="2500" dirty="0" smtClean="0"/>
          </a:p>
        </p:txBody>
      </p:sp>
    </p:spTree>
    <p:extLst>
      <p:ext uri="{BB962C8B-B14F-4D97-AF65-F5344CB8AC3E}">
        <p14:creationId xmlns:p14="http://schemas.microsoft.com/office/powerpoint/2010/main" val="1973114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3" name="Rectangle 2"/>
          <p:cNvSpPr txBox="1">
            <a:spLocks noChangeArrowheads="1"/>
          </p:cNvSpPr>
          <p:nvPr/>
        </p:nvSpPr>
        <p:spPr>
          <a:xfrm>
            <a:off x="838200" y="365125"/>
            <a:ext cx="10515600" cy="1325563"/>
          </a:xfrm>
          <a:prstGeom prst="rect">
            <a:avLst/>
          </a:prstGeom>
        </p:spPr>
        <p:txBody>
          <a:bodyPr lIns="92075" tIns="46038" rIns="92075" bIns="46038" anchor="ct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Estimation Questions</a:t>
            </a:r>
            <a:endParaRPr lang="en-US" smtClean="0"/>
          </a:p>
        </p:txBody>
      </p:sp>
      <p:sp>
        <p:nvSpPr>
          <p:cNvPr id="4" name="Rectangle 3"/>
          <p:cNvSpPr>
            <a:spLocks noChangeArrowheads="1"/>
          </p:cNvSpPr>
          <p:nvPr/>
        </p:nvSpPr>
        <p:spPr bwMode="auto">
          <a:xfrm>
            <a:off x="6604000" y="4343400"/>
            <a:ext cx="5588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3200" b="1" dirty="0">
                <a:solidFill>
                  <a:srgbClr val="0070C0"/>
                </a:solidFill>
                <a:latin typeface="Times New Roman" pitchFamily="18" charset="0"/>
              </a:rPr>
              <a:t>How do you estimate?</a:t>
            </a:r>
          </a:p>
        </p:txBody>
      </p:sp>
      <p:sp>
        <p:nvSpPr>
          <p:cNvPr id="5" name="Rectangle 4"/>
          <p:cNvSpPr>
            <a:spLocks noChangeArrowheads="1"/>
          </p:cNvSpPr>
          <p:nvPr/>
        </p:nvSpPr>
        <p:spPr bwMode="auto">
          <a:xfrm>
            <a:off x="2438400" y="1828800"/>
            <a:ext cx="85344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3200" b="1">
                <a:solidFill>
                  <a:srgbClr val="0070C0"/>
                </a:solidFill>
                <a:latin typeface="Times New Roman" pitchFamily="18" charset="0"/>
              </a:rPr>
              <a:t>What are you going to estimate?</a:t>
            </a:r>
          </a:p>
        </p:txBody>
      </p:sp>
      <p:sp>
        <p:nvSpPr>
          <p:cNvPr id="6" name="Rectangle 5"/>
          <p:cNvSpPr>
            <a:spLocks noChangeArrowheads="1"/>
          </p:cNvSpPr>
          <p:nvPr/>
        </p:nvSpPr>
        <p:spPr bwMode="auto">
          <a:xfrm>
            <a:off x="4470400" y="3048000"/>
            <a:ext cx="7721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3200" b="1">
                <a:solidFill>
                  <a:srgbClr val="0070C0"/>
                </a:solidFill>
                <a:latin typeface="Times New Roman" pitchFamily="18" charset="0"/>
              </a:rPr>
              <a:t>Where do you start?</a:t>
            </a:r>
          </a:p>
        </p:txBody>
      </p:sp>
      <p:pic>
        <p:nvPicPr>
          <p:cNvPr id="7" name="Picture 5" descr="C:\Documents and Settings\JTM\My Documents\My Pictures\Microsoft Clip Organizer\j0297943.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1" y="1447800"/>
            <a:ext cx="1056217" cy="183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C:\Documents and Settings\JTM\My Documents\My Pictures\Microsoft Clip Organizer\j02979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6818" y="2459039"/>
            <a:ext cx="1058333"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C:\Documents and Settings\JTM\My Documents\My Pictures\Microsoft Clip Organizer\j0297939.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1234" y="3776663"/>
            <a:ext cx="1013884"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311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3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800"/>
                            </p:stCondLst>
                            <p:childTnLst>
                              <p:par>
                                <p:cTn id="9" presetID="22" presetClass="entr" presetSubtype="8" fill="hold" grpId="0" nodeType="afterEffect">
                                  <p:stCondLst>
                                    <p:cond delay="30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600"/>
                            </p:stCondLst>
                            <p:childTnLst>
                              <p:par>
                                <p:cTn id="13" presetID="22" presetClass="entr" presetSubtype="8" fill="hold" grpId="0" nodeType="afterEffect">
                                  <p:stCondLst>
                                    <p:cond delay="30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3" name="Rectangle 2"/>
          <p:cNvSpPr txBox="1">
            <a:spLocks noChangeArrowheads="1"/>
          </p:cNvSpPr>
          <p:nvPr/>
        </p:nvSpPr>
        <p:spPr>
          <a:xfrm>
            <a:off x="838200" y="365125"/>
            <a:ext cx="10515600" cy="1325563"/>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Estimation Techniques - Traditional</a:t>
            </a:r>
            <a:br>
              <a:rPr lang="en-US" smtClean="0"/>
            </a:br>
            <a:r>
              <a:rPr lang="en-US" smtClean="0"/>
              <a:t>Project Management Approaches</a:t>
            </a:r>
            <a:endParaRPr lang="en-US" smtClean="0"/>
          </a:p>
        </p:txBody>
      </p:sp>
      <p:sp>
        <p:nvSpPr>
          <p:cNvPr id="4" name="Rectangle 3"/>
          <p:cNvSpPr txBox="1">
            <a:spLocks noChangeArrowheads="1"/>
          </p:cNvSpPr>
          <p:nvPr/>
        </p:nvSpPr>
        <p:spPr>
          <a:xfrm>
            <a:off x="519447" y="1708598"/>
            <a:ext cx="10972800" cy="493712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500" dirty="0" smtClean="0"/>
              <a:t>Guesstimating</a:t>
            </a:r>
          </a:p>
          <a:p>
            <a:r>
              <a:rPr lang="en-US" sz="2500" dirty="0" smtClean="0"/>
              <a:t>Delphi Technique</a:t>
            </a:r>
          </a:p>
          <a:p>
            <a:r>
              <a:rPr lang="en-US" sz="2500" dirty="0" smtClean="0"/>
              <a:t>Time Boxing</a:t>
            </a:r>
          </a:p>
          <a:p>
            <a:r>
              <a:rPr lang="en-US" sz="2500" dirty="0" smtClean="0"/>
              <a:t>Top-Down</a:t>
            </a:r>
          </a:p>
          <a:p>
            <a:r>
              <a:rPr lang="en-US" sz="2500" dirty="0" smtClean="0"/>
              <a:t>Bottom-Up</a:t>
            </a:r>
          </a:p>
          <a:p>
            <a:r>
              <a:rPr lang="en-US" sz="2500" dirty="0" smtClean="0"/>
              <a:t>Analogous Estimates (Past experiences)</a:t>
            </a:r>
          </a:p>
          <a:p>
            <a:r>
              <a:rPr lang="en-US" sz="2500" dirty="0" smtClean="0"/>
              <a:t>Parametric Modeling (Statistical)</a:t>
            </a:r>
            <a:endParaRPr lang="en-US" sz="2500" dirty="0" smtClean="0"/>
          </a:p>
        </p:txBody>
      </p:sp>
    </p:spTree>
    <p:extLst>
      <p:ext uri="{BB962C8B-B14F-4D97-AF65-F5344CB8AC3E}">
        <p14:creationId xmlns:p14="http://schemas.microsoft.com/office/powerpoint/2010/main" val="1973114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3" name="Oval 2"/>
          <p:cNvSpPr>
            <a:spLocks noChangeArrowheads="1"/>
          </p:cNvSpPr>
          <p:nvPr/>
        </p:nvSpPr>
        <p:spPr bwMode="auto">
          <a:xfrm>
            <a:off x="2040835" y="589722"/>
            <a:ext cx="5892800" cy="3962400"/>
          </a:xfrm>
          <a:prstGeom prst="ellipse">
            <a:avLst/>
          </a:prstGeom>
          <a:solidFill>
            <a:schemeClr val="accent1"/>
          </a:solidFill>
          <a:ln w="28575">
            <a:solidFill>
              <a:schemeClr val="tx1"/>
            </a:solidFill>
            <a:round/>
            <a:headEnd/>
            <a:tailEnd/>
          </a:ln>
        </p:spPr>
        <p:txBody>
          <a:bodyPr wrap="none" anchor="ctr"/>
          <a:lstStyle/>
          <a:p>
            <a:pPr algn="ctr"/>
            <a:r>
              <a:rPr lang="en-US" sz="4000">
                <a:latin typeface="Times New Roman" pitchFamily="18" charset="0"/>
              </a:rPr>
              <a:t>Guestimating</a:t>
            </a:r>
          </a:p>
        </p:txBody>
      </p:sp>
      <p:sp>
        <p:nvSpPr>
          <p:cNvPr id="4" name="Rectangle 3"/>
          <p:cNvSpPr>
            <a:spLocks noChangeArrowheads="1"/>
          </p:cNvSpPr>
          <p:nvPr/>
        </p:nvSpPr>
        <p:spPr bwMode="auto">
          <a:xfrm>
            <a:off x="1175026" y="4552122"/>
            <a:ext cx="89408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t>Estimation by guessing or just picking numbers out of the air is not the best way to derive a project’s schedule and budget. Unfortunately, many inexperienced project managers tend to </a:t>
            </a:r>
            <a:r>
              <a:rPr lang="en-US" b="1" dirty="0"/>
              <a:t>guesstimate, or guess at the estimates</a:t>
            </a:r>
            <a:r>
              <a:rPr lang="en-US" dirty="0"/>
              <a:t>, because it is quick and easy.</a:t>
            </a:r>
          </a:p>
        </p:txBody>
      </p:sp>
    </p:spTree>
    <p:extLst>
      <p:ext uri="{BB962C8B-B14F-4D97-AF65-F5344CB8AC3E}">
        <p14:creationId xmlns:p14="http://schemas.microsoft.com/office/powerpoint/2010/main" val="1973114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3" name="Rectangle 2"/>
          <p:cNvSpPr txBox="1">
            <a:spLocks noChangeArrowheads="1"/>
          </p:cNvSpPr>
          <p:nvPr/>
        </p:nvSpPr>
        <p:spPr>
          <a:xfrm>
            <a:off x="609600" y="351873"/>
            <a:ext cx="10515600" cy="1325563"/>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smtClean="0"/>
              <a:t>Delphi Technique</a:t>
            </a:r>
            <a:endParaRPr lang="en-US" sz="3000" dirty="0" smtClean="0"/>
          </a:p>
        </p:txBody>
      </p:sp>
      <p:sp>
        <p:nvSpPr>
          <p:cNvPr id="4" name="Rectangle 3"/>
          <p:cNvSpPr txBox="1">
            <a:spLocks noChangeArrowheads="1"/>
          </p:cNvSpPr>
          <p:nvPr/>
        </p:nvSpPr>
        <p:spPr>
          <a:xfrm>
            <a:off x="609600" y="1219201"/>
            <a:ext cx="10972800" cy="493712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500" dirty="0" smtClean="0"/>
              <a:t>Involves multiple, anonymous experts</a:t>
            </a:r>
          </a:p>
          <a:p>
            <a:r>
              <a:rPr lang="en-US" sz="2500" dirty="0" smtClean="0"/>
              <a:t>Each expert makes an estimate</a:t>
            </a:r>
          </a:p>
          <a:p>
            <a:r>
              <a:rPr lang="en-US" sz="2500" dirty="0" smtClean="0"/>
              <a:t>Estimates compared</a:t>
            </a:r>
          </a:p>
          <a:p>
            <a:pPr lvl="1"/>
            <a:r>
              <a:rPr lang="en-US" sz="2500" dirty="0" smtClean="0"/>
              <a:t>If close, can be averaged</a:t>
            </a:r>
          </a:p>
          <a:p>
            <a:pPr lvl="1"/>
            <a:r>
              <a:rPr lang="en-US" sz="2500" dirty="0" smtClean="0"/>
              <a:t>If not, do another iteration until consensus is reached</a:t>
            </a:r>
            <a:endParaRPr lang="en-US" sz="2500" dirty="0" smtClean="0"/>
          </a:p>
        </p:txBody>
      </p:sp>
    </p:spTree>
    <p:extLst>
      <p:ext uri="{BB962C8B-B14F-4D97-AF65-F5344CB8AC3E}">
        <p14:creationId xmlns:p14="http://schemas.microsoft.com/office/powerpoint/2010/main" val="1973114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3" name="Rectangle 2"/>
          <p:cNvSpPr txBox="1">
            <a:spLocks noChangeArrowheads="1"/>
          </p:cNvSpPr>
          <p:nvPr/>
        </p:nvSpPr>
        <p:spPr>
          <a:xfrm>
            <a:off x="609600" y="513524"/>
            <a:ext cx="10972800" cy="113982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Time Boxing</a:t>
            </a:r>
            <a:endParaRPr lang="en-US" dirty="0" smtClean="0"/>
          </a:p>
        </p:txBody>
      </p:sp>
      <p:sp>
        <p:nvSpPr>
          <p:cNvPr id="4" name="Content Placeholder 5"/>
          <p:cNvSpPr txBox="1">
            <a:spLocks/>
          </p:cNvSpPr>
          <p:nvPr/>
        </p:nvSpPr>
        <p:spPr>
          <a:xfrm>
            <a:off x="5181600" y="1600201"/>
            <a:ext cx="6400800" cy="453072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smtClean="0"/>
              <a:t>A “box” of time is allocated for a specific activity, task, or deliverable </a:t>
            </a:r>
          </a:p>
          <a:p>
            <a:r>
              <a:rPr lang="en-US" sz="2800" smtClean="0"/>
              <a:t>Can focus a team if used effectively</a:t>
            </a:r>
          </a:p>
          <a:p>
            <a:r>
              <a:rPr lang="en-US" sz="2800" smtClean="0"/>
              <a:t>Can demoralize a team if not used effectively</a:t>
            </a:r>
          </a:p>
          <a:p>
            <a:endParaRPr lang="en-US" sz="2800" smtClean="0"/>
          </a:p>
          <a:p>
            <a:endParaRPr lang="en-US" smtClean="0"/>
          </a:p>
        </p:txBody>
      </p:sp>
      <p:pic>
        <p:nvPicPr>
          <p:cNvPr id="5" name="Picture 3" descr="PE02575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7600" y="2133601"/>
            <a:ext cx="3251200"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3114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3" name="Rectangle 2"/>
          <p:cNvSpPr txBox="1">
            <a:spLocks noChangeArrowheads="1"/>
          </p:cNvSpPr>
          <p:nvPr/>
        </p:nvSpPr>
        <p:spPr>
          <a:xfrm>
            <a:off x="609600" y="277814"/>
            <a:ext cx="10972800" cy="712787"/>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Top-Down</a:t>
            </a:r>
            <a:endParaRPr lang="en-US" smtClean="0"/>
          </a:p>
        </p:txBody>
      </p:sp>
      <p:pic>
        <p:nvPicPr>
          <p:cNvPr id="4" name="Picture 4" descr="BD05515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808567" y="1600201"/>
            <a:ext cx="4980517" cy="4530725"/>
          </a:xfrm>
          <a:prstGeom prst="rect">
            <a:avLst/>
          </a:prstGeom>
        </p:spPr>
      </p:pic>
      <p:sp>
        <p:nvSpPr>
          <p:cNvPr id="5" name="Rectangle 3"/>
          <p:cNvSpPr txBox="1">
            <a:spLocks noChangeArrowheads="1"/>
          </p:cNvSpPr>
          <p:nvPr/>
        </p:nvSpPr>
        <p:spPr>
          <a:xfrm>
            <a:off x="6199717" y="1600201"/>
            <a:ext cx="5382683" cy="453072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mtClean="0"/>
              <a:t>Top &amp; middle managers determine overall project schedule &amp;/or cost</a:t>
            </a:r>
          </a:p>
          <a:p>
            <a:r>
              <a:rPr lang="en-US" smtClean="0"/>
              <a:t>Lower level managers are expected to breakdown schedule/budget estimates into specific activities (WBS)</a:t>
            </a:r>
            <a:endParaRPr lang="en-US" smtClean="0"/>
          </a:p>
        </p:txBody>
      </p:sp>
    </p:spTree>
    <p:extLst>
      <p:ext uri="{BB962C8B-B14F-4D97-AF65-F5344CB8AC3E}">
        <p14:creationId xmlns:p14="http://schemas.microsoft.com/office/powerpoint/2010/main" val="1973114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3" name="Rectangle 2"/>
          <p:cNvSpPr txBox="1">
            <a:spLocks noChangeArrowheads="1"/>
          </p:cNvSpPr>
          <p:nvPr/>
        </p:nvSpPr>
        <p:spPr>
          <a:xfrm>
            <a:off x="1320800" y="277814"/>
            <a:ext cx="10261600" cy="788987"/>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Bottom-Up</a:t>
            </a:r>
            <a:endParaRPr lang="en-US" dirty="0" smtClean="0"/>
          </a:p>
        </p:txBody>
      </p:sp>
      <p:sp>
        <p:nvSpPr>
          <p:cNvPr id="4" name="Rectangle 3"/>
          <p:cNvSpPr txBox="1">
            <a:spLocks noChangeArrowheads="1"/>
          </p:cNvSpPr>
          <p:nvPr/>
        </p:nvSpPr>
        <p:spPr>
          <a:xfrm>
            <a:off x="1422401" y="1524000"/>
            <a:ext cx="5380567" cy="453072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en-US" sz="2500" dirty="0" smtClean="0"/>
              <a:t>Schedules &amp; budgets are constructed from WBS</a:t>
            </a:r>
          </a:p>
          <a:p>
            <a:pPr>
              <a:lnSpc>
                <a:spcPct val="90000"/>
              </a:lnSpc>
            </a:pPr>
            <a:r>
              <a:rPr lang="en-US" sz="2500" dirty="0" smtClean="0"/>
              <a:t>Starts with people who will be doing the work</a:t>
            </a:r>
          </a:p>
          <a:p>
            <a:pPr>
              <a:lnSpc>
                <a:spcPct val="90000"/>
              </a:lnSpc>
            </a:pPr>
            <a:r>
              <a:rPr lang="en-US" sz="2500" dirty="0" smtClean="0"/>
              <a:t>Schedules &amp; budgets are the aggregate of detailed activities &amp; costs</a:t>
            </a:r>
            <a:endParaRPr lang="en-US" sz="2500" dirty="0" smtClean="0"/>
          </a:p>
        </p:txBody>
      </p:sp>
      <p:pic>
        <p:nvPicPr>
          <p:cNvPr id="5" name="Picture 4"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02401" y="2743201"/>
            <a:ext cx="4688417"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3114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3" name="Rectangle 2"/>
          <p:cNvSpPr txBox="1">
            <a:spLocks noChangeArrowheads="1"/>
          </p:cNvSpPr>
          <p:nvPr/>
        </p:nvSpPr>
        <p:spPr>
          <a:xfrm>
            <a:off x="838200" y="365125"/>
            <a:ext cx="10515600" cy="1325563"/>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Analogous Estimates</a:t>
            </a:r>
            <a:endParaRPr lang="en-US" dirty="0" smtClean="0"/>
          </a:p>
        </p:txBody>
      </p:sp>
      <p:sp>
        <p:nvSpPr>
          <p:cNvPr id="4" name="Rectangle 3"/>
          <p:cNvSpPr txBox="1">
            <a:spLocks noChangeArrowheads="1"/>
          </p:cNvSpPr>
          <p:nvPr/>
        </p:nvSpPr>
        <p:spPr>
          <a:xfrm>
            <a:off x="609600" y="1219201"/>
            <a:ext cx="10972800" cy="493712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Similar to Top-Down approach</a:t>
            </a:r>
          </a:p>
          <a:p>
            <a:r>
              <a:rPr lang="en-US" dirty="0" smtClean="0"/>
              <a:t>Use information from previous, similar projects as a basis for estimation</a:t>
            </a:r>
            <a:endParaRPr lang="en-US" dirty="0" smtClean="0"/>
          </a:p>
        </p:txBody>
      </p:sp>
      <p:sp>
        <p:nvSpPr>
          <p:cNvPr id="5" name="Rectangle 2"/>
          <p:cNvSpPr txBox="1">
            <a:spLocks noChangeArrowheads="1"/>
          </p:cNvSpPr>
          <p:nvPr/>
        </p:nvSpPr>
        <p:spPr>
          <a:xfrm>
            <a:off x="838200" y="2690885"/>
            <a:ext cx="10515600" cy="1325563"/>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Parametric Modeling</a:t>
            </a:r>
            <a:endParaRPr lang="en-US" smtClean="0"/>
          </a:p>
        </p:txBody>
      </p:sp>
      <p:sp>
        <p:nvSpPr>
          <p:cNvPr id="6" name="Rectangle 3"/>
          <p:cNvSpPr txBox="1">
            <a:spLocks noChangeArrowheads="1"/>
          </p:cNvSpPr>
          <p:nvPr/>
        </p:nvSpPr>
        <p:spPr>
          <a:xfrm>
            <a:off x="609600" y="3544961"/>
            <a:ext cx="10972800" cy="493712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mtClean="0"/>
              <a:t>Use project characteristics (parameters) in a mathematical model to estimate</a:t>
            </a:r>
          </a:p>
          <a:p>
            <a:r>
              <a:rPr lang="en-US" smtClean="0"/>
              <a:t>Example: $50/ LOC based on:</a:t>
            </a:r>
          </a:p>
          <a:p>
            <a:pPr lvl="1"/>
            <a:r>
              <a:rPr lang="en-US" smtClean="0"/>
              <a:t>Programming language</a:t>
            </a:r>
          </a:p>
          <a:p>
            <a:pPr lvl="1"/>
            <a:r>
              <a:rPr lang="en-US" smtClean="0"/>
              <a:t>Level of expertise</a:t>
            </a:r>
          </a:p>
          <a:p>
            <a:pPr lvl="1"/>
            <a:r>
              <a:rPr lang="en-US" smtClean="0"/>
              <a:t>Size &amp; complexity</a:t>
            </a:r>
            <a:endParaRPr lang="en-US" dirty="0" smtClean="0"/>
          </a:p>
        </p:txBody>
      </p:sp>
    </p:spTree>
    <p:extLst>
      <p:ext uri="{BB962C8B-B14F-4D97-AF65-F5344CB8AC3E}">
        <p14:creationId xmlns:p14="http://schemas.microsoft.com/office/powerpoint/2010/main" val="1973114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27651" y="1278331"/>
            <a:ext cx="8428383" cy="2677656"/>
          </a:xfrm>
          <a:prstGeom prst="rect">
            <a:avLst/>
          </a:prstGeom>
        </p:spPr>
        <p:txBody>
          <a:bodyPr wrap="square">
            <a:spAutoFit/>
          </a:bodyPr>
          <a:lstStyle/>
          <a:p>
            <a:r>
              <a:rPr lang="en-US" sz="2800" dirty="0"/>
              <a:t>The project's scope is the work to be completed. A specific section of the project charter should clarify not only what will be produced or delivered by the project team, but also what will not be part of the project's scope. This distinction is important for two reasons. First, </a:t>
            </a:r>
            <a:endParaRPr lang="en-US" sz="2500" dirty="0"/>
          </a:p>
        </p:txBody>
      </p:sp>
      <p:sp>
        <p:nvSpPr>
          <p:cNvPr id="4" name="Rectangle 3"/>
          <p:cNvSpPr/>
          <p:nvPr/>
        </p:nvSpPr>
        <p:spPr>
          <a:xfrm>
            <a:off x="958212" y="570445"/>
            <a:ext cx="3340979" cy="707886"/>
          </a:xfrm>
          <a:prstGeom prst="rect">
            <a:avLst/>
          </a:prstGeom>
          <a:noFill/>
        </p:spPr>
        <p:txBody>
          <a:bodyPr wrap="none" lIns="91440" tIns="45720" rIns="91440" bIns="45720">
            <a:spAutoFit/>
          </a:bodyPr>
          <a:lstStyle/>
          <a:p>
            <a:pPr algn="ctr"/>
            <a:r>
              <a:rPr lang="en-US" sz="4000" dirty="0" smtClean="0">
                <a:ln w="0"/>
                <a:effectLst>
                  <a:outerShdw blurRad="38100" dist="19050" dir="2700000" algn="tl" rotWithShape="0">
                    <a:schemeClr val="dk1">
                      <a:alpha val="40000"/>
                    </a:schemeClr>
                  </a:outerShdw>
                </a:effectLst>
              </a:rPr>
              <a:t>Project Scope</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651" y="3955987"/>
            <a:ext cx="3654258" cy="2464833"/>
          </a:xfrm>
          <a:prstGeom prst="rect">
            <a:avLst/>
          </a:prstGeom>
        </p:spPr>
      </p:pic>
    </p:spTree>
    <p:extLst>
      <p:ext uri="{BB962C8B-B14F-4D97-AF65-F5344CB8AC3E}">
        <p14:creationId xmlns:p14="http://schemas.microsoft.com/office/powerpoint/2010/main" val="35439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4" name="TextBox 3"/>
          <p:cNvSpPr txBox="1"/>
          <p:nvPr/>
        </p:nvSpPr>
        <p:spPr>
          <a:xfrm>
            <a:off x="859115" y="495745"/>
            <a:ext cx="12154520" cy="1723549"/>
          </a:xfrm>
          <a:prstGeom prst="rect">
            <a:avLst/>
          </a:prstGeom>
          <a:noFill/>
        </p:spPr>
        <p:txBody>
          <a:bodyPr wrap="square" rtlCol="0">
            <a:spAutoFit/>
          </a:bodyPr>
          <a:lstStyle/>
          <a:p>
            <a:r>
              <a:rPr lang="en-PH" sz="2500" b="1" dirty="0" smtClean="0"/>
              <a:t>References:</a:t>
            </a:r>
          </a:p>
          <a:p>
            <a:endParaRPr lang="en-US" sz="2800" dirty="0" smtClean="0"/>
          </a:p>
          <a:p>
            <a:r>
              <a:rPr lang="en-US" sz="2800" dirty="0" smtClean="0"/>
              <a:t>Information technology management book by jack t </a:t>
            </a:r>
            <a:r>
              <a:rPr lang="en-US" sz="2800" dirty="0" err="1" smtClean="0"/>
              <a:t>marchewka</a:t>
            </a:r>
            <a:endParaRPr lang="en-US" sz="2800" dirty="0"/>
          </a:p>
          <a:p>
            <a:endParaRPr lang="en-PH" sz="2500" b="1" dirty="0" smtClean="0"/>
          </a:p>
        </p:txBody>
      </p:sp>
    </p:spTree>
    <p:extLst>
      <p:ext uri="{BB962C8B-B14F-4D97-AF65-F5344CB8AC3E}">
        <p14:creationId xmlns:p14="http://schemas.microsoft.com/office/powerpoint/2010/main" val="2012340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3" name="Rectangle 2"/>
          <p:cNvSpPr/>
          <p:nvPr/>
        </p:nvSpPr>
        <p:spPr>
          <a:xfrm>
            <a:off x="958212" y="1503701"/>
            <a:ext cx="8242852" cy="3170099"/>
          </a:xfrm>
          <a:prstGeom prst="rect">
            <a:avLst/>
          </a:prstGeom>
        </p:spPr>
        <p:txBody>
          <a:bodyPr wrap="square">
            <a:spAutoFit/>
          </a:bodyPr>
          <a:lstStyle/>
          <a:p>
            <a:r>
              <a:rPr lang="en-US" sz="2500" dirty="0"/>
              <a:t>it provides the foundation for developing the project plan's schedule and cost estimates. Changes to the project's scope will impact the project's schedule and budget—that is, if resources are fixed, expanding the amount work you have to complete will take more time and money. Therefore, the creation of additional work for the project team will extend the project's schedule and invariably increase the cost </a:t>
            </a:r>
            <a:endParaRPr lang="en-US" sz="2500" dirty="0"/>
          </a:p>
        </p:txBody>
      </p:sp>
      <p:sp>
        <p:nvSpPr>
          <p:cNvPr id="4" name="Rectangle 3"/>
          <p:cNvSpPr/>
          <p:nvPr/>
        </p:nvSpPr>
        <p:spPr>
          <a:xfrm>
            <a:off x="958212" y="570445"/>
            <a:ext cx="3340979" cy="707886"/>
          </a:xfrm>
          <a:prstGeom prst="rect">
            <a:avLst/>
          </a:prstGeom>
          <a:noFill/>
        </p:spPr>
        <p:txBody>
          <a:bodyPr wrap="none" lIns="91440" tIns="45720" rIns="91440" bIns="45720">
            <a:spAutoFit/>
          </a:bodyPr>
          <a:lstStyle/>
          <a:p>
            <a:pPr algn="ctr"/>
            <a:r>
              <a:rPr lang="en-US" sz="4000" dirty="0" smtClean="0">
                <a:ln w="0"/>
                <a:effectLst>
                  <a:outerShdw blurRad="38100" dist="19050" dir="2700000" algn="tl" rotWithShape="0">
                    <a:schemeClr val="dk1">
                      <a:alpha val="40000"/>
                    </a:schemeClr>
                  </a:outerShdw>
                </a:effectLst>
              </a:rPr>
              <a:t>Project Scope</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85411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421" y="98257"/>
            <a:ext cx="7036152" cy="6236282"/>
          </a:xfrm>
          <a:prstGeom prst="rect">
            <a:avLst/>
          </a:prstGeom>
        </p:spPr>
      </p:pic>
    </p:spTree>
    <p:extLst>
      <p:ext uri="{BB962C8B-B14F-4D97-AF65-F5344CB8AC3E}">
        <p14:creationId xmlns:p14="http://schemas.microsoft.com/office/powerpoint/2010/main" val="2779309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3" name="Rectangle 2"/>
          <p:cNvSpPr/>
          <p:nvPr/>
        </p:nvSpPr>
        <p:spPr>
          <a:xfrm>
            <a:off x="848138" y="1201778"/>
            <a:ext cx="10243931" cy="2400657"/>
          </a:xfrm>
          <a:prstGeom prst="rect">
            <a:avLst/>
          </a:prstGeom>
        </p:spPr>
        <p:txBody>
          <a:bodyPr wrap="square">
            <a:spAutoFit/>
          </a:bodyPr>
          <a:lstStyle/>
          <a:p>
            <a:r>
              <a:rPr lang="en-US" sz="2500" dirty="0"/>
              <a:t>A work breakdown structure (WBS) is discussed first. It provides a hierarchical structure that outlines the activities or work that needs to be done in order to complete the project scope. The WBS also provides a bridge or link between the project's scope and the detailed project plan that will be entered into a project management software package. </a:t>
            </a:r>
          </a:p>
        </p:txBody>
      </p:sp>
      <p:sp>
        <p:nvSpPr>
          <p:cNvPr id="4" name="Rectangle 3"/>
          <p:cNvSpPr/>
          <p:nvPr/>
        </p:nvSpPr>
        <p:spPr>
          <a:xfrm>
            <a:off x="848138" y="351282"/>
            <a:ext cx="6305445" cy="707886"/>
          </a:xfrm>
          <a:prstGeom prst="rect">
            <a:avLst/>
          </a:prstGeom>
          <a:noFill/>
        </p:spPr>
        <p:txBody>
          <a:bodyPr wrap="none" lIns="91440" tIns="45720" rIns="91440" bIns="45720">
            <a:spAutoFit/>
          </a:bodyPr>
          <a:lstStyle/>
          <a:p>
            <a:pPr algn="ctr"/>
            <a:r>
              <a:rPr lang="en-US" sz="4000" dirty="0" smtClean="0">
                <a:ln w="0"/>
                <a:effectLst>
                  <a:outerShdw blurRad="38100" dist="19050" dir="2700000" algn="tl" rotWithShape="0">
                    <a:schemeClr val="dk1">
                      <a:alpha val="40000"/>
                    </a:schemeClr>
                  </a:outerShdw>
                </a:effectLst>
              </a:rPr>
              <a:t>Work Breakdown Structure</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73114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3" name="Rectangle 2"/>
          <p:cNvSpPr/>
          <p:nvPr/>
        </p:nvSpPr>
        <p:spPr>
          <a:xfrm>
            <a:off x="1073425" y="682490"/>
            <a:ext cx="8322365" cy="3170099"/>
          </a:xfrm>
          <a:prstGeom prst="rect">
            <a:avLst/>
          </a:prstGeom>
        </p:spPr>
        <p:txBody>
          <a:bodyPr wrap="square">
            <a:spAutoFit/>
          </a:bodyPr>
          <a:lstStyle/>
          <a:p>
            <a:r>
              <a:rPr lang="en-US" sz="2500" dirty="0"/>
              <a:t>Today, most project management software packages are relatively inexpensive and rich in features. It is almost unthinkable that anyone would plan and manage a project without such a tool. Project success, however, will not be determined by one's familiarity with a project management software package or the ability to produce nice THE WORK BREAKDOWN STRUCTURE (WBS) 123 looking reports and graphs. </a:t>
            </a:r>
            <a:endParaRPr lang="en-US" sz="2500" dirty="0"/>
          </a:p>
        </p:txBody>
      </p:sp>
    </p:spTree>
    <p:extLst>
      <p:ext uri="{BB962C8B-B14F-4D97-AF65-F5344CB8AC3E}">
        <p14:creationId xmlns:p14="http://schemas.microsoft.com/office/powerpoint/2010/main" val="1973114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3" name="Rectangle 2"/>
          <p:cNvSpPr/>
          <p:nvPr/>
        </p:nvSpPr>
        <p:spPr>
          <a:xfrm>
            <a:off x="927651" y="597790"/>
            <a:ext cx="8335617" cy="2785378"/>
          </a:xfrm>
          <a:prstGeom prst="rect">
            <a:avLst/>
          </a:prstGeom>
        </p:spPr>
        <p:txBody>
          <a:bodyPr wrap="square">
            <a:spAutoFit/>
          </a:bodyPr>
          <a:lstStyle/>
          <a:p>
            <a:r>
              <a:rPr lang="en-US" sz="2500" dirty="0"/>
              <a:t>It is the thought process that must be followed before using the tool that counts! Thinking carefully through the activities and their estimated durations first will make the use of a project management software package much more effective. You can still create nice looking reports and graphs, but you'll have more confidence in what those reports and graphs say</a:t>
            </a:r>
            <a:endParaRPr lang="en-US" sz="2500" dirty="0"/>
          </a:p>
        </p:txBody>
      </p:sp>
    </p:spTree>
    <p:extLst>
      <p:ext uri="{BB962C8B-B14F-4D97-AF65-F5344CB8AC3E}">
        <p14:creationId xmlns:p14="http://schemas.microsoft.com/office/powerpoint/2010/main" val="1973114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pic>
        <p:nvPicPr>
          <p:cNvPr id="3" name="Picture 3" descr="c06f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653" y="583096"/>
            <a:ext cx="9057217"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3114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pic>
        <p:nvPicPr>
          <p:cNvPr id="3" name="Picture 4" descr="c06f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17" y="646044"/>
            <a:ext cx="11379200"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31140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470</TotalTime>
  <Words>1197</Words>
  <Application>Microsoft Office PowerPoint</Application>
  <PresentationFormat>Custom</PresentationFormat>
  <Paragraphs>179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MPC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Celso Agos</dc:creator>
  <cp:lastModifiedBy>CelsoT. Agos Jr</cp:lastModifiedBy>
  <cp:revision>31</cp:revision>
  <dcterms:created xsi:type="dcterms:W3CDTF">2017-07-01T01:09:48Z</dcterms:created>
  <dcterms:modified xsi:type="dcterms:W3CDTF">2020-04-02T08:09:12Z</dcterms:modified>
</cp:coreProperties>
</file>