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1" r:id="rId3"/>
    <p:sldId id="302"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3" r:id="rId23"/>
    <p:sldId id="321" r:id="rId24"/>
    <p:sldId id="32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159A5B-F8F6-467F-A362-FC4CF744BA2E}" type="datetimeFigureOut">
              <a:rPr lang="en-PH" smtClean="0"/>
              <a:t>4/2/2020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398419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59A5B-F8F6-467F-A362-FC4CF744BA2E}" type="datetimeFigureOut">
              <a:rPr lang="en-PH" smtClean="0"/>
              <a:t>4/2/2020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3216698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59A5B-F8F6-467F-A362-FC4CF744BA2E}" type="datetimeFigureOut">
              <a:rPr lang="en-PH" smtClean="0"/>
              <a:t>4/2/2020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9C0E58-C636-4A47-A26D-DB24EE0A670A}" type="slidenum">
              <a:rPr lang="en-PH" smtClean="0"/>
              <a:t>‹#›</a:t>
            </a:fld>
            <a:endParaRPr lang="en-PH"/>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8011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59A5B-F8F6-467F-A362-FC4CF744BA2E}" type="datetimeFigureOut">
              <a:rPr lang="en-PH" smtClean="0"/>
              <a:t>4/2/2020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3407380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59A5B-F8F6-467F-A362-FC4CF744BA2E}" type="datetimeFigureOut">
              <a:rPr lang="en-PH" smtClean="0"/>
              <a:t>4/2/2020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9C0E58-C636-4A47-A26D-DB24EE0A670A}" type="slidenum">
              <a:rPr lang="en-PH" smtClean="0"/>
              <a:t>‹#›</a:t>
            </a:fld>
            <a:endParaRPr lang="en-P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5967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59A5B-F8F6-467F-A362-FC4CF744BA2E}" type="datetimeFigureOut">
              <a:rPr lang="en-PH" smtClean="0"/>
              <a:t>4/2/2020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31279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59A5B-F8F6-467F-A362-FC4CF744BA2E}" type="datetimeFigureOut">
              <a:rPr lang="en-PH" smtClean="0"/>
              <a:t>4/2/2020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165498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59A5B-F8F6-467F-A362-FC4CF744BA2E}" type="datetimeFigureOut">
              <a:rPr lang="en-PH" smtClean="0"/>
              <a:t>4/2/2020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152554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59A5B-F8F6-467F-A362-FC4CF744BA2E}" type="datetimeFigureOut">
              <a:rPr lang="en-PH" smtClean="0"/>
              <a:t>4/2/2020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301214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59A5B-F8F6-467F-A362-FC4CF744BA2E}" type="datetimeFigureOut">
              <a:rPr lang="en-PH" smtClean="0"/>
              <a:t>4/2/2020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3327463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159A5B-F8F6-467F-A362-FC4CF744BA2E}" type="datetimeFigureOut">
              <a:rPr lang="en-PH" smtClean="0"/>
              <a:t>4/2/2020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316390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159A5B-F8F6-467F-A362-FC4CF744BA2E}" type="datetimeFigureOut">
              <a:rPr lang="en-PH" smtClean="0"/>
              <a:t>4/2/2020</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334180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159A5B-F8F6-467F-A362-FC4CF744BA2E}" type="datetimeFigureOut">
              <a:rPr lang="en-PH" smtClean="0"/>
              <a:t>4/2/2020</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2172111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59A5B-F8F6-467F-A362-FC4CF744BA2E}" type="datetimeFigureOut">
              <a:rPr lang="en-PH" smtClean="0"/>
              <a:t>4/2/2020</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71619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59A5B-F8F6-467F-A362-FC4CF744BA2E}" type="datetimeFigureOut">
              <a:rPr lang="en-PH" smtClean="0"/>
              <a:t>4/2/2020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2436193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59A5B-F8F6-467F-A362-FC4CF744BA2E}" type="datetimeFigureOut">
              <a:rPr lang="en-PH" smtClean="0"/>
              <a:t>4/2/2020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D9C0E58-C636-4A47-A26D-DB24EE0A670A}" type="slidenum">
              <a:rPr lang="en-PH" smtClean="0"/>
              <a:t>‹#›</a:t>
            </a:fld>
            <a:endParaRPr lang="en-PH"/>
          </a:p>
        </p:txBody>
      </p:sp>
    </p:spTree>
    <p:extLst>
      <p:ext uri="{BB962C8B-B14F-4D97-AF65-F5344CB8AC3E}">
        <p14:creationId xmlns:p14="http://schemas.microsoft.com/office/powerpoint/2010/main" val="2705371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159A5B-F8F6-467F-A362-FC4CF744BA2E}" type="datetimeFigureOut">
              <a:rPr lang="en-PH" smtClean="0"/>
              <a:t>4/2/2020</a:t>
            </a:fld>
            <a:endParaRPr lang="en-P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9C0E58-C636-4A47-A26D-DB24EE0A670A}" type="slidenum">
              <a:rPr lang="en-PH" smtClean="0"/>
              <a:t>‹#›</a:t>
            </a:fld>
            <a:endParaRPr lang="en-PH"/>
          </a:p>
        </p:txBody>
      </p:sp>
    </p:spTree>
    <p:extLst>
      <p:ext uri="{BB962C8B-B14F-4D97-AF65-F5344CB8AC3E}">
        <p14:creationId xmlns:p14="http://schemas.microsoft.com/office/powerpoint/2010/main" val="3635911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greycampus.com/blog/project-management/project-control-system" TargetMode="External"/><Relationship Id="rId2" Type="http://schemas.openxmlformats.org/officeDocument/2006/relationships/hyperlink" Target="https://www.greycampus.com/blog/project-management/top-4-project-monitoring-step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2542" y="880959"/>
            <a:ext cx="6752106"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IT Project </a:t>
            </a:r>
            <a:r>
              <a:rPr lang="en-US" sz="5400" dirty="0" smtClean="0">
                <a:ln w="0"/>
                <a:effectLst>
                  <a:outerShdw blurRad="38100" dist="19050" dir="2700000" algn="tl" rotWithShape="0">
                    <a:schemeClr val="dk1">
                      <a:alpha val="40000"/>
                    </a:schemeClr>
                  </a:outerShdw>
                </a:effectLst>
              </a:rPr>
              <a:t>Scheduling</a:t>
            </a:r>
          </a:p>
        </p:txBody>
      </p:sp>
      <p:pic>
        <p:nvPicPr>
          <p:cNvPr id="6" name="Picture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18474" y="2203534"/>
            <a:ext cx="6667500" cy="4762500"/>
          </a:xfrm>
          <a:prstGeom prst="rect">
            <a:avLst/>
          </a:prstGeom>
        </p:spPr>
      </p:pic>
      <p:sp>
        <p:nvSpPr>
          <p:cNvPr id="7" name="TextBox 6"/>
          <p:cNvSpPr txBox="1"/>
          <p:nvPr/>
        </p:nvSpPr>
        <p:spPr>
          <a:xfrm>
            <a:off x="6935237" y="4829731"/>
            <a:ext cx="6615447" cy="1938992"/>
          </a:xfrm>
          <a:prstGeom prst="rect">
            <a:avLst/>
          </a:prstGeom>
          <a:noFill/>
        </p:spPr>
        <p:txBody>
          <a:bodyPr wrap="square" rtlCol="0">
            <a:spAutoFit/>
          </a:bodyPr>
          <a:lstStyle/>
          <a:p>
            <a:r>
              <a:rPr lang="en-PH" sz="2000" b="1" dirty="0" smtClean="0"/>
              <a:t>Prepared by:</a:t>
            </a:r>
          </a:p>
          <a:p>
            <a:r>
              <a:rPr lang="en-PH" sz="2000" b="1" dirty="0" smtClean="0"/>
              <a:t>MR. CELSO T. AGOS JR.,MSIT</a:t>
            </a:r>
          </a:p>
          <a:p>
            <a:r>
              <a:rPr lang="en-PH" sz="2000" b="1" dirty="0" smtClean="0"/>
              <a:t>Microsoft Certified Educator</a:t>
            </a:r>
          </a:p>
          <a:p>
            <a:r>
              <a:rPr lang="en-PH" sz="2000" b="1" dirty="0" smtClean="0"/>
              <a:t>Six Sigma Certified</a:t>
            </a:r>
          </a:p>
          <a:p>
            <a:r>
              <a:rPr lang="en-PH" sz="2000" b="1" dirty="0" smtClean="0"/>
              <a:t>Science and Technological Specialist</a:t>
            </a:r>
          </a:p>
          <a:p>
            <a:r>
              <a:rPr lang="en-PH" sz="2000" b="1" dirty="0" smtClean="0"/>
              <a:t>Doctor in Information Technology- on going</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6161" y="2664322"/>
            <a:ext cx="3604835" cy="2630555"/>
          </a:xfrm>
          <a:prstGeom prst="ellipse">
            <a:avLst/>
          </a:prstGeom>
          <a:ln>
            <a:noFill/>
          </a:ln>
          <a:effectLst>
            <a:softEdge rad="112500"/>
          </a:effectLst>
        </p:spPr>
      </p:pic>
    </p:spTree>
    <p:extLst>
      <p:ext uri="{BB962C8B-B14F-4D97-AF65-F5344CB8AC3E}">
        <p14:creationId xmlns:p14="http://schemas.microsoft.com/office/powerpoint/2010/main" val="1197008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610" y="1210549"/>
            <a:ext cx="9480641" cy="3957798"/>
          </a:xfrm>
          <a:prstGeom prst="rect">
            <a:avLst/>
          </a:prstGeom>
        </p:spPr>
      </p:pic>
      <p:sp>
        <p:nvSpPr>
          <p:cNvPr id="5" name="Rectangle 4"/>
          <p:cNvSpPr/>
          <p:nvPr/>
        </p:nvSpPr>
        <p:spPr>
          <a:xfrm>
            <a:off x="3625758" y="389802"/>
            <a:ext cx="9753600" cy="477054"/>
          </a:xfrm>
          <a:prstGeom prst="rect">
            <a:avLst/>
          </a:prstGeom>
        </p:spPr>
        <p:txBody>
          <a:bodyPr wrap="square">
            <a:spAutoFit/>
          </a:bodyPr>
          <a:lstStyle/>
          <a:p>
            <a:r>
              <a:rPr lang="en-US" sz="2500" dirty="0" smtClean="0"/>
              <a:t>Activity Analysis on AON</a:t>
            </a:r>
            <a:endParaRPr lang="en-US" sz="2500" dirty="0"/>
          </a:p>
        </p:txBody>
      </p:sp>
    </p:spTree>
    <p:extLst>
      <p:ext uri="{BB962C8B-B14F-4D97-AF65-F5344CB8AC3E}">
        <p14:creationId xmlns:p14="http://schemas.microsoft.com/office/powerpoint/2010/main" val="2477744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507" y="1784565"/>
            <a:ext cx="7677562" cy="3489800"/>
          </a:xfrm>
          <a:prstGeom prst="rect">
            <a:avLst/>
          </a:prstGeom>
        </p:spPr>
      </p:pic>
      <p:sp>
        <p:nvSpPr>
          <p:cNvPr id="4" name="Rectangle 3"/>
          <p:cNvSpPr/>
          <p:nvPr/>
        </p:nvSpPr>
        <p:spPr>
          <a:xfrm>
            <a:off x="2989653" y="673550"/>
            <a:ext cx="9753600" cy="477054"/>
          </a:xfrm>
          <a:prstGeom prst="rect">
            <a:avLst/>
          </a:prstGeom>
        </p:spPr>
        <p:txBody>
          <a:bodyPr wrap="square">
            <a:spAutoFit/>
          </a:bodyPr>
          <a:lstStyle/>
          <a:p>
            <a:r>
              <a:rPr lang="en-US" sz="2500" dirty="0" smtClean="0"/>
              <a:t>Activity on the NOD Network Diagram</a:t>
            </a:r>
            <a:endParaRPr lang="en-US" sz="2500" dirty="0"/>
          </a:p>
        </p:txBody>
      </p:sp>
    </p:spTree>
    <p:extLst>
      <p:ext uri="{BB962C8B-B14F-4D97-AF65-F5344CB8AC3E}">
        <p14:creationId xmlns:p14="http://schemas.microsoft.com/office/powerpoint/2010/main" val="2477744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2" name="Rectangle 1"/>
          <p:cNvSpPr/>
          <p:nvPr/>
        </p:nvSpPr>
        <p:spPr>
          <a:xfrm>
            <a:off x="689113" y="597790"/>
            <a:ext cx="9727096" cy="2785378"/>
          </a:xfrm>
          <a:prstGeom prst="rect">
            <a:avLst/>
          </a:prstGeom>
        </p:spPr>
        <p:txBody>
          <a:bodyPr wrap="square">
            <a:spAutoFit/>
          </a:bodyPr>
          <a:lstStyle/>
          <a:p>
            <a:r>
              <a:rPr lang="en-US" sz="2500" i="1" u="sng" dirty="0">
                <a:solidFill>
                  <a:srgbClr val="FF0000"/>
                </a:solidFill>
              </a:rPr>
              <a:t>Critical Path Analysis </a:t>
            </a:r>
            <a:r>
              <a:rPr lang="en-US" sz="2500" dirty="0"/>
              <a:t>At this point we have a visual road map of our project. Moreover, the time estimates for each of the activities determines the project schedule and tells us how long our project will take to complete. This is determined by looking at each of the possible paths and computing the total duration for each path, as shown in </a:t>
            </a:r>
            <a:r>
              <a:rPr lang="en-US" sz="2500" dirty="0" smtClean="0"/>
              <a:t>the activity analysis table on the previous slide.</a:t>
            </a:r>
            <a:endParaRPr lang="en-US" sz="2500" dirty="0"/>
          </a:p>
        </p:txBody>
      </p:sp>
    </p:spTree>
    <p:extLst>
      <p:ext uri="{BB962C8B-B14F-4D97-AF65-F5344CB8AC3E}">
        <p14:creationId xmlns:p14="http://schemas.microsoft.com/office/powerpoint/2010/main" val="2477744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4" name="Rectangle 3"/>
          <p:cNvSpPr/>
          <p:nvPr/>
        </p:nvSpPr>
        <p:spPr>
          <a:xfrm>
            <a:off x="5963479" y="829069"/>
            <a:ext cx="6029739" cy="3554819"/>
          </a:xfrm>
          <a:prstGeom prst="rect">
            <a:avLst/>
          </a:prstGeom>
        </p:spPr>
        <p:txBody>
          <a:bodyPr wrap="square">
            <a:spAutoFit/>
          </a:bodyPr>
          <a:lstStyle/>
          <a:p>
            <a:r>
              <a:rPr lang="en-US" sz="2500" dirty="0"/>
              <a:t>Possible Activity Paths The critical path is the longest path in the project network and is also the shortest time in which the project can be completed. Identifying the critical path is a major concern to the project manager because any change in the duration of the activities or tasks on the critical path will affect the project's </a:t>
            </a:r>
            <a:r>
              <a:rPr lang="en-US" sz="2500" dirty="0" smtClean="0"/>
              <a:t>schedule</a:t>
            </a:r>
            <a:endParaRPr lang="en-US" sz="25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53" y="535517"/>
            <a:ext cx="4735708" cy="3797944"/>
          </a:xfrm>
          <a:prstGeom prst="rect">
            <a:avLst/>
          </a:prstGeom>
        </p:spPr>
      </p:pic>
    </p:spTree>
    <p:extLst>
      <p:ext uri="{BB962C8B-B14F-4D97-AF65-F5344CB8AC3E}">
        <p14:creationId xmlns:p14="http://schemas.microsoft.com/office/powerpoint/2010/main" val="2477744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2" name="Rectangle 1"/>
          <p:cNvSpPr/>
          <p:nvPr/>
        </p:nvSpPr>
        <p:spPr>
          <a:xfrm>
            <a:off x="5936974" y="1382261"/>
            <a:ext cx="6096000" cy="2785378"/>
          </a:xfrm>
          <a:prstGeom prst="rect">
            <a:avLst/>
          </a:prstGeom>
        </p:spPr>
        <p:txBody>
          <a:bodyPr>
            <a:spAutoFit/>
          </a:bodyPr>
          <a:lstStyle/>
          <a:p>
            <a:r>
              <a:rPr lang="en-US" sz="2500" dirty="0"/>
              <a:t>. In other words, the critical path has zero slack (or float). Slack, which is sometimes called float, is the amount of time an activity can be delayed, that is, take longer than expected, before it delays the project. For example, Activity E is not on the critical path. </a:t>
            </a:r>
            <a:endParaRPr lang="en-US" sz="25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53" y="535517"/>
            <a:ext cx="4735708" cy="3797944"/>
          </a:xfrm>
          <a:prstGeom prst="rect">
            <a:avLst/>
          </a:prstGeom>
        </p:spPr>
      </p:pic>
    </p:spTree>
    <p:extLst>
      <p:ext uri="{BB962C8B-B14F-4D97-AF65-F5344CB8AC3E}">
        <p14:creationId xmlns:p14="http://schemas.microsoft.com/office/powerpoint/2010/main" val="2477744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2" name="Rectangle 1"/>
          <p:cNvSpPr/>
          <p:nvPr/>
        </p:nvSpPr>
        <p:spPr>
          <a:xfrm>
            <a:off x="5724939" y="762794"/>
            <a:ext cx="6096000" cy="3170099"/>
          </a:xfrm>
          <a:prstGeom prst="rect">
            <a:avLst/>
          </a:prstGeom>
        </p:spPr>
        <p:txBody>
          <a:bodyPr>
            <a:spAutoFit/>
          </a:bodyPr>
          <a:lstStyle/>
          <a:p>
            <a:r>
              <a:rPr lang="en-US" sz="2500" dirty="0"/>
              <a:t>In fact, the only path that includes Activity E is Path 5. Subsequently, the start of Activity E could be delayed for two days or take up to three days to complete before the project schedule is affected. On the other hand, Activities A, B, D, G, I, and J have no float because delaying</a:t>
            </a:r>
            <a:endParaRPr lang="en-US" sz="25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53" y="535517"/>
            <a:ext cx="4735708" cy="3797944"/>
          </a:xfrm>
          <a:prstGeom prst="rect">
            <a:avLst/>
          </a:prstGeom>
        </p:spPr>
      </p:pic>
    </p:spTree>
    <p:extLst>
      <p:ext uri="{BB962C8B-B14F-4D97-AF65-F5344CB8AC3E}">
        <p14:creationId xmlns:p14="http://schemas.microsoft.com/office/powerpoint/2010/main" val="2477744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2" name="Rectangle 1"/>
          <p:cNvSpPr/>
          <p:nvPr/>
        </p:nvSpPr>
        <p:spPr>
          <a:xfrm>
            <a:off x="477078" y="428896"/>
            <a:ext cx="10058400" cy="5093702"/>
          </a:xfrm>
          <a:prstGeom prst="rect">
            <a:avLst/>
          </a:prstGeom>
        </p:spPr>
        <p:txBody>
          <a:bodyPr wrap="square">
            <a:spAutoFit/>
          </a:bodyPr>
          <a:lstStyle/>
          <a:p>
            <a:r>
              <a:rPr lang="en-US" sz="2500" dirty="0"/>
              <a:t>their start or taking longer to complete that we estimated will increase the total duration of the project by the same amount As a result, knowing the critical path can influence a project manager's decisions. For example, a project manager can expedite, or crash, the project by adding resources to an activity on the critical path to shorten its duration</a:t>
            </a:r>
            <a:r>
              <a:rPr lang="en-US" sz="2500" dirty="0" smtClean="0"/>
              <a:t>.</a:t>
            </a:r>
          </a:p>
          <a:p>
            <a:endParaRPr lang="en-US" sz="2500" dirty="0"/>
          </a:p>
          <a:p>
            <a:r>
              <a:rPr lang="en-US" sz="2500" dirty="0" smtClean="0"/>
              <a:t> </a:t>
            </a:r>
            <a:r>
              <a:rPr lang="en-US" sz="2500" dirty="0"/>
              <a:t>The project manager may even be able to divert resources from certain activities, for example, Activity E because this activity has some slack or float. Diverting resources will reduce the overall project schedule, but keep in mind that there may be a trade-off—shortening the schedule by adding more resources may inflate the project's budget.</a:t>
            </a:r>
          </a:p>
        </p:txBody>
      </p:sp>
    </p:spTree>
    <p:extLst>
      <p:ext uri="{BB962C8B-B14F-4D97-AF65-F5344CB8AC3E}">
        <p14:creationId xmlns:p14="http://schemas.microsoft.com/office/powerpoint/2010/main" val="2477744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2" name="Rectangle 1"/>
          <p:cNvSpPr/>
          <p:nvPr/>
        </p:nvSpPr>
        <p:spPr>
          <a:xfrm>
            <a:off x="556590" y="285469"/>
            <a:ext cx="8759687" cy="5093702"/>
          </a:xfrm>
          <a:prstGeom prst="rect">
            <a:avLst/>
          </a:prstGeom>
        </p:spPr>
        <p:txBody>
          <a:bodyPr wrap="square">
            <a:spAutoFit/>
          </a:bodyPr>
          <a:lstStyle/>
          <a:p>
            <a:r>
              <a:rPr lang="en-US" sz="2500" dirty="0"/>
              <a:t>Monitor and Control Project Work</a:t>
            </a:r>
          </a:p>
          <a:p>
            <a:r>
              <a:rPr lang="en-US" sz="2500" dirty="0">
                <a:hlinkClick r:id="rId2"/>
              </a:rPr>
              <a:t>Monitoring</a:t>
            </a:r>
            <a:r>
              <a:rPr lang="en-US" sz="2500" dirty="0"/>
              <a:t> and </a:t>
            </a:r>
            <a:r>
              <a:rPr lang="en-US" sz="2500" dirty="0">
                <a:hlinkClick r:id="rId3"/>
              </a:rPr>
              <a:t>Controlling</a:t>
            </a:r>
            <a:r>
              <a:rPr lang="en-US" sz="2500" dirty="0"/>
              <a:t> Project Work involves tracking the actual project performance with the planned project management activities. It can mainly be looked as a Control function that takes place at all stages of a project i.e. from Initiation through Closing. For small projects, monitoring and control project work is comparatively an easy task. However, as you are aware, Project Management is more stringently required for large projects where the project manager requires a formal effort to monitor and control how the processes are going. He or she will not be personally involved in performing project work in large projects.</a:t>
            </a:r>
          </a:p>
        </p:txBody>
      </p:sp>
    </p:spTree>
    <p:extLst>
      <p:ext uri="{BB962C8B-B14F-4D97-AF65-F5344CB8AC3E}">
        <p14:creationId xmlns:p14="http://schemas.microsoft.com/office/powerpoint/2010/main" val="2477744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2" name="Rectangle 1"/>
          <p:cNvSpPr/>
          <p:nvPr/>
        </p:nvSpPr>
        <p:spPr>
          <a:xfrm>
            <a:off x="384313" y="356657"/>
            <a:ext cx="9475304" cy="1246495"/>
          </a:xfrm>
          <a:prstGeom prst="rect">
            <a:avLst/>
          </a:prstGeom>
        </p:spPr>
        <p:txBody>
          <a:bodyPr wrap="square">
            <a:spAutoFit/>
          </a:bodyPr>
          <a:lstStyle/>
          <a:p>
            <a:r>
              <a:rPr lang="en-US" sz="2500" dirty="0"/>
              <a:t>When you think about monitoring and controlling project work, you should take into consideration that it is measuring against the project management plan.</a:t>
            </a:r>
            <a:endParaRPr lang="en-US" sz="2500" dirty="0"/>
          </a:p>
        </p:txBody>
      </p:sp>
      <p:sp>
        <p:nvSpPr>
          <p:cNvPr id="4" name="Rectangle 3"/>
          <p:cNvSpPr/>
          <p:nvPr/>
        </p:nvSpPr>
        <p:spPr>
          <a:xfrm>
            <a:off x="463826" y="1896504"/>
            <a:ext cx="9316278" cy="2400657"/>
          </a:xfrm>
          <a:prstGeom prst="rect">
            <a:avLst/>
          </a:prstGeom>
        </p:spPr>
        <p:txBody>
          <a:bodyPr wrap="square">
            <a:spAutoFit/>
          </a:bodyPr>
          <a:lstStyle/>
          <a:p>
            <a:r>
              <a:rPr lang="en-US" sz="2500" b="1" dirty="0">
                <a:solidFill>
                  <a:srgbClr val="FF0000"/>
                </a:solidFill>
              </a:rPr>
              <a:t>Change Requests</a:t>
            </a:r>
            <a:endParaRPr lang="en-US" sz="2500" dirty="0">
              <a:solidFill>
                <a:srgbClr val="FF0000"/>
              </a:solidFill>
            </a:endParaRPr>
          </a:p>
          <a:p>
            <a:r>
              <a:rPr lang="en-US" sz="2500" dirty="0"/>
              <a:t>Changes are inevitable. In spite of planning the project to the minutest detail, a project manager will come across changes during the course of the project. These changes are additions to the projects. They may also be changes to the existing policies and procedures used on the project.</a:t>
            </a:r>
          </a:p>
        </p:txBody>
      </p:sp>
    </p:spTree>
    <p:extLst>
      <p:ext uri="{BB962C8B-B14F-4D97-AF65-F5344CB8AC3E}">
        <p14:creationId xmlns:p14="http://schemas.microsoft.com/office/powerpoint/2010/main" val="2477744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2" name="Rectangle 1"/>
          <p:cNvSpPr/>
          <p:nvPr/>
        </p:nvSpPr>
        <p:spPr>
          <a:xfrm>
            <a:off x="715617" y="434082"/>
            <a:ext cx="10363200" cy="3939540"/>
          </a:xfrm>
          <a:prstGeom prst="rect">
            <a:avLst/>
          </a:prstGeom>
        </p:spPr>
        <p:txBody>
          <a:bodyPr wrap="square">
            <a:spAutoFit/>
          </a:bodyPr>
          <a:lstStyle/>
          <a:p>
            <a:r>
              <a:rPr lang="en-US" sz="2500" b="1" dirty="0"/>
              <a:t>P</a:t>
            </a:r>
            <a:r>
              <a:rPr lang="en-US" sz="2500" b="1" dirty="0">
                <a:solidFill>
                  <a:srgbClr val="FF0000"/>
                </a:solidFill>
              </a:rPr>
              <a:t>reventive </a:t>
            </a:r>
            <a:r>
              <a:rPr lang="en-US" sz="2500" b="1" dirty="0" smtClean="0">
                <a:solidFill>
                  <a:srgbClr val="FF0000"/>
                </a:solidFill>
              </a:rPr>
              <a:t>Action</a:t>
            </a:r>
          </a:p>
          <a:p>
            <a:endParaRPr lang="en-US" sz="2500" dirty="0"/>
          </a:p>
          <a:p>
            <a:r>
              <a:rPr lang="en-US" sz="2500" dirty="0"/>
              <a:t>Taking corrective actions is a reactive approach whereas taking preventive actions is a proactive approach. It means dealing with anticipated or possible deviations from the performance measurement baseline. Knowing when to take preventive actions requires more experience than a mere understanding of the project management framework, hence, the process of taking preventive actions is not as clear as corrective actions. Some of the examples of preventive actions include:</a:t>
            </a:r>
          </a:p>
        </p:txBody>
      </p:sp>
    </p:spTree>
    <p:extLst>
      <p:ext uri="{BB962C8B-B14F-4D97-AF65-F5344CB8AC3E}">
        <p14:creationId xmlns:p14="http://schemas.microsoft.com/office/powerpoint/2010/main" val="2477744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2" name="Rectangle 1"/>
          <p:cNvSpPr/>
          <p:nvPr/>
        </p:nvSpPr>
        <p:spPr>
          <a:xfrm>
            <a:off x="1060174" y="1198818"/>
            <a:ext cx="9594574" cy="1246495"/>
          </a:xfrm>
          <a:prstGeom prst="rect">
            <a:avLst/>
          </a:prstGeom>
        </p:spPr>
        <p:txBody>
          <a:bodyPr wrap="square">
            <a:spAutoFit/>
          </a:bodyPr>
          <a:lstStyle/>
          <a:p>
            <a:r>
              <a:rPr lang="en-US" sz="2500" dirty="0"/>
              <a:t>project cost management focuses on the processes, procedures, and techniques to develop and manage the project budget. According to PMBOK, project cost management includes:</a:t>
            </a:r>
          </a:p>
        </p:txBody>
      </p:sp>
      <p:sp>
        <p:nvSpPr>
          <p:cNvPr id="5" name="Rectangle 4"/>
          <p:cNvSpPr/>
          <p:nvPr/>
        </p:nvSpPr>
        <p:spPr>
          <a:xfrm>
            <a:off x="1060174" y="422917"/>
            <a:ext cx="5476756" cy="553998"/>
          </a:xfrm>
          <a:prstGeom prst="rect">
            <a:avLst/>
          </a:prstGeom>
          <a:noFill/>
        </p:spPr>
        <p:txBody>
          <a:bodyPr wrap="none" lIns="91440" tIns="45720" rIns="91440" bIns="45720">
            <a:spAutoFit/>
          </a:bodyPr>
          <a:lstStyle/>
          <a:p>
            <a:pPr algn="ctr"/>
            <a:r>
              <a:rPr lang="en-US" sz="3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Project cost management</a:t>
            </a:r>
            <a:endParaRPr lang="en-US" sz="3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 name="Rectangle 5"/>
          <p:cNvSpPr/>
          <p:nvPr/>
        </p:nvSpPr>
        <p:spPr>
          <a:xfrm>
            <a:off x="1166191" y="2662535"/>
            <a:ext cx="9104243" cy="1246495"/>
          </a:xfrm>
          <a:prstGeom prst="rect">
            <a:avLst/>
          </a:prstGeom>
        </p:spPr>
        <p:txBody>
          <a:bodyPr wrap="square">
            <a:spAutoFit/>
          </a:bodyPr>
          <a:lstStyle/>
          <a:p>
            <a:r>
              <a:rPr lang="en-US" sz="2500" dirty="0">
                <a:solidFill>
                  <a:srgbClr val="FF0000"/>
                </a:solidFill>
              </a:rPr>
              <a:t>Resource planning</a:t>
            </a:r>
            <a:r>
              <a:rPr lang="en-US" sz="2500" dirty="0"/>
              <a:t>—Identifying the type of resources (people, technology, facilities, and so forth) and number of resources needed to carry out the project activities. </a:t>
            </a:r>
          </a:p>
        </p:txBody>
      </p:sp>
      <p:sp>
        <p:nvSpPr>
          <p:cNvPr id="7" name="Rectangle 6"/>
          <p:cNvSpPr/>
          <p:nvPr/>
        </p:nvSpPr>
        <p:spPr>
          <a:xfrm>
            <a:off x="1166191" y="4120274"/>
            <a:ext cx="8812696" cy="1246495"/>
          </a:xfrm>
          <a:prstGeom prst="rect">
            <a:avLst/>
          </a:prstGeom>
        </p:spPr>
        <p:txBody>
          <a:bodyPr wrap="square">
            <a:spAutoFit/>
          </a:bodyPr>
          <a:lstStyle/>
          <a:p>
            <a:r>
              <a:rPr lang="en-US" sz="2500" dirty="0">
                <a:solidFill>
                  <a:srgbClr val="FF0000"/>
                </a:solidFill>
              </a:rPr>
              <a:t>Cost estimating</a:t>
            </a:r>
            <a:r>
              <a:rPr lang="en-US" sz="2500" dirty="0"/>
              <a:t>—Based upon the activities, their time estimates, and resource requirements, an estimate can be developed. </a:t>
            </a:r>
          </a:p>
        </p:txBody>
      </p:sp>
    </p:spTree>
    <p:extLst>
      <p:ext uri="{BB962C8B-B14F-4D97-AF65-F5344CB8AC3E}">
        <p14:creationId xmlns:p14="http://schemas.microsoft.com/office/powerpoint/2010/main" val="2012340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2" name="Rectangle 1"/>
          <p:cNvSpPr/>
          <p:nvPr/>
        </p:nvSpPr>
        <p:spPr>
          <a:xfrm>
            <a:off x="490329" y="434083"/>
            <a:ext cx="11131827" cy="3170099"/>
          </a:xfrm>
          <a:prstGeom prst="rect">
            <a:avLst/>
          </a:prstGeom>
        </p:spPr>
        <p:txBody>
          <a:bodyPr wrap="square">
            <a:spAutoFit/>
          </a:bodyPr>
          <a:lstStyle/>
          <a:p>
            <a:r>
              <a:rPr lang="en-US" sz="2500" dirty="0"/>
              <a:t>Changing a vendor because their products nearly failed to meet the acceptance criteria</a:t>
            </a:r>
          </a:p>
          <a:p>
            <a:r>
              <a:rPr lang="en-US" sz="2500" dirty="0"/>
              <a:t>Cross-skilling the team members on certain specialized tasks to manage to staff and work in case the specialized staff inadvertently falls ill or misses work</a:t>
            </a:r>
          </a:p>
          <a:p>
            <a:r>
              <a:rPr lang="en-US" sz="2500" dirty="0"/>
              <a:t>Perform Integrated Change Control will also be applicable to any preventive action. Preventive actions could change the project management plan, baselines, policies or procedures, charter, contract, or statement of work.</a:t>
            </a:r>
          </a:p>
        </p:txBody>
      </p:sp>
    </p:spTree>
    <p:extLst>
      <p:ext uri="{BB962C8B-B14F-4D97-AF65-F5344CB8AC3E}">
        <p14:creationId xmlns:p14="http://schemas.microsoft.com/office/powerpoint/2010/main" val="2477744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2" name="Rectangle 1"/>
          <p:cNvSpPr/>
          <p:nvPr/>
        </p:nvSpPr>
        <p:spPr>
          <a:xfrm>
            <a:off x="649356" y="307539"/>
            <a:ext cx="10654747" cy="3170099"/>
          </a:xfrm>
          <a:prstGeom prst="rect">
            <a:avLst/>
          </a:prstGeom>
        </p:spPr>
        <p:txBody>
          <a:bodyPr wrap="square">
            <a:spAutoFit/>
          </a:bodyPr>
          <a:lstStyle/>
          <a:p>
            <a:r>
              <a:rPr lang="en-US" sz="2500" b="1" dirty="0">
                <a:solidFill>
                  <a:srgbClr val="FF0000"/>
                </a:solidFill>
              </a:rPr>
              <a:t>Defect </a:t>
            </a:r>
            <a:r>
              <a:rPr lang="en-US" sz="2500" b="1" dirty="0" smtClean="0">
                <a:solidFill>
                  <a:srgbClr val="FF0000"/>
                </a:solidFill>
              </a:rPr>
              <a:t>Repair</a:t>
            </a:r>
          </a:p>
          <a:p>
            <a:endParaRPr lang="en-US" sz="2500" dirty="0"/>
          </a:p>
          <a:p>
            <a:r>
              <a:rPr lang="en-US" sz="2500" dirty="0"/>
              <a:t>Another word for Defect Repair is “Rework”. When a component of the project does not produce the required output or does not meet the required specifications, a defect repair may be requested. A defect repair may change the project management plan, baselines, policies or procedures, charter, contract, or statement of work, hence, it has to go through a Perform Integrated Change Control Process.</a:t>
            </a:r>
          </a:p>
        </p:txBody>
      </p:sp>
    </p:spTree>
    <p:extLst>
      <p:ext uri="{BB962C8B-B14F-4D97-AF65-F5344CB8AC3E}">
        <p14:creationId xmlns:p14="http://schemas.microsoft.com/office/powerpoint/2010/main" val="3589122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215" y="321972"/>
            <a:ext cx="7055692" cy="6142603"/>
          </a:xfrm>
          <a:prstGeom prst="rect">
            <a:avLst/>
          </a:prstGeom>
        </p:spPr>
      </p:pic>
    </p:spTree>
    <p:extLst>
      <p:ext uri="{BB962C8B-B14F-4D97-AF65-F5344CB8AC3E}">
        <p14:creationId xmlns:p14="http://schemas.microsoft.com/office/powerpoint/2010/main" val="345926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2" name="Rectangle 1"/>
          <p:cNvSpPr/>
          <p:nvPr/>
        </p:nvSpPr>
        <p:spPr>
          <a:xfrm>
            <a:off x="768626" y="572582"/>
            <a:ext cx="6096000" cy="553998"/>
          </a:xfrm>
          <a:prstGeom prst="rect">
            <a:avLst/>
          </a:prstGeom>
        </p:spPr>
        <p:txBody>
          <a:bodyPr>
            <a:spAutoFit/>
          </a:bodyPr>
          <a:lstStyle/>
          <a:p>
            <a:r>
              <a:rPr lang="en-US" sz="3000" b="1" dirty="0" smtClean="0"/>
              <a:t>Sample Gantt chart</a:t>
            </a:r>
            <a:endParaRPr lang="en-US" sz="30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27" y="1235953"/>
            <a:ext cx="7301948" cy="4329959"/>
          </a:xfrm>
          <a:prstGeom prst="rect">
            <a:avLst/>
          </a:prstGeom>
        </p:spPr>
      </p:pic>
    </p:spTree>
    <p:extLst>
      <p:ext uri="{BB962C8B-B14F-4D97-AF65-F5344CB8AC3E}">
        <p14:creationId xmlns:p14="http://schemas.microsoft.com/office/powerpoint/2010/main" val="3589122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4" name="Rectangle 3"/>
          <p:cNvSpPr/>
          <p:nvPr/>
        </p:nvSpPr>
        <p:spPr>
          <a:xfrm>
            <a:off x="649356" y="983400"/>
            <a:ext cx="10654747" cy="2015936"/>
          </a:xfrm>
          <a:prstGeom prst="rect">
            <a:avLst/>
          </a:prstGeom>
        </p:spPr>
        <p:txBody>
          <a:bodyPr wrap="square">
            <a:spAutoFit/>
          </a:bodyPr>
          <a:lstStyle/>
          <a:p>
            <a:r>
              <a:rPr lang="en-US" sz="2500" b="1" dirty="0" smtClean="0">
                <a:solidFill>
                  <a:srgbClr val="FF0000"/>
                </a:solidFill>
              </a:rPr>
              <a:t>Reference:</a:t>
            </a:r>
          </a:p>
          <a:p>
            <a:endParaRPr lang="en-US" sz="2500" dirty="0"/>
          </a:p>
          <a:p>
            <a:r>
              <a:rPr lang="en-US" sz="2500" dirty="0" smtClean="0"/>
              <a:t>IT Project Management book by Jack T </a:t>
            </a:r>
            <a:r>
              <a:rPr lang="en-US" sz="2500" dirty="0" err="1" smtClean="0"/>
              <a:t>Machewka</a:t>
            </a:r>
            <a:endParaRPr lang="en-US" sz="2500" dirty="0" smtClean="0"/>
          </a:p>
          <a:p>
            <a:endParaRPr lang="en-US" sz="2500" dirty="0"/>
          </a:p>
          <a:p>
            <a:endParaRPr lang="en-US" sz="2500" dirty="0"/>
          </a:p>
        </p:txBody>
      </p:sp>
    </p:spTree>
    <p:extLst>
      <p:ext uri="{BB962C8B-B14F-4D97-AF65-F5344CB8AC3E}">
        <p14:creationId xmlns:p14="http://schemas.microsoft.com/office/powerpoint/2010/main" val="3589122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2" name="Rectangle 1"/>
          <p:cNvSpPr/>
          <p:nvPr/>
        </p:nvSpPr>
        <p:spPr>
          <a:xfrm>
            <a:off x="755373" y="721740"/>
            <a:ext cx="10469218" cy="1246495"/>
          </a:xfrm>
          <a:prstGeom prst="rect">
            <a:avLst/>
          </a:prstGeom>
        </p:spPr>
        <p:txBody>
          <a:bodyPr wrap="square">
            <a:spAutoFit/>
          </a:bodyPr>
          <a:lstStyle/>
          <a:p>
            <a:r>
              <a:rPr lang="en-US" sz="2500" dirty="0">
                <a:solidFill>
                  <a:srgbClr val="FF0000"/>
                </a:solidFill>
              </a:rPr>
              <a:t>Cost budgeting</a:t>
            </a:r>
            <a:r>
              <a:rPr lang="en-US" sz="2500" dirty="0"/>
              <a:t>—Once the time and cost of each activity is estimated, an overall cost estimate for the entire project can be made. Once approved, this estimate becomes the project budget. </a:t>
            </a:r>
          </a:p>
        </p:txBody>
      </p:sp>
      <p:sp>
        <p:nvSpPr>
          <p:cNvPr id="4" name="Rectangle 3"/>
          <p:cNvSpPr/>
          <p:nvPr/>
        </p:nvSpPr>
        <p:spPr>
          <a:xfrm>
            <a:off x="755372" y="2276135"/>
            <a:ext cx="9766854" cy="3170099"/>
          </a:xfrm>
          <a:prstGeom prst="rect">
            <a:avLst/>
          </a:prstGeom>
        </p:spPr>
        <p:txBody>
          <a:bodyPr wrap="square">
            <a:spAutoFit/>
          </a:bodyPr>
          <a:lstStyle/>
          <a:p>
            <a:r>
              <a:rPr lang="en-US" sz="2500" i="1" u="sng" dirty="0">
                <a:solidFill>
                  <a:srgbClr val="FF0000"/>
                </a:solidFill>
              </a:rPr>
              <a:t>Cost control</a:t>
            </a:r>
            <a:r>
              <a:rPr lang="en-US" sz="2500" dirty="0"/>
              <a:t>—Ensuring that proper processes and procedures are in place to control changes to the project budget. Once the project schedule and budget are determined, the total time and cost of each activity can be summed using a bottom-up approach to determine a target deadline and budget. The schedule and budget must, however, be reviewed and accepted by the project sponsor or client. This may require several revisions and possible trade-offs before the scope, schedule, and budget</a:t>
            </a:r>
          </a:p>
        </p:txBody>
      </p:sp>
    </p:spTree>
    <p:extLst>
      <p:ext uri="{BB962C8B-B14F-4D97-AF65-F5344CB8AC3E}">
        <p14:creationId xmlns:p14="http://schemas.microsoft.com/office/powerpoint/2010/main" val="2477744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4" name="Rectangle 3"/>
          <p:cNvSpPr/>
          <p:nvPr/>
        </p:nvSpPr>
        <p:spPr>
          <a:xfrm>
            <a:off x="723293" y="422917"/>
            <a:ext cx="6150531" cy="553998"/>
          </a:xfrm>
          <a:prstGeom prst="rect">
            <a:avLst/>
          </a:prstGeom>
          <a:noFill/>
        </p:spPr>
        <p:txBody>
          <a:bodyPr wrap="none" lIns="91440" tIns="45720" rIns="91440" bIns="45720">
            <a:spAutoFit/>
          </a:bodyPr>
          <a:lstStyle/>
          <a:p>
            <a:pPr algn="ctr"/>
            <a:r>
              <a:rPr lang="en-US" sz="3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Developing project schedule</a:t>
            </a:r>
            <a:endParaRPr lang="en-US" sz="3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Rectangle 1"/>
          <p:cNvSpPr/>
          <p:nvPr/>
        </p:nvSpPr>
        <p:spPr>
          <a:xfrm>
            <a:off x="750558" y="1279628"/>
            <a:ext cx="10076468" cy="2015936"/>
          </a:xfrm>
          <a:prstGeom prst="rect">
            <a:avLst/>
          </a:prstGeom>
        </p:spPr>
        <p:txBody>
          <a:bodyPr wrap="square">
            <a:spAutoFit/>
          </a:bodyPr>
          <a:lstStyle/>
          <a:p>
            <a:r>
              <a:rPr lang="en-US" sz="2500" dirty="0"/>
              <a:t>Working with the U.S. Army during World War I, Henry L. Gantt developed a visual representation that compares a project's planned activities with actual progress over time. Although </a:t>
            </a:r>
            <a:r>
              <a:rPr lang="en-US" sz="2500" b="1" u="sng" dirty="0"/>
              <a:t>Gantt charts </a:t>
            </a:r>
            <a:r>
              <a:rPr lang="en-US" sz="2500" dirty="0"/>
              <a:t>have been around for a long time, they are still one of the most useful and widely used project management tools.</a:t>
            </a:r>
          </a:p>
        </p:txBody>
      </p:sp>
    </p:spTree>
    <p:extLst>
      <p:ext uri="{BB962C8B-B14F-4D97-AF65-F5344CB8AC3E}">
        <p14:creationId xmlns:p14="http://schemas.microsoft.com/office/powerpoint/2010/main" val="247774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2" name="Rectangle 1"/>
          <p:cNvSpPr/>
          <p:nvPr/>
        </p:nvSpPr>
        <p:spPr>
          <a:xfrm>
            <a:off x="861390" y="471246"/>
            <a:ext cx="9329531" cy="2015936"/>
          </a:xfrm>
          <a:prstGeom prst="rect">
            <a:avLst/>
          </a:prstGeom>
        </p:spPr>
        <p:txBody>
          <a:bodyPr wrap="square">
            <a:spAutoFit/>
          </a:bodyPr>
          <a:lstStyle/>
          <a:p>
            <a:r>
              <a:rPr lang="en-US" sz="2500" dirty="0"/>
              <a:t>Figure </a:t>
            </a:r>
            <a:r>
              <a:rPr lang="en-US" sz="2500" dirty="0" smtClean="0"/>
              <a:t>below </a:t>
            </a:r>
            <a:r>
              <a:rPr lang="en-US" sz="2500" dirty="0"/>
              <a:t>shows how a basic Gantt chart can be used for planning. Estimates for the tasks or activities defined in the WBS are represented using a bar across a horizontal time axis. Other symbols, for example, diamonds, can represent milestones to make the Gantt chart more useful.</a:t>
            </a:r>
          </a:p>
        </p:txBody>
      </p:sp>
      <p:sp>
        <p:nvSpPr>
          <p:cNvPr id="4" name="Rectangle 3"/>
          <p:cNvSpPr/>
          <p:nvPr/>
        </p:nvSpPr>
        <p:spPr>
          <a:xfrm>
            <a:off x="861390" y="2639582"/>
            <a:ext cx="9329531" cy="477054"/>
          </a:xfrm>
          <a:prstGeom prst="rect">
            <a:avLst/>
          </a:prstGeom>
        </p:spPr>
        <p:txBody>
          <a:bodyPr wrap="square">
            <a:spAutoFit/>
          </a:bodyPr>
          <a:lstStyle/>
          <a:p>
            <a:r>
              <a:rPr lang="en-US" sz="2500" dirty="0" smtClean="0">
                <a:solidFill>
                  <a:srgbClr val="FF0000"/>
                </a:solidFill>
              </a:rPr>
              <a:t>Project network diagram</a:t>
            </a:r>
            <a:endParaRPr lang="en-US" sz="2500" dirty="0">
              <a:solidFill>
                <a:srgbClr val="FF0000"/>
              </a:solidFill>
            </a:endParaRPr>
          </a:p>
        </p:txBody>
      </p:sp>
      <p:sp>
        <p:nvSpPr>
          <p:cNvPr id="5" name="Rectangle 4"/>
          <p:cNvSpPr/>
          <p:nvPr/>
        </p:nvSpPr>
        <p:spPr>
          <a:xfrm>
            <a:off x="861390" y="3143140"/>
            <a:ext cx="8335617" cy="1631216"/>
          </a:xfrm>
          <a:prstGeom prst="rect">
            <a:avLst/>
          </a:prstGeom>
        </p:spPr>
        <p:txBody>
          <a:bodyPr wrap="square">
            <a:spAutoFit/>
          </a:bodyPr>
          <a:lstStyle/>
          <a:p>
            <a:r>
              <a:rPr lang="en-US" sz="2500" dirty="0"/>
              <a:t>Project network diagrams include several useful tools for planning, scheduling, and monitoring the project's progress. Similar to Gantt charts, project network diagrams</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093" y="4517037"/>
            <a:ext cx="4946777" cy="1976527"/>
          </a:xfrm>
          <a:prstGeom prst="rect">
            <a:avLst/>
          </a:prstGeom>
        </p:spPr>
      </p:pic>
    </p:spTree>
    <p:extLst>
      <p:ext uri="{BB962C8B-B14F-4D97-AF65-F5344CB8AC3E}">
        <p14:creationId xmlns:p14="http://schemas.microsoft.com/office/powerpoint/2010/main" val="2477744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2" name="Rectangle 1"/>
          <p:cNvSpPr/>
          <p:nvPr/>
        </p:nvSpPr>
        <p:spPr>
          <a:xfrm>
            <a:off x="755373" y="650799"/>
            <a:ext cx="11171584" cy="2015936"/>
          </a:xfrm>
          <a:prstGeom prst="rect">
            <a:avLst/>
          </a:prstGeom>
        </p:spPr>
        <p:txBody>
          <a:bodyPr wrap="square">
            <a:spAutoFit/>
          </a:bodyPr>
          <a:lstStyle/>
          <a:p>
            <a:r>
              <a:rPr lang="en-US" sz="2500" dirty="0"/>
              <a:t>Gantt charts can also be useful for tracking and monitoring the progress of a project. As shown in Figure </a:t>
            </a:r>
            <a:r>
              <a:rPr lang="en-US" sz="2500" dirty="0" smtClean="0"/>
              <a:t>below, </a:t>
            </a:r>
            <a:r>
              <a:rPr lang="en-US" sz="2500" dirty="0"/>
              <a:t>completed tasks can be shaded or filled in, and one can get an accurate picture of where the project stands for a given status or reporting date. In Figure </a:t>
            </a:r>
            <a:r>
              <a:rPr lang="en-US" sz="2500" dirty="0" smtClean="0"/>
              <a:t>below, </a:t>
            </a:r>
            <a:r>
              <a:rPr lang="en-US" sz="2500" dirty="0"/>
              <a:t>tasks A and B have been completed, but it looks like Task C is somewhat behind schedule.</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73" y="2666735"/>
            <a:ext cx="6612836" cy="3451100"/>
          </a:xfrm>
          <a:prstGeom prst="rect">
            <a:avLst/>
          </a:prstGeom>
        </p:spPr>
      </p:pic>
    </p:spTree>
    <p:extLst>
      <p:ext uri="{BB962C8B-B14F-4D97-AF65-F5344CB8AC3E}">
        <p14:creationId xmlns:p14="http://schemas.microsoft.com/office/powerpoint/2010/main" val="2477744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4" name="Rectangle 3"/>
          <p:cNvSpPr/>
          <p:nvPr/>
        </p:nvSpPr>
        <p:spPr>
          <a:xfrm>
            <a:off x="530086" y="399964"/>
            <a:ext cx="9329531" cy="477054"/>
          </a:xfrm>
          <a:prstGeom prst="rect">
            <a:avLst/>
          </a:prstGeom>
        </p:spPr>
        <p:txBody>
          <a:bodyPr wrap="square">
            <a:spAutoFit/>
          </a:bodyPr>
          <a:lstStyle/>
          <a:p>
            <a:r>
              <a:rPr lang="en-US" sz="2500" dirty="0" smtClean="0">
                <a:solidFill>
                  <a:srgbClr val="FF0000"/>
                </a:solidFill>
              </a:rPr>
              <a:t>Activity on the Node (AON)</a:t>
            </a:r>
            <a:endParaRPr lang="en-US" sz="2500" dirty="0">
              <a:solidFill>
                <a:srgbClr val="FF0000"/>
              </a:solidFill>
            </a:endParaRPr>
          </a:p>
        </p:txBody>
      </p:sp>
      <p:sp>
        <p:nvSpPr>
          <p:cNvPr id="2" name="Rectangle 1"/>
          <p:cNvSpPr/>
          <p:nvPr/>
        </p:nvSpPr>
        <p:spPr>
          <a:xfrm>
            <a:off x="636104" y="1062913"/>
            <a:ext cx="9753600" cy="2785378"/>
          </a:xfrm>
          <a:prstGeom prst="rect">
            <a:avLst/>
          </a:prstGeom>
        </p:spPr>
        <p:txBody>
          <a:bodyPr wrap="square">
            <a:spAutoFit/>
          </a:bodyPr>
          <a:lstStyle/>
          <a:p>
            <a:r>
              <a:rPr lang="en-US" sz="2500" dirty="0"/>
              <a:t>An activity or task focuses on producing a specific project deliverable, generally takes a specific amount of time to complete, and requires resources. Activity on the Node (AON) is a project network diagramming tool that graphically represents all of the project activities and tasks, as well as their logical sequence and dependencies. Using AON, activities are represented as boxes (i.e. nodes) and arrows indicate precedence and flow.</a:t>
            </a:r>
          </a:p>
        </p:txBody>
      </p:sp>
    </p:spTree>
    <p:extLst>
      <p:ext uri="{BB962C8B-B14F-4D97-AF65-F5344CB8AC3E}">
        <p14:creationId xmlns:p14="http://schemas.microsoft.com/office/powerpoint/2010/main" val="2477744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2" name="Rectangle 1"/>
          <p:cNvSpPr/>
          <p:nvPr/>
        </p:nvSpPr>
        <p:spPr>
          <a:xfrm>
            <a:off x="901147" y="630272"/>
            <a:ext cx="10416209" cy="2015936"/>
          </a:xfrm>
          <a:prstGeom prst="rect">
            <a:avLst/>
          </a:prstGeom>
        </p:spPr>
        <p:txBody>
          <a:bodyPr wrap="square">
            <a:spAutoFit/>
          </a:bodyPr>
          <a:lstStyle/>
          <a:p>
            <a:r>
              <a:rPr lang="en-US" sz="2500" dirty="0"/>
              <a:t>To construct an AON network diagram, one begins with the activities and tasks that were defined in the WBS. Estimates for each activity or task defined in the WBS should have an associated time estimate. The next step is to determine which activities are predecessors, successors, or parallel. </a:t>
            </a:r>
          </a:p>
        </p:txBody>
      </p:sp>
      <p:sp>
        <p:nvSpPr>
          <p:cNvPr id="4" name="Rectangle 3"/>
          <p:cNvSpPr/>
          <p:nvPr/>
        </p:nvSpPr>
        <p:spPr>
          <a:xfrm>
            <a:off x="1020415" y="2646208"/>
            <a:ext cx="8415131" cy="1631216"/>
          </a:xfrm>
          <a:prstGeom prst="rect">
            <a:avLst/>
          </a:prstGeom>
        </p:spPr>
        <p:txBody>
          <a:bodyPr wrap="square">
            <a:spAutoFit/>
          </a:bodyPr>
          <a:lstStyle/>
          <a:p>
            <a:r>
              <a:rPr lang="en-US" sz="2500" dirty="0">
                <a:solidFill>
                  <a:srgbClr val="FF0000"/>
                </a:solidFill>
              </a:rPr>
              <a:t>Predecessor activities </a:t>
            </a:r>
            <a:r>
              <a:rPr lang="en-US" sz="2500" dirty="0"/>
              <a:t>are those activities that must be completed before another activity can be started—e.g., a computer's operating system must be installed before loading an application package.</a:t>
            </a:r>
          </a:p>
        </p:txBody>
      </p:sp>
    </p:spTree>
    <p:extLst>
      <p:ext uri="{BB962C8B-B14F-4D97-AF65-F5344CB8AC3E}">
        <p14:creationId xmlns:p14="http://schemas.microsoft.com/office/powerpoint/2010/main" val="2477744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0698" y="5379171"/>
            <a:ext cx="6615447" cy="1477328"/>
          </a:xfrm>
          <a:prstGeom prst="rect">
            <a:avLst/>
          </a:prstGeom>
          <a:noFill/>
        </p:spPr>
        <p:txBody>
          <a:bodyPr wrap="square" rtlCol="0">
            <a:spAutoFit/>
          </a:bodyPr>
          <a:lstStyle/>
          <a:p>
            <a:r>
              <a:rPr lang="en-PH" sz="1500" b="1" dirty="0" smtClean="0"/>
              <a:t>Prepared by:</a:t>
            </a:r>
          </a:p>
          <a:p>
            <a:r>
              <a:rPr lang="en-PH" sz="1500" b="1" dirty="0" smtClean="0"/>
              <a:t>MR. CELSO T. AGOS JR.,MSIT</a:t>
            </a:r>
          </a:p>
          <a:p>
            <a:r>
              <a:rPr lang="en-PH" sz="1500" b="1" dirty="0" smtClean="0"/>
              <a:t>Microsoft Certified Educator</a:t>
            </a:r>
          </a:p>
          <a:p>
            <a:r>
              <a:rPr lang="en-PH" sz="1500" b="1" dirty="0" smtClean="0"/>
              <a:t>Six Sigma Certified</a:t>
            </a:r>
          </a:p>
          <a:p>
            <a:r>
              <a:rPr lang="en-PH" sz="1500" b="1" dirty="0" smtClean="0"/>
              <a:t>Science and Technological Specialist</a:t>
            </a:r>
          </a:p>
          <a:p>
            <a:r>
              <a:rPr lang="en-PH" sz="1500" b="1" dirty="0" smtClean="0"/>
              <a:t>Doctor in Information Technology- on going</a:t>
            </a:r>
          </a:p>
        </p:txBody>
      </p:sp>
      <p:sp>
        <p:nvSpPr>
          <p:cNvPr id="2" name="Rectangle 1"/>
          <p:cNvSpPr/>
          <p:nvPr/>
        </p:nvSpPr>
        <p:spPr>
          <a:xfrm>
            <a:off x="636104" y="430193"/>
            <a:ext cx="9899374" cy="1246495"/>
          </a:xfrm>
          <a:prstGeom prst="rect">
            <a:avLst/>
          </a:prstGeom>
        </p:spPr>
        <p:txBody>
          <a:bodyPr wrap="square">
            <a:spAutoFit/>
          </a:bodyPr>
          <a:lstStyle/>
          <a:p>
            <a:r>
              <a:rPr lang="en-US" sz="2500" dirty="0">
                <a:solidFill>
                  <a:srgbClr val="FF0000"/>
                </a:solidFill>
              </a:rPr>
              <a:t>successor activities </a:t>
            </a:r>
            <a:r>
              <a:rPr lang="en-US" sz="2500" dirty="0"/>
              <a:t>are activities that must follow a particular activity in some type of sequence. For example, a program must be tested and then documented after it is compiled. </a:t>
            </a:r>
          </a:p>
        </p:txBody>
      </p:sp>
      <p:sp>
        <p:nvSpPr>
          <p:cNvPr id="4" name="Rectangle 3"/>
          <p:cNvSpPr/>
          <p:nvPr/>
        </p:nvSpPr>
        <p:spPr>
          <a:xfrm>
            <a:off x="742122" y="2035002"/>
            <a:ext cx="10031896" cy="2015936"/>
          </a:xfrm>
          <a:prstGeom prst="rect">
            <a:avLst/>
          </a:prstGeom>
        </p:spPr>
        <p:txBody>
          <a:bodyPr wrap="square">
            <a:spAutoFit/>
          </a:bodyPr>
          <a:lstStyle/>
          <a:p>
            <a:r>
              <a:rPr lang="en-US" sz="2500" dirty="0"/>
              <a:t>A </a:t>
            </a:r>
            <a:r>
              <a:rPr lang="en-US" sz="2500" dirty="0">
                <a:solidFill>
                  <a:srgbClr val="FF0000"/>
                </a:solidFill>
              </a:rPr>
              <a:t>parallel activity </a:t>
            </a:r>
            <a:r>
              <a:rPr lang="en-US" sz="2500" dirty="0"/>
              <a:t>is an activity or task that can be worked on at the same time as another activity. Parallel activities may be thought of as an opportunity to shorten the project schedule; however, they also can be a trade-off since doing more than one thing at the same time can have a critical impact on project resources.</a:t>
            </a:r>
          </a:p>
        </p:txBody>
      </p:sp>
    </p:spTree>
    <p:extLst>
      <p:ext uri="{BB962C8B-B14F-4D97-AF65-F5344CB8AC3E}">
        <p14:creationId xmlns:p14="http://schemas.microsoft.com/office/powerpoint/2010/main" val="24777446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507</TotalTime>
  <Words>2031</Words>
  <Application>Microsoft Office PowerPoint</Application>
  <PresentationFormat>Custom</PresentationFormat>
  <Paragraphs>184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MPC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Celso Agos</dc:creator>
  <cp:lastModifiedBy>CelsoT. Agos Jr</cp:lastModifiedBy>
  <cp:revision>37</cp:revision>
  <dcterms:created xsi:type="dcterms:W3CDTF">2017-07-01T01:09:48Z</dcterms:created>
  <dcterms:modified xsi:type="dcterms:W3CDTF">2020-04-02T08:52:16Z</dcterms:modified>
</cp:coreProperties>
</file>