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55" d="100"/>
          <a:sy n="55" d="100"/>
        </p:scale>
        <p:origin x="6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17 PROJECT MANAGEMENT</a:t>
            </a:r>
            <a:endParaRPr lang="en-US" dirty="0"/>
          </a:p>
        </p:txBody>
      </p:sp>
      <p:sp>
        <p:nvSpPr>
          <p:cNvPr id="3" name="Subtitle 2"/>
          <p:cNvSpPr>
            <a:spLocks noGrp="1"/>
          </p:cNvSpPr>
          <p:nvPr>
            <p:ph type="subTitle" idx="1"/>
          </p:nvPr>
        </p:nvSpPr>
        <p:spPr/>
        <p:txBody>
          <a:bodyPr/>
          <a:lstStyle/>
          <a:p>
            <a:r>
              <a:rPr lang="en-US" dirty="0" smtClean="0"/>
              <a:t>CONTROL QUALITY  - OUTPUTS</a:t>
            </a:r>
            <a:endParaRPr lang="en-US" dirty="0"/>
          </a:p>
        </p:txBody>
      </p:sp>
    </p:spTree>
    <p:extLst>
      <p:ext uri="{BB962C8B-B14F-4D97-AF65-F5344CB8AC3E}">
        <p14:creationId xmlns:p14="http://schemas.microsoft.com/office/powerpoint/2010/main" val="27097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4" y="1443656"/>
            <a:ext cx="10349346" cy="4401205"/>
          </a:xfrm>
          <a:prstGeom prst="rect">
            <a:avLst/>
          </a:prstGeom>
        </p:spPr>
        <p:txBody>
          <a:bodyPr wrap="square">
            <a:spAutoFit/>
          </a:bodyPr>
          <a:lstStyle/>
          <a:p>
            <a:pPr algn="just">
              <a:tabLst>
                <a:tab pos="4114800" algn="l"/>
              </a:tabLst>
            </a:pPr>
            <a:r>
              <a:rPr lang="en-US" sz="2800" b="1" dirty="0">
                <a:solidFill>
                  <a:srgbClr val="FF0000"/>
                </a:solidFill>
                <a:latin typeface="Tahoma" panose="020B0604030504040204" pitchFamily="34" charset="0"/>
                <a:ea typeface="Times New Roman" panose="02020603050405020304" pitchFamily="18" charset="0"/>
              </a:rPr>
              <a:t>3 Control Quality: Outputs</a:t>
            </a:r>
            <a:endParaRPr lang="en-US" sz="2800" dirty="0">
              <a:latin typeface="Times New Roman" panose="02020603050405020304" pitchFamily="18" charset="0"/>
              <a:ea typeface="Times New Roman" panose="02020603050405020304" pitchFamily="18" charset="0"/>
            </a:endParaRPr>
          </a:p>
          <a:p>
            <a:pPr algn="just">
              <a:tabLst>
                <a:tab pos="4114800" algn="l"/>
              </a:tabLst>
            </a:pPr>
            <a:r>
              <a:rPr lang="en-US" sz="2800" b="1" dirty="0">
                <a:latin typeface="Tahoma" panose="020B0604030504040204" pitchFamily="34" charset="0"/>
                <a:ea typeface="Times New Roman" panose="02020603050405020304" pitchFamily="18" charset="0"/>
              </a:rPr>
              <a:t>1 Quality Control Measurements</a:t>
            </a:r>
            <a:endParaRPr lang="en-US" sz="2800" dirty="0">
              <a:latin typeface="Times New Roman" panose="02020603050405020304" pitchFamily="18" charset="0"/>
              <a:ea typeface="Times New Roman" panose="02020603050405020304" pitchFamily="18" charset="0"/>
            </a:endParaRPr>
          </a:p>
          <a:p>
            <a:pPr algn="just">
              <a:tabLst>
                <a:tab pos="4114800" algn="l"/>
              </a:tabLst>
            </a:pPr>
            <a:r>
              <a:rPr lang="en-US" sz="2800" dirty="0">
                <a:latin typeface="Tahoma" panose="020B0604030504040204" pitchFamily="34" charset="0"/>
                <a:ea typeface="Times New Roman" panose="02020603050405020304" pitchFamily="18" charset="0"/>
              </a:rPr>
              <a:t>Quality control measurements are the documented results of control quality activities. They should be captured in the format that was specified through the Plan Quality Management process .</a:t>
            </a:r>
            <a:endParaRPr lang="en-US" sz="2800" dirty="0">
              <a:latin typeface="Times New Roman" panose="02020603050405020304" pitchFamily="18" charset="0"/>
              <a:ea typeface="Times New Roman" panose="02020603050405020304" pitchFamily="18" charset="0"/>
            </a:endParaRPr>
          </a:p>
          <a:p>
            <a:pPr algn="just">
              <a:tabLst>
                <a:tab pos="4114800" algn="l"/>
              </a:tabLst>
            </a:pPr>
            <a:r>
              <a:rPr lang="en-US" sz="2800" b="1" dirty="0">
                <a:latin typeface="Tahoma" panose="020B0604030504040204" pitchFamily="34" charset="0"/>
                <a:ea typeface="Times New Roman" panose="02020603050405020304" pitchFamily="18" charset="0"/>
              </a:rPr>
              <a:t>2 Validated Changes</a:t>
            </a:r>
            <a:endParaRPr lang="en-US" sz="2800" dirty="0">
              <a:latin typeface="Times New Roman" panose="02020603050405020304" pitchFamily="18" charset="0"/>
              <a:ea typeface="Times New Roman" panose="02020603050405020304" pitchFamily="18" charset="0"/>
            </a:endParaRPr>
          </a:p>
          <a:p>
            <a:pPr algn="just">
              <a:tabLst>
                <a:tab pos="4114800" algn="l"/>
              </a:tabLst>
            </a:pPr>
            <a:r>
              <a:rPr lang="en-US" sz="2800" dirty="0">
                <a:latin typeface="Tahoma" panose="020B0604030504040204" pitchFamily="34" charset="0"/>
                <a:ea typeface="Times New Roman" panose="02020603050405020304" pitchFamily="18" charset="0"/>
              </a:rPr>
              <a:t>Any changed or repaired items are inspected and will be either accepted or rejected before notification of the decision is provided. Rejected items may require rework.</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108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235" y="1582341"/>
            <a:ext cx="9351819" cy="4893647"/>
          </a:xfrm>
          <a:prstGeom prst="rect">
            <a:avLst/>
          </a:prstGeom>
        </p:spPr>
        <p:txBody>
          <a:bodyPr wrap="square">
            <a:spAutoFit/>
          </a:bodyPr>
          <a:lstStyle/>
          <a:p>
            <a:pPr algn="just">
              <a:tabLst>
                <a:tab pos="4114800" algn="l"/>
              </a:tabLst>
            </a:pPr>
            <a:r>
              <a:rPr lang="en-US" sz="2400" b="1" dirty="0">
                <a:latin typeface="Tahoma" panose="020B0604030504040204" pitchFamily="34" charset="0"/>
                <a:ea typeface="Times New Roman" panose="02020603050405020304" pitchFamily="18" charset="0"/>
              </a:rPr>
              <a:t>3 Verified Deliverables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A goal of the Control Quality process is to determine the correctness of deliverables. The results of performing</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the Control Quality process are verified deliverables. Verified deliverables are an input to Validate Scope for formalized acceptance.</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b="1" dirty="0">
                <a:latin typeface="Tahoma" panose="020B0604030504040204" pitchFamily="34" charset="0"/>
                <a:ea typeface="Times New Roman" panose="02020603050405020304" pitchFamily="18" charset="0"/>
              </a:rPr>
              <a:t>4 Work Performance Information</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Work performance information is the performance data collected from various controlling processes, analyzed in context and integrated based on relationships across areas. Examples include information about the project requirements fulfillment such as causes for rejections, rework required, or the need for process adjustments.</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714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09" y="1720840"/>
            <a:ext cx="8728364" cy="4431983"/>
          </a:xfrm>
          <a:prstGeom prst="rect">
            <a:avLst/>
          </a:prstGeom>
        </p:spPr>
        <p:txBody>
          <a:bodyPr wrap="square">
            <a:spAutoFit/>
          </a:bodyPr>
          <a:lstStyle/>
          <a:p>
            <a:pPr algn="just">
              <a:tabLst>
                <a:tab pos="4114800" algn="l"/>
              </a:tabLst>
            </a:pPr>
            <a:r>
              <a:rPr lang="en-US" sz="2400" b="1" dirty="0">
                <a:latin typeface="Tahoma" panose="020B0604030504040204" pitchFamily="34" charset="0"/>
                <a:ea typeface="Times New Roman" panose="02020603050405020304" pitchFamily="18" charset="0"/>
              </a:rPr>
              <a:t>5 Change Requests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If the recommended corrective or preventive actions or a defect repair requires a change to the project management plan, a change request should be initiated in accordance with the defined Perform</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Integrated Change Control process.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b="1" dirty="0">
                <a:latin typeface="Tahoma" panose="020B0604030504040204" pitchFamily="34" charset="0"/>
                <a:ea typeface="Times New Roman" panose="02020603050405020304" pitchFamily="18" charset="0"/>
              </a:rPr>
              <a:t>6 Project Management Plan Updates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Elements of the project management plan that may be updated include, but are not limited to:</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Quality management plan , and</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Process improvement plan .</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b="1" dirty="0">
                <a:latin typeface="Tahoma" panose="020B060403050404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382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1859340"/>
            <a:ext cx="8395855" cy="4154984"/>
          </a:xfrm>
          <a:prstGeom prst="rect">
            <a:avLst/>
          </a:prstGeom>
        </p:spPr>
        <p:txBody>
          <a:bodyPr wrap="square">
            <a:spAutoFit/>
          </a:bodyPr>
          <a:lstStyle/>
          <a:p>
            <a:pPr algn="just">
              <a:tabLst>
                <a:tab pos="4114800" algn="l"/>
              </a:tabLst>
            </a:pPr>
            <a:r>
              <a:rPr lang="en-US" sz="2400" b="1" dirty="0">
                <a:latin typeface="Tahoma" panose="020B0604030504040204" pitchFamily="34" charset="0"/>
                <a:ea typeface="Times New Roman" panose="02020603050405020304" pitchFamily="18" charset="0"/>
              </a:rPr>
              <a:t>7 Project Documents Updates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Project documents that may be updated include, but are not limited to,</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Quality standards;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Agreements;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Quality audit reports and change logs supported with corrective action plans;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Training plans and assessments of effectiveness; and</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Process documentation, such as information obtained using the seven basic quality tools or the quality</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management and control tools.</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8322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3891" y="1582341"/>
            <a:ext cx="8506691" cy="4524315"/>
          </a:xfrm>
          <a:prstGeom prst="rect">
            <a:avLst/>
          </a:prstGeom>
        </p:spPr>
        <p:txBody>
          <a:bodyPr wrap="square">
            <a:spAutoFit/>
          </a:bodyPr>
          <a:lstStyle/>
          <a:p>
            <a:pPr algn="just">
              <a:tabLst>
                <a:tab pos="4114800" algn="l"/>
              </a:tabLst>
            </a:pPr>
            <a:r>
              <a:rPr lang="en-US" sz="2400" b="1" dirty="0">
                <a:latin typeface="Tahoma" panose="020B0604030504040204" pitchFamily="34" charset="0"/>
                <a:ea typeface="Times New Roman" panose="02020603050405020304" pitchFamily="18" charset="0"/>
              </a:rPr>
              <a:t>8 Organizational Process Assets Updates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Elements of the organizational process assets that may be updated include, but are not limited to:</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a:t>
            </a:r>
            <a:r>
              <a:rPr lang="en-US" sz="2400" b="1" dirty="0">
                <a:latin typeface="Tahoma" panose="020B0604030504040204" pitchFamily="34" charset="0"/>
                <a:ea typeface="Times New Roman" panose="02020603050405020304" pitchFamily="18" charset="0"/>
              </a:rPr>
              <a:t>Completed checklists. </a:t>
            </a:r>
            <a:r>
              <a:rPr lang="en-US" sz="2400" dirty="0">
                <a:latin typeface="Tahoma" panose="020B0604030504040204" pitchFamily="34" charset="0"/>
                <a:ea typeface="Times New Roman" panose="02020603050405020304" pitchFamily="18" charset="0"/>
              </a:rPr>
              <a:t>When checklists are used, the completed checklists become part of the </a:t>
            </a:r>
            <a:r>
              <a:rPr lang="en-US" sz="2400" dirty="0" smtClean="0">
                <a:latin typeface="Tahoma" panose="020B0604030504040204" pitchFamily="34" charset="0"/>
                <a:ea typeface="Times New Roman" panose="02020603050405020304" pitchFamily="18" charset="0"/>
              </a:rPr>
              <a:t>project documents </a:t>
            </a:r>
            <a:r>
              <a:rPr lang="en-US" sz="2400" dirty="0">
                <a:latin typeface="Tahoma" panose="020B0604030504040204" pitchFamily="34" charset="0"/>
                <a:ea typeface="Times New Roman" panose="02020603050405020304" pitchFamily="18" charset="0"/>
              </a:rPr>
              <a:t>and organizational process assets.</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a:t>
            </a:r>
            <a:r>
              <a:rPr lang="en-US" sz="2400" b="1" dirty="0">
                <a:latin typeface="Tahoma" panose="020B0604030504040204" pitchFamily="34" charset="0"/>
                <a:ea typeface="Times New Roman" panose="02020603050405020304" pitchFamily="18" charset="0"/>
              </a:rPr>
              <a:t>Lessons learned documentation. </a:t>
            </a:r>
            <a:r>
              <a:rPr lang="en-US" sz="2400" dirty="0">
                <a:latin typeface="Tahoma" panose="020B0604030504040204" pitchFamily="34" charset="0"/>
                <a:ea typeface="Times New Roman" panose="02020603050405020304" pitchFamily="18" charset="0"/>
              </a:rPr>
              <a:t>The causes of variances, the reasoning behind the corrective </a:t>
            </a:r>
            <a:r>
              <a:rPr lang="en-US" sz="2400" dirty="0" smtClean="0">
                <a:latin typeface="Tahoma" panose="020B0604030504040204" pitchFamily="34" charset="0"/>
                <a:ea typeface="Times New Roman" panose="02020603050405020304" pitchFamily="18" charset="0"/>
              </a:rPr>
              <a:t>action chosen</a:t>
            </a:r>
            <a:r>
              <a:rPr lang="en-US" sz="2400" dirty="0">
                <a:latin typeface="Tahoma" panose="020B0604030504040204" pitchFamily="34" charset="0"/>
                <a:ea typeface="Times New Roman" panose="02020603050405020304" pitchFamily="18" charset="0"/>
              </a:rPr>
              <a:t>, and other types of lessons learned from control quality are documented so they become part </a:t>
            </a:r>
            <a:r>
              <a:rPr lang="en-US" sz="2400" dirty="0" smtClean="0">
                <a:latin typeface="Tahoma" panose="020B0604030504040204" pitchFamily="34" charset="0"/>
                <a:ea typeface="Times New Roman" panose="02020603050405020304" pitchFamily="18" charset="0"/>
              </a:rPr>
              <a:t>of the </a:t>
            </a:r>
            <a:r>
              <a:rPr lang="en-US" sz="2400" dirty="0">
                <a:latin typeface="Tahoma" panose="020B0604030504040204" pitchFamily="34" charset="0"/>
                <a:ea typeface="Times New Roman" panose="02020603050405020304" pitchFamily="18" charset="0"/>
              </a:rPr>
              <a:t>historical database for both the project and the performing organization.</a:t>
            </a:r>
            <a:endParaRPr lang="en-US" sz="2400" dirty="0">
              <a:latin typeface="Times New Roman" panose="02020603050405020304" pitchFamily="18" charset="0"/>
              <a:ea typeface="Times New Roman" panose="02020603050405020304" pitchFamily="18" charset="0"/>
            </a:endParaRPr>
          </a:p>
          <a:p>
            <a:pPr algn="just">
              <a:tabLst>
                <a:tab pos="4114800" algn="l"/>
              </a:tabLst>
            </a:pPr>
            <a:r>
              <a:rPr lang="en-US" sz="2400" dirty="0">
                <a:latin typeface="Tahoma" panose="020B0604030504040204"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12366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TotalTime>
  <Words>406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Tahoma</vt:lpstr>
      <vt:lpstr>Times New Roman</vt:lpstr>
      <vt:lpstr>Trebuchet MS</vt:lpstr>
      <vt:lpstr>Berlin</vt:lpstr>
      <vt:lpstr>WEEK 17 PROJECT MANAGEMENT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17 PROJECT MANAGEMENT</dc:title>
  <dc:creator>PinkyD</dc:creator>
  <cp:lastModifiedBy>PinkyD</cp:lastModifiedBy>
  <cp:revision>1</cp:revision>
  <dcterms:created xsi:type="dcterms:W3CDTF">2020-04-02T08:17:30Z</dcterms:created>
  <dcterms:modified xsi:type="dcterms:W3CDTF">2020-04-02T08:22:59Z</dcterms:modified>
</cp:coreProperties>
</file>