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120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71746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51066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1203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8442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55145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98162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76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591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25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333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895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181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712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282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423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86024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2D6E202-B606-4609-B914-27C9371A1F6D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517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  <p:sldLayoutId id="2147483818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Autofit/>
          </a:bodyPr>
          <a:lstStyle/>
          <a:p>
            <a:r>
              <a:rPr lang="en-US" sz="5400" dirty="0"/>
              <a:t>MODULES 11-12.  PROJECT MONITORING AND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DITTAS FORMOSO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6EAED-3032-430A-9642-55DE8C719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62025"/>
          </a:xfrm>
        </p:spPr>
        <p:txBody>
          <a:bodyPr/>
          <a:lstStyle/>
          <a:p>
            <a:r>
              <a:rPr lang="en-PH" dirty="0"/>
              <a:t>6.  Cost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7F88B-5C05-4C49-9A7A-87227C1D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535" y="1733549"/>
            <a:ext cx="10018713" cy="432435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PH" b="0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The Cost Control process monitors and controls costs and changes to the project budget.  Outputs include:</a:t>
            </a:r>
          </a:p>
          <a:p>
            <a:r>
              <a:rPr lang="en-PH" b="0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Cost estimate updates</a:t>
            </a:r>
          </a:p>
          <a:p>
            <a:r>
              <a:rPr lang="en-PH" b="0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Cost baseline updates</a:t>
            </a:r>
          </a:p>
          <a:p>
            <a:r>
              <a:rPr lang="en-PH" b="0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Performance measurements</a:t>
            </a:r>
          </a:p>
          <a:p>
            <a:r>
              <a:rPr lang="en-PH" b="0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Forecasted completion</a:t>
            </a:r>
          </a:p>
          <a:p>
            <a:r>
              <a:rPr lang="en-PH" b="0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Requested changes</a:t>
            </a:r>
          </a:p>
          <a:p>
            <a:r>
              <a:rPr lang="en-PH" b="0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Recommended corrective actions</a:t>
            </a:r>
          </a:p>
          <a:p>
            <a:r>
              <a:rPr lang="en-PH" b="0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Updates to organizational process assets</a:t>
            </a:r>
          </a:p>
          <a:p>
            <a:r>
              <a:rPr lang="en-PH" b="0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Updates to the Project Management Plan</a:t>
            </a:r>
          </a:p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562351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6EAE1-54E0-4D6D-94BC-52EF0AA2D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381000"/>
            <a:ext cx="10018713" cy="866775"/>
          </a:xfrm>
        </p:spPr>
        <p:txBody>
          <a:bodyPr/>
          <a:lstStyle/>
          <a:p>
            <a:r>
              <a:rPr lang="en-PH" dirty="0"/>
              <a:t>7.  Performing Quality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DD919-057D-4B89-8192-01EAF4C9D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562100"/>
            <a:ext cx="10018713" cy="47339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PH" b="0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The quality control performance process measures specific project results to determine whether the project is meeting quality standards.  Outputs include:</a:t>
            </a:r>
          </a:p>
          <a:p>
            <a:r>
              <a:rPr lang="en-PH" b="0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Quality control measurements</a:t>
            </a:r>
          </a:p>
          <a:p>
            <a:r>
              <a:rPr lang="en-PH" b="0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Validated defect repair</a:t>
            </a:r>
          </a:p>
          <a:p>
            <a:r>
              <a:rPr lang="en-PH" b="0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Updates to the quality baseline</a:t>
            </a:r>
          </a:p>
          <a:p>
            <a:r>
              <a:rPr lang="en-PH" b="0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Recommended corrective and preventive actions</a:t>
            </a:r>
          </a:p>
          <a:p>
            <a:r>
              <a:rPr lang="en-PH" b="0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Requested changes</a:t>
            </a:r>
          </a:p>
          <a:p>
            <a:r>
              <a:rPr lang="en-PH" b="0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Recommended defect repair</a:t>
            </a:r>
          </a:p>
          <a:p>
            <a:r>
              <a:rPr lang="en-PH" b="0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Updates to organizational process assets</a:t>
            </a:r>
          </a:p>
          <a:p>
            <a:r>
              <a:rPr lang="en-PH" b="0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Validated deliverables</a:t>
            </a:r>
          </a:p>
          <a:p>
            <a:r>
              <a:rPr lang="en-PH" b="0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Updates to the Project Management Plan</a:t>
            </a:r>
          </a:p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87853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EF140-9240-4240-A951-D5634945D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8.  Managing the Project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10C5C-2458-49DD-A048-0400343AA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PH" b="0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This process tracks team member performance, provides feedback, resolves issues and coordinates changes to maintain and improve project performance.  Outputs include:</a:t>
            </a:r>
          </a:p>
          <a:p>
            <a:r>
              <a:rPr lang="en-PH" b="0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Requested changes</a:t>
            </a:r>
          </a:p>
          <a:p>
            <a:r>
              <a:rPr lang="en-PH" b="0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Recommended corrective and preventive actions</a:t>
            </a:r>
          </a:p>
          <a:p>
            <a:r>
              <a:rPr lang="en-PH" b="0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Updates to organizational process assets</a:t>
            </a:r>
          </a:p>
          <a:p>
            <a:r>
              <a:rPr lang="en-PH" b="0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Updates to the Project Management Plan</a:t>
            </a:r>
          </a:p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1367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8474C-F24C-4B5D-8E97-431CE5490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5260" y="485775"/>
            <a:ext cx="10018713" cy="885825"/>
          </a:xfrm>
        </p:spPr>
        <p:txBody>
          <a:bodyPr/>
          <a:lstStyle/>
          <a:p>
            <a:r>
              <a:rPr lang="en-PH" dirty="0"/>
              <a:t>9.  Performance Reporting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E3BA2-CC80-4D95-BC37-9B2C4CE5A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5259" y="2105024"/>
            <a:ext cx="10018713" cy="312420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PH" b="0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The Performance Reporting process collects and distributes performance information — including status reports, progress reports and forecasts.  Outputs include:</a:t>
            </a:r>
          </a:p>
          <a:p>
            <a:r>
              <a:rPr lang="en-PH" b="0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Performance reports</a:t>
            </a:r>
          </a:p>
          <a:p>
            <a:r>
              <a:rPr lang="en-PH" b="0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Forecasts</a:t>
            </a:r>
          </a:p>
          <a:p>
            <a:r>
              <a:rPr lang="en-PH" b="0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Requested changes</a:t>
            </a:r>
          </a:p>
          <a:p>
            <a:r>
              <a:rPr lang="en-PH" b="0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Recommended corrective actions</a:t>
            </a:r>
          </a:p>
          <a:p>
            <a:r>
              <a:rPr lang="en-PH" b="0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Updates to organizational process assets</a:t>
            </a:r>
          </a:p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572742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EC361-56D8-4F8C-8424-9483E4D97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466725"/>
            <a:ext cx="10018713" cy="1400175"/>
          </a:xfrm>
        </p:spPr>
        <p:txBody>
          <a:bodyPr/>
          <a:lstStyle/>
          <a:p>
            <a:r>
              <a:rPr lang="en-PH" dirty="0"/>
              <a:t>10.  Managing Stakeholders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8930F-41ED-44CA-BC88-568D18E4B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7185" y="1952624"/>
            <a:ext cx="10018713" cy="312420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PH" b="0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This process manages stakeholder communications and works with stakeholders to ensure that requirements are satisfied and issues are proactively resolved.  Outputs include:</a:t>
            </a:r>
          </a:p>
          <a:p>
            <a:r>
              <a:rPr lang="en-PH" b="0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Resolved issues</a:t>
            </a:r>
          </a:p>
          <a:p>
            <a:r>
              <a:rPr lang="en-PH" b="0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Approved change requests</a:t>
            </a:r>
          </a:p>
          <a:p>
            <a:r>
              <a:rPr lang="en-PH" b="0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Approved corrective actions</a:t>
            </a:r>
          </a:p>
          <a:p>
            <a:r>
              <a:rPr lang="en-PH" b="0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Updates to organizational process assets</a:t>
            </a:r>
          </a:p>
          <a:p>
            <a:r>
              <a:rPr lang="en-PH" b="0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Updates to the Project Management Plan</a:t>
            </a:r>
          </a:p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726320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1E4F0-BFE7-4DFB-B335-B0721B3AD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GROUP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8038B-AEC7-4A29-AC06-7B0180130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66949"/>
            <a:ext cx="10018713" cy="312420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PH" dirty="0"/>
              <a:t>Introduce the following scenarios to your project.</a:t>
            </a:r>
          </a:p>
          <a:p>
            <a:pPr marL="457200" indent="-457200">
              <a:buAutoNum type="arabicParenR"/>
            </a:pPr>
            <a:r>
              <a:rPr lang="en-PH" dirty="0"/>
              <a:t>Your client wants to reduce the timeline for the project by one month</a:t>
            </a:r>
          </a:p>
          <a:p>
            <a:pPr marL="457200" indent="-457200">
              <a:buAutoNum type="arabicParenR"/>
            </a:pPr>
            <a:r>
              <a:rPr lang="en-PH" dirty="0"/>
              <a:t>Your client wants to reduce the project cost by 10%</a:t>
            </a:r>
          </a:p>
          <a:p>
            <a:pPr marL="0" indent="0">
              <a:buNone/>
            </a:pPr>
            <a:r>
              <a:rPr lang="en-PH" dirty="0"/>
              <a:t>Question:</a:t>
            </a:r>
          </a:p>
          <a:p>
            <a:pPr marL="457200" indent="-457200">
              <a:buAutoNum type="arabicParenR"/>
            </a:pPr>
            <a:r>
              <a:rPr lang="en-PH" dirty="0"/>
              <a:t>What is the impact of the changes to your project</a:t>
            </a:r>
          </a:p>
          <a:p>
            <a:pPr marL="457200" indent="-457200">
              <a:buAutoNum type="arabicParenR"/>
            </a:pPr>
            <a:r>
              <a:rPr lang="en-PH" dirty="0"/>
              <a:t>How will you justify to the client that you can not  accommodate their request.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18130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FB130-0000-413A-99B5-789412F12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3600" dirty="0"/>
              <a:t>PROJECT MONITORING AND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FD756-1D93-453F-85EF-0BEAF2FCA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PH" sz="2400" dirty="0">
                <a:solidFill>
                  <a:srgbClr val="313131"/>
                </a:solidFill>
                <a:latin typeface="Open Sans" panose="020B0606030504020204" pitchFamily="34" charset="0"/>
              </a:rPr>
              <a:t>“</a:t>
            </a:r>
            <a:r>
              <a:rPr lang="en-PH" sz="2400" i="1" dirty="0">
                <a:solidFill>
                  <a:srgbClr val="313131"/>
                </a:solidFill>
                <a:latin typeface="Open Sans" panose="020B0606030504020204" pitchFamily="34" charset="0"/>
              </a:rPr>
              <a:t>T</a:t>
            </a:r>
            <a:r>
              <a:rPr lang="en-PH" sz="2400" b="0" i="1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he Monitoring and Control Process Group consists of those processes performed to observe project execution so that potential problems can be identified in a timely manner and corrective action can be taken, when necessary, to control the execution of the project.</a:t>
            </a:r>
            <a:r>
              <a:rPr lang="en-PH" sz="2400" b="0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”</a:t>
            </a:r>
          </a:p>
          <a:p>
            <a:pPr marL="0" indent="0">
              <a:buNone/>
            </a:pPr>
            <a:endParaRPr lang="en-PH" sz="2400" dirty="0">
              <a:solidFill>
                <a:srgbClr val="31313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PH" sz="2000" b="0" i="1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Project Monitoring and Control activities </a:t>
            </a:r>
            <a:r>
              <a:rPr lang="en-PH" sz="2000" b="1" i="1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take place in parallel with Project Execution </a:t>
            </a:r>
            <a:r>
              <a:rPr lang="en-PH" sz="2000" b="0" i="1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Process Group activities so that, while the project work is being executed, the project is being monitored and controlled by implementing the appropriate level of oversight and corrective action.</a:t>
            </a:r>
            <a:endParaRPr lang="en-PH" sz="2400" i="1" dirty="0"/>
          </a:p>
        </p:txBody>
      </p:sp>
    </p:spTree>
    <p:extLst>
      <p:ext uri="{BB962C8B-B14F-4D97-AF65-F5344CB8AC3E}">
        <p14:creationId xmlns:p14="http://schemas.microsoft.com/office/powerpoint/2010/main" val="4275428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A1A95-ECF4-44DC-B053-50D87650E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Monitoring and Control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80DBD-F4F7-4E96-8C4A-98A37AACAC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PH" sz="2000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1. Monitoring and Controlling Project Work</a:t>
            </a:r>
          </a:p>
          <a:p>
            <a:r>
              <a:rPr lang="en-PH" sz="2000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2. Integrated Change Control</a:t>
            </a:r>
          </a:p>
          <a:p>
            <a:r>
              <a:rPr lang="en-PH" sz="2000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3. Scope Verification</a:t>
            </a:r>
          </a:p>
          <a:p>
            <a:r>
              <a:rPr lang="en-PH" sz="2000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4. Scope Control</a:t>
            </a:r>
          </a:p>
          <a:p>
            <a:r>
              <a:rPr lang="en-PH" sz="2000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5. Schedule Control</a:t>
            </a:r>
          </a:p>
          <a:p>
            <a:endParaRPr lang="en-PH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DCAD9B-0835-4944-8E86-A7A83598FDD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PH" sz="2000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6. Cost Control</a:t>
            </a:r>
          </a:p>
          <a:p>
            <a:r>
              <a:rPr lang="en-PH" sz="2000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7. Performing Quality Control</a:t>
            </a:r>
          </a:p>
          <a:p>
            <a:r>
              <a:rPr lang="en-PH" sz="2000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8. Managing the Project Team</a:t>
            </a:r>
          </a:p>
          <a:p>
            <a:r>
              <a:rPr lang="en-PH" sz="2000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9. Performance Reporting</a:t>
            </a:r>
          </a:p>
          <a:p>
            <a:r>
              <a:rPr lang="en-PH" sz="2000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10. Managing Stakeholders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867329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07DDD-A939-412D-AA3D-FA9D2C625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PH" sz="4800" dirty="0"/>
              <a:t>OUTPUTS OF THE PROJECT MONITORING PROCESSES</a:t>
            </a:r>
          </a:p>
        </p:txBody>
      </p:sp>
    </p:spTree>
    <p:extLst>
      <p:ext uri="{BB962C8B-B14F-4D97-AF65-F5344CB8AC3E}">
        <p14:creationId xmlns:p14="http://schemas.microsoft.com/office/powerpoint/2010/main" val="423412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6CADF-2B7A-4609-9884-838D9125F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38175"/>
          </a:xfrm>
        </p:spPr>
        <p:txBody>
          <a:bodyPr>
            <a:noAutofit/>
          </a:bodyPr>
          <a:lstStyle/>
          <a:p>
            <a:r>
              <a:rPr lang="en-PH" sz="3600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1. Monitoring and Controlling Project Work</a:t>
            </a:r>
            <a:br>
              <a:rPr lang="en-PH" sz="3600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</a:br>
            <a:endParaRPr lang="en-PH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0CF11-218E-49A1-B59C-96ED77A52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00201"/>
            <a:ext cx="10018713" cy="4476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b="0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The Monitoring and Controlling Project Work process collects, measures and disseminates performance information, and assesses measures and trends to forecast potential items requiring corrective action.  Outputs include:</a:t>
            </a:r>
          </a:p>
          <a:p>
            <a:r>
              <a:rPr lang="en-PH" b="0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Recommended corrective actions</a:t>
            </a:r>
          </a:p>
          <a:p>
            <a:r>
              <a:rPr lang="en-PH" b="0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Recommended preventive actions</a:t>
            </a:r>
          </a:p>
          <a:p>
            <a:r>
              <a:rPr lang="en-PH" b="0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Forecasts</a:t>
            </a:r>
          </a:p>
          <a:p>
            <a:r>
              <a:rPr lang="en-PH" b="0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Recommended defect repair</a:t>
            </a:r>
          </a:p>
          <a:p>
            <a:r>
              <a:rPr lang="en-PH" b="0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Requested changes</a:t>
            </a:r>
          </a:p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97339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88250-8A10-44E2-80CC-85AF2503F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666750"/>
          </a:xfrm>
        </p:spPr>
        <p:txBody>
          <a:bodyPr>
            <a:normAutofit fontScale="90000"/>
          </a:bodyPr>
          <a:lstStyle/>
          <a:p>
            <a:r>
              <a:rPr lang="en-PH" dirty="0"/>
              <a:t>2.  Integrated Change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50B77-8B20-4CA0-A5E1-DDFB9A77F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33551"/>
            <a:ext cx="10018713" cy="47434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PH" b="0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The  Integrated Change Control process ensures that changes as a result of project corrective actions and other controlling factors are managed across the project knowledge areas.  Outputs include:</a:t>
            </a:r>
          </a:p>
          <a:p>
            <a:r>
              <a:rPr lang="en-PH" b="0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Approved change requests</a:t>
            </a:r>
          </a:p>
          <a:p>
            <a:r>
              <a:rPr lang="en-PH" b="0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Rejected change requests</a:t>
            </a:r>
          </a:p>
          <a:p>
            <a:r>
              <a:rPr lang="en-PH" b="0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Updates to the Project Management Plan</a:t>
            </a:r>
          </a:p>
          <a:p>
            <a:r>
              <a:rPr lang="en-PH" b="0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Updates to the Project Scope Statement (and requirements)</a:t>
            </a:r>
          </a:p>
          <a:p>
            <a:r>
              <a:rPr lang="en-PH" b="0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Approved corrective and preventive actions</a:t>
            </a:r>
          </a:p>
          <a:p>
            <a:r>
              <a:rPr lang="en-PH" b="0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Approved defect repair</a:t>
            </a:r>
          </a:p>
          <a:p>
            <a:r>
              <a:rPr lang="en-PH" b="0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Validated defect repair</a:t>
            </a:r>
          </a:p>
          <a:p>
            <a:r>
              <a:rPr lang="en-PH" b="0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Deliverables</a:t>
            </a:r>
          </a:p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85390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2A353-7731-46D3-BBC8-8C6DFC4E8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3.  Scope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F1C45-4FF0-4BF3-8DC6-BE6AB3C3A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b="0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The scope verification process ensures that project deliverables are formally accepted.  Outputs include:</a:t>
            </a:r>
          </a:p>
          <a:p>
            <a:r>
              <a:rPr lang="en-PH" b="0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Accepted deliverables</a:t>
            </a:r>
          </a:p>
          <a:p>
            <a:r>
              <a:rPr lang="en-PH" b="0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Requested changes</a:t>
            </a:r>
          </a:p>
          <a:p>
            <a:r>
              <a:rPr lang="en-PH" b="0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Recommended corrective actions</a:t>
            </a:r>
          </a:p>
          <a:p>
            <a:pPr marL="0" indent="0">
              <a:buNone/>
            </a:pPr>
            <a:endParaRPr lang="en-PH" b="0" i="0" dirty="0">
              <a:solidFill>
                <a:srgbClr val="313131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696666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132F6-0F57-43DC-A02D-ECED87B8C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04850"/>
          </a:xfrm>
        </p:spPr>
        <p:txBody>
          <a:bodyPr/>
          <a:lstStyle/>
          <a:p>
            <a:r>
              <a:rPr lang="en-PH" dirty="0"/>
              <a:t>4.  Scope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29C0D-B8F9-44E0-A995-60723BEDD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19301"/>
            <a:ext cx="10018713" cy="37719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PH" b="0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The Scope Control process ensures that changes to project scope are controlled.  Outputs include:</a:t>
            </a:r>
          </a:p>
          <a:p>
            <a:r>
              <a:rPr lang="en-PH" b="0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Updates to the Project Scope Statement and Scope baseline (this includes requirements)</a:t>
            </a:r>
          </a:p>
          <a:p>
            <a:r>
              <a:rPr lang="en-PH" b="0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Updates to the Work Breakdown Structure (WBS) and the WBS Dictionary</a:t>
            </a:r>
          </a:p>
          <a:p>
            <a:r>
              <a:rPr lang="en-PH" b="0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Requested changes</a:t>
            </a:r>
          </a:p>
          <a:p>
            <a:r>
              <a:rPr lang="en-PH" b="0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Recommended corrective actions</a:t>
            </a:r>
          </a:p>
          <a:p>
            <a:r>
              <a:rPr lang="en-PH" b="0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Updates to organizational process assets</a:t>
            </a:r>
          </a:p>
          <a:p>
            <a:r>
              <a:rPr lang="en-PH" b="0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Updates to the Project Management Plan</a:t>
            </a:r>
          </a:p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76236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9F566-5D3F-4B8D-B22A-4B3E28AFB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061" y="333375"/>
            <a:ext cx="10018713" cy="942975"/>
          </a:xfrm>
        </p:spPr>
        <p:txBody>
          <a:bodyPr/>
          <a:lstStyle/>
          <a:p>
            <a:r>
              <a:rPr lang="en-PH" dirty="0"/>
              <a:t>5.  Schedule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A3AB3-4D02-4F97-AC08-322B500F7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95475"/>
            <a:ext cx="10018713" cy="42767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PH" b="0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The Schedule Control process monitors and controls changes to the project schedule. Outputs include:</a:t>
            </a:r>
          </a:p>
          <a:p>
            <a:r>
              <a:rPr lang="en-PH" b="0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Updates to the schedule model data and baseline</a:t>
            </a:r>
          </a:p>
          <a:p>
            <a:r>
              <a:rPr lang="en-PH" b="0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Performance measurements</a:t>
            </a:r>
          </a:p>
          <a:p>
            <a:r>
              <a:rPr lang="en-PH" b="0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Requested changes</a:t>
            </a:r>
          </a:p>
          <a:p>
            <a:r>
              <a:rPr lang="en-PH" b="0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Recommended corrective actions</a:t>
            </a:r>
          </a:p>
          <a:p>
            <a:r>
              <a:rPr lang="en-PH" b="0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Updates to organizational process assets</a:t>
            </a:r>
          </a:p>
          <a:p>
            <a:r>
              <a:rPr lang="en-PH" b="0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Activity list and activity attribute updates</a:t>
            </a:r>
          </a:p>
          <a:p>
            <a:r>
              <a:rPr lang="en-PH" b="0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Updates to the Project Management Plan</a:t>
            </a:r>
          </a:p>
          <a:p>
            <a:pPr marL="0" indent="0">
              <a:buNone/>
            </a:pPr>
            <a:endParaRPr lang="en-PH" b="0" i="0" dirty="0">
              <a:solidFill>
                <a:srgbClr val="313131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8538178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356</TotalTime>
  <Words>725</Words>
  <Application>Microsoft Office PowerPoint</Application>
  <PresentationFormat>Widescreen</PresentationFormat>
  <Paragraphs>105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Corbel</vt:lpstr>
      <vt:lpstr>Open Sans</vt:lpstr>
      <vt:lpstr>Parallax</vt:lpstr>
      <vt:lpstr>MODULES 11-12.  PROJECT MONITORING AND CONTROL</vt:lpstr>
      <vt:lpstr>PROJECT MONITORING AND CONTROL</vt:lpstr>
      <vt:lpstr>Monitoring and Control Processes</vt:lpstr>
      <vt:lpstr>OUTPUTS OF THE PROJECT MONITORING PROCESSES</vt:lpstr>
      <vt:lpstr>1. Monitoring and Controlling Project Work </vt:lpstr>
      <vt:lpstr>2.  Integrated Change Control</vt:lpstr>
      <vt:lpstr>3.  Scope Verification</vt:lpstr>
      <vt:lpstr>4.  Scope Control</vt:lpstr>
      <vt:lpstr>5.  Schedule Control</vt:lpstr>
      <vt:lpstr>6.  Cost Control</vt:lpstr>
      <vt:lpstr>7.  Performing Quality Control</vt:lpstr>
      <vt:lpstr>8.  Managing the Project Team</vt:lpstr>
      <vt:lpstr>9.  Performance Reporting</vt:lpstr>
      <vt:lpstr>10.  Managing Stakeholders</vt:lpstr>
      <vt:lpstr>GROUP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MONITORING AND CONTROL</dc:title>
  <dc:creator>Dittas Formoso</dc:creator>
  <cp:lastModifiedBy>Dittas Formoso</cp:lastModifiedBy>
  <cp:revision>15</cp:revision>
  <dcterms:created xsi:type="dcterms:W3CDTF">2021-06-07T05:36:20Z</dcterms:created>
  <dcterms:modified xsi:type="dcterms:W3CDTF">2021-06-07T11:32:41Z</dcterms:modified>
</cp:coreProperties>
</file>