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6"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7"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FB61D-427C-432A-B893-1FAB62B3CF1E}"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4F62F81-66C9-44C6-A72A-7DA5542501CC}" type="slidenum">
              <a:rPr lang="en-PH" smtClean="0"/>
              <a:t>‹#›</a:t>
            </a:fld>
            <a:endParaRPr lang="en-PH"/>
          </a:p>
        </p:txBody>
      </p:sp>
    </p:spTree>
    <p:extLst>
      <p:ext uri="{BB962C8B-B14F-4D97-AF65-F5344CB8AC3E}">
        <p14:creationId xmlns:p14="http://schemas.microsoft.com/office/powerpoint/2010/main" val="2791399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FB61D-427C-432A-B893-1FAB62B3CF1E}"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4F62F81-66C9-44C6-A72A-7DA5542501CC}" type="slidenum">
              <a:rPr lang="en-PH" smtClean="0"/>
              <a:t>‹#›</a:t>
            </a:fld>
            <a:endParaRPr lang="en-PH"/>
          </a:p>
        </p:txBody>
      </p:sp>
    </p:spTree>
    <p:extLst>
      <p:ext uri="{BB962C8B-B14F-4D97-AF65-F5344CB8AC3E}">
        <p14:creationId xmlns:p14="http://schemas.microsoft.com/office/powerpoint/2010/main" val="2597260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FB61D-427C-432A-B893-1FAB62B3CF1E}"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4F62F81-66C9-44C6-A72A-7DA5542501CC}" type="slidenum">
              <a:rPr lang="en-PH" smtClean="0"/>
              <a:t>‹#›</a:t>
            </a:fld>
            <a:endParaRPr lang="en-P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8577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FB61D-427C-432A-B893-1FAB62B3CF1E}"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4F62F81-66C9-44C6-A72A-7DA5542501CC}" type="slidenum">
              <a:rPr lang="en-PH" smtClean="0"/>
              <a:t>‹#›</a:t>
            </a:fld>
            <a:endParaRPr lang="en-PH"/>
          </a:p>
        </p:txBody>
      </p:sp>
    </p:spTree>
    <p:extLst>
      <p:ext uri="{BB962C8B-B14F-4D97-AF65-F5344CB8AC3E}">
        <p14:creationId xmlns:p14="http://schemas.microsoft.com/office/powerpoint/2010/main" val="1694733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FB61D-427C-432A-B893-1FAB62B3CF1E}"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4F62F81-66C9-44C6-A72A-7DA5542501CC}" type="slidenum">
              <a:rPr lang="en-PH" smtClean="0"/>
              <a:t>‹#›</a:t>
            </a:fld>
            <a:endParaRPr lang="en-P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12888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FB61D-427C-432A-B893-1FAB62B3CF1E}"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4F62F81-66C9-44C6-A72A-7DA5542501CC}" type="slidenum">
              <a:rPr lang="en-PH" smtClean="0"/>
              <a:t>‹#›</a:t>
            </a:fld>
            <a:endParaRPr lang="en-PH"/>
          </a:p>
        </p:txBody>
      </p:sp>
    </p:spTree>
    <p:extLst>
      <p:ext uri="{BB962C8B-B14F-4D97-AF65-F5344CB8AC3E}">
        <p14:creationId xmlns:p14="http://schemas.microsoft.com/office/powerpoint/2010/main" val="969211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FB61D-427C-432A-B893-1FAB62B3CF1E}"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4F62F81-66C9-44C6-A72A-7DA5542501CC}" type="slidenum">
              <a:rPr lang="en-PH" smtClean="0"/>
              <a:t>‹#›</a:t>
            </a:fld>
            <a:endParaRPr lang="en-PH"/>
          </a:p>
        </p:txBody>
      </p:sp>
    </p:spTree>
    <p:extLst>
      <p:ext uri="{BB962C8B-B14F-4D97-AF65-F5344CB8AC3E}">
        <p14:creationId xmlns:p14="http://schemas.microsoft.com/office/powerpoint/2010/main" val="2142283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FB61D-427C-432A-B893-1FAB62B3CF1E}"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4F62F81-66C9-44C6-A72A-7DA5542501CC}" type="slidenum">
              <a:rPr lang="en-PH" smtClean="0"/>
              <a:t>‹#›</a:t>
            </a:fld>
            <a:endParaRPr lang="en-PH"/>
          </a:p>
        </p:txBody>
      </p:sp>
    </p:spTree>
    <p:extLst>
      <p:ext uri="{BB962C8B-B14F-4D97-AF65-F5344CB8AC3E}">
        <p14:creationId xmlns:p14="http://schemas.microsoft.com/office/powerpoint/2010/main" val="165334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FB61D-427C-432A-B893-1FAB62B3CF1E}"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4F62F81-66C9-44C6-A72A-7DA5542501CC}" type="slidenum">
              <a:rPr lang="en-PH" smtClean="0"/>
              <a:t>‹#›</a:t>
            </a:fld>
            <a:endParaRPr lang="en-PH"/>
          </a:p>
        </p:txBody>
      </p:sp>
    </p:spTree>
    <p:extLst>
      <p:ext uri="{BB962C8B-B14F-4D97-AF65-F5344CB8AC3E}">
        <p14:creationId xmlns:p14="http://schemas.microsoft.com/office/powerpoint/2010/main" val="2461409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FB61D-427C-432A-B893-1FAB62B3CF1E}"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4F62F81-66C9-44C6-A72A-7DA5542501CC}" type="slidenum">
              <a:rPr lang="en-PH" smtClean="0"/>
              <a:t>‹#›</a:t>
            </a:fld>
            <a:endParaRPr lang="en-PH"/>
          </a:p>
        </p:txBody>
      </p:sp>
    </p:spTree>
    <p:extLst>
      <p:ext uri="{BB962C8B-B14F-4D97-AF65-F5344CB8AC3E}">
        <p14:creationId xmlns:p14="http://schemas.microsoft.com/office/powerpoint/2010/main" val="2773623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FB61D-427C-432A-B893-1FAB62B3CF1E}"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4F62F81-66C9-44C6-A72A-7DA5542501CC}" type="slidenum">
              <a:rPr lang="en-PH" smtClean="0"/>
              <a:t>‹#›</a:t>
            </a:fld>
            <a:endParaRPr lang="en-PH"/>
          </a:p>
        </p:txBody>
      </p:sp>
    </p:spTree>
    <p:extLst>
      <p:ext uri="{BB962C8B-B14F-4D97-AF65-F5344CB8AC3E}">
        <p14:creationId xmlns:p14="http://schemas.microsoft.com/office/powerpoint/2010/main" val="2425262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FFB61D-427C-432A-B893-1FAB62B3CF1E}" type="datetimeFigureOut">
              <a:rPr lang="en-PH" smtClean="0"/>
              <a:t>31/08/2021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4F62F81-66C9-44C6-A72A-7DA5542501CC}" type="slidenum">
              <a:rPr lang="en-PH" smtClean="0"/>
              <a:t>‹#›</a:t>
            </a:fld>
            <a:endParaRPr lang="en-PH"/>
          </a:p>
        </p:txBody>
      </p:sp>
    </p:spTree>
    <p:extLst>
      <p:ext uri="{BB962C8B-B14F-4D97-AF65-F5344CB8AC3E}">
        <p14:creationId xmlns:p14="http://schemas.microsoft.com/office/powerpoint/2010/main" val="79004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FB61D-427C-432A-B893-1FAB62B3CF1E}" type="datetimeFigureOut">
              <a:rPr lang="en-PH" smtClean="0"/>
              <a:t>31/08/2021</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F4F62F81-66C9-44C6-A72A-7DA5542501CC}" type="slidenum">
              <a:rPr lang="en-PH" smtClean="0"/>
              <a:t>‹#›</a:t>
            </a:fld>
            <a:endParaRPr lang="en-PH"/>
          </a:p>
        </p:txBody>
      </p:sp>
    </p:spTree>
    <p:extLst>
      <p:ext uri="{BB962C8B-B14F-4D97-AF65-F5344CB8AC3E}">
        <p14:creationId xmlns:p14="http://schemas.microsoft.com/office/powerpoint/2010/main" val="232142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FFB61D-427C-432A-B893-1FAB62B3CF1E}" type="datetimeFigureOut">
              <a:rPr lang="en-PH" smtClean="0"/>
              <a:t>31/08/2021</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F4F62F81-66C9-44C6-A72A-7DA5542501CC}" type="slidenum">
              <a:rPr lang="en-PH" smtClean="0"/>
              <a:t>‹#›</a:t>
            </a:fld>
            <a:endParaRPr lang="en-PH"/>
          </a:p>
        </p:txBody>
      </p:sp>
    </p:spTree>
    <p:extLst>
      <p:ext uri="{BB962C8B-B14F-4D97-AF65-F5344CB8AC3E}">
        <p14:creationId xmlns:p14="http://schemas.microsoft.com/office/powerpoint/2010/main" val="1393560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FB61D-427C-432A-B893-1FAB62B3CF1E}" type="datetimeFigureOut">
              <a:rPr lang="en-PH" smtClean="0"/>
              <a:t>31/08/2021</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F4F62F81-66C9-44C6-A72A-7DA5542501CC}" type="slidenum">
              <a:rPr lang="en-PH" smtClean="0"/>
              <a:t>‹#›</a:t>
            </a:fld>
            <a:endParaRPr lang="en-PH"/>
          </a:p>
        </p:txBody>
      </p:sp>
    </p:spTree>
    <p:extLst>
      <p:ext uri="{BB962C8B-B14F-4D97-AF65-F5344CB8AC3E}">
        <p14:creationId xmlns:p14="http://schemas.microsoft.com/office/powerpoint/2010/main" val="412781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FB61D-427C-432A-B893-1FAB62B3CF1E}" type="datetimeFigureOut">
              <a:rPr lang="en-PH" smtClean="0"/>
              <a:t>31/08/2021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4F62F81-66C9-44C6-A72A-7DA5542501CC}" type="slidenum">
              <a:rPr lang="en-PH" smtClean="0"/>
              <a:t>‹#›</a:t>
            </a:fld>
            <a:endParaRPr lang="en-PH"/>
          </a:p>
        </p:txBody>
      </p:sp>
    </p:spTree>
    <p:extLst>
      <p:ext uri="{BB962C8B-B14F-4D97-AF65-F5344CB8AC3E}">
        <p14:creationId xmlns:p14="http://schemas.microsoft.com/office/powerpoint/2010/main" val="362653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FFB61D-427C-432A-B893-1FAB62B3CF1E}" type="datetimeFigureOut">
              <a:rPr lang="en-PH" smtClean="0"/>
              <a:t>31/08/2021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4F62F81-66C9-44C6-A72A-7DA5542501CC}" type="slidenum">
              <a:rPr lang="en-PH" smtClean="0"/>
              <a:t>‹#›</a:t>
            </a:fld>
            <a:endParaRPr lang="en-PH"/>
          </a:p>
        </p:txBody>
      </p:sp>
    </p:spTree>
    <p:extLst>
      <p:ext uri="{BB962C8B-B14F-4D97-AF65-F5344CB8AC3E}">
        <p14:creationId xmlns:p14="http://schemas.microsoft.com/office/powerpoint/2010/main" val="362226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FFB61D-427C-432A-B893-1FAB62B3CF1E}" type="datetimeFigureOut">
              <a:rPr lang="en-PH" smtClean="0"/>
              <a:t>31/08/2021</a:t>
            </a:fld>
            <a:endParaRPr lang="en-PH"/>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F4F62F81-66C9-44C6-A72A-7DA5542501CC}" type="slidenum">
              <a:rPr lang="en-PH" smtClean="0"/>
              <a:t>‹#›</a:t>
            </a:fld>
            <a:endParaRPr lang="en-PH"/>
          </a:p>
        </p:txBody>
      </p:sp>
    </p:spTree>
    <p:extLst>
      <p:ext uri="{BB962C8B-B14F-4D97-AF65-F5344CB8AC3E}">
        <p14:creationId xmlns:p14="http://schemas.microsoft.com/office/powerpoint/2010/main" val="25299463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lucidchart.com/blog/sprint-retrospective-meet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lucidchart.com/blog/the-4-phases-of-the-project-management-life-cycl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E6886-F27D-41DA-92AC-E4F9DFAB3A84}"/>
              </a:ext>
            </a:extLst>
          </p:cNvPr>
          <p:cNvSpPr>
            <a:spLocks noGrp="1"/>
          </p:cNvSpPr>
          <p:nvPr>
            <p:ph type="ctrTitle"/>
          </p:nvPr>
        </p:nvSpPr>
        <p:spPr/>
        <p:txBody>
          <a:bodyPr/>
          <a:lstStyle/>
          <a:p>
            <a:r>
              <a:rPr lang="en-PH" dirty="0"/>
              <a:t>MODULE 13-14: </a:t>
            </a:r>
            <a:br>
              <a:rPr lang="en-PH" dirty="0"/>
            </a:br>
            <a:r>
              <a:rPr lang="en-PH" dirty="0"/>
              <a:t>Project Closure</a:t>
            </a:r>
          </a:p>
        </p:txBody>
      </p:sp>
      <p:sp>
        <p:nvSpPr>
          <p:cNvPr id="3" name="Subtitle 2">
            <a:extLst>
              <a:ext uri="{FF2B5EF4-FFF2-40B4-BE49-F238E27FC236}">
                <a16:creationId xmlns:a16="http://schemas.microsoft.com/office/drawing/2014/main" id="{63D28933-63AD-4C3A-AB0C-2D29EBF0D51C}"/>
              </a:ext>
            </a:extLst>
          </p:cNvPr>
          <p:cNvSpPr>
            <a:spLocks noGrp="1"/>
          </p:cNvSpPr>
          <p:nvPr>
            <p:ph type="subTitle" idx="1"/>
          </p:nvPr>
        </p:nvSpPr>
        <p:spPr/>
        <p:txBody>
          <a:bodyPr/>
          <a:lstStyle/>
          <a:p>
            <a:r>
              <a:rPr lang="en-PH" dirty="0"/>
              <a:t>Dittas Formoso</a:t>
            </a:r>
          </a:p>
        </p:txBody>
      </p:sp>
    </p:spTree>
    <p:extLst>
      <p:ext uri="{BB962C8B-B14F-4D97-AF65-F5344CB8AC3E}">
        <p14:creationId xmlns:p14="http://schemas.microsoft.com/office/powerpoint/2010/main" val="2121664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736F-DE2E-4ED2-AB23-D9078871CBE0}"/>
              </a:ext>
            </a:extLst>
          </p:cNvPr>
          <p:cNvSpPr>
            <a:spLocks noGrp="1"/>
          </p:cNvSpPr>
          <p:nvPr>
            <p:ph type="title"/>
          </p:nvPr>
        </p:nvSpPr>
        <p:spPr/>
        <p:txBody>
          <a:bodyPr/>
          <a:lstStyle/>
          <a:p>
            <a:r>
              <a:rPr lang="en-PH" dirty="0"/>
              <a:t>6)  Rewarding the team</a:t>
            </a:r>
          </a:p>
        </p:txBody>
      </p:sp>
      <p:sp>
        <p:nvSpPr>
          <p:cNvPr id="3" name="Content Placeholder 2">
            <a:extLst>
              <a:ext uri="{FF2B5EF4-FFF2-40B4-BE49-F238E27FC236}">
                <a16:creationId xmlns:a16="http://schemas.microsoft.com/office/drawing/2014/main" id="{FFD1930E-E399-4952-B816-E5E6EAD7BD18}"/>
              </a:ext>
            </a:extLst>
          </p:cNvPr>
          <p:cNvSpPr>
            <a:spLocks noGrp="1"/>
          </p:cNvSpPr>
          <p:nvPr>
            <p:ph idx="1"/>
          </p:nvPr>
        </p:nvSpPr>
        <p:spPr>
          <a:xfrm>
            <a:off x="677334" y="1627189"/>
            <a:ext cx="8596668" cy="3880773"/>
          </a:xfrm>
        </p:spPr>
        <p:txBody>
          <a:bodyPr>
            <a:normAutofit lnSpcReduction="10000"/>
          </a:bodyPr>
          <a:lstStyle/>
          <a:p>
            <a:r>
              <a:rPr lang="en-PH" sz="2400" dirty="0">
                <a:solidFill>
                  <a:srgbClr val="5B6770"/>
                </a:solidFill>
                <a:latin typeface="Arial" panose="020B0604020202020204" pitchFamily="34" charset="0"/>
                <a:cs typeface="Arial" panose="020B0604020202020204" pitchFamily="34" charset="0"/>
              </a:rPr>
              <a:t>R</a:t>
            </a:r>
            <a:r>
              <a:rPr lang="en-PH" sz="2400" b="0" i="0" dirty="0">
                <a:solidFill>
                  <a:srgbClr val="5B6770"/>
                </a:solidFill>
                <a:effectLst/>
                <a:latin typeface="Arial" panose="020B0604020202020204" pitchFamily="34" charset="0"/>
                <a:cs typeface="Arial" panose="020B0604020202020204" pitchFamily="34" charset="0"/>
              </a:rPr>
              <a:t>ecognition of a job well done is just as important as sharing constructive feedback. </a:t>
            </a:r>
          </a:p>
          <a:p>
            <a:r>
              <a:rPr lang="en-PH" sz="2400" b="0" i="0" dirty="0">
                <a:solidFill>
                  <a:srgbClr val="5B6770"/>
                </a:solidFill>
                <a:effectLst/>
                <a:latin typeface="Arial" panose="020B0604020202020204" pitchFamily="34" charset="0"/>
                <a:cs typeface="Arial" panose="020B0604020202020204" pitchFamily="34" charset="0"/>
              </a:rPr>
              <a:t>Making a company-wide announcement to share the successful completion of the project and thanking the team is extremely important.</a:t>
            </a:r>
          </a:p>
          <a:p>
            <a:r>
              <a:rPr lang="en-PH" sz="2400" b="0" i="0" dirty="0">
                <a:solidFill>
                  <a:srgbClr val="5B6770"/>
                </a:solidFill>
                <a:effectLst/>
                <a:latin typeface="Arial" panose="020B0604020202020204" pitchFamily="34" charset="0"/>
                <a:cs typeface="Arial" panose="020B0604020202020204" pitchFamily="34" charset="0"/>
              </a:rPr>
              <a:t>It’s also important to celebrate with the client. It allows you to connect with your client in a social setting (which is highly recommended even while the project is on-going) and to thank the key stakeholders for their support and contribution throughout the engagement. </a:t>
            </a:r>
          </a:p>
          <a:p>
            <a:endParaRPr lang="en-PH"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32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D0894-F5DC-4DA8-9B82-BBFBB566E035}"/>
              </a:ext>
            </a:extLst>
          </p:cNvPr>
          <p:cNvSpPr>
            <a:spLocks noGrp="1"/>
          </p:cNvSpPr>
          <p:nvPr>
            <p:ph type="title"/>
          </p:nvPr>
        </p:nvSpPr>
        <p:spPr/>
        <p:txBody>
          <a:bodyPr/>
          <a:lstStyle/>
          <a:p>
            <a:r>
              <a:rPr lang="en-PH" dirty="0"/>
              <a:t>7 Steps to Closing a Project</a:t>
            </a:r>
          </a:p>
        </p:txBody>
      </p:sp>
      <p:sp>
        <p:nvSpPr>
          <p:cNvPr id="3" name="Content Placeholder 2">
            <a:extLst>
              <a:ext uri="{FF2B5EF4-FFF2-40B4-BE49-F238E27FC236}">
                <a16:creationId xmlns:a16="http://schemas.microsoft.com/office/drawing/2014/main" id="{7587ABCB-B354-4539-96C2-E52CC0B0B5D3}"/>
              </a:ext>
            </a:extLst>
          </p:cNvPr>
          <p:cNvSpPr>
            <a:spLocks noGrp="1"/>
          </p:cNvSpPr>
          <p:nvPr>
            <p:ph idx="1"/>
          </p:nvPr>
        </p:nvSpPr>
        <p:spPr>
          <a:xfrm>
            <a:off x="677334" y="1798639"/>
            <a:ext cx="8596668" cy="3880773"/>
          </a:xfrm>
        </p:spPr>
        <p:txBody>
          <a:bodyPr>
            <a:normAutofit/>
          </a:bodyPr>
          <a:lstStyle/>
          <a:p>
            <a:pPr>
              <a:buFont typeface="+mj-lt"/>
              <a:buAutoNum type="arabicPeriod"/>
            </a:pPr>
            <a:r>
              <a:rPr lang="en-PH" sz="2800" i="0" dirty="0">
                <a:solidFill>
                  <a:srgbClr val="282C33"/>
                </a:solidFill>
                <a:effectLst/>
                <a:latin typeface="Arial" panose="020B0604020202020204" pitchFamily="34" charset="0"/>
                <a:cs typeface="Arial" panose="020B0604020202020204" pitchFamily="34" charset="0"/>
              </a:rPr>
              <a:t>Formally transfer all deliverables</a:t>
            </a:r>
          </a:p>
          <a:p>
            <a:pPr>
              <a:buFont typeface="+mj-lt"/>
              <a:buAutoNum type="arabicPeriod"/>
            </a:pPr>
            <a:r>
              <a:rPr lang="en-PH" sz="2800" i="0" dirty="0">
                <a:solidFill>
                  <a:srgbClr val="282C33"/>
                </a:solidFill>
                <a:effectLst/>
                <a:latin typeface="Arial" panose="020B0604020202020204" pitchFamily="34" charset="0"/>
                <a:cs typeface="Arial" panose="020B0604020202020204" pitchFamily="34" charset="0"/>
              </a:rPr>
              <a:t>Confirm project completion</a:t>
            </a:r>
          </a:p>
          <a:p>
            <a:pPr>
              <a:buFont typeface="+mj-lt"/>
              <a:buAutoNum type="arabicPeriod"/>
            </a:pPr>
            <a:r>
              <a:rPr lang="en-PH" sz="2800" i="0" dirty="0">
                <a:solidFill>
                  <a:srgbClr val="282C33"/>
                </a:solidFill>
                <a:effectLst/>
                <a:latin typeface="Arial" panose="020B0604020202020204" pitchFamily="34" charset="0"/>
                <a:cs typeface="Arial" panose="020B0604020202020204" pitchFamily="34" charset="0"/>
              </a:rPr>
              <a:t>Review all contracts and documentation</a:t>
            </a:r>
          </a:p>
          <a:p>
            <a:pPr>
              <a:buFont typeface="+mj-lt"/>
              <a:buAutoNum type="arabicPeriod"/>
            </a:pPr>
            <a:r>
              <a:rPr lang="en-PH" sz="2800" i="0" dirty="0">
                <a:solidFill>
                  <a:srgbClr val="282C33"/>
                </a:solidFill>
                <a:effectLst/>
                <a:latin typeface="Arial" panose="020B0604020202020204" pitchFamily="34" charset="0"/>
                <a:cs typeface="Arial" panose="020B0604020202020204" pitchFamily="34" charset="0"/>
              </a:rPr>
              <a:t>Release resources</a:t>
            </a:r>
          </a:p>
          <a:p>
            <a:pPr>
              <a:buFont typeface="+mj-lt"/>
              <a:buAutoNum type="arabicPeriod"/>
            </a:pPr>
            <a:r>
              <a:rPr lang="en-PH" sz="2800" i="0" dirty="0">
                <a:solidFill>
                  <a:srgbClr val="282C33"/>
                </a:solidFill>
                <a:effectLst/>
                <a:latin typeface="Arial" panose="020B0604020202020204" pitchFamily="34" charset="0"/>
                <a:cs typeface="Arial" panose="020B0604020202020204" pitchFamily="34" charset="0"/>
              </a:rPr>
              <a:t>Conduct a post-mortem</a:t>
            </a:r>
          </a:p>
          <a:p>
            <a:pPr>
              <a:buFont typeface="+mj-lt"/>
              <a:buAutoNum type="arabicPeriod"/>
            </a:pPr>
            <a:r>
              <a:rPr lang="en-PH" sz="2800" i="0" dirty="0">
                <a:solidFill>
                  <a:srgbClr val="282C33"/>
                </a:solidFill>
                <a:effectLst/>
                <a:latin typeface="Arial" panose="020B0604020202020204" pitchFamily="34" charset="0"/>
                <a:cs typeface="Arial" panose="020B0604020202020204" pitchFamily="34" charset="0"/>
              </a:rPr>
              <a:t>Archive documentation</a:t>
            </a:r>
          </a:p>
          <a:p>
            <a:pPr>
              <a:buFont typeface="+mj-lt"/>
              <a:buAutoNum type="arabicPeriod"/>
            </a:pPr>
            <a:r>
              <a:rPr lang="en-PH" sz="2800" i="0" dirty="0">
                <a:solidFill>
                  <a:srgbClr val="282C33"/>
                </a:solidFill>
                <a:effectLst/>
                <a:latin typeface="Arial" panose="020B0604020202020204" pitchFamily="34" charset="0"/>
                <a:cs typeface="Arial" panose="020B0604020202020204" pitchFamily="34" charset="0"/>
              </a:rPr>
              <a:t>Celebrate</a:t>
            </a:r>
          </a:p>
          <a:p>
            <a:pPr marL="0" indent="0">
              <a:buNone/>
            </a:pPr>
            <a:endParaRPr lang="en-PH"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2284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1E9A-774D-4355-A895-910DF44D4C1C}"/>
              </a:ext>
            </a:extLst>
          </p:cNvPr>
          <p:cNvSpPr>
            <a:spLocks noGrp="1"/>
          </p:cNvSpPr>
          <p:nvPr>
            <p:ph type="title"/>
          </p:nvPr>
        </p:nvSpPr>
        <p:spPr/>
        <p:txBody>
          <a:bodyPr/>
          <a:lstStyle/>
          <a:p>
            <a:r>
              <a:rPr lang="en-PH" sz="3600" i="0" dirty="0">
                <a:solidFill>
                  <a:srgbClr val="282C33"/>
                </a:solidFill>
                <a:effectLst/>
                <a:latin typeface="Arial" panose="020B0604020202020204" pitchFamily="34" charset="0"/>
                <a:cs typeface="Arial" panose="020B0604020202020204" pitchFamily="34" charset="0"/>
              </a:rPr>
              <a:t>1)  Formally transfer all deliverables</a:t>
            </a:r>
            <a:br>
              <a:rPr lang="en-PH" sz="3600" i="0" dirty="0">
                <a:solidFill>
                  <a:srgbClr val="282C33"/>
                </a:solidFill>
                <a:effectLst/>
                <a:latin typeface="Arial" panose="020B0604020202020204" pitchFamily="34" charset="0"/>
                <a:cs typeface="Arial" panose="020B0604020202020204" pitchFamily="34" charset="0"/>
              </a:rPr>
            </a:br>
            <a:endParaRPr lang="en-PH" dirty="0"/>
          </a:p>
        </p:txBody>
      </p:sp>
      <p:sp>
        <p:nvSpPr>
          <p:cNvPr id="3" name="Content Placeholder 2">
            <a:extLst>
              <a:ext uri="{FF2B5EF4-FFF2-40B4-BE49-F238E27FC236}">
                <a16:creationId xmlns:a16="http://schemas.microsoft.com/office/drawing/2014/main" id="{3F54AC23-33D6-4FAC-B0A7-4D2F246F61E4}"/>
              </a:ext>
            </a:extLst>
          </p:cNvPr>
          <p:cNvSpPr>
            <a:spLocks noGrp="1"/>
          </p:cNvSpPr>
          <p:nvPr>
            <p:ph idx="1"/>
          </p:nvPr>
        </p:nvSpPr>
        <p:spPr>
          <a:xfrm>
            <a:off x="610659" y="1722439"/>
            <a:ext cx="8596668" cy="3880773"/>
          </a:xfrm>
        </p:spPr>
        <p:txBody>
          <a:bodyPr>
            <a:normAutofit/>
          </a:bodyPr>
          <a:lstStyle/>
          <a:p>
            <a:r>
              <a:rPr lang="en-PH" sz="2800" b="0" i="0" dirty="0">
                <a:solidFill>
                  <a:srgbClr val="282C33"/>
                </a:solidFill>
                <a:effectLst/>
                <a:latin typeface="Arial" panose="020B0604020202020204" pitchFamily="34" charset="0"/>
                <a:cs typeface="Arial" panose="020B0604020202020204" pitchFamily="34" charset="0"/>
              </a:rPr>
              <a:t>The first step to closing out your project is to finalize and transfer the project deliverables to the client. </a:t>
            </a:r>
          </a:p>
          <a:p>
            <a:r>
              <a:rPr lang="en-PH" sz="2800" b="0" i="0" dirty="0">
                <a:solidFill>
                  <a:srgbClr val="282C33"/>
                </a:solidFill>
                <a:effectLst/>
                <a:latin typeface="Arial" panose="020B0604020202020204" pitchFamily="34" charset="0"/>
                <a:cs typeface="Arial" panose="020B0604020202020204" pitchFamily="34" charset="0"/>
              </a:rPr>
              <a:t>Go through your project plan to identify all deliverables and make sure they have been fully completed and handed off. </a:t>
            </a:r>
            <a:endParaRPr lang="en-PH"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1785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F0E6-4C16-4339-B0F0-27CD7CA303BB}"/>
              </a:ext>
            </a:extLst>
          </p:cNvPr>
          <p:cNvSpPr>
            <a:spLocks noGrp="1"/>
          </p:cNvSpPr>
          <p:nvPr>
            <p:ph type="title"/>
          </p:nvPr>
        </p:nvSpPr>
        <p:spPr/>
        <p:txBody>
          <a:bodyPr/>
          <a:lstStyle/>
          <a:p>
            <a:r>
              <a:rPr lang="en-PH" dirty="0"/>
              <a:t>2)  Confirm project completion</a:t>
            </a:r>
          </a:p>
        </p:txBody>
      </p:sp>
      <p:sp>
        <p:nvSpPr>
          <p:cNvPr id="3" name="Content Placeholder 2">
            <a:extLst>
              <a:ext uri="{FF2B5EF4-FFF2-40B4-BE49-F238E27FC236}">
                <a16:creationId xmlns:a16="http://schemas.microsoft.com/office/drawing/2014/main" id="{BC481837-2A68-4EC4-A970-9EF34B8D26FC}"/>
              </a:ext>
            </a:extLst>
          </p:cNvPr>
          <p:cNvSpPr>
            <a:spLocks noGrp="1"/>
          </p:cNvSpPr>
          <p:nvPr>
            <p:ph idx="1"/>
          </p:nvPr>
        </p:nvSpPr>
        <p:spPr>
          <a:xfrm>
            <a:off x="610659" y="1741489"/>
            <a:ext cx="8596668" cy="3880773"/>
          </a:xfrm>
        </p:spPr>
        <p:txBody>
          <a:bodyPr>
            <a:normAutofit/>
          </a:bodyPr>
          <a:lstStyle/>
          <a:p>
            <a:r>
              <a:rPr lang="en-PH" sz="3200" b="0" i="0" dirty="0">
                <a:solidFill>
                  <a:srgbClr val="282C33"/>
                </a:solidFill>
                <a:effectLst/>
                <a:latin typeface="Graphik"/>
              </a:rPr>
              <a:t>To confirm the project’s completion, you will need to obtain approvals for the project deliverables (i.e., all stakeholders must agree that you delivered on all parts of the project plan) with official sign-offs from the project stakeholders. </a:t>
            </a:r>
            <a:endParaRPr lang="en-PH" sz="3200" dirty="0"/>
          </a:p>
        </p:txBody>
      </p:sp>
    </p:spTree>
    <p:extLst>
      <p:ext uri="{BB962C8B-B14F-4D97-AF65-F5344CB8AC3E}">
        <p14:creationId xmlns:p14="http://schemas.microsoft.com/office/powerpoint/2010/main" val="1900248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CB9F-DC87-4602-8CFE-D577E3606CEA}"/>
              </a:ext>
            </a:extLst>
          </p:cNvPr>
          <p:cNvSpPr>
            <a:spLocks noGrp="1"/>
          </p:cNvSpPr>
          <p:nvPr>
            <p:ph type="title"/>
          </p:nvPr>
        </p:nvSpPr>
        <p:spPr/>
        <p:txBody>
          <a:bodyPr/>
          <a:lstStyle/>
          <a:p>
            <a:r>
              <a:rPr lang="en-PH" dirty="0"/>
              <a:t>3)  Review all contracts and documentation</a:t>
            </a:r>
          </a:p>
        </p:txBody>
      </p:sp>
      <p:sp>
        <p:nvSpPr>
          <p:cNvPr id="3" name="Content Placeholder 2">
            <a:extLst>
              <a:ext uri="{FF2B5EF4-FFF2-40B4-BE49-F238E27FC236}">
                <a16:creationId xmlns:a16="http://schemas.microsoft.com/office/drawing/2014/main" id="{D266ACCA-A1B8-4E1E-AFA6-2880D1010C79}"/>
              </a:ext>
            </a:extLst>
          </p:cNvPr>
          <p:cNvSpPr>
            <a:spLocks noGrp="1"/>
          </p:cNvSpPr>
          <p:nvPr>
            <p:ph idx="1"/>
          </p:nvPr>
        </p:nvSpPr>
        <p:spPr>
          <a:xfrm>
            <a:off x="677334" y="2132014"/>
            <a:ext cx="8596668" cy="3880773"/>
          </a:xfrm>
        </p:spPr>
        <p:txBody>
          <a:bodyPr>
            <a:normAutofit/>
          </a:bodyPr>
          <a:lstStyle/>
          <a:p>
            <a:pPr algn="l" rtl="0"/>
            <a:r>
              <a:rPr lang="en-PH" sz="2800" b="0" i="0" dirty="0">
                <a:solidFill>
                  <a:srgbClr val="282C33"/>
                </a:solidFill>
                <a:effectLst/>
                <a:latin typeface="Graphik"/>
              </a:rPr>
              <a:t>Once you have completed the project hand-off and received approvals from the clients, you can begin closing out your contracts. </a:t>
            </a:r>
          </a:p>
          <a:p>
            <a:pPr algn="l" rtl="0"/>
            <a:r>
              <a:rPr lang="en-PH" sz="2800" b="0" i="0" dirty="0">
                <a:solidFill>
                  <a:srgbClr val="282C33"/>
                </a:solidFill>
                <a:effectLst/>
                <a:latin typeface="Graphik"/>
              </a:rPr>
              <a:t>Review all the project documentation to ensure all parties have been paid for the work and there are no outstanding invoices. </a:t>
            </a:r>
          </a:p>
          <a:p>
            <a:pPr marL="0" indent="0">
              <a:buNone/>
            </a:pPr>
            <a:endParaRPr lang="en-PH" sz="2800" dirty="0"/>
          </a:p>
        </p:txBody>
      </p:sp>
    </p:spTree>
    <p:extLst>
      <p:ext uri="{BB962C8B-B14F-4D97-AF65-F5344CB8AC3E}">
        <p14:creationId xmlns:p14="http://schemas.microsoft.com/office/powerpoint/2010/main" val="3891249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1C372-7B66-462A-8996-EF02BC89B2E4}"/>
              </a:ext>
            </a:extLst>
          </p:cNvPr>
          <p:cNvSpPr>
            <a:spLocks noGrp="1"/>
          </p:cNvSpPr>
          <p:nvPr>
            <p:ph type="title"/>
          </p:nvPr>
        </p:nvSpPr>
        <p:spPr/>
        <p:txBody>
          <a:bodyPr/>
          <a:lstStyle/>
          <a:p>
            <a:r>
              <a:rPr lang="en-PH" dirty="0"/>
              <a:t>4)  Release Resources</a:t>
            </a:r>
          </a:p>
        </p:txBody>
      </p:sp>
      <p:sp>
        <p:nvSpPr>
          <p:cNvPr id="3" name="Content Placeholder 2">
            <a:extLst>
              <a:ext uri="{FF2B5EF4-FFF2-40B4-BE49-F238E27FC236}">
                <a16:creationId xmlns:a16="http://schemas.microsoft.com/office/drawing/2014/main" id="{382A2D90-EAE1-4F12-A8D5-90C37D8A5E40}"/>
              </a:ext>
            </a:extLst>
          </p:cNvPr>
          <p:cNvSpPr>
            <a:spLocks noGrp="1"/>
          </p:cNvSpPr>
          <p:nvPr>
            <p:ph idx="1"/>
          </p:nvPr>
        </p:nvSpPr>
        <p:spPr>
          <a:xfrm>
            <a:off x="677334" y="1488613"/>
            <a:ext cx="8596668" cy="3880773"/>
          </a:xfrm>
        </p:spPr>
        <p:txBody>
          <a:bodyPr>
            <a:normAutofit/>
          </a:bodyPr>
          <a:lstStyle/>
          <a:p>
            <a:r>
              <a:rPr lang="en-PH" sz="2800" b="0" i="0" dirty="0">
                <a:solidFill>
                  <a:srgbClr val="282C33"/>
                </a:solidFill>
                <a:effectLst/>
                <a:latin typeface="Graphik"/>
              </a:rPr>
              <a:t>Formally release resources from the project, including suppliers, contractors, team members, and any other partners. </a:t>
            </a:r>
          </a:p>
          <a:p>
            <a:r>
              <a:rPr lang="en-PH" sz="2800" b="0" i="0" dirty="0">
                <a:solidFill>
                  <a:srgbClr val="282C33"/>
                </a:solidFill>
                <a:effectLst/>
                <a:latin typeface="Graphik"/>
              </a:rPr>
              <a:t>Notify them of the end of the project, confirm any final payments or obligations, and officially release them so they are free to work on other projects. </a:t>
            </a:r>
            <a:endParaRPr lang="en-PH" sz="2800" dirty="0"/>
          </a:p>
        </p:txBody>
      </p:sp>
    </p:spTree>
    <p:extLst>
      <p:ext uri="{BB962C8B-B14F-4D97-AF65-F5344CB8AC3E}">
        <p14:creationId xmlns:p14="http://schemas.microsoft.com/office/powerpoint/2010/main" val="4100262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0CE2-C6BE-4FCC-9054-DEBA5FAC34BC}"/>
              </a:ext>
            </a:extLst>
          </p:cNvPr>
          <p:cNvSpPr>
            <a:spLocks noGrp="1"/>
          </p:cNvSpPr>
          <p:nvPr>
            <p:ph type="title"/>
          </p:nvPr>
        </p:nvSpPr>
        <p:spPr/>
        <p:txBody>
          <a:bodyPr/>
          <a:lstStyle/>
          <a:p>
            <a:r>
              <a:rPr lang="en-PH" dirty="0"/>
              <a:t>5)  Conduct a post mortem</a:t>
            </a:r>
          </a:p>
        </p:txBody>
      </p:sp>
      <p:sp>
        <p:nvSpPr>
          <p:cNvPr id="3" name="Content Placeholder 2">
            <a:extLst>
              <a:ext uri="{FF2B5EF4-FFF2-40B4-BE49-F238E27FC236}">
                <a16:creationId xmlns:a16="http://schemas.microsoft.com/office/drawing/2014/main" id="{D0E1B2D2-DFE9-4FC2-850B-6E34C8591BBB}"/>
              </a:ext>
            </a:extLst>
          </p:cNvPr>
          <p:cNvSpPr>
            <a:spLocks noGrp="1"/>
          </p:cNvSpPr>
          <p:nvPr>
            <p:ph idx="1"/>
          </p:nvPr>
        </p:nvSpPr>
        <p:spPr>
          <a:xfrm>
            <a:off x="677334" y="1836739"/>
            <a:ext cx="8596668" cy="4335461"/>
          </a:xfrm>
        </p:spPr>
        <p:txBody>
          <a:bodyPr>
            <a:normAutofit lnSpcReduction="10000"/>
          </a:bodyPr>
          <a:lstStyle/>
          <a:p>
            <a:r>
              <a:rPr lang="en-PH" sz="2800" b="0" i="0" dirty="0">
                <a:solidFill>
                  <a:srgbClr val="282C33"/>
                </a:solidFill>
                <a:effectLst/>
                <a:latin typeface="Graphik"/>
              </a:rPr>
              <a:t>A post-mortem or </a:t>
            </a:r>
            <a:r>
              <a:rPr lang="en-PH" sz="2800" b="0" i="0" dirty="0">
                <a:effectLst/>
                <a:latin typeface="Graphik"/>
                <a:hlinkClick r:id="rId2"/>
              </a:rPr>
              <a:t>project review</a:t>
            </a:r>
            <a:r>
              <a:rPr lang="en-PH" sz="2800" b="0" i="0" dirty="0">
                <a:solidFill>
                  <a:srgbClr val="282C33"/>
                </a:solidFill>
                <a:effectLst/>
                <a:latin typeface="Graphik"/>
              </a:rPr>
              <a:t> is one of the most valuable steps of the project closure process. This is a time to review the successes, failures, and challenges of the project and identify opportunities for improvement going forward. </a:t>
            </a:r>
          </a:p>
          <a:p>
            <a:r>
              <a:rPr lang="en-PH" sz="2800" b="0" i="0" dirty="0">
                <a:solidFill>
                  <a:srgbClr val="282C33"/>
                </a:solidFill>
                <a:effectLst/>
                <a:latin typeface="Graphik"/>
              </a:rPr>
              <a:t>Consider these questions: </a:t>
            </a:r>
            <a:endParaRPr lang="en-PH" sz="2800" dirty="0">
              <a:solidFill>
                <a:srgbClr val="282C33"/>
              </a:solidFill>
              <a:latin typeface="Graphik"/>
            </a:endParaRPr>
          </a:p>
          <a:p>
            <a:pPr lvl="1">
              <a:buFont typeface="Arial" panose="020B0604020202020204" pitchFamily="34" charset="0"/>
              <a:buChar char="•"/>
            </a:pPr>
            <a:r>
              <a:rPr lang="en-PH" sz="2400" b="0" i="0" dirty="0">
                <a:solidFill>
                  <a:srgbClr val="000000"/>
                </a:solidFill>
                <a:effectLst/>
                <a:latin typeface="Graphik"/>
              </a:rPr>
              <a:t>Did you stay on budget? </a:t>
            </a:r>
          </a:p>
          <a:p>
            <a:pPr lvl="1">
              <a:buFont typeface="Arial" panose="020B0604020202020204" pitchFamily="34" charset="0"/>
              <a:buChar char="•"/>
            </a:pPr>
            <a:r>
              <a:rPr lang="en-PH" sz="2400" b="0" i="0" dirty="0">
                <a:solidFill>
                  <a:srgbClr val="000000"/>
                </a:solidFill>
                <a:effectLst/>
                <a:latin typeface="Graphik"/>
              </a:rPr>
              <a:t>Did the team members involved manage their time wisely?</a:t>
            </a:r>
          </a:p>
          <a:p>
            <a:pPr lvl="1">
              <a:buFont typeface="Arial" panose="020B0604020202020204" pitchFamily="34" charset="0"/>
              <a:buChar char="•"/>
            </a:pPr>
            <a:r>
              <a:rPr lang="en-PH" sz="2400" b="0" i="0" dirty="0">
                <a:solidFill>
                  <a:srgbClr val="000000"/>
                </a:solidFill>
                <a:effectLst/>
                <a:latin typeface="Graphik"/>
              </a:rPr>
              <a:t>Were there issues with the quality or compromises along the way? </a:t>
            </a:r>
          </a:p>
          <a:p>
            <a:endParaRPr lang="en-PH" sz="2800" dirty="0"/>
          </a:p>
        </p:txBody>
      </p:sp>
    </p:spTree>
    <p:extLst>
      <p:ext uri="{BB962C8B-B14F-4D97-AF65-F5344CB8AC3E}">
        <p14:creationId xmlns:p14="http://schemas.microsoft.com/office/powerpoint/2010/main" val="1891853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6C33-BC8B-445E-8C87-C886C34115C9}"/>
              </a:ext>
            </a:extLst>
          </p:cNvPr>
          <p:cNvSpPr>
            <a:spLocks noGrp="1"/>
          </p:cNvSpPr>
          <p:nvPr>
            <p:ph type="title"/>
          </p:nvPr>
        </p:nvSpPr>
        <p:spPr/>
        <p:txBody>
          <a:bodyPr/>
          <a:lstStyle/>
          <a:p>
            <a:r>
              <a:rPr lang="en-PH" dirty="0"/>
              <a:t>Conduct a post mortem </a:t>
            </a:r>
          </a:p>
        </p:txBody>
      </p:sp>
      <p:sp>
        <p:nvSpPr>
          <p:cNvPr id="3" name="Content Placeholder 2">
            <a:extLst>
              <a:ext uri="{FF2B5EF4-FFF2-40B4-BE49-F238E27FC236}">
                <a16:creationId xmlns:a16="http://schemas.microsoft.com/office/drawing/2014/main" id="{56098830-23A8-4229-AD7E-31CF838806D1}"/>
              </a:ext>
            </a:extLst>
          </p:cNvPr>
          <p:cNvSpPr>
            <a:spLocks noGrp="1"/>
          </p:cNvSpPr>
          <p:nvPr>
            <p:ph idx="1"/>
          </p:nvPr>
        </p:nvSpPr>
        <p:spPr>
          <a:xfrm>
            <a:off x="677334" y="1447800"/>
            <a:ext cx="8596668" cy="4895849"/>
          </a:xfrm>
        </p:spPr>
        <p:txBody>
          <a:bodyPr>
            <a:normAutofit/>
          </a:bodyPr>
          <a:lstStyle/>
          <a:p>
            <a:r>
              <a:rPr lang="en-PH" sz="2400" dirty="0">
                <a:solidFill>
                  <a:srgbClr val="282C33"/>
                </a:solidFill>
                <a:latin typeface="Graphik"/>
              </a:rPr>
              <a:t>C</a:t>
            </a:r>
            <a:r>
              <a:rPr lang="en-PH" sz="2400" b="0" i="0" dirty="0">
                <a:solidFill>
                  <a:srgbClr val="282C33"/>
                </a:solidFill>
                <a:effectLst/>
                <a:latin typeface="Graphik"/>
              </a:rPr>
              <a:t>onduct a survey or hold a meeting with the project management team to get feedback on how the project went. </a:t>
            </a:r>
          </a:p>
          <a:p>
            <a:r>
              <a:rPr lang="en-PH" sz="2400" dirty="0">
                <a:solidFill>
                  <a:srgbClr val="282C33"/>
                </a:solidFill>
                <a:latin typeface="Graphik"/>
              </a:rPr>
              <a:t>C</a:t>
            </a:r>
            <a:r>
              <a:rPr lang="en-PH" sz="2400" b="0" i="0" dirty="0">
                <a:solidFill>
                  <a:srgbClr val="282C33"/>
                </a:solidFill>
                <a:effectLst/>
                <a:latin typeface="Graphik"/>
              </a:rPr>
              <a:t>onsider the following questions:</a:t>
            </a:r>
          </a:p>
          <a:p>
            <a:pPr lvl="1">
              <a:buFont typeface="Arial" panose="020B0604020202020204" pitchFamily="34" charset="0"/>
              <a:buChar char="•"/>
            </a:pPr>
            <a:r>
              <a:rPr lang="en-PH" sz="2000" b="0" i="0" dirty="0">
                <a:solidFill>
                  <a:srgbClr val="000000"/>
                </a:solidFill>
                <a:effectLst/>
                <a:latin typeface="Graphik"/>
              </a:rPr>
              <a:t>What went well?</a:t>
            </a:r>
          </a:p>
          <a:p>
            <a:pPr lvl="1">
              <a:buFont typeface="Arial" panose="020B0604020202020204" pitchFamily="34" charset="0"/>
              <a:buChar char="•"/>
            </a:pPr>
            <a:r>
              <a:rPr lang="en-PH" sz="2000" b="0" i="0" dirty="0">
                <a:solidFill>
                  <a:srgbClr val="000000"/>
                </a:solidFill>
                <a:effectLst/>
                <a:latin typeface="Graphik"/>
              </a:rPr>
              <a:t>What were the challenges or failures?</a:t>
            </a:r>
          </a:p>
          <a:p>
            <a:pPr lvl="1">
              <a:buFont typeface="Arial" panose="020B0604020202020204" pitchFamily="34" charset="0"/>
              <a:buChar char="•"/>
            </a:pPr>
            <a:r>
              <a:rPr lang="en-PH" sz="2000" b="0" i="0" dirty="0">
                <a:solidFill>
                  <a:srgbClr val="000000"/>
                </a:solidFill>
                <a:effectLst/>
                <a:latin typeface="Graphik"/>
              </a:rPr>
              <a:t>How well did the team communicate?</a:t>
            </a:r>
          </a:p>
          <a:p>
            <a:pPr lvl="1">
              <a:buFont typeface="Arial" panose="020B0604020202020204" pitchFamily="34" charset="0"/>
              <a:buChar char="•"/>
            </a:pPr>
            <a:r>
              <a:rPr lang="en-PH" sz="2000" b="0" i="0" dirty="0">
                <a:solidFill>
                  <a:srgbClr val="000000"/>
                </a:solidFill>
                <a:effectLst/>
                <a:latin typeface="Graphik"/>
              </a:rPr>
              <a:t>Did the team follow the outlined processes and plan?</a:t>
            </a:r>
          </a:p>
          <a:p>
            <a:pPr lvl="1">
              <a:buFont typeface="Arial" panose="020B0604020202020204" pitchFamily="34" charset="0"/>
              <a:buChar char="•"/>
            </a:pPr>
            <a:r>
              <a:rPr lang="en-PH" sz="2000" b="0" i="0" dirty="0">
                <a:solidFill>
                  <a:srgbClr val="000000"/>
                </a:solidFill>
                <a:effectLst/>
                <a:latin typeface="Graphik"/>
              </a:rPr>
              <a:t>Was the client satisfied with the results?</a:t>
            </a:r>
          </a:p>
          <a:p>
            <a:pPr lvl="1">
              <a:buFont typeface="Arial" panose="020B0604020202020204" pitchFamily="34" charset="0"/>
              <a:buChar char="•"/>
            </a:pPr>
            <a:r>
              <a:rPr lang="en-PH" sz="2000" b="0" i="0" dirty="0">
                <a:solidFill>
                  <a:srgbClr val="000000"/>
                </a:solidFill>
                <a:effectLst/>
                <a:latin typeface="Graphik"/>
              </a:rPr>
              <a:t>What would you change or improve for future projects?</a:t>
            </a:r>
          </a:p>
          <a:p>
            <a:endParaRPr lang="en-PH" sz="2400" dirty="0"/>
          </a:p>
        </p:txBody>
      </p:sp>
    </p:spTree>
    <p:extLst>
      <p:ext uri="{BB962C8B-B14F-4D97-AF65-F5344CB8AC3E}">
        <p14:creationId xmlns:p14="http://schemas.microsoft.com/office/powerpoint/2010/main" val="562600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7385-7223-4319-B2EF-F74D98557A69}"/>
              </a:ext>
            </a:extLst>
          </p:cNvPr>
          <p:cNvSpPr>
            <a:spLocks noGrp="1"/>
          </p:cNvSpPr>
          <p:nvPr>
            <p:ph type="title"/>
          </p:nvPr>
        </p:nvSpPr>
        <p:spPr/>
        <p:txBody>
          <a:bodyPr/>
          <a:lstStyle/>
          <a:p>
            <a:r>
              <a:rPr lang="en-PH" dirty="0"/>
              <a:t>6)  Archive Documentation</a:t>
            </a:r>
          </a:p>
        </p:txBody>
      </p:sp>
      <p:sp>
        <p:nvSpPr>
          <p:cNvPr id="3" name="Content Placeholder 2">
            <a:extLst>
              <a:ext uri="{FF2B5EF4-FFF2-40B4-BE49-F238E27FC236}">
                <a16:creationId xmlns:a16="http://schemas.microsoft.com/office/drawing/2014/main" id="{49BF497B-84C1-4509-BBD3-8A6543E76140}"/>
              </a:ext>
            </a:extLst>
          </p:cNvPr>
          <p:cNvSpPr>
            <a:spLocks noGrp="1"/>
          </p:cNvSpPr>
          <p:nvPr>
            <p:ph idx="1"/>
          </p:nvPr>
        </p:nvSpPr>
        <p:spPr>
          <a:xfrm>
            <a:off x="677334" y="1665289"/>
            <a:ext cx="8596668" cy="3880773"/>
          </a:xfrm>
        </p:spPr>
        <p:txBody>
          <a:bodyPr>
            <a:normAutofit/>
          </a:bodyPr>
          <a:lstStyle/>
          <a:p>
            <a:r>
              <a:rPr lang="en-PH" sz="3200" b="0" i="0" dirty="0">
                <a:solidFill>
                  <a:srgbClr val="282C33"/>
                </a:solidFill>
                <a:effectLst/>
                <a:latin typeface="Graphik"/>
              </a:rPr>
              <a:t>Once you’ve completed your project post-mortem, you can finalize all documentation (contracts, project plans, scope outline, costs, schedule, etc.) and index them in the company archives for later reference. </a:t>
            </a:r>
            <a:endParaRPr lang="en-PH" sz="3200" dirty="0"/>
          </a:p>
        </p:txBody>
      </p:sp>
    </p:spTree>
    <p:extLst>
      <p:ext uri="{BB962C8B-B14F-4D97-AF65-F5344CB8AC3E}">
        <p14:creationId xmlns:p14="http://schemas.microsoft.com/office/powerpoint/2010/main" val="455537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7FEE-5568-4577-94ED-35817055CC3E}"/>
              </a:ext>
            </a:extLst>
          </p:cNvPr>
          <p:cNvSpPr>
            <a:spLocks noGrp="1"/>
          </p:cNvSpPr>
          <p:nvPr>
            <p:ph type="title"/>
          </p:nvPr>
        </p:nvSpPr>
        <p:spPr/>
        <p:txBody>
          <a:bodyPr/>
          <a:lstStyle/>
          <a:p>
            <a:r>
              <a:rPr lang="en-PH" dirty="0"/>
              <a:t>7)  Celebrate</a:t>
            </a:r>
          </a:p>
        </p:txBody>
      </p:sp>
      <p:sp>
        <p:nvSpPr>
          <p:cNvPr id="3" name="Content Placeholder 2">
            <a:extLst>
              <a:ext uri="{FF2B5EF4-FFF2-40B4-BE49-F238E27FC236}">
                <a16:creationId xmlns:a16="http://schemas.microsoft.com/office/drawing/2014/main" id="{46237F5B-B8BE-481C-A771-54E85535885D}"/>
              </a:ext>
            </a:extLst>
          </p:cNvPr>
          <p:cNvSpPr>
            <a:spLocks noGrp="1"/>
          </p:cNvSpPr>
          <p:nvPr>
            <p:ph idx="1"/>
          </p:nvPr>
        </p:nvSpPr>
        <p:spPr>
          <a:xfrm>
            <a:off x="677334" y="1665289"/>
            <a:ext cx="8596668" cy="3880773"/>
          </a:xfrm>
        </p:spPr>
        <p:txBody>
          <a:bodyPr>
            <a:normAutofit/>
          </a:bodyPr>
          <a:lstStyle/>
          <a:p>
            <a:r>
              <a:rPr lang="en-PH" sz="2800" b="0" i="0" dirty="0">
                <a:solidFill>
                  <a:srgbClr val="282C33"/>
                </a:solidFill>
                <a:effectLst/>
                <a:latin typeface="Graphik"/>
              </a:rPr>
              <a:t>The end of a project is a big accomplishment and represents the culmination of many hours of hard work and dedication from a team of contributors. </a:t>
            </a:r>
          </a:p>
          <a:p>
            <a:r>
              <a:rPr lang="en-PH" sz="2800" b="0" i="0" dirty="0">
                <a:solidFill>
                  <a:srgbClr val="282C33"/>
                </a:solidFill>
                <a:effectLst/>
                <a:latin typeface="Graphik"/>
              </a:rPr>
              <a:t>An end-of-project party is a great way to acknowledge your team’s hard work and increase morale. Plus, a happy team is more likely to work with you in the future so you can build on your past successes and become a more effective unit going forward. </a:t>
            </a:r>
            <a:endParaRPr lang="en-PH" sz="2800" dirty="0"/>
          </a:p>
        </p:txBody>
      </p:sp>
    </p:spTree>
    <p:extLst>
      <p:ext uri="{BB962C8B-B14F-4D97-AF65-F5344CB8AC3E}">
        <p14:creationId xmlns:p14="http://schemas.microsoft.com/office/powerpoint/2010/main" val="2535772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C443-9DBE-48D6-852B-765DD1FD2C7B}"/>
              </a:ext>
            </a:extLst>
          </p:cNvPr>
          <p:cNvSpPr>
            <a:spLocks noGrp="1"/>
          </p:cNvSpPr>
          <p:nvPr>
            <p:ph type="title"/>
          </p:nvPr>
        </p:nvSpPr>
        <p:spPr/>
        <p:txBody>
          <a:bodyPr/>
          <a:lstStyle/>
          <a:p>
            <a:r>
              <a:rPr lang="en-PH" dirty="0"/>
              <a:t>LEARNING OUTCOMES</a:t>
            </a:r>
          </a:p>
        </p:txBody>
      </p:sp>
      <p:sp>
        <p:nvSpPr>
          <p:cNvPr id="3" name="Content Placeholder 2">
            <a:extLst>
              <a:ext uri="{FF2B5EF4-FFF2-40B4-BE49-F238E27FC236}">
                <a16:creationId xmlns:a16="http://schemas.microsoft.com/office/drawing/2014/main" id="{67CC6AB9-7BCC-42A8-A0F2-54FE29E74ACA}"/>
              </a:ext>
            </a:extLst>
          </p:cNvPr>
          <p:cNvSpPr>
            <a:spLocks noGrp="1"/>
          </p:cNvSpPr>
          <p:nvPr>
            <p:ph sz="quarter" idx="13"/>
          </p:nvPr>
        </p:nvSpPr>
        <p:spPr/>
        <p:txBody>
          <a:bodyPr>
            <a:normAutofit/>
          </a:bodyPr>
          <a:lstStyle/>
          <a:p>
            <a:r>
              <a:rPr lang="en-PH" sz="2800" dirty="0"/>
              <a:t>What is project closure</a:t>
            </a:r>
          </a:p>
          <a:p>
            <a:r>
              <a:rPr lang="en-PH" sz="2800" dirty="0"/>
              <a:t>Know why project closure is important</a:t>
            </a:r>
          </a:p>
          <a:p>
            <a:r>
              <a:rPr lang="en-PH" sz="2800" dirty="0"/>
              <a:t>What are the steps to properly close the project</a:t>
            </a:r>
          </a:p>
        </p:txBody>
      </p:sp>
    </p:spTree>
    <p:extLst>
      <p:ext uri="{BB962C8B-B14F-4D97-AF65-F5344CB8AC3E}">
        <p14:creationId xmlns:p14="http://schemas.microsoft.com/office/powerpoint/2010/main" val="1359853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6965BC-60FD-4F55-AFDC-574B5491FC5B}"/>
              </a:ext>
            </a:extLst>
          </p:cNvPr>
          <p:cNvPicPr>
            <a:picLocks noChangeAspect="1"/>
          </p:cNvPicPr>
          <p:nvPr/>
        </p:nvPicPr>
        <p:blipFill>
          <a:blip r:embed="rId2"/>
          <a:stretch>
            <a:fillRect/>
          </a:stretch>
        </p:blipFill>
        <p:spPr>
          <a:xfrm>
            <a:off x="3127561" y="0"/>
            <a:ext cx="5206813" cy="6858000"/>
          </a:xfrm>
          <a:prstGeom prst="rect">
            <a:avLst/>
          </a:prstGeom>
        </p:spPr>
      </p:pic>
    </p:spTree>
    <p:extLst>
      <p:ext uri="{BB962C8B-B14F-4D97-AF65-F5344CB8AC3E}">
        <p14:creationId xmlns:p14="http://schemas.microsoft.com/office/powerpoint/2010/main" val="2475099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6CA3-28EE-497F-A456-3FA62F78233F}"/>
              </a:ext>
            </a:extLst>
          </p:cNvPr>
          <p:cNvSpPr>
            <a:spLocks noGrp="1"/>
          </p:cNvSpPr>
          <p:nvPr>
            <p:ph type="title"/>
          </p:nvPr>
        </p:nvSpPr>
        <p:spPr/>
        <p:txBody>
          <a:bodyPr/>
          <a:lstStyle/>
          <a:p>
            <a:r>
              <a:rPr lang="en-PH" dirty="0"/>
              <a:t>GROUP WORK</a:t>
            </a:r>
          </a:p>
        </p:txBody>
      </p:sp>
      <p:sp>
        <p:nvSpPr>
          <p:cNvPr id="3" name="Content Placeholder 2">
            <a:extLst>
              <a:ext uri="{FF2B5EF4-FFF2-40B4-BE49-F238E27FC236}">
                <a16:creationId xmlns:a16="http://schemas.microsoft.com/office/drawing/2014/main" id="{7F3CDE52-0BB2-46F8-A5A1-E4B30BC1E3D4}"/>
              </a:ext>
            </a:extLst>
          </p:cNvPr>
          <p:cNvSpPr>
            <a:spLocks noGrp="1"/>
          </p:cNvSpPr>
          <p:nvPr>
            <p:ph idx="1"/>
          </p:nvPr>
        </p:nvSpPr>
        <p:spPr>
          <a:xfrm>
            <a:off x="677334" y="1665289"/>
            <a:ext cx="8596668" cy="3880773"/>
          </a:xfrm>
        </p:spPr>
        <p:txBody>
          <a:bodyPr>
            <a:normAutofit/>
          </a:bodyPr>
          <a:lstStyle/>
          <a:p>
            <a:r>
              <a:rPr lang="en-PH" sz="2800" dirty="0"/>
              <a:t>Prepare the project closure report of your project based on the template.</a:t>
            </a:r>
          </a:p>
          <a:p>
            <a:r>
              <a:rPr lang="en-PH" sz="2800" dirty="0"/>
              <a:t>Create using MS Word</a:t>
            </a:r>
          </a:p>
        </p:txBody>
      </p:sp>
    </p:spTree>
    <p:extLst>
      <p:ext uri="{BB962C8B-B14F-4D97-AF65-F5344CB8AC3E}">
        <p14:creationId xmlns:p14="http://schemas.microsoft.com/office/powerpoint/2010/main" val="417188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B576F-EB97-4C61-AB95-746D0719C262}"/>
              </a:ext>
            </a:extLst>
          </p:cNvPr>
          <p:cNvSpPr>
            <a:spLocks noGrp="1"/>
          </p:cNvSpPr>
          <p:nvPr>
            <p:ph type="title"/>
          </p:nvPr>
        </p:nvSpPr>
        <p:spPr/>
        <p:txBody>
          <a:bodyPr/>
          <a:lstStyle/>
          <a:p>
            <a:r>
              <a:rPr lang="en-PH" dirty="0"/>
              <a:t>What is project closure?</a:t>
            </a:r>
          </a:p>
        </p:txBody>
      </p:sp>
      <p:sp>
        <p:nvSpPr>
          <p:cNvPr id="3" name="Content Placeholder 2">
            <a:extLst>
              <a:ext uri="{FF2B5EF4-FFF2-40B4-BE49-F238E27FC236}">
                <a16:creationId xmlns:a16="http://schemas.microsoft.com/office/drawing/2014/main" id="{F96E38FE-9B1B-4B33-B740-34C39EC42EA0}"/>
              </a:ext>
            </a:extLst>
          </p:cNvPr>
          <p:cNvSpPr>
            <a:spLocks noGrp="1"/>
          </p:cNvSpPr>
          <p:nvPr>
            <p:ph idx="1"/>
          </p:nvPr>
        </p:nvSpPr>
        <p:spPr/>
        <p:txBody>
          <a:bodyPr>
            <a:normAutofit/>
          </a:bodyPr>
          <a:lstStyle/>
          <a:p>
            <a:pPr algn="l" rtl="0"/>
            <a:r>
              <a:rPr lang="en-PH" sz="2400" b="0" i="0" dirty="0">
                <a:solidFill>
                  <a:srgbClr val="282C33"/>
                </a:solidFill>
                <a:effectLst/>
                <a:latin typeface="Arial" panose="020B0604020202020204" pitchFamily="34" charset="0"/>
                <a:cs typeface="Arial" panose="020B0604020202020204" pitchFamily="34" charset="0"/>
              </a:rPr>
              <a:t>The closing phase of project management is the final phase of </a:t>
            </a:r>
            <a:r>
              <a:rPr lang="en-PH" sz="2400" b="0" i="0" dirty="0">
                <a:solidFill>
                  <a:srgbClr val="282C33"/>
                </a:solidFill>
                <a:effectLst/>
                <a:latin typeface="Arial" panose="020B0604020202020204" pitchFamily="34" charset="0"/>
                <a:cs typeface="Arial" panose="020B0604020202020204" pitchFamily="34" charset="0"/>
                <a:hlinkClick r:id="rId2"/>
              </a:rPr>
              <a:t>the project lifecycle</a:t>
            </a:r>
            <a:r>
              <a:rPr lang="en-PH" sz="2400" b="0" i="0" dirty="0">
                <a:solidFill>
                  <a:srgbClr val="282C33"/>
                </a:solidFill>
                <a:effectLst/>
                <a:latin typeface="Arial" panose="020B0604020202020204" pitchFamily="34" charset="0"/>
                <a:cs typeface="Arial" panose="020B0604020202020204" pitchFamily="34" charset="0"/>
              </a:rPr>
              <a:t>. This is the stage where all deliverables are finalized and formally transferred, and all documentation is signed off, approved, and archived.</a:t>
            </a:r>
          </a:p>
          <a:p>
            <a:pPr algn="l" rtl="0"/>
            <a:r>
              <a:rPr lang="en-PH" sz="2400" b="0" i="0" dirty="0">
                <a:solidFill>
                  <a:srgbClr val="282C33"/>
                </a:solidFill>
                <a:effectLst/>
                <a:latin typeface="Arial" panose="020B0604020202020204" pitchFamily="34" charset="0"/>
                <a:cs typeface="Arial" panose="020B0604020202020204" pitchFamily="34" charset="0"/>
              </a:rPr>
              <a:t>The project closure process ensures that: </a:t>
            </a:r>
          </a:p>
          <a:p>
            <a:pPr lvl="1">
              <a:buFont typeface="Arial" panose="020B0604020202020204" pitchFamily="34" charset="0"/>
              <a:buChar char="•"/>
            </a:pPr>
            <a:r>
              <a:rPr lang="en-PH" sz="2000" b="0" i="0" dirty="0">
                <a:solidFill>
                  <a:srgbClr val="000000"/>
                </a:solidFill>
                <a:effectLst/>
                <a:latin typeface="Arial" panose="020B0604020202020204" pitchFamily="34" charset="0"/>
                <a:cs typeface="Arial" panose="020B0604020202020204" pitchFamily="34" charset="0"/>
              </a:rPr>
              <a:t>All work has been completed according to the project plan and scope.</a:t>
            </a:r>
          </a:p>
          <a:p>
            <a:pPr lvl="1">
              <a:buFont typeface="Arial" panose="020B0604020202020204" pitchFamily="34" charset="0"/>
              <a:buChar char="•"/>
            </a:pPr>
            <a:r>
              <a:rPr lang="en-PH" sz="2000" b="0" i="0" dirty="0">
                <a:solidFill>
                  <a:srgbClr val="000000"/>
                </a:solidFill>
                <a:effectLst/>
                <a:latin typeface="Arial" panose="020B0604020202020204" pitchFamily="34" charset="0"/>
                <a:cs typeface="Arial" panose="020B0604020202020204" pitchFamily="34" charset="0"/>
              </a:rPr>
              <a:t>All project management processes have been executed.</a:t>
            </a:r>
          </a:p>
          <a:p>
            <a:pPr lvl="1">
              <a:buFont typeface="Arial" panose="020B0604020202020204" pitchFamily="34" charset="0"/>
              <a:buChar char="•"/>
            </a:pPr>
            <a:r>
              <a:rPr lang="en-PH" sz="2000" b="0" i="0" dirty="0">
                <a:solidFill>
                  <a:srgbClr val="000000"/>
                </a:solidFill>
                <a:effectLst/>
                <a:latin typeface="Arial" panose="020B0604020202020204" pitchFamily="34" charset="0"/>
                <a:cs typeface="Arial" panose="020B0604020202020204" pitchFamily="34" charset="0"/>
              </a:rPr>
              <a:t>You have received final sign-off and approval from all parties.</a:t>
            </a:r>
          </a:p>
          <a:p>
            <a:endParaRPr lang="en-PH"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992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182C-6894-4AAC-8726-ACFC92D021BF}"/>
              </a:ext>
            </a:extLst>
          </p:cNvPr>
          <p:cNvSpPr>
            <a:spLocks noGrp="1"/>
          </p:cNvSpPr>
          <p:nvPr>
            <p:ph type="title"/>
          </p:nvPr>
        </p:nvSpPr>
        <p:spPr/>
        <p:txBody>
          <a:bodyPr/>
          <a:lstStyle/>
          <a:p>
            <a:r>
              <a:rPr lang="en-PH" dirty="0"/>
              <a:t>WHY IS PROJECT CLOSURE IMPORTANT</a:t>
            </a:r>
          </a:p>
        </p:txBody>
      </p:sp>
      <p:sp>
        <p:nvSpPr>
          <p:cNvPr id="3" name="Content Placeholder 2">
            <a:extLst>
              <a:ext uri="{FF2B5EF4-FFF2-40B4-BE49-F238E27FC236}">
                <a16:creationId xmlns:a16="http://schemas.microsoft.com/office/drawing/2014/main" id="{96E3A24B-7000-42DE-ABA2-5DD52E8BB28B}"/>
              </a:ext>
            </a:extLst>
          </p:cNvPr>
          <p:cNvSpPr>
            <a:spLocks noGrp="1"/>
          </p:cNvSpPr>
          <p:nvPr>
            <p:ph idx="1"/>
          </p:nvPr>
        </p:nvSpPr>
        <p:spPr/>
        <p:txBody>
          <a:bodyPr>
            <a:normAutofit/>
          </a:bodyPr>
          <a:lstStyle/>
          <a:p>
            <a:pPr>
              <a:buFont typeface="+mj-lt"/>
              <a:buAutoNum type="arabicParenR"/>
            </a:pPr>
            <a:r>
              <a:rPr lang="en-PH" sz="2800" i="0" dirty="0">
                <a:solidFill>
                  <a:srgbClr val="5B6770"/>
                </a:solidFill>
                <a:effectLst/>
                <a:latin typeface="Source Sans Pro" panose="020B0503030403020204" pitchFamily="34" charset="0"/>
              </a:rPr>
              <a:t>Confirmation of Objectives Being Met</a:t>
            </a:r>
          </a:p>
          <a:p>
            <a:pPr>
              <a:buFont typeface="+mj-lt"/>
              <a:buAutoNum type="arabicParenR"/>
            </a:pPr>
            <a:r>
              <a:rPr lang="en-PH" sz="2800" i="0" dirty="0">
                <a:solidFill>
                  <a:srgbClr val="5B6770"/>
                </a:solidFill>
                <a:effectLst/>
                <a:latin typeface="Source Sans Pro" panose="020B0503030403020204" pitchFamily="34" charset="0"/>
              </a:rPr>
              <a:t>Sense of Closure</a:t>
            </a:r>
            <a:endParaRPr lang="en-PH" sz="2800" dirty="0">
              <a:solidFill>
                <a:srgbClr val="5B6770"/>
              </a:solidFill>
              <a:latin typeface="Source Sans Pro" panose="020B0503030403020204" pitchFamily="34" charset="0"/>
            </a:endParaRPr>
          </a:p>
          <a:p>
            <a:pPr>
              <a:buFont typeface="+mj-lt"/>
              <a:buAutoNum type="arabicParenR"/>
            </a:pPr>
            <a:r>
              <a:rPr lang="en-PH" sz="2800" i="0" dirty="0">
                <a:solidFill>
                  <a:srgbClr val="5B6770"/>
                </a:solidFill>
                <a:effectLst/>
                <a:latin typeface="Source Sans Pro" panose="020B0503030403020204" pitchFamily="34" charset="0"/>
              </a:rPr>
              <a:t>Improving Future Engagements</a:t>
            </a:r>
          </a:p>
          <a:p>
            <a:pPr>
              <a:buFont typeface="+mj-lt"/>
              <a:buAutoNum type="arabicParenR"/>
            </a:pPr>
            <a:r>
              <a:rPr lang="en-PH" sz="2800" i="0" dirty="0">
                <a:solidFill>
                  <a:srgbClr val="5B6770"/>
                </a:solidFill>
                <a:effectLst/>
                <a:latin typeface="Source Sans Pro" panose="020B0503030403020204" pitchFamily="34" charset="0"/>
              </a:rPr>
              <a:t>Capturing the Knowledge</a:t>
            </a:r>
            <a:endParaRPr lang="en-PH" sz="2800" dirty="0">
              <a:solidFill>
                <a:srgbClr val="5B6770"/>
              </a:solidFill>
              <a:latin typeface="Source Sans Pro" panose="020B0503030403020204" pitchFamily="34" charset="0"/>
            </a:endParaRPr>
          </a:p>
          <a:p>
            <a:pPr>
              <a:buFont typeface="+mj-lt"/>
              <a:buAutoNum type="arabicParenR"/>
            </a:pPr>
            <a:r>
              <a:rPr lang="en-PH" sz="2800" i="0" dirty="0">
                <a:solidFill>
                  <a:srgbClr val="5B6770"/>
                </a:solidFill>
                <a:effectLst/>
                <a:latin typeface="Source Sans Pro" panose="020B0503030403020204" pitchFamily="34" charset="0"/>
              </a:rPr>
              <a:t>Tying up Loose Ends</a:t>
            </a:r>
          </a:p>
          <a:p>
            <a:pPr>
              <a:buFont typeface="+mj-lt"/>
              <a:buAutoNum type="arabicParenR"/>
            </a:pPr>
            <a:r>
              <a:rPr lang="en-PH" sz="2800" i="0" dirty="0">
                <a:solidFill>
                  <a:srgbClr val="5B6770"/>
                </a:solidFill>
                <a:effectLst/>
                <a:latin typeface="Source Sans Pro" panose="020B0503030403020204" pitchFamily="34" charset="0"/>
              </a:rPr>
              <a:t>Rewarding the Team</a:t>
            </a:r>
            <a:endParaRPr lang="en-PH" sz="2800" dirty="0"/>
          </a:p>
        </p:txBody>
      </p:sp>
    </p:spTree>
    <p:extLst>
      <p:ext uri="{BB962C8B-B14F-4D97-AF65-F5344CB8AC3E}">
        <p14:creationId xmlns:p14="http://schemas.microsoft.com/office/powerpoint/2010/main" val="4256169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80967-2939-4A91-8580-E813DBA07D62}"/>
              </a:ext>
            </a:extLst>
          </p:cNvPr>
          <p:cNvSpPr>
            <a:spLocks noGrp="1"/>
          </p:cNvSpPr>
          <p:nvPr>
            <p:ph type="title"/>
          </p:nvPr>
        </p:nvSpPr>
        <p:spPr/>
        <p:txBody>
          <a:bodyPr/>
          <a:lstStyle/>
          <a:p>
            <a:r>
              <a:rPr lang="en-PH" sz="3600" i="0" dirty="0">
                <a:solidFill>
                  <a:srgbClr val="5B6770"/>
                </a:solidFill>
                <a:effectLst/>
                <a:latin typeface="Source Sans Pro" panose="020B0503030403020204" pitchFamily="34" charset="0"/>
              </a:rPr>
              <a:t>1)  Confirmation of Objectives Being Met</a:t>
            </a:r>
            <a:br>
              <a:rPr lang="en-PH" sz="3600" i="0" dirty="0">
                <a:solidFill>
                  <a:srgbClr val="5B6770"/>
                </a:solidFill>
                <a:effectLst/>
                <a:latin typeface="Source Sans Pro" panose="020B0503030403020204" pitchFamily="34" charset="0"/>
              </a:rPr>
            </a:br>
            <a:endParaRPr lang="en-PH" dirty="0"/>
          </a:p>
        </p:txBody>
      </p:sp>
      <p:sp>
        <p:nvSpPr>
          <p:cNvPr id="3" name="Content Placeholder 2">
            <a:extLst>
              <a:ext uri="{FF2B5EF4-FFF2-40B4-BE49-F238E27FC236}">
                <a16:creationId xmlns:a16="http://schemas.microsoft.com/office/drawing/2014/main" id="{9F3E2035-EDAD-4AD4-8A17-DDF82C1BB69D}"/>
              </a:ext>
            </a:extLst>
          </p:cNvPr>
          <p:cNvSpPr>
            <a:spLocks noGrp="1"/>
          </p:cNvSpPr>
          <p:nvPr>
            <p:ph idx="1"/>
          </p:nvPr>
        </p:nvSpPr>
        <p:spPr>
          <a:xfrm>
            <a:off x="677334" y="1636714"/>
            <a:ext cx="8596668" cy="3880773"/>
          </a:xfrm>
        </p:spPr>
        <p:txBody>
          <a:bodyPr>
            <a:normAutofit/>
          </a:bodyPr>
          <a:lstStyle/>
          <a:p>
            <a:r>
              <a:rPr lang="en-PH" sz="2800" b="0" i="0" dirty="0">
                <a:solidFill>
                  <a:srgbClr val="5B6770"/>
                </a:solidFill>
                <a:effectLst/>
                <a:latin typeface="Arial" panose="020B0604020202020204" pitchFamily="34" charset="0"/>
                <a:cs typeface="Arial" panose="020B0604020202020204" pitchFamily="34" charset="0"/>
              </a:rPr>
              <a:t>“Did we accomplish what we set out to do?”</a:t>
            </a:r>
          </a:p>
          <a:p>
            <a:r>
              <a:rPr lang="en-PH" sz="2800" b="0" i="0" dirty="0">
                <a:solidFill>
                  <a:srgbClr val="5B6770"/>
                </a:solidFill>
                <a:effectLst/>
                <a:latin typeface="Arial" panose="020B0604020202020204" pitchFamily="34" charset="0"/>
                <a:cs typeface="Arial" panose="020B0604020202020204" pitchFamily="34" charset="0"/>
              </a:rPr>
              <a:t>Part of the closure process is to </a:t>
            </a:r>
            <a:r>
              <a:rPr lang="en-PH" sz="2800" b="1" i="0" dirty="0">
                <a:solidFill>
                  <a:srgbClr val="5B6770"/>
                </a:solidFill>
                <a:effectLst/>
                <a:latin typeface="Arial" panose="020B0604020202020204" pitchFamily="34" charset="0"/>
                <a:cs typeface="Arial" panose="020B0604020202020204" pitchFamily="34" charset="0"/>
              </a:rPr>
              <a:t>obtain project or UAT (User Acceptance Testing) sign-off</a:t>
            </a:r>
            <a:r>
              <a:rPr lang="en-PH" sz="2800" b="0" i="0" dirty="0">
                <a:solidFill>
                  <a:srgbClr val="5B6770"/>
                </a:solidFill>
                <a:effectLst/>
                <a:latin typeface="Arial" panose="020B0604020202020204" pitchFamily="34" charset="0"/>
                <a:cs typeface="Arial" panose="020B0604020202020204" pitchFamily="34" charset="0"/>
              </a:rPr>
              <a:t> from your client to confirm that you and your team have met the project objectives and met the agreed-upon requirements.</a:t>
            </a:r>
            <a:endParaRPr lang="en-PH"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8624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D1E5F-14A6-47B0-AE6C-91A5F723D00F}"/>
              </a:ext>
            </a:extLst>
          </p:cNvPr>
          <p:cNvSpPr>
            <a:spLocks noGrp="1"/>
          </p:cNvSpPr>
          <p:nvPr>
            <p:ph type="title"/>
          </p:nvPr>
        </p:nvSpPr>
        <p:spPr/>
        <p:txBody>
          <a:bodyPr/>
          <a:lstStyle/>
          <a:p>
            <a:r>
              <a:rPr lang="en-PH" dirty="0"/>
              <a:t>2)  Sense of Closure</a:t>
            </a:r>
          </a:p>
        </p:txBody>
      </p:sp>
      <p:sp>
        <p:nvSpPr>
          <p:cNvPr id="3" name="Content Placeholder 2">
            <a:extLst>
              <a:ext uri="{FF2B5EF4-FFF2-40B4-BE49-F238E27FC236}">
                <a16:creationId xmlns:a16="http://schemas.microsoft.com/office/drawing/2014/main" id="{33106E2B-5E51-48AA-843D-C9BF9F4CB202}"/>
              </a:ext>
            </a:extLst>
          </p:cNvPr>
          <p:cNvSpPr>
            <a:spLocks noGrp="1"/>
          </p:cNvSpPr>
          <p:nvPr>
            <p:ph idx="1"/>
          </p:nvPr>
        </p:nvSpPr>
        <p:spPr/>
        <p:txBody>
          <a:bodyPr>
            <a:normAutofit/>
          </a:bodyPr>
          <a:lstStyle/>
          <a:p>
            <a:r>
              <a:rPr lang="en-PH" sz="2800" dirty="0">
                <a:solidFill>
                  <a:srgbClr val="5B6770"/>
                </a:solidFill>
                <a:latin typeface="Arial" panose="020B0604020202020204" pitchFamily="34" charset="0"/>
                <a:cs typeface="Arial" panose="020B0604020202020204" pitchFamily="34" charset="0"/>
              </a:rPr>
              <a:t>C</a:t>
            </a:r>
            <a:r>
              <a:rPr lang="en-PH" sz="2800" b="0" i="0" dirty="0">
                <a:solidFill>
                  <a:srgbClr val="5B6770"/>
                </a:solidFill>
                <a:effectLst/>
                <a:latin typeface="Arial" panose="020B0604020202020204" pitchFamily="34" charset="0"/>
                <a:cs typeface="Arial" panose="020B0604020202020204" pitchFamily="34" charset="0"/>
              </a:rPr>
              <a:t>onfirming that objectives have been met to the client’s satisfaction gives the client and the project team a sense of accomplishment and closure.</a:t>
            </a:r>
          </a:p>
          <a:p>
            <a:r>
              <a:rPr lang="en-PH" sz="2800" b="0" i="0" dirty="0">
                <a:solidFill>
                  <a:srgbClr val="5B6770"/>
                </a:solidFill>
                <a:effectLst/>
                <a:latin typeface="Arial" panose="020B0604020202020204" pitchFamily="34" charset="0"/>
                <a:cs typeface="Arial" panose="020B0604020202020204" pitchFamily="34" charset="0"/>
              </a:rPr>
              <a:t>It gives the client a sense that you and your company are serious about helping them meet their objectives, and you will stay accountable for what was promised.</a:t>
            </a:r>
          </a:p>
          <a:p>
            <a:endParaRPr lang="en-PH"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607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00D44-F917-41D4-9A66-5E7008ECD220}"/>
              </a:ext>
            </a:extLst>
          </p:cNvPr>
          <p:cNvSpPr>
            <a:spLocks noGrp="1"/>
          </p:cNvSpPr>
          <p:nvPr>
            <p:ph type="title"/>
          </p:nvPr>
        </p:nvSpPr>
        <p:spPr/>
        <p:txBody>
          <a:bodyPr/>
          <a:lstStyle/>
          <a:p>
            <a:r>
              <a:rPr lang="en-PH" dirty="0"/>
              <a:t>3)  Improving Future Engagements</a:t>
            </a:r>
          </a:p>
        </p:txBody>
      </p:sp>
      <p:sp>
        <p:nvSpPr>
          <p:cNvPr id="3" name="Content Placeholder 2">
            <a:extLst>
              <a:ext uri="{FF2B5EF4-FFF2-40B4-BE49-F238E27FC236}">
                <a16:creationId xmlns:a16="http://schemas.microsoft.com/office/drawing/2014/main" id="{794B5FFE-858F-4AA4-8A63-462415EC02CA}"/>
              </a:ext>
            </a:extLst>
          </p:cNvPr>
          <p:cNvSpPr>
            <a:spLocks noGrp="1"/>
          </p:cNvSpPr>
          <p:nvPr>
            <p:ph idx="1"/>
          </p:nvPr>
        </p:nvSpPr>
        <p:spPr>
          <a:xfrm>
            <a:off x="677334" y="1488613"/>
            <a:ext cx="8596668" cy="4683587"/>
          </a:xfrm>
        </p:spPr>
        <p:txBody>
          <a:bodyPr>
            <a:normAutofit/>
          </a:bodyPr>
          <a:lstStyle/>
          <a:p>
            <a:r>
              <a:rPr lang="en-PH" sz="2000" b="0" i="0" dirty="0">
                <a:solidFill>
                  <a:srgbClr val="5B6770"/>
                </a:solidFill>
                <a:effectLst/>
                <a:latin typeface="Source Sans Pro" panose="020B0503030403020204" pitchFamily="34" charset="0"/>
              </a:rPr>
              <a:t>During the project closure process, it is essential that a lessons learned meeting happen with the client and another with the internal team.</a:t>
            </a:r>
          </a:p>
          <a:p>
            <a:r>
              <a:rPr lang="en-PH" sz="2000" b="0" i="0" dirty="0">
                <a:solidFill>
                  <a:srgbClr val="5B6770"/>
                </a:solidFill>
                <a:effectLst/>
                <a:latin typeface="Source Sans Pro" panose="020B0503030403020204" pitchFamily="34" charset="0"/>
              </a:rPr>
              <a:t>Clients will respect you more for asking the hard questions and soliciting honest feedback.</a:t>
            </a:r>
          </a:p>
          <a:p>
            <a:r>
              <a:rPr lang="en-PH" sz="2000" dirty="0">
                <a:solidFill>
                  <a:srgbClr val="5B6770"/>
                </a:solidFill>
                <a:latin typeface="Source Sans Pro" panose="020B0503030403020204" pitchFamily="34" charset="0"/>
              </a:rPr>
              <a:t>These questions should be asked as part of project closure:</a:t>
            </a:r>
          </a:p>
          <a:p>
            <a:pPr lvl="1"/>
            <a:r>
              <a:rPr lang="en-PH" sz="1800" b="0" i="0" dirty="0">
                <a:solidFill>
                  <a:srgbClr val="5B6770"/>
                </a:solidFill>
                <a:effectLst/>
                <a:latin typeface="Source Sans Pro" panose="020B0503030403020204" pitchFamily="34" charset="0"/>
              </a:rPr>
              <a:t>What would we do differently next time around? </a:t>
            </a:r>
          </a:p>
          <a:p>
            <a:pPr lvl="1"/>
            <a:r>
              <a:rPr lang="en-PH" sz="1800" b="0" i="0" dirty="0">
                <a:solidFill>
                  <a:srgbClr val="5B6770"/>
                </a:solidFill>
                <a:effectLst/>
                <a:latin typeface="Source Sans Pro" panose="020B0503030403020204" pitchFamily="34" charset="0"/>
              </a:rPr>
              <a:t>How did we work together as a team? </a:t>
            </a:r>
          </a:p>
          <a:p>
            <a:pPr lvl="1"/>
            <a:r>
              <a:rPr lang="en-PH" sz="1800" b="0" i="0" dirty="0">
                <a:solidFill>
                  <a:srgbClr val="5B6770"/>
                </a:solidFill>
                <a:effectLst/>
                <a:latin typeface="Source Sans Pro" panose="020B0503030403020204" pitchFamily="34" charset="0"/>
              </a:rPr>
              <a:t>How can communication be improved? </a:t>
            </a:r>
          </a:p>
          <a:p>
            <a:pPr lvl="1"/>
            <a:r>
              <a:rPr lang="en-PH" sz="1800" b="0" i="0" dirty="0">
                <a:solidFill>
                  <a:srgbClr val="5B6770"/>
                </a:solidFill>
                <a:effectLst/>
                <a:latin typeface="Source Sans Pro" panose="020B0503030403020204" pitchFamily="34" charset="0"/>
              </a:rPr>
              <a:t>How can we improve our project methodologies? </a:t>
            </a:r>
          </a:p>
          <a:p>
            <a:pPr lvl="1"/>
            <a:r>
              <a:rPr lang="en-PH" sz="1800" b="0" i="0" dirty="0">
                <a:solidFill>
                  <a:srgbClr val="5B6770"/>
                </a:solidFill>
                <a:effectLst/>
                <a:latin typeface="Source Sans Pro" panose="020B0503030403020204" pitchFamily="34" charset="0"/>
              </a:rPr>
              <a:t>Did we under or overestimate certain pieces? </a:t>
            </a:r>
          </a:p>
          <a:p>
            <a:pPr lvl="1"/>
            <a:r>
              <a:rPr lang="en-PH" sz="1800" b="0" i="0" dirty="0">
                <a:solidFill>
                  <a:srgbClr val="5B6770"/>
                </a:solidFill>
                <a:effectLst/>
                <a:latin typeface="Source Sans Pro" panose="020B0503030403020204" pitchFamily="34" charset="0"/>
              </a:rPr>
              <a:t>What were the major accomplishments?</a:t>
            </a:r>
            <a:endParaRPr lang="en-PH" sz="1800" dirty="0">
              <a:solidFill>
                <a:srgbClr val="5B6770"/>
              </a:solidFill>
              <a:latin typeface="Source Sans Pro" panose="020B0503030403020204" pitchFamily="34" charset="0"/>
            </a:endParaRPr>
          </a:p>
          <a:p>
            <a:pPr lvl="1"/>
            <a:endParaRPr lang="en-PH" sz="1800" dirty="0"/>
          </a:p>
        </p:txBody>
      </p:sp>
    </p:spTree>
    <p:extLst>
      <p:ext uri="{BB962C8B-B14F-4D97-AF65-F5344CB8AC3E}">
        <p14:creationId xmlns:p14="http://schemas.microsoft.com/office/powerpoint/2010/main" val="279751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60D3-09AD-4C6A-8545-4EBE00154B77}"/>
              </a:ext>
            </a:extLst>
          </p:cNvPr>
          <p:cNvSpPr>
            <a:spLocks noGrp="1"/>
          </p:cNvSpPr>
          <p:nvPr>
            <p:ph type="title"/>
          </p:nvPr>
        </p:nvSpPr>
        <p:spPr/>
        <p:txBody>
          <a:bodyPr/>
          <a:lstStyle/>
          <a:p>
            <a:r>
              <a:rPr lang="en-PH" dirty="0"/>
              <a:t>4)  Capturing the knowledge</a:t>
            </a:r>
          </a:p>
        </p:txBody>
      </p:sp>
      <p:sp>
        <p:nvSpPr>
          <p:cNvPr id="3" name="Content Placeholder 2">
            <a:extLst>
              <a:ext uri="{FF2B5EF4-FFF2-40B4-BE49-F238E27FC236}">
                <a16:creationId xmlns:a16="http://schemas.microsoft.com/office/drawing/2014/main" id="{6FC99110-6198-412D-8DA8-B8865975AC79}"/>
              </a:ext>
            </a:extLst>
          </p:cNvPr>
          <p:cNvSpPr>
            <a:spLocks noGrp="1"/>
          </p:cNvSpPr>
          <p:nvPr>
            <p:ph idx="1"/>
          </p:nvPr>
        </p:nvSpPr>
        <p:spPr>
          <a:xfrm>
            <a:off x="744009" y="1646239"/>
            <a:ext cx="8596668" cy="3880773"/>
          </a:xfrm>
        </p:spPr>
        <p:txBody>
          <a:bodyPr>
            <a:normAutofit/>
          </a:bodyPr>
          <a:lstStyle/>
          <a:p>
            <a:r>
              <a:rPr lang="en-PH" sz="2400" dirty="0">
                <a:solidFill>
                  <a:srgbClr val="5B6770"/>
                </a:solidFill>
                <a:latin typeface="Source Sans Pro" panose="020B0503030403020204" pitchFamily="34" charset="0"/>
              </a:rPr>
              <a:t>A</a:t>
            </a:r>
            <a:r>
              <a:rPr lang="en-PH" sz="2400" b="0" i="0" dirty="0">
                <a:solidFill>
                  <a:srgbClr val="5B6770"/>
                </a:solidFill>
                <a:effectLst/>
                <a:latin typeface="Source Sans Pro" panose="020B0503030403020204" pitchFamily="34" charset="0"/>
              </a:rPr>
              <a:t>s part of the lessons learned sessions, the team should identify project assets (documents or code), that can be re-used in future engagements.</a:t>
            </a:r>
          </a:p>
          <a:p>
            <a:r>
              <a:rPr lang="en-PH" sz="2400" b="0" i="0" dirty="0">
                <a:solidFill>
                  <a:srgbClr val="5B6770"/>
                </a:solidFill>
                <a:effectLst/>
                <a:latin typeface="Source Sans Pro" panose="020B0503030403020204" pitchFamily="34" charset="0"/>
              </a:rPr>
              <a:t>Set up a knowledge base where all the project documents can be accessed by the internal team and the client in the future.</a:t>
            </a:r>
            <a:endParaRPr lang="en-PH" sz="2400" dirty="0">
              <a:solidFill>
                <a:srgbClr val="5B6770"/>
              </a:solidFill>
              <a:latin typeface="Source Sans Pro" panose="020B0503030403020204" pitchFamily="34" charset="0"/>
            </a:endParaRPr>
          </a:p>
          <a:p>
            <a:r>
              <a:rPr lang="en-PH" sz="2400" b="0" i="0" dirty="0">
                <a:solidFill>
                  <a:srgbClr val="5B6770"/>
                </a:solidFill>
                <a:effectLst/>
                <a:latin typeface="Source Sans Pro" panose="020B0503030403020204" pitchFamily="34" charset="0"/>
              </a:rPr>
              <a:t>You don’t want to lose the key assets and re-usable components from each project. This is how you continually make your engagements more efficient over time!</a:t>
            </a:r>
            <a:endParaRPr lang="en-PH" sz="2400" dirty="0"/>
          </a:p>
        </p:txBody>
      </p:sp>
    </p:spTree>
    <p:extLst>
      <p:ext uri="{BB962C8B-B14F-4D97-AF65-F5344CB8AC3E}">
        <p14:creationId xmlns:p14="http://schemas.microsoft.com/office/powerpoint/2010/main" val="233257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DB24F-D668-4F5B-9887-911D1FE7C571}"/>
              </a:ext>
            </a:extLst>
          </p:cNvPr>
          <p:cNvSpPr>
            <a:spLocks noGrp="1"/>
          </p:cNvSpPr>
          <p:nvPr>
            <p:ph type="title"/>
          </p:nvPr>
        </p:nvSpPr>
        <p:spPr/>
        <p:txBody>
          <a:bodyPr/>
          <a:lstStyle/>
          <a:p>
            <a:r>
              <a:rPr lang="en-PH" dirty="0"/>
              <a:t>5)  Tying up loose ends</a:t>
            </a:r>
          </a:p>
        </p:txBody>
      </p:sp>
      <p:sp>
        <p:nvSpPr>
          <p:cNvPr id="3" name="Content Placeholder 2">
            <a:extLst>
              <a:ext uri="{FF2B5EF4-FFF2-40B4-BE49-F238E27FC236}">
                <a16:creationId xmlns:a16="http://schemas.microsoft.com/office/drawing/2014/main" id="{CF043206-9C07-4F0A-BCB0-2FBCED1BBDC3}"/>
              </a:ext>
            </a:extLst>
          </p:cNvPr>
          <p:cNvSpPr>
            <a:spLocks noGrp="1"/>
          </p:cNvSpPr>
          <p:nvPr>
            <p:ph idx="1"/>
          </p:nvPr>
        </p:nvSpPr>
        <p:spPr>
          <a:xfrm>
            <a:off x="677334" y="1579564"/>
            <a:ext cx="8596668" cy="3880773"/>
          </a:xfrm>
        </p:spPr>
        <p:txBody>
          <a:bodyPr>
            <a:normAutofit/>
          </a:bodyPr>
          <a:lstStyle/>
          <a:p>
            <a:r>
              <a:rPr lang="en-PH" sz="2400" dirty="0">
                <a:solidFill>
                  <a:srgbClr val="5B6770"/>
                </a:solidFill>
                <a:latin typeface="Source Sans Pro" panose="020B0503030403020204" pitchFamily="34" charset="0"/>
              </a:rPr>
              <a:t>T</a:t>
            </a:r>
            <a:r>
              <a:rPr lang="en-PH" sz="2400" b="0" i="0" dirty="0">
                <a:solidFill>
                  <a:srgbClr val="5B6770"/>
                </a:solidFill>
                <a:effectLst/>
                <a:latin typeface="Source Sans Pro" panose="020B0503030403020204" pitchFamily="34" charset="0"/>
              </a:rPr>
              <a:t>here are a lot of administrative tasks that must happen at the end of a project to make sure the project is appropriately closed from a back-office perspective.</a:t>
            </a:r>
          </a:p>
          <a:p>
            <a:r>
              <a:rPr lang="en-PH" sz="2400" b="0" i="0" dirty="0">
                <a:solidFill>
                  <a:srgbClr val="5B6770"/>
                </a:solidFill>
                <a:effectLst/>
                <a:latin typeface="Source Sans Pro" panose="020B0503030403020204" pitchFamily="34" charset="0"/>
              </a:rPr>
              <a:t>Tasks like:</a:t>
            </a:r>
          </a:p>
          <a:p>
            <a:pPr lvl="1"/>
            <a:r>
              <a:rPr lang="en-PH" sz="2000" b="0" i="0" dirty="0">
                <a:solidFill>
                  <a:srgbClr val="5B6770"/>
                </a:solidFill>
                <a:effectLst/>
                <a:latin typeface="Source Sans Pro" panose="020B0503030403020204" pitchFamily="34" charset="0"/>
              </a:rPr>
              <a:t> sending the final status report, </a:t>
            </a:r>
          </a:p>
          <a:p>
            <a:pPr lvl="1"/>
            <a:r>
              <a:rPr lang="en-PH" sz="2000" b="0" i="0" dirty="0">
                <a:solidFill>
                  <a:srgbClr val="5B6770"/>
                </a:solidFill>
                <a:effectLst/>
                <a:latin typeface="Source Sans Pro" panose="020B0503030403020204" pitchFamily="34" charset="0"/>
              </a:rPr>
              <a:t>asking for the final payment, </a:t>
            </a:r>
          </a:p>
          <a:p>
            <a:pPr lvl="1"/>
            <a:r>
              <a:rPr lang="en-PH" sz="2000" b="0" i="0" dirty="0">
                <a:solidFill>
                  <a:srgbClr val="5B6770"/>
                </a:solidFill>
                <a:effectLst/>
                <a:latin typeface="Source Sans Pro" panose="020B0503030403020204" pitchFamily="34" charset="0"/>
              </a:rPr>
              <a:t>approving all time sheets and r</a:t>
            </a:r>
          </a:p>
          <a:p>
            <a:pPr lvl="1"/>
            <a:r>
              <a:rPr lang="en-PH" sz="2000" b="0" i="0" dirty="0">
                <a:solidFill>
                  <a:srgbClr val="5B6770"/>
                </a:solidFill>
                <a:effectLst/>
                <a:latin typeface="Source Sans Pro" panose="020B0503030403020204" pitchFamily="34" charset="0"/>
              </a:rPr>
              <a:t>e-assigning resources, should all be part of the closure process to make sure they are executed in a timely fashion</a:t>
            </a:r>
          </a:p>
          <a:p>
            <a:endParaRPr lang="en-PH" sz="2400" dirty="0"/>
          </a:p>
        </p:txBody>
      </p:sp>
    </p:spTree>
    <p:extLst>
      <p:ext uri="{BB962C8B-B14F-4D97-AF65-F5344CB8AC3E}">
        <p14:creationId xmlns:p14="http://schemas.microsoft.com/office/powerpoint/2010/main" val="30157660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257</TotalTime>
  <Words>1131</Words>
  <Application>Microsoft Office PowerPoint</Application>
  <PresentationFormat>Widescreen</PresentationFormat>
  <Paragraphs>92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Graphik</vt:lpstr>
      <vt:lpstr>Source Sans Pro</vt:lpstr>
      <vt:lpstr>Trebuchet MS</vt:lpstr>
      <vt:lpstr>Wingdings 3</vt:lpstr>
      <vt:lpstr>Facet</vt:lpstr>
      <vt:lpstr>MODULE 13-14:  Project Closure</vt:lpstr>
      <vt:lpstr>LEARNING OUTCOMES</vt:lpstr>
      <vt:lpstr>What is project closure?</vt:lpstr>
      <vt:lpstr>WHY IS PROJECT CLOSURE IMPORTANT</vt:lpstr>
      <vt:lpstr>1)  Confirmation of Objectives Being Met </vt:lpstr>
      <vt:lpstr>2)  Sense of Closure</vt:lpstr>
      <vt:lpstr>3)  Improving Future Engagements</vt:lpstr>
      <vt:lpstr>4)  Capturing the knowledge</vt:lpstr>
      <vt:lpstr>5)  Tying up loose ends</vt:lpstr>
      <vt:lpstr>6)  Rewarding the team</vt:lpstr>
      <vt:lpstr>7 Steps to Closing a Project</vt:lpstr>
      <vt:lpstr>1)  Formally transfer all deliverables </vt:lpstr>
      <vt:lpstr>2)  Confirm project completion</vt:lpstr>
      <vt:lpstr>3)  Review all contracts and documentation</vt:lpstr>
      <vt:lpstr>4)  Release Resources</vt:lpstr>
      <vt:lpstr>5)  Conduct a post mortem</vt:lpstr>
      <vt:lpstr>Conduct a post mortem </vt:lpstr>
      <vt:lpstr>6)  Archive Documentation</vt:lpstr>
      <vt:lpstr>7)  Celebrate</vt:lpstr>
      <vt:lpstr>PowerPoint Presentation</vt:lpstr>
      <vt:lpstr>GROUP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13-14: Project Closure</dc:title>
  <dc:creator>Dittas Formoso</dc:creator>
  <cp:lastModifiedBy>Dittas Formoso</cp:lastModifiedBy>
  <cp:revision>18</cp:revision>
  <dcterms:created xsi:type="dcterms:W3CDTF">2021-06-08T07:20:01Z</dcterms:created>
  <dcterms:modified xsi:type="dcterms:W3CDTF">2021-08-31T12:53:41Z</dcterms:modified>
</cp:coreProperties>
</file>