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4" r:id="rId7"/>
    <p:sldId id="272" r:id="rId8"/>
    <p:sldId id="265" r:id="rId9"/>
    <p:sldId id="261" r:id="rId10"/>
    <p:sldId id="262" r:id="rId11"/>
    <p:sldId id="267" r:id="rId12"/>
    <p:sldId id="263"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198278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326419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62D74B-6239-4077-B2D6-F1453431636A}" type="slidenum">
              <a:rPr lang="en-PH" smtClean="0"/>
              <a:t>‹#›</a:t>
            </a:fld>
            <a:endParaRPr lang="en-PH"/>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263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E9FE85-901C-4940-801A-96497708B57B}"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202123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E9FE85-901C-4940-801A-96497708B57B}"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62D74B-6239-4077-B2D6-F1453431636A}" type="slidenum">
              <a:rPr lang="en-PH" smtClean="0"/>
              <a:t>‹#›</a:t>
            </a:fld>
            <a:endParaRPr lang="en-PH"/>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179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E9FE85-901C-4940-801A-96497708B57B}"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2890686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3156985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203937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9259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E9FE85-901C-4940-801A-96497708B57B}"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57535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9FE85-901C-4940-801A-96497708B57B}"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389518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9FE85-901C-4940-801A-96497708B57B}" type="datetimeFigureOut">
              <a:rPr lang="en-PH" smtClean="0"/>
              <a:t>31/08/2021</a:t>
            </a:fld>
            <a:endParaRPr lang="en-PH"/>
          </a:p>
        </p:txBody>
      </p:sp>
      <p:sp>
        <p:nvSpPr>
          <p:cNvPr id="8" name="Footer Placeholder 7"/>
          <p:cNvSpPr>
            <a:spLocks noGrp="1"/>
          </p:cNvSpPr>
          <p:nvPr>
            <p:ph type="ftr" sz="quarter" idx="11"/>
          </p:nvPr>
        </p:nvSpPr>
        <p:spPr/>
        <p:txBody>
          <a:bodyPr/>
          <a:lstStyle/>
          <a:p>
            <a:endParaRPr lang="en-PH"/>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400197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9FE85-901C-4940-801A-96497708B57B}" type="datetimeFigureOut">
              <a:rPr lang="en-PH" smtClean="0"/>
              <a:t>31/08/2021</a:t>
            </a:fld>
            <a:endParaRPr lang="en-PH"/>
          </a:p>
        </p:txBody>
      </p:sp>
      <p:sp>
        <p:nvSpPr>
          <p:cNvPr id="4" name="Footer Placeholder 3"/>
          <p:cNvSpPr>
            <a:spLocks noGrp="1"/>
          </p:cNvSpPr>
          <p:nvPr>
            <p:ph type="ftr" sz="quarter" idx="11"/>
          </p:nvPr>
        </p:nvSpPr>
        <p:spPr/>
        <p:txBody>
          <a:bodyPr/>
          <a:lstStyle/>
          <a:p>
            <a:endParaRPr lang="en-PH"/>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4209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FE85-901C-4940-801A-96497708B57B}" type="datetimeFigureOut">
              <a:rPr lang="en-PH" smtClean="0"/>
              <a:t>31/08/2021</a:t>
            </a:fld>
            <a:endParaRPr lang="en-PH"/>
          </a:p>
        </p:txBody>
      </p:sp>
      <p:sp>
        <p:nvSpPr>
          <p:cNvPr id="3" name="Footer Placeholder 2"/>
          <p:cNvSpPr>
            <a:spLocks noGrp="1"/>
          </p:cNvSpPr>
          <p:nvPr>
            <p:ph type="ftr" sz="quarter" idx="11"/>
          </p:nvPr>
        </p:nvSpPr>
        <p:spPr/>
        <p:txBody>
          <a:bodyPr/>
          <a:lstStyle/>
          <a:p>
            <a:endParaRPr lang="en-PH"/>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155306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E9FE85-901C-4940-801A-96497708B57B}"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357557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E9FE85-901C-4940-801A-96497708B57B}"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62D74B-6239-4077-B2D6-F1453431636A}" type="slidenum">
              <a:rPr lang="en-PH" smtClean="0"/>
              <a:t>‹#›</a:t>
            </a:fld>
            <a:endParaRPr lang="en-PH"/>
          </a:p>
        </p:txBody>
      </p:sp>
    </p:spTree>
    <p:extLst>
      <p:ext uri="{BB962C8B-B14F-4D97-AF65-F5344CB8AC3E}">
        <p14:creationId xmlns:p14="http://schemas.microsoft.com/office/powerpoint/2010/main" val="21387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E9FE85-901C-4940-801A-96497708B57B}" type="datetimeFigureOut">
              <a:rPr lang="en-PH" smtClean="0"/>
              <a:t>31/08/2021</a:t>
            </a:fld>
            <a:endParaRPr lang="en-PH"/>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62D74B-6239-4077-B2D6-F1453431636A}" type="slidenum">
              <a:rPr lang="en-PH" smtClean="0"/>
              <a:t>‹#›</a:t>
            </a:fld>
            <a:endParaRPr lang="en-PH"/>
          </a:p>
        </p:txBody>
      </p:sp>
    </p:spTree>
    <p:extLst>
      <p:ext uri="{BB962C8B-B14F-4D97-AF65-F5344CB8AC3E}">
        <p14:creationId xmlns:p14="http://schemas.microsoft.com/office/powerpoint/2010/main" val="1756192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ideo" Target="https://www.youtube.com/embed/ziFvAulmbk0?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rkieMbKZFeg?feature=oembed"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ojectmanager.com/blog/project-deliverab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136C-11C0-41D7-84C4-825C15734089}"/>
              </a:ext>
            </a:extLst>
          </p:cNvPr>
          <p:cNvSpPr>
            <a:spLocks noGrp="1"/>
          </p:cNvSpPr>
          <p:nvPr>
            <p:ph type="ctrTitle"/>
          </p:nvPr>
        </p:nvSpPr>
        <p:spPr/>
        <p:txBody>
          <a:bodyPr>
            <a:normAutofit fontScale="90000"/>
          </a:bodyPr>
          <a:lstStyle/>
          <a:p>
            <a:r>
              <a:rPr lang="en-PH" dirty="0"/>
              <a:t>MODULE 15-16:</a:t>
            </a:r>
            <a:br>
              <a:rPr lang="en-PH" dirty="0"/>
            </a:br>
            <a:r>
              <a:rPr lang="en-PH" dirty="0"/>
              <a:t>QUALITY MANAGEMENT IN PROJECT MANAGEMENT</a:t>
            </a:r>
          </a:p>
        </p:txBody>
      </p:sp>
      <p:sp>
        <p:nvSpPr>
          <p:cNvPr id="3" name="Subtitle 2">
            <a:extLst>
              <a:ext uri="{FF2B5EF4-FFF2-40B4-BE49-F238E27FC236}">
                <a16:creationId xmlns:a16="http://schemas.microsoft.com/office/drawing/2014/main" id="{B3CF540D-CDF9-4771-93ED-1D367215D078}"/>
              </a:ext>
            </a:extLst>
          </p:cNvPr>
          <p:cNvSpPr>
            <a:spLocks noGrp="1"/>
          </p:cNvSpPr>
          <p:nvPr>
            <p:ph type="subTitle" idx="1"/>
          </p:nvPr>
        </p:nvSpPr>
        <p:spPr/>
        <p:txBody>
          <a:bodyPr/>
          <a:lstStyle/>
          <a:p>
            <a:r>
              <a:rPr lang="en-PH" dirty="0"/>
              <a:t>DITTAS FORMOSO</a:t>
            </a:r>
          </a:p>
        </p:txBody>
      </p:sp>
    </p:spTree>
    <p:extLst>
      <p:ext uri="{BB962C8B-B14F-4D97-AF65-F5344CB8AC3E}">
        <p14:creationId xmlns:p14="http://schemas.microsoft.com/office/powerpoint/2010/main" val="18941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2C45-BF79-4B48-AC9F-88BC2CA13F9A}"/>
              </a:ext>
            </a:extLst>
          </p:cNvPr>
          <p:cNvSpPr>
            <a:spLocks noGrp="1"/>
          </p:cNvSpPr>
          <p:nvPr>
            <p:ph type="title"/>
          </p:nvPr>
        </p:nvSpPr>
        <p:spPr/>
        <p:txBody>
          <a:bodyPr/>
          <a:lstStyle/>
          <a:p>
            <a:r>
              <a:rPr lang="en-PH" dirty="0"/>
              <a:t>1)  QUALITY MANAGEMENT PLANNING</a:t>
            </a:r>
          </a:p>
        </p:txBody>
      </p:sp>
      <p:sp>
        <p:nvSpPr>
          <p:cNvPr id="3" name="Content Placeholder 2">
            <a:extLst>
              <a:ext uri="{FF2B5EF4-FFF2-40B4-BE49-F238E27FC236}">
                <a16:creationId xmlns:a16="http://schemas.microsoft.com/office/drawing/2014/main" id="{C5B9FE3B-3154-4510-9B3B-0563373452A4}"/>
              </a:ext>
            </a:extLst>
          </p:cNvPr>
          <p:cNvSpPr>
            <a:spLocks noGrp="1"/>
          </p:cNvSpPr>
          <p:nvPr>
            <p:ph idx="1"/>
          </p:nvPr>
        </p:nvSpPr>
        <p:spPr/>
        <p:txBody>
          <a:bodyPr>
            <a:normAutofit/>
          </a:bodyPr>
          <a:lstStyle/>
          <a:p>
            <a:r>
              <a:rPr lang="en-PH" sz="2400" b="1" i="0" dirty="0">
                <a:solidFill>
                  <a:srgbClr val="202124"/>
                </a:solidFill>
                <a:effectLst/>
                <a:latin typeface="arial" panose="020B0604020202020204" pitchFamily="34" charset="0"/>
              </a:rPr>
              <a:t>Quality management planning</a:t>
            </a:r>
            <a:r>
              <a:rPr lang="en-PH" sz="2400" b="0" i="0" dirty="0">
                <a:solidFill>
                  <a:srgbClr val="202124"/>
                </a:solidFill>
                <a:effectLst/>
                <a:latin typeface="arial" panose="020B0604020202020204" pitchFamily="34" charset="0"/>
              </a:rPr>
              <a:t> determines </a:t>
            </a:r>
            <a:r>
              <a:rPr lang="en-PH" sz="2400" b="1" i="0" dirty="0">
                <a:solidFill>
                  <a:srgbClr val="202124"/>
                </a:solidFill>
                <a:effectLst/>
                <a:latin typeface="arial" panose="020B0604020202020204" pitchFamily="34" charset="0"/>
              </a:rPr>
              <a:t>quality</a:t>
            </a:r>
            <a:r>
              <a:rPr lang="en-PH" sz="2400" b="0" i="0" dirty="0">
                <a:solidFill>
                  <a:srgbClr val="202124"/>
                </a:solidFill>
                <a:effectLst/>
                <a:latin typeface="arial" panose="020B0604020202020204" pitchFamily="34" charset="0"/>
              </a:rPr>
              <a:t> policies and procedures relevant to the project for both project deliverables and project processes, defines who is responsible for what, and documents compliance. A QMP is developed by a contractor. </a:t>
            </a:r>
            <a:r>
              <a:rPr lang="en-PH" sz="2400" b="1" i="0" dirty="0">
                <a:solidFill>
                  <a:srgbClr val="202124"/>
                </a:solidFill>
                <a:effectLst/>
                <a:latin typeface="arial" panose="020B0604020202020204" pitchFamily="34" charset="0"/>
              </a:rPr>
              <a:t>Quality</a:t>
            </a:r>
            <a:r>
              <a:rPr lang="en-PH" sz="2400" b="0" i="0" dirty="0">
                <a:solidFill>
                  <a:srgbClr val="202124"/>
                </a:solidFill>
                <a:effectLst/>
                <a:latin typeface="arial" panose="020B0604020202020204" pitchFamily="34" charset="0"/>
              </a:rPr>
              <a:t> is the degree to which the project fulfills requirements.</a:t>
            </a:r>
            <a:endParaRPr lang="en-PH" sz="2400" dirty="0"/>
          </a:p>
        </p:txBody>
      </p:sp>
    </p:spTree>
    <p:extLst>
      <p:ext uri="{BB962C8B-B14F-4D97-AF65-F5344CB8AC3E}">
        <p14:creationId xmlns:p14="http://schemas.microsoft.com/office/powerpoint/2010/main" val="398037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roject Quality Plan">
            <a:hlinkClick r:id="" action="ppaction://media"/>
            <a:extLst>
              <a:ext uri="{FF2B5EF4-FFF2-40B4-BE49-F238E27FC236}">
                <a16:creationId xmlns:a16="http://schemas.microsoft.com/office/drawing/2014/main" id="{8721CDB5-FAED-4EA5-86D5-9EBC16F05D9C}"/>
              </a:ext>
            </a:extLst>
          </p:cNvPr>
          <p:cNvPicPr>
            <a:picLocks noRot="1" noChangeAspect="1"/>
          </p:cNvPicPr>
          <p:nvPr>
            <a:videoFile r:link="rId1"/>
          </p:nvPr>
        </p:nvPicPr>
        <p:blipFill>
          <a:blip r:embed="rId3"/>
          <a:stretch>
            <a:fillRect/>
          </a:stretch>
        </p:blipFill>
        <p:spPr>
          <a:xfrm>
            <a:off x="1721243" y="1016508"/>
            <a:ext cx="8299057" cy="4688967"/>
          </a:xfrm>
          <a:prstGeom prst="rect">
            <a:avLst/>
          </a:prstGeom>
        </p:spPr>
      </p:pic>
      <p:sp>
        <p:nvSpPr>
          <p:cNvPr id="4" name="TextBox 3">
            <a:extLst>
              <a:ext uri="{FF2B5EF4-FFF2-40B4-BE49-F238E27FC236}">
                <a16:creationId xmlns:a16="http://schemas.microsoft.com/office/drawing/2014/main" id="{1F6591E2-E2EF-4A8F-B78C-100AF6A8BA42}"/>
              </a:ext>
            </a:extLst>
          </p:cNvPr>
          <p:cNvSpPr txBox="1"/>
          <p:nvPr/>
        </p:nvSpPr>
        <p:spPr>
          <a:xfrm>
            <a:off x="3048000" y="5954196"/>
            <a:ext cx="6096000" cy="369332"/>
          </a:xfrm>
          <a:prstGeom prst="rect">
            <a:avLst/>
          </a:prstGeom>
          <a:noFill/>
        </p:spPr>
        <p:txBody>
          <a:bodyPr wrap="square">
            <a:spAutoFit/>
          </a:bodyPr>
          <a:lstStyle/>
          <a:p>
            <a:r>
              <a:rPr lang="en-PH" dirty="0"/>
              <a:t>https://www.youtube.com/watch?v=ziFvAulmbk0</a:t>
            </a:r>
          </a:p>
        </p:txBody>
      </p:sp>
    </p:spTree>
    <p:extLst>
      <p:ext uri="{BB962C8B-B14F-4D97-AF65-F5344CB8AC3E}">
        <p14:creationId xmlns:p14="http://schemas.microsoft.com/office/powerpoint/2010/main" val="237350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5244-B10E-439D-A1E1-0F9FE23A36B2}"/>
              </a:ext>
            </a:extLst>
          </p:cNvPr>
          <p:cNvSpPr>
            <a:spLocks noGrp="1"/>
          </p:cNvSpPr>
          <p:nvPr>
            <p:ph type="title"/>
          </p:nvPr>
        </p:nvSpPr>
        <p:spPr/>
        <p:txBody>
          <a:bodyPr/>
          <a:lstStyle/>
          <a:p>
            <a:r>
              <a:rPr lang="en-PH" dirty="0"/>
              <a:t>2)  QUALITY ASSURANCE</a:t>
            </a:r>
          </a:p>
        </p:txBody>
      </p:sp>
      <p:sp>
        <p:nvSpPr>
          <p:cNvPr id="3" name="Content Placeholder 2">
            <a:extLst>
              <a:ext uri="{FF2B5EF4-FFF2-40B4-BE49-F238E27FC236}">
                <a16:creationId xmlns:a16="http://schemas.microsoft.com/office/drawing/2014/main" id="{160BA9FD-143B-4114-A2ED-6F3ABE24E3FD}"/>
              </a:ext>
            </a:extLst>
          </p:cNvPr>
          <p:cNvSpPr>
            <a:spLocks noGrp="1"/>
          </p:cNvSpPr>
          <p:nvPr>
            <p:ph idx="1"/>
          </p:nvPr>
        </p:nvSpPr>
        <p:spPr/>
        <p:txBody>
          <a:bodyPr>
            <a:normAutofit/>
          </a:bodyPr>
          <a:lstStyle/>
          <a:p>
            <a:r>
              <a:rPr lang="en-PH" sz="2400" b="0" i="0" dirty="0">
                <a:solidFill>
                  <a:srgbClr val="4D5156"/>
                </a:solidFill>
                <a:effectLst/>
                <a:latin typeface="arial" panose="020B0604020202020204" pitchFamily="34" charset="0"/>
              </a:rPr>
              <a:t>Quality assurance is a way of preventing mistakes and defects in manufactured products and avoiding problems when delivering products or services to customers; which ISO 9000 defines as "part of quality management focused on providing confidence that quality requirements will be fulfilled"</a:t>
            </a:r>
            <a:endParaRPr lang="en-PH" sz="2400" dirty="0"/>
          </a:p>
        </p:txBody>
      </p:sp>
    </p:spTree>
    <p:extLst>
      <p:ext uri="{BB962C8B-B14F-4D97-AF65-F5344CB8AC3E}">
        <p14:creationId xmlns:p14="http://schemas.microsoft.com/office/powerpoint/2010/main" val="50770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5595-B26F-4D41-9CBE-A0374D72BC36}"/>
              </a:ext>
            </a:extLst>
          </p:cNvPr>
          <p:cNvSpPr>
            <a:spLocks noGrp="1"/>
          </p:cNvSpPr>
          <p:nvPr>
            <p:ph type="title"/>
          </p:nvPr>
        </p:nvSpPr>
        <p:spPr/>
        <p:txBody>
          <a:bodyPr/>
          <a:lstStyle/>
          <a:p>
            <a:r>
              <a:rPr lang="en-PH" dirty="0"/>
              <a:t>3)  QUALITY CONTROL</a:t>
            </a:r>
          </a:p>
        </p:txBody>
      </p:sp>
      <p:sp>
        <p:nvSpPr>
          <p:cNvPr id="3" name="Content Placeholder 2">
            <a:extLst>
              <a:ext uri="{FF2B5EF4-FFF2-40B4-BE49-F238E27FC236}">
                <a16:creationId xmlns:a16="http://schemas.microsoft.com/office/drawing/2014/main" id="{C41A8D13-41DE-41A5-9E53-C4AEEB09E8DA}"/>
              </a:ext>
            </a:extLst>
          </p:cNvPr>
          <p:cNvSpPr>
            <a:spLocks noGrp="1"/>
          </p:cNvSpPr>
          <p:nvPr>
            <p:ph idx="1"/>
          </p:nvPr>
        </p:nvSpPr>
        <p:spPr/>
        <p:txBody>
          <a:bodyPr>
            <a:normAutofit/>
          </a:bodyPr>
          <a:lstStyle/>
          <a:p>
            <a:r>
              <a:rPr lang="en-PH" sz="2800" b="0" i="0" dirty="0">
                <a:solidFill>
                  <a:srgbClr val="111111"/>
                </a:solidFill>
                <a:effectLst/>
                <a:latin typeface="SourceSansPro"/>
              </a:rPr>
              <a:t>Quality control (QC) is a process through which a business seeks to ensure that product quality is maintained or improved. Quality control requires the company to create an environment in which both management and employees strive for perfection. This is done by training personnel, creating </a:t>
            </a:r>
            <a:r>
              <a:rPr lang="en-PH" sz="2800" b="0" i="0" u="sng" dirty="0">
                <a:solidFill>
                  <a:srgbClr val="2C40D0"/>
                </a:solidFill>
                <a:effectLst/>
                <a:latin typeface="SourceSansPro"/>
              </a:rPr>
              <a:t>benchmarks</a:t>
            </a:r>
            <a:r>
              <a:rPr lang="en-PH" sz="2800" b="0" i="0" dirty="0">
                <a:solidFill>
                  <a:srgbClr val="111111"/>
                </a:solidFill>
                <a:effectLst/>
                <a:latin typeface="SourceSansPro"/>
              </a:rPr>
              <a:t> for product quality, and testing products to check for </a:t>
            </a:r>
            <a:r>
              <a:rPr lang="en-PH" sz="2800" b="0" i="0" u="sng" dirty="0">
                <a:solidFill>
                  <a:srgbClr val="2C40D0"/>
                </a:solidFill>
                <a:effectLst/>
                <a:latin typeface="SourceSansPro"/>
              </a:rPr>
              <a:t>statistically significant</a:t>
            </a:r>
            <a:r>
              <a:rPr lang="en-PH" sz="2800" b="0" i="0" dirty="0">
                <a:solidFill>
                  <a:srgbClr val="111111"/>
                </a:solidFill>
                <a:effectLst/>
                <a:latin typeface="SourceSansPro"/>
              </a:rPr>
              <a:t> variations.</a:t>
            </a:r>
            <a:endParaRPr lang="en-PH" sz="2800" dirty="0"/>
          </a:p>
        </p:txBody>
      </p:sp>
    </p:spTree>
    <p:extLst>
      <p:ext uri="{BB962C8B-B14F-4D97-AF65-F5344CB8AC3E}">
        <p14:creationId xmlns:p14="http://schemas.microsoft.com/office/powerpoint/2010/main" val="226920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QA vs QC | Quality Assurance vs Quality Control - Testbytes">
            <a:hlinkClick r:id="" action="ppaction://media"/>
            <a:extLst>
              <a:ext uri="{FF2B5EF4-FFF2-40B4-BE49-F238E27FC236}">
                <a16:creationId xmlns:a16="http://schemas.microsoft.com/office/drawing/2014/main" id="{DE9E3181-76D1-4273-83FB-7FA6BBAC6F44}"/>
              </a:ext>
            </a:extLst>
          </p:cNvPr>
          <p:cNvPicPr>
            <a:picLocks noRot="1" noChangeAspect="1"/>
          </p:cNvPicPr>
          <p:nvPr>
            <a:videoFile r:link="rId1"/>
          </p:nvPr>
        </p:nvPicPr>
        <p:blipFill>
          <a:blip r:embed="rId3"/>
          <a:stretch>
            <a:fillRect/>
          </a:stretch>
        </p:blipFill>
        <p:spPr>
          <a:xfrm>
            <a:off x="2555735" y="1095375"/>
            <a:ext cx="7889734" cy="4457700"/>
          </a:xfrm>
          <a:prstGeom prst="rect">
            <a:avLst/>
          </a:prstGeom>
        </p:spPr>
      </p:pic>
      <p:sp>
        <p:nvSpPr>
          <p:cNvPr id="4" name="TextBox 3">
            <a:extLst>
              <a:ext uri="{FF2B5EF4-FFF2-40B4-BE49-F238E27FC236}">
                <a16:creationId xmlns:a16="http://schemas.microsoft.com/office/drawing/2014/main" id="{54D94BCA-2413-4663-A487-7751088276A8}"/>
              </a:ext>
            </a:extLst>
          </p:cNvPr>
          <p:cNvSpPr txBox="1"/>
          <p:nvPr/>
        </p:nvSpPr>
        <p:spPr>
          <a:xfrm>
            <a:off x="2943225" y="5882372"/>
            <a:ext cx="6096000" cy="646331"/>
          </a:xfrm>
          <a:prstGeom prst="rect">
            <a:avLst/>
          </a:prstGeom>
          <a:noFill/>
        </p:spPr>
        <p:txBody>
          <a:bodyPr wrap="square">
            <a:spAutoFit/>
          </a:bodyPr>
          <a:lstStyle/>
          <a:p>
            <a:r>
              <a:rPr lang="en-PH" dirty="0"/>
              <a:t>https://www.youtube.com/watch?v=rkieMbKZFeg&amp;t=41s</a:t>
            </a:r>
          </a:p>
        </p:txBody>
      </p:sp>
    </p:spTree>
    <p:extLst>
      <p:ext uri="{BB962C8B-B14F-4D97-AF65-F5344CB8AC3E}">
        <p14:creationId xmlns:p14="http://schemas.microsoft.com/office/powerpoint/2010/main" val="281283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2E09E-D777-4C01-A589-258B89C094B7}"/>
              </a:ext>
            </a:extLst>
          </p:cNvPr>
          <p:cNvPicPr>
            <a:picLocks noChangeAspect="1"/>
          </p:cNvPicPr>
          <p:nvPr/>
        </p:nvPicPr>
        <p:blipFill>
          <a:blip r:embed="rId2"/>
          <a:stretch>
            <a:fillRect/>
          </a:stretch>
        </p:blipFill>
        <p:spPr>
          <a:xfrm>
            <a:off x="2409264" y="0"/>
            <a:ext cx="7373471" cy="6858000"/>
          </a:xfrm>
          <a:prstGeom prst="rect">
            <a:avLst/>
          </a:prstGeom>
        </p:spPr>
      </p:pic>
    </p:spTree>
    <p:extLst>
      <p:ext uri="{BB962C8B-B14F-4D97-AF65-F5344CB8AC3E}">
        <p14:creationId xmlns:p14="http://schemas.microsoft.com/office/powerpoint/2010/main" val="8426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D0C9-19C8-4025-AEA0-8345D91154D5}"/>
              </a:ext>
            </a:extLst>
          </p:cNvPr>
          <p:cNvSpPr>
            <a:spLocks noGrp="1"/>
          </p:cNvSpPr>
          <p:nvPr>
            <p:ph type="title"/>
          </p:nvPr>
        </p:nvSpPr>
        <p:spPr/>
        <p:txBody>
          <a:bodyPr/>
          <a:lstStyle/>
          <a:p>
            <a:r>
              <a:rPr lang="en-PH" dirty="0"/>
              <a:t>GROUP WORK</a:t>
            </a:r>
          </a:p>
        </p:txBody>
      </p:sp>
      <p:sp>
        <p:nvSpPr>
          <p:cNvPr id="3" name="Content Placeholder 2">
            <a:extLst>
              <a:ext uri="{FF2B5EF4-FFF2-40B4-BE49-F238E27FC236}">
                <a16:creationId xmlns:a16="http://schemas.microsoft.com/office/drawing/2014/main" id="{39813FD2-8661-4360-9225-F8085E54A97B}"/>
              </a:ext>
            </a:extLst>
          </p:cNvPr>
          <p:cNvSpPr>
            <a:spLocks noGrp="1"/>
          </p:cNvSpPr>
          <p:nvPr>
            <p:ph idx="1"/>
          </p:nvPr>
        </p:nvSpPr>
        <p:spPr/>
        <p:txBody>
          <a:bodyPr>
            <a:normAutofit/>
          </a:bodyPr>
          <a:lstStyle/>
          <a:p>
            <a:r>
              <a:rPr lang="en-PH" sz="2800" dirty="0"/>
              <a:t>Prepare a quality management plan for your project using a simple template consisting of the following:</a:t>
            </a:r>
          </a:p>
          <a:p>
            <a:pPr lvl="1"/>
            <a:r>
              <a:rPr lang="en-PH" sz="2400" dirty="0"/>
              <a:t>What is going to be measured</a:t>
            </a:r>
          </a:p>
          <a:p>
            <a:pPr lvl="1"/>
            <a:r>
              <a:rPr lang="en-PH" sz="2400" dirty="0"/>
              <a:t>What characteristics will be measured</a:t>
            </a:r>
          </a:p>
          <a:p>
            <a:pPr lvl="1"/>
            <a:r>
              <a:rPr lang="en-PH" sz="2400" dirty="0"/>
              <a:t>What quality control processes will be used to measure quality</a:t>
            </a:r>
          </a:p>
          <a:p>
            <a:pPr lvl="1"/>
            <a:endParaRPr lang="en-PH" sz="2400" dirty="0"/>
          </a:p>
        </p:txBody>
      </p:sp>
    </p:spTree>
    <p:extLst>
      <p:ext uri="{BB962C8B-B14F-4D97-AF65-F5344CB8AC3E}">
        <p14:creationId xmlns:p14="http://schemas.microsoft.com/office/powerpoint/2010/main" val="399345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9AE1-5F46-438A-84DA-D1CA9BE6D3E7}"/>
              </a:ext>
            </a:extLst>
          </p:cNvPr>
          <p:cNvSpPr>
            <a:spLocks noGrp="1"/>
          </p:cNvSpPr>
          <p:nvPr>
            <p:ph type="title"/>
          </p:nvPr>
        </p:nvSpPr>
        <p:spPr/>
        <p:txBody>
          <a:bodyPr/>
          <a:lstStyle/>
          <a:p>
            <a:r>
              <a:rPr lang="en-PH" dirty="0"/>
              <a:t>LEARNING OUTCOMES</a:t>
            </a:r>
          </a:p>
        </p:txBody>
      </p:sp>
      <p:sp>
        <p:nvSpPr>
          <p:cNvPr id="3" name="Content Placeholder 2">
            <a:extLst>
              <a:ext uri="{FF2B5EF4-FFF2-40B4-BE49-F238E27FC236}">
                <a16:creationId xmlns:a16="http://schemas.microsoft.com/office/drawing/2014/main" id="{C0608C57-9BCA-4444-BFA0-560CC004DEAE}"/>
              </a:ext>
            </a:extLst>
          </p:cNvPr>
          <p:cNvSpPr>
            <a:spLocks noGrp="1"/>
          </p:cNvSpPr>
          <p:nvPr>
            <p:ph idx="1"/>
          </p:nvPr>
        </p:nvSpPr>
        <p:spPr/>
        <p:txBody>
          <a:bodyPr>
            <a:normAutofit/>
          </a:bodyPr>
          <a:lstStyle/>
          <a:p>
            <a:r>
              <a:rPr lang="en-PH" sz="2800" dirty="0"/>
              <a:t>Understand the concept of quality and quality management</a:t>
            </a:r>
          </a:p>
          <a:p>
            <a:r>
              <a:rPr lang="en-PH" sz="2800" dirty="0"/>
              <a:t>Know the different phases of project quality management</a:t>
            </a:r>
          </a:p>
          <a:p>
            <a:r>
              <a:rPr lang="en-PH" sz="2800" dirty="0"/>
              <a:t>Know the benefits of project quality management</a:t>
            </a:r>
          </a:p>
          <a:p>
            <a:endParaRPr lang="en-PH" sz="2800" dirty="0"/>
          </a:p>
        </p:txBody>
      </p:sp>
    </p:spTree>
    <p:extLst>
      <p:ext uri="{BB962C8B-B14F-4D97-AF65-F5344CB8AC3E}">
        <p14:creationId xmlns:p14="http://schemas.microsoft.com/office/powerpoint/2010/main" val="265510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4290-B4BD-4DEF-9AA2-A86E77C2E058}"/>
              </a:ext>
            </a:extLst>
          </p:cNvPr>
          <p:cNvSpPr>
            <a:spLocks noGrp="1"/>
          </p:cNvSpPr>
          <p:nvPr>
            <p:ph type="title"/>
          </p:nvPr>
        </p:nvSpPr>
        <p:spPr/>
        <p:txBody>
          <a:bodyPr/>
          <a:lstStyle/>
          <a:p>
            <a:r>
              <a:rPr lang="en-PH" dirty="0"/>
              <a:t>WHAT IS QUALITY?</a:t>
            </a:r>
          </a:p>
        </p:txBody>
      </p:sp>
      <p:sp>
        <p:nvSpPr>
          <p:cNvPr id="3" name="Content Placeholder 2">
            <a:extLst>
              <a:ext uri="{FF2B5EF4-FFF2-40B4-BE49-F238E27FC236}">
                <a16:creationId xmlns:a16="http://schemas.microsoft.com/office/drawing/2014/main" id="{7D07304C-FD2B-47AE-B815-2B1121823C9F}"/>
              </a:ext>
            </a:extLst>
          </p:cNvPr>
          <p:cNvSpPr>
            <a:spLocks noGrp="1"/>
          </p:cNvSpPr>
          <p:nvPr>
            <p:ph idx="1"/>
          </p:nvPr>
        </p:nvSpPr>
        <p:spPr/>
        <p:txBody>
          <a:bodyPr>
            <a:normAutofit/>
          </a:bodyPr>
          <a:lstStyle/>
          <a:p>
            <a:r>
              <a:rPr lang="en-PH" sz="2800" b="1" i="0" dirty="0">
                <a:solidFill>
                  <a:srgbClr val="202124"/>
                </a:solidFill>
                <a:effectLst/>
                <a:latin typeface="arial" panose="020B0604020202020204" pitchFamily="34" charset="0"/>
              </a:rPr>
              <a:t>Quality</a:t>
            </a:r>
            <a:r>
              <a:rPr lang="en-PH" sz="2800" b="0" i="0" dirty="0">
                <a:solidFill>
                  <a:srgbClr val="202124"/>
                </a:solidFill>
                <a:effectLst/>
                <a:latin typeface="arial" panose="020B0604020202020204" pitchFamily="34" charset="0"/>
              </a:rPr>
              <a:t> refers to how good something is compared to other similar things. In other words, its degree of excellence. ... The ISO 8402-1986 standard defines </a:t>
            </a:r>
            <a:r>
              <a:rPr lang="en-PH" sz="2800" b="1" i="0" dirty="0">
                <a:solidFill>
                  <a:srgbClr val="202124"/>
                </a:solidFill>
                <a:effectLst/>
                <a:latin typeface="arial" panose="020B0604020202020204" pitchFamily="34" charset="0"/>
              </a:rPr>
              <a:t>quality</a:t>
            </a:r>
            <a:r>
              <a:rPr lang="en-PH" sz="2800" b="0" i="0" dirty="0">
                <a:solidFill>
                  <a:srgbClr val="202124"/>
                </a:solidFill>
                <a:effectLst/>
                <a:latin typeface="arial" panose="020B0604020202020204" pitchFamily="34" charset="0"/>
              </a:rPr>
              <a:t> as: “The totality of features and characteristics of a product or service that bears its ability to satisfy stated or implied needs.”</a:t>
            </a:r>
            <a:endParaRPr lang="en-PH" sz="2800" dirty="0"/>
          </a:p>
        </p:txBody>
      </p:sp>
    </p:spTree>
    <p:extLst>
      <p:ext uri="{BB962C8B-B14F-4D97-AF65-F5344CB8AC3E}">
        <p14:creationId xmlns:p14="http://schemas.microsoft.com/office/powerpoint/2010/main" val="337593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90A-F763-4672-A384-AD3294AC4BC8}"/>
              </a:ext>
            </a:extLst>
          </p:cNvPr>
          <p:cNvSpPr>
            <a:spLocks noGrp="1"/>
          </p:cNvSpPr>
          <p:nvPr>
            <p:ph type="title"/>
          </p:nvPr>
        </p:nvSpPr>
        <p:spPr/>
        <p:txBody>
          <a:bodyPr/>
          <a:lstStyle/>
          <a:p>
            <a:r>
              <a:rPr lang="en-PH" dirty="0"/>
              <a:t>WHAT IS THE DEFINITION OF QUALITY IN PROJECT QUALITY MANAGEMENT</a:t>
            </a:r>
          </a:p>
        </p:txBody>
      </p:sp>
      <p:sp>
        <p:nvSpPr>
          <p:cNvPr id="3" name="Content Placeholder 2">
            <a:extLst>
              <a:ext uri="{FF2B5EF4-FFF2-40B4-BE49-F238E27FC236}">
                <a16:creationId xmlns:a16="http://schemas.microsoft.com/office/drawing/2014/main" id="{3877A6AF-CF19-4B34-BEF3-84083C3ED081}"/>
              </a:ext>
            </a:extLst>
          </p:cNvPr>
          <p:cNvSpPr>
            <a:spLocks noGrp="1"/>
          </p:cNvSpPr>
          <p:nvPr>
            <p:ph idx="1"/>
          </p:nvPr>
        </p:nvSpPr>
        <p:spPr>
          <a:xfrm>
            <a:off x="1931987" y="2028825"/>
            <a:ext cx="8915400" cy="3777622"/>
          </a:xfrm>
        </p:spPr>
        <p:txBody>
          <a:bodyPr>
            <a:normAutofit lnSpcReduction="10000"/>
          </a:bodyPr>
          <a:lstStyle/>
          <a:p>
            <a:pPr algn="l"/>
            <a:r>
              <a:rPr lang="en-PH" sz="2400" b="0" i="0" dirty="0">
                <a:solidFill>
                  <a:srgbClr val="444444"/>
                </a:solidFill>
                <a:effectLst/>
                <a:latin typeface="Gotham A"/>
              </a:rPr>
              <a:t>The definition of quality is central to understanding the three quality processes. To be able to define quality, you need to be clear about the meaning of the following terms:</a:t>
            </a:r>
          </a:p>
          <a:p>
            <a:pPr algn="l">
              <a:buFont typeface="Arial" panose="020B0604020202020204" pitchFamily="34" charset="0"/>
              <a:buChar char="•"/>
            </a:pPr>
            <a:r>
              <a:rPr lang="en-PH" sz="2400" b="1" i="0" dirty="0">
                <a:solidFill>
                  <a:srgbClr val="444444"/>
                </a:solidFill>
                <a:effectLst/>
                <a:latin typeface="Gotham A"/>
              </a:rPr>
              <a:t>Validation:</a:t>
            </a:r>
            <a:r>
              <a:rPr lang="en-PH" sz="2400" b="0" i="0" dirty="0">
                <a:solidFill>
                  <a:srgbClr val="444444"/>
                </a:solidFill>
                <a:effectLst/>
                <a:latin typeface="Gotham A"/>
              </a:rPr>
              <a:t> assurance that the product meets the agreed-upon needs</a:t>
            </a:r>
          </a:p>
          <a:p>
            <a:pPr algn="l">
              <a:buFont typeface="Arial" panose="020B0604020202020204" pitchFamily="34" charset="0"/>
              <a:buChar char="•"/>
            </a:pPr>
            <a:r>
              <a:rPr lang="en-PH" sz="2400" b="1" i="0" dirty="0">
                <a:solidFill>
                  <a:srgbClr val="444444"/>
                </a:solidFill>
                <a:effectLst/>
                <a:latin typeface="Gotham A"/>
              </a:rPr>
              <a:t>Verification:</a:t>
            </a:r>
            <a:r>
              <a:rPr lang="en-PH" sz="2400" b="0" i="0" dirty="0">
                <a:solidFill>
                  <a:srgbClr val="444444"/>
                </a:solidFill>
                <a:effectLst/>
                <a:latin typeface="Gotham A"/>
              </a:rPr>
              <a:t> compliance with requirements</a:t>
            </a:r>
          </a:p>
          <a:p>
            <a:pPr algn="l">
              <a:buFont typeface="Arial" panose="020B0604020202020204" pitchFamily="34" charset="0"/>
              <a:buChar char="•"/>
            </a:pPr>
            <a:r>
              <a:rPr lang="en-PH" sz="2400" b="1" i="0" dirty="0">
                <a:solidFill>
                  <a:srgbClr val="444444"/>
                </a:solidFill>
                <a:effectLst/>
                <a:latin typeface="Gotham A"/>
              </a:rPr>
              <a:t>Precision:</a:t>
            </a:r>
            <a:r>
              <a:rPr lang="en-PH" sz="2400" b="0" i="0" dirty="0">
                <a:solidFill>
                  <a:srgbClr val="444444"/>
                </a:solidFill>
                <a:effectLst/>
                <a:latin typeface="Gotham A"/>
              </a:rPr>
              <a:t> repeatable measures in a tight grouping</a:t>
            </a:r>
          </a:p>
          <a:p>
            <a:pPr algn="l">
              <a:buFont typeface="Arial" panose="020B0604020202020204" pitchFamily="34" charset="0"/>
              <a:buChar char="•"/>
            </a:pPr>
            <a:r>
              <a:rPr lang="en-PH" sz="2400" b="1" i="0" dirty="0">
                <a:solidFill>
                  <a:srgbClr val="444444"/>
                </a:solidFill>
                <a:effectLst/>
                <a:latin typeface="Gotham A"/>
              </a:rPr>
              <a:t>Accuracy:</a:t>
            </a:r>
            <a:r>
              <a:rPr lang="en-PH" sz="2400" b="0" i="0" dirty="0">
                <a:solidFill>
                  <a:srgbClr val="444444"/>
                </a:solidFill>
                <a:effectLst/>
                <a:latin typeface="Gotham A"/>
              </a:rPr>
              <a:t> closeness of a measure to the true value</a:t>
            </a:r>
          </a:p>
          <a:p>
            <a:pPr algn="l">
              <a:buFont typeface="Arial" panose="020B0604020202020204" pitchFamily="34" charset="0"/>
              <a:buChar char="•"/>
            </a:pPr>
            <a:r>
              <a:rPr lang="en-PH" sz="2400" b="1" i="0" dirty="0">
                <a:solidFill>
                  <a:srgbClr val="444444"/>
                </a:solidFill>
                <a:effectLst/>
                <a:latin typeface="Gotham A"/>
              </a:rPr>
              <a:t>Tolerance:</a:t>
            </a:r>
            <a:r>
              <a:rPr lang="en-PH" sz="2400" b="0" i="0" dirty="0">
                <a:solidFill>
                  <a:srgbClr val="444444"/>
                </a:solidFill>
                <a:effectLst/>
                <a:latin typeface="Gotham A"/>
              </a:rPr>
              <a:t> range of acceptable results</a:t>
            </a:r>
          </a:p>
          <a:p>
            <a:endParaRPr lang="en-PH" sz="2400" dirty="0"/>
          </a:p>
        </p:txBody>
      </p:sp>
    </p:spTree>
    <p:extLst>
      <p:ext uri="{BB962C8B-B14F-4D97-AF65-F5344CB8AC3E}">
        <p14:creationId xmlns:p14="http://schemas.microsoft.com/office/powerpoint/2010/main" val="274654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B58-D385-4D99-9990-91AC67974AB7}"/>
              </a:ext>
            </a:extLst>
          </p:cNvPr>
          <p:cNvSpPr>
            <a:spLocks noGrp="1"/>
          </p:cNvSpPr>
          <p:nvPr>
            <p:ph type="title"/>
          </p:nvPr>
        </p:nvSpPr>
        <p:spPr/>
        <p:txBody>
          <a:bodyPr/>
          <a:lstStyle/>
          <a:p>
            <a:r>
              <a:rPr lang="en-PH" dirty="0"/>
              <a:t>WHAT IS PROJECT QUALITY MANAGEMENT</a:t>
            </a:r>
          </a:p>
        </p:txBody>
      </p:sp>
      <p:sp>
        <p:nvSpPr>
          <p:cNvPr id="3" name="Content Placeholder 2">
            <a:extLst>
              <a:ext uri="{FF2B5EF4-FFF2-40B4-BE49-F238E27FC236}">
                <a16:creationId xmlns:a16="http://schemas.microsoft.com/office/drawing/2014/main" id="{D5BEB088-2780-48DB-9792-67C093B50510}"/>
              </a:ext>
            </a:extLst>
          </p:cNvPr>
          <p:cNvSpPr>
            <a:spLocks noGrp="1"/>
          </p:cNvSpPr>
          <p:nvPr>
            <p:ph idx="1"/>
          </p:nvPr>
        </p:nvSpPr>
        <p:spPr>
          <a:xfrm>
            <a:off x="2141537" y="2000250"/>
            <a:ext cx="8915400" cy="3777622"/>
          </a:xfrm>
        </p:spPr>
        <p:txBody>
          <a:bodyPr>
            <a:normAutofit/>
          </a:bodyPr>
          <a:lstStyle/>
          <a:p>
            <a:r>
              <a:rPr lang="en-PH" sz="2800" b="1" i="0" dirty="0">
                <a:solidFill>
                  <a:srgbClr val="202124"/>
                </a:solidFill>
                <a:effectLst/>
                <a:latin typeface="arial" panose="020B0604020202020204" pitchFamily="34" charset="0"/>
              </a:rPr>
              <a:t>Project quality management</a:t>
            </a:r>
            <a:r>
              <a:rPr lang="en-PH" sz="2800" b="0" i="0" dirty="0">
                <a:solidFill>
                  <a:srgbClr val="202124"/>
                </a:solidFill>
                <a:effectLst/>
                <a:latin typeface="arial" panose="020B0604020202020204" pitchFamily="34" charset="0"/>
              </a:rPr>
              <a:t> is the process through which </a:t>
            </a:r>
            <a:r>
              <a:rPr lang="en-PH" sz="2800" b="1" i="0" dirty="0">
                <a:solidFill>
                  <a:srgbClr val="202124"/>
                </a:solidFill>
                <a:effectLst/>
                <a:latin typeface="arial" panose="020B0604020202020204" pitchFamily="34" charset="0"/>
              </a:rPr>
              <a:t>quality</a:t>
            </a:r>
            <a:r>
              <a:rPr lang="en-PH" sz="2800" b="0" i="0" dirty="0">
                <a:solidFill>
                  <a:srgbClr val="202124"/>
                </a:solidFill>
                <a:effectLst/>
                <a:latin typeface="arial" panose="020B0604020202020204" pitchFamily="34" charset="0"/>
              </a:rPr>
              <a:t> is managed and maintained throughout a </a:t>
            </a:r>
            <a:r>
              <a:rPr lang="en-PH" sz="2800" b="1" i="0" dirty="0">
                <a:solidFill>
                  <a:srgbClr val="202124"/>
                </a:solidFill>
                <a:effectLst/>
                <a:latin typeface="arial" panose="020B0604020202020204" pitchFamily="34" charset="0"/>
              </a:rPr>
              <a:t>project</a:t>
            </a:r>
            <a:r>
              <a:rPr lang="en-PH" sz="2800" b="0" i="0" dirty="0">
                <a:solidFill>
                  <a:srgbClr val="202124"/>
                </a:solidFill>
                <a:effectLst/>
                <a:latin typeface="arial" panose="020B0604020202020204" pitchFamily="34" charset="0"/>
              </a:rPr>
              <a:t>. ... This responsibility ensures </a:t>
            </a:r>
            <a:r>
              <a:rPr lang="en-PH" sz="2800" b="1" i="0" dirty="0">
                <a:solidFill>
                  <a:srgbClr val="202124"/>
                </a:solidFill>
                <a:effectLst/>
                <a:latin typeface="arial" panose="020B0604020202020204" pitchFamily="34" charset="0"/>
              </a:rPr>
              <a:t>quality</a:t>
            </a:r>
            <a:r>
              <a:rPr lang="en-PH" sz="2800" b="0" i="0" dirty="0">
                <a:solidFill>
                  <a:srgbClr val="202124"/>
                </a:solidFill>
                <a:effectLst/>
                <a:latin typeface="arial" panose="020B0604020202020204" pitchFamily="34" charset="0"/>
              </a:rPr>
              <a:t> expectations are met. This means that it might be possible and reasonable to have a </a:t>
            </a:r>
            <a:r>
              <a:rPr lang="en-PH" sz="2800" b="1" i="0" dirty="0">
                <a:solidFill>
                  <a:srgbClr val="202124"/>
                </a:solidFill>
                <a:effectLst/>
                <a:latin typeface="arial" panose="020B0604020202020204" pitchFamily="34" charset="0"/>
              </a:rPr>
              <a:t>quality</a:t>
            </a:r>
            <a:r>
              <a:rPr lang="en-PH" sz="2800" b="0" i="0" dirty="0">
                <a:solidFill>
                  <a:srgbClr val="202124"/>
                </a:solidFill>
                <a:effectLst/>
                <a:latin typeface="arial" panose="020B0604020202020204" pitchFamily="34" charset="0"/>
              </a:rPr>
              <a:t>, low-grade product, but it is never acceptable to have a low-</a:t>
            </a:r>
            <a:r>
              <a:rPr lang="en-PH" sz="2800" b="1" i="0" dirty="0">
                <a:solidFill>
                  <a:srgbClr val="202124"/>
                </a:solidFill>
                <a:effectLst/>
                <a:latin typeface="arial" panose="020B0604020202020204" pitchFamily="34" charset="0"/>
              </a:rPr>
              <a:t>quality</a:t>
            </a:r>
            <a:r>
              <a:rPr lang="en-PH" sz="2800" b="0" i="0" dirty="0">
                <a:solidFill>
                  <a:srgbClr val="202124"/>
                </a:solidFill>
                <a:effectLst/>
                <a:latin typeface="arial" panose="020B0604020202020204" pitchFamily="34" charset="0"/>
              </a:rPr>
              <a:t> product.</a:t>
            </a:r>
            <a:endParaRPr lang="en-PH" sz="2800" dirty="0"/>
          </a:p>
        </p:txBody>
      </p:sp>
    </p:spTree>
    <p:extLst>
      <p:ext uri="{BB962C8B-B14F-4D97-AF65-F5344CB8AC3E}">
        <p14:creationId xmlns:p14="http://schemas.microsoft.com/office/powerpoint/2010/main" val="269141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ED8B-4F29-470B-93B8-E4C82F21C206}"/>
              </a:ext>
            </a:extLst>
          </p:cNvPr>
          <p:cNvSpPr>
            <a:spLocks noGrp="1"/>
          </p:cNvSpPr>
          <p:nvPr>
            <p:ph type="title"/>
          </p:nvPr>
        </p:nvSpPr>
        <p:spPr/>
        <p:txBody>
          <a:bodyPr/>
          <a:lstStyle/>
          <a:p>
            <a:r>
              <a:rPr lang="en-PH" dirty="0"/>
              <a:t>PROJECT QUALITY MANAGEMENT CONCEPTS</a:t>
            </a:r>
          </a:p>
        </p:txBody>
      </p:sp>
      <p:sp>
        <p:nvSpPr>
          <p:cNvPr id="3" name="Content Placeholder 2">
            <a:extLst>
              <a:ext uri="{FF2B5EF4-FFF2-40B4-BE49-F238E27FC236}">
                <a16:creationId xmlns:a16="http://schemas.microsoft.com/office/drawing/2014/main" id="{7FE90DAF-872E-4A06-87D7-6211B8691D40}"/>
              </a:ext>
            </a:extLst>
          </p:cNvPr>
          <p:cNvSpPr>
            <a:spLocks noGrp="1"/>
          </p:cNvSpPr>
          <p:nvPr>
            <p:ph idx="1"/>
          </p:nvPr>
        </p:nvSpPr>
        <p:spPr>
          <a:xfrm>
            <a:off x="1931987" y="2076449"/>
            <a:ext cx="8915400" cy="4410075"/>
          </a:xfrm>
        </p:spPr>
        <p:txBody>
          <a:bodyPr>
            <a:normAutofit/>
          </a:bodyPr>
          <a:lstStyle/>
          <a:p>
            <a:r>
              <a:rPr lang="en-PH" sz="3200" dirty="0"/>
              <a:t>Customer Satisfaction:  </a:t>
            </a:r>
            <a:r>
              <a:rPr lang="en-PH" sz="3200" b="0" i="0" dirty="0">
                <a:solidFill>
                  <a:srgbClr val="424242"/>
                </a:solidFill>
                <a:effectLst/>
                <a:latin typeface="Roboto" pitchFamily="2" charset="0"/>
              </a:rPr>
              <a:t>Without customer satisfaction there can be no quality. Even if a </a:t>
            </a:r>
            <a:r>
              <a:rPr lang="en-PH" sz="3200" b="0" i="0" u="none" strike="noStrike" dirty="0">
                <a:solidFill>
                  <a:srgbClr val="03ADEE"/>
                </a:solidFill>
                <a:effectLst/>
                <a:latin typeface="Roboto" pitchFamily="2" charset="0"/>
                <a:hlinkClick r:id="rId2"/>
              </a:rPr>
              <a:t>deliverable</a:t>
            </a:r>
            <a:r>
              <a:rPr lang="en-PH" sz="3200" b="0" i="0" dirty="0">
                <a:solidFill>
                  <a:srgbClr val="424242"/>
                </a:solidFill>
                <a:effectLst/>
                <a:latin typeface="Roboto" pitchFamily="2" charset="0"/>
              </a:rPr>
              <a:t> meets all aspects of what the customer or stakeholder has required but is done so where the process itself was not to satisfactory, then there’s a problem.</a:t>
            </a:r>
          </a:p>
        </p:txBody>
      </p:sp>
    </p:spTree>
    <p:extLst>
      <p:ext uri="{BB962C8B-B14F-4D97-AF65-F5344CB8AC3E}">
        <p14:creationId xmlns:p14="http://schemas.microsoft.com/office/powerpoint/2010/main" val="147383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25BC-890C-4E58-885E-C545D2A454B6}"/>
              </a:ext>
            </a:extLst>
          </p:cNvPr>
          <p:cNvSpPr>
            <a:spLocks noGrp="1"/>
          </p:cNvSpPr>
          <p:nvPr>
            <p:ph type="title"/>
          </p:nvPr>
        </p:nvSpPr>
        <p:spPr/>
        <p:txBody>
          <a:bodyPr/>
          <a:lstStyle/>
          <a:p>
            <a:r>
              <a:rPr lang="en-PH" dirty="0"/>
              <a:t>PROJECT QUALITY MANAGEMENT CONCEPTS</a:t>
            </a:r>
          </a:p>
        </p:txBody>
      </p:sp>
      <p:sp>
        <p:nvSpPr>
          <p:cNvPr id="3" name="Content Placeholder 2">
            <a:extLst>
              <a:ext uri="{FF2B5EF4-FFF2-40B4-BE49-F238E27FC236}">
                <a16:creationId xmlns:a16="http://schemas.microsoft.com/office/drawing/2014/main" id="{B8829F68-C046-47FA-B636-E06BBEC81D84}"/>
              </a:ext>
            </a:extLst>
          </p:cNvPr>
          <p:cNvSpPr>
            <a:spLocks noGrp="1"/>
          </p:cNvSpPr>
          <p:nvPr>
            <p:ph idx="1"/>
          </p:nvPr>
        </p:nvSpPr>
        <p:spPr/>
        <p:txBody>
          <a:bodyPr>
            <a:normAutofit lnSpcReduction="10000"/>
          </a:bodyPr>
          <a:lstStyle/>
          <a:p>
            <a:r>
              <a:rPr lang="en-PH" sz="2400" dirty="0">
                <a:solidFill>
                  <a:srgbClr val="424242"/>
                </a:solidFill>
                <a:latin typeface="Roboto" pitchFamily="2" charset="0"/>
              </a:rPr>
              <a:t>Prevention Over Inspection:  There are two categories of cost:</a:t>
            </a:r>
          </a:p>
          <a:p>
            <a:pPr lvl="1"/>
            <a:r>
              <a:rPr lang="en-PH" sz="2000" dirty="0">
                <a:solidFill>
                  <a:srgbClr val="424242"/>
                </a:solidFill>
                <a:latin typeface="Roboto" pitchFamily="2" charset="0"/>
              </a:rPr>
              <a:t>A) </a:t>
            </a:r>
            <a:r>
              <a:rPr lang="en-PH" sz="2000" b="0" i="0" dirty="0">
                <a:solidFill>
                  <a:srgbClr val="424242"/>
                </a:solidFill>
                <a:effectLst/>
                <a:latin typeface="Roboto" pitchFamily="2" charset="0"/>
              </a:rPr>
              <a:t>The cost of conformance can be considered a preventive cost. These costs are primarily related to training, the documentation process, equipment needed, and the time required to get the quality done right. Other costs related to this can include testing, destructive testing loss and inspections.</a:t>
            </a:r>
          </a:p>
          <a:p>
            <a:pPr lvl="1"/>
            <a:r>
              <a:rPr lang="en-PH" sz="2000" dirty="0">
                <a:solidFill>
                  <a:srgbClr val="424242"/>
                </a:solidFill>
                <a:latin typeface="Roboto" pitchFamily="2" charset="0"/>
              </a:rPr>
              <a:t>B) </a:t>
            </a:r>
            <a:r>
              <a:rPr lang="en-PH" sz="2000" b="0" i="0" dirty="0">
                <a:solidFill>
                  <a:srgbClr val="424242"/>
                </a:solidFill>
                <a:effectLst/>
                <a:latin typeface="Roboto" pitchFamily="2" charset="0"/>
              </a:rPr>
              <a:t>The cost of nonconformance refers to internal failure costs. These consist of having to rework something or even scrap it entirely. Further costs can come from liabilities, warranty work and lost business.</a:t>
            </a:r>
            <a:endParaRPr lang="en-PH" sz="2000" dirty="0"/>
          </a:p>
          <a:p>
            <a:endParaRPr lang="en-PH" dirty="0"/>
          </a:p>
        </p:txBody>
      </p:sp>
    </p:spTree>
    <p:extLst>
      <p:ext uri="{BB962C8B-B14F-4D97-AF65-F5344CB8AC3E}">
        <p14:creationId xmlns:p14="http://schemas.microsoft.com/office/powerpoint/2010/main" val="101866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0376-D85E-4DEF-8FE6-91CCD7575FFB}"/>
              </a:ext>
            </a:extLst>
          </p:cNvPr>
          <p:cNvSpPr>
            <a:spLocks noGrp="1"/>
          </p:cNvSpPr>
          <p:nvPr>
            <p:ph type="title"/>
          </p:nvPr>
        </p:nvSpPr>
        <p:spPr/>
        <p:txBody>
          <a:bodyPr/>
          <a:lstStyle/>
          <a:p>
            <a:r>
              <a:rPr lang="en-PH" dirty="0"/>
              <a:t>PROJECT QUALITY MANAGEMENT CONCEPTS</a:t>
            </a:r>
          </a:p>
        </p:txBody>
      </p:sp>
      <p:sp>
        <p:nvSpPr>
          <p:cNvPr id="3" name="Content Placeholder 2">
            <a:extLst>
              <a:ext uri="{FF2B5EF4-FFF2-40B4-BE49-F238E27FC236}">
                <a16:creationId xmlns:a16="http://schemas.microsoft.com/office/drawing/2014/main" id="{8B839161-613E-4899-824B-4F9FBF519C18}"/>
              </a:ext>
            </a:extLst>
          </p:cNvPr>
          <p:cNvSpPr>
            <a:spLocks noGrp="1"/>
          </p:cNvSpPr>
          <p:nvPr>
            <p:ph idx="1"/>
          </p:nvPr>
        </p:nvSpPr>
        <p:spPr/>
        <p:txBody>
          <a:bodyPr>
            <a:normAutofit/>
          </a:bodyPr>
          <a:lstStyle/>
          <a:p>
            <a:r>
              <a:rPr lang="en-PH" sz="2800" i="0" dirty="0">
                <a:solidFill>
                  <a:schemeClr val="tx1"/>
                </a:solidFill>
                <a:effectLst/>
                <a:latin typeface="Montserrat"/>
              </a:rPr>
              <a:t>Continuous Improvement: </a:t>
            </a:r>
            <a:r>
              <a:rPr lang="en-PH" sz="2800" b="0" i="0" dirty="0">
                <a:solidFill>
                  <a:schemeClr val="tx1"/>
                </a:solidFill>
                <a:effectLst/>
                <a:latin typeface="Roboto" pitchFamily="2" charset="0"/>
              </a:rPr>
              <a:t>The concept of quality project management is an ongoing effort to address improvements of the deliverables over time. Whether through small, incremental changes or through large ones, the opportunity to identify and address change is always present.</a:t>
            </a:r>
            <a:endParaRPr lang="en-PH" sz="2800" i="0" dirty="0">
              <a:solidFill>
                <a:schemeClr val="tx1"/>
              </a:solidFill>
              <a:effectLst/>
              <a:latin typeface="Montserrat"/>
            </a:endParaRPr>
          </a:p>
          <a:p>
            <a:pPr marL="0" indent="0">
              <a:buNone/>
            </a:pPr>
            <a:endParaRPr lang="en-PH" sz="3600" dirty="0">
              <a:solidFill>
                <a:schemeClr val="tx1"/>
              </a:solidFill>
            </a:endParaRPr>
          </a:p>
        </p:txBody>
      </p:sp>
    </p:spTree>
    <p:extLst>
      <p:ext uri="{BB962C8B-B14F-4D97-AF65-F5344CB8AC3E}">
        <p14:creationId xmlns:p14="http://schemas.microsoft.com/office/powerpoint/2010/main" val="62082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76A0-8112-4AC6-924B-E32E3C6CEC2A}"/>
              </a:ext>
            </a:extLst>
          </p:cNvPr>
          <p:cNvSpPr>
            <a:spLocks noGrp="1"/>
          </p:cNvSpPr>
          <p:nvPr>
            <p:ph type="title"/>
          </p:nvPr>
        </p:nvSpPr>
        <p:spPr/>
        <p:txBody>
          <a:bodyPr/>
          <a:lstStyle/>
          <a:p>
            <a:r>
              <a:rPr lang="en-PH" dirty="0"/>
              <a:t>3 PROJECT QUALITY MANAGEMENT PROCESSES</a:t>
            </a:r>
          </a:p>
        </p:txBody>
      </p:sp>
      <p:sp>
        <p:nvSpPr>
          <p:cNvPr id="3" name="Content Placeholder 2">
            <a:extLst>
              <a:ext uri="{FF2B5EF4-FFF2-40B4-BE49-F238E27FC236}">
                <a16:creationId xmlns:a16="http://schemas.microsoft.com/office/drawing/2014/main" id="{D0661AF5-9900-4420-B236-244AD70BC67F}"/>
              </a:ext>
            </a:extLst>
          </p:cNvPr>
          <p:cNvSpPr>
            <a:spLocks noGrp="1"/>
          </p:cNvSpPr>
          <p:nvPr>
            <p:ph idx="1"/>
          </p:nvPr>
        </p:nvSpPr>
        <p:spPr/>
        <p:txBody>
          <a:bodyPr>
            <a:normAutofit/>
          </a:bodyPr>
          <a:lstStyle/>
          <a:p>
            <a:r>
              <a:rPr lang="en-PH" sz="3600" i="0" dirty="0">
                <a:solidFill>
                  <a:srgbClr val="444444"/>
                </a:solidFill>
                <a:effectLst/>
                <a:latin typeface="Gotham A"/>
              </a:rPr>
              <a:t>Quality management planning</a:t>
            </a:r>
          </a:p>
          <a:p>
            <a:r>
              <a:rPr lang="en-PH" sz="3600" i="0" dirty="0">
                <a:solidFill>
                  <a:srgbClr val="444444"/>
                </a:solidFill>
                <a:effectLst/>
                <a:latin typeface="Gotham A"/>
              </a:rPr>
              <a:t>Quality assurance</a:t>
            </a:r>
            <a:endParaRPr lang="en-PH" sz="3600" dirty="0">
              <a:solidFill>
                <a:srgbClr val="444444"/>
              </a:solidFill>
              <a:latin typeface="Gotham A"/>
            </a:endParaRPr>
          </a:p>
          <a:p>
            <a:r>
              <a:rPr lang="en-PH" sz="3600" i="0" dirty="0">
                <a:solidFill>
                  <a:srgbClr val="444444"/>
                </a:solidFill>
                <a:effectLst/>
                <a:latin typeface="Gotham A"/>
              </a:rPr>
              <a:t>Quality control</a:t>
            </a:r>
            <a:endParaRPr lang="en-PH" sz="3600" dirty="0"/>
          </a:p>
        </p:txBody>
      </p:sp>
    </p:spTree>
    <p:extLst>
      <p:ext uri="{BB962C8B-B14F-4D97-AF65-F5344CB8AC3E}">
        <p14:creationId xmlns:p14="http://schemas.microsoft.com/office/powerpoint/2010/main" val="2826605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371</TotalTime>
  <Words>694</Words>
  <Application>Microsoft Office PowerPoint</Application>
  <PresentationFormat>Widescreen</PresentationFormat>
  <Paragraphs>42</Paragraphs>
  <Slides>16</Slides>
  <Notes>0</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Century Gothic</vt:lpstr>
      <vt:lpstr>Gotham A</vt:lpstr>
      <vt:lpstr>Montserrat</vt:lpstr>
      <vt:lpstr>Roboto</vt:lpstr>
      <vt:lpstr>SourceSansPro</vt:lpstr>
      <vt:lpstr>Wingdings 3</vt:lpstr>
      <vt:lpstr>Wisp</vt:lpstr>
      <vt:lpstr>MODULE 15-16: QUALITY MANAGEMENT IN PROJECT MANAGEMENT</vt:lpstr>
      <vt:lpstr>LEARNING OUTCOMES</vt:lpstr>
      <vt:lpstr>WHAT IS QUALITY?</vt:lpstr>
      <vt:lpstr>WHAT IS THE DEFINITION OF QUALITY IN PROJECT QUALITY MANAGEMENT</vt:lpstr>
      <vt:lpstr>WHAT IS PROJECT QUALITY MANAGEMENT</vt:lpstr>
      <vt:lpstr>PROJECT QUALITY MANAGEMENT CONCEPTS</vt:lpstr>
      <vt:lpstr>PROJECT QUALITY MANAGEMENT CONCEPTS</vt:lpstr>
      <vt:lpstr>PROJECT QUALITY MANAGEMENT CONCEPTS</vt:lpstr>
      <vt:lpstr>3 PROJECT QUALITY MANAGEMENT PROCESSES</vt:lpstr>
      <vt:lpstr>1)  QUALITY MANAGEMENT PLANNING</vt:lpstr>
      <vt:lpstr>PowerPoint Presentation</vt:lpstr>
      <vt:lpstr>2)  QUALITY ASSURANCE</vt:lpstr>
      <vt:lpstr>3)  QUALITY CONTROL</vt:lpstr>
      <vt:lpstr>PowerPoint Presentation</vt:lpstr>
      <vt:lpstr>PowerPoint Presentation</vt:lpstr>
      <vt:lpstr>GROUP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15-16: PROJECT QUALITY MANAGEMENT</dc:title>
  <dc:creator>Dittas Formoso</dc:creator>
  <cp:lastModifiedBy>Dittas Formoso</cp:lastModifiedBy>
  <cp:revision>21</cp:revision>
  <dcterms:created xsi:type="dcterms:W3CDTF">2021-06-09T06:55:16Z</dcterms:created>
  <dcterms:modified xsi:type="dcterms:W3CDTF">2021-08-31T13:51:14Z</dcterms:modified>
</cp:coreProperties>
</file>