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3" r:id="rId17"/>
    <p:sldId id="270" r:id="rId18"/>
    <p:sldId id="287" r:id="rId19"/>
    <p:sldId id="288" r:id="rId20"/>
    <p:sldId id="290" r:id="rId21"/>
    <p:sldId id="286" r:id="rId22"/>
    <p:sldId id="279" r:id="rId23"/>
    <p:sldId id="280" r:id="rId24"/>
    <p:sldId id="291" r:id="rId25"/>
    <p:sldId id="281" r:id="rId26"/>
    <p:sldId id="282"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a:xfrm>
            <a:off x="2416500" y="329307"/>
            <a:ext cx="4973915" cy="309201"/>
          </a:xfrm>
        </p:spPr>
        <p:txBody>
          <a:bodyPr/>
          <a:lstStyle/>
          <a:p>
            <a:endParaRPr lang="en-PH"/>
          </a:p>
        </p:txBody>
      </p:sp>
      <p:sp>
        <p:nvSpPr>
          <p:cNvPr id="6" name="Slide Number Placeholder 5"/>
          <p:cNvSpPr>
            <a:spLocks noGrp="1"/>
          </p:cNvSpPr>
          <p:nvPr>
            <p:ph type="sldNum" sz="quarter" idx="12"/>
          </p:nvPr>
        </p:nvSpPr>
        <p:spPr>
          <a:xfrm>
            <a:off x="1437664" y="798973"/>
            <a:ext cx="811019" cy="503578"/>
          </a:xfrm>
        </p:spPr>
        <p:txBody>
          <a:bodyPr/>
          <a:lstStyle/>
          <a:p>
            <a:fld id="{6AAC232F-EEEE-4CD6-81B4-01DF04DE0752}" type="slidenum">
              <a:rPr lang="en-PH" smtClean="0"/>
              <a:t>‹#›</a:t>
            </a:fld>
            <a:endParaRPr lang="en-PH"/>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815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02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619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3265545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56116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465954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2050887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10002-814D-4CEC-B1F5-B0B3A9A482C5}" type="datetimeFigureOut">
              <a:rPr lang="en-PH" smtClean="0"/>
              <a:t>31/08/2021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3882949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C10002-814D-4CEC-B1F5-B0B3A9A482C5}" type="datetimeFigureOut">
              <a:rPr lang="en-PH" smtClean="0"/>
              <a:t>31/08/2021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285807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10002-814D-4CEC-B1F5-B0B3A9A482C5}" type="datetimeFigureOut">
              <a:rPr lang="en-PH" smtClean="0"/>
              <a:t>31/08/2021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54898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2454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45340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592668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223335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1928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808851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1975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039407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1552651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280478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10002-814D-4CEC-B1F5-B0B3A9A482C5}" type="datetimeFigureOut">
              <a:rPr lang="en-PH" smtClean="0"/>
              <a:t>31/08/2021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AAC232F-EEEE-4CD6-81B4-01DF04DE0752}" type="slidenum">
              <a:rPr lang="en-PH" smtClean="0"/>
              <a:t>‹#›</a:t>
            </a:fld>
            <a:endParaRPr lang="en-PH"/>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3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28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C10002-814D-4CEC-B1F5-B0B3A9A482C5}" type="datetimeFigureOut">
              <a:rPr lang="en-PH" smtClean="0"/>
              <a:t>31/08/2021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AAC232F-EEEE-4CD6-81B4-01DF04DE0752}" type="slidenum">
              <a:rPr lang="en-PH" smtClean="0"/>
              <a:t>‹#›</a:t>
            </a:fld>
            <a:endParaRPr lang="en-PH"/>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455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C10002-814D-4CEC-B1F5-B0B3A9A482C5}" type="datetimeFigureOut">
              <a:rPr lang="en-PH" smtClean="0"/>
              <a:t>31/08/2021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AAC232F-EEEE-4CD6-81B4-01DF04DE0752}" type="slidenum">
              <a:rPr lang="en-PH" smtClean="0"/>
              <a:t>‹#›</a:t>
            </a:fld>
            <a:endParaRPr lang="en-PH"/>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3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10002-814D-4CEC-B1F5-B0B3A9A482C5}" type="datetimeFigureOut">
              <a:rPr lang="en-PH" smtClean="0"/>
              <a:t>31/08/2021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AAC232F-EEEE-4CD6-81B4-01DF04DE0752}" type="slidenum">
              <a:rPr lang="en-PH" smtClean="0"/>
              <a:t>‹#›</a:t>
            </a:fld>
            <a:endParaRPr lang="en-PH"/>
          </a:p>
        </p:txBody>
      </p:sp>
    </p:spTree>
    <p:extLst>
      <p:ext uri="{BB962C8B-B14F-4D97-AF65-F5344CB8AC3E}">
        <p14:creationId xmlns:p14="http://schemas.microsoft.com/office/powerpoint/2010/main" val="20122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61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C10002-814D-4CEC-B1F5-B0B3A9A482C5}" type="datetimeFigureOut">
              <a:rPr lang="en-PH" smtClean="0"/>
              <a:t>31/08/2021</a:t>
            </a:fld>
            <a:endParaRPr lang="en-PH"/>
          </a:p>
        </p:txBody>
      </p:sp>
      <p:sp>
        <p:nvSpPr>
          <p:cNvPr id="6" name="Footer Placeholder 5"/>
          <p:cNvSpPr>
            <a:spLocks noGrp="1"/>
          </p:cNvSpPr>
          <p:nvPr>
            <p:ph type="ftr" sz="quarter" idx="11"/>
          </p:nvPr>
        </p:nvSpPr>
        <p:spPr>
          <a:xfrm>
            <a:off x="1447382" y="318640"/>
            <a:ext cx="5541004" cy="320931"/>
          </a:xfrm>
        </p:spPr>
        <p:txBody>
          <a:bodyPr/>
          <a:lstStyle/>
          <a:p>
            <a:endParaRPr lang="en-PH"/>
          </a:p>
        </p:txBody>
      </p:sp>
      <p:sp>
        <p:nvSpPr>
          <p:cNvPr id="7" name="Slide Number Placeholder 6"/>
          <p:cNvSpPr>
            <a:spLocks noGrp="1"/>
          </p:cNvSpPr>
          <p:nvPr>
            <p:ph type="sldNum" sz="quarter" idx="12"/>
          </p:nvPr>
        </p:nvSpPr>
        <p:spPr/>
        <p:txBody>
          <a:bodyPr/>
          <a:lstStyle/>
          <a:p>
            <a:fld id="{6AAC232F-EEEE-4CD6-81B4-01DF04DE0752}" type="slidenum">
              <a:rPr lang="en-PH" smtClean="0"/>
              <a:t>‹#›</a:t>
            </a:fld>
            <a:endParaRPr lang="en-PH"/>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2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C10002-814D-4CEC-B1F5-B0B3A9A482C5}" type="datetimeFigureOut">
              <a:rPr lang="en-PH" smtClean="0"/>
              <a:t>31/08/2021</a:t>
            </a:fld>
            <a:endParaRPr lang="en-PH"/>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AAC232F-EEEE-4CD6-81B4-01DF04DE0752}" type="slidenum">
              <a:rPr lang="en-PH" smtClean="0"/>
              <a:t>‹#›</a:t>
            </a:fld>
            <a:endParaRPr lang="en-PH"/>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825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C10002-814D-4CEC-B1F5-B0B3A9A482C5}" type="datetimeFigureOut">
              <a:rPr lang="en-PH" smtClean="0"/>
              <a:t>31/08/2021</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C232F-EEEE-4CD6-81B4-01DF04DE0752}" type="slidenum">
              <a:rPr lang="en-PH" smtClean="0"/>
              <a:t>‹#›</a:t>
            </a:fld>
            <a:endParaRPr lang="en-PH"/>
          </a:p>
        </p:txBody>
      </p:sp>
    </p:spTree>
    <p:extLst>
      <p:ext uri="{BB962C8B-B14F-4D97-AF65-F5344CB8AC3E}">
        <p14:creationId xmlns:p14="http://schemas.microsoft.com/office/powerpoint/2010/main" val="1008879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4395-A64E-458E-9994-7262B960CE18}"/>
              </a:ext>
            </a:extLst>
          </p:cNvPr>
          <p:cNvSpPr>
            <a:spLocks noGrp="1"/>
          </p:cNvSpPr>
          <p:nvPr>
            <p:ph type="ctrTitle"/>
          </p:nvPr>
        </p:nvSpPr>
        <p:spPr/>
        <p:txBody>
          <a:bodyPr/>
          <a:lstStyle/>
          <a:p>
            <a:r>
              <a:rPr lang="en-PH" dirty="0"/>
              <a:t>Module 5-6:  PROJECT INITIATION</a:t>
            </a:r>
          </a:p>
        </p:txBody>
      </p:sp>
      <p:pic>
        <p:nvPicPr>
          <p:cNvPr id="4" name="Picture 3">
            <a:extLst>
              <a:ext uri="{FF2B5EF4-FFF2-40B4-BE49-F238E27FC236}">
                <a16:creationId xmlns:a16="http://schemas.microsoft.com/office/drawing/2014/main" id="{6A15C63B-8BC5-4F1B-AF69-A99E3BE3159B}"/>
              </a:ext>
            </a:extLst>
          </p:cNvPr>
          <p:cNvPicPr>
            <a:picLocks noChangeAspect="1"/>
          </p:cNvPicPr>
          <p:nvPr/>
        </p:nvPicPr>
        <p:blipFill>
          <a:blip r:embed="rId2"/>
          <a:stretch>
            <a:fillRect/>
          </a:stretch>
        </p:blipFill>
        <p:spPr>
          <a:xfrm>
            <a:off x="3838575" y="3683604"/>
            <a:ext cx="5172075" cy="2909292"/>
          </a:xfrm>
          <a:prstGeom prst="rect">
            <a:avLst/>
          </a:prstGeom>
        </p:spPr>
      </p:pic>
    </p:spTree>
    <p:extLst>
      <p:ext uri="{BB962C8B-B14F-4D97-AF65-F5344CB8AC3E}">
        <p14:creationId xmlns:p14="http://schemas.microsoft.com/office/powerpoint/2010/main" val="389261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BD21-1C58-4295-8AA8-9194D7F94AC8}"/>
              </a:ext>
            </a:extLst>
          </p:cNvPr>
          <p:cNvSpPr>
            <a:spLocks noGrp="1"/>
          </p:cNvSpPr>
          <p:nvPr>
            <p:ph type="title"/>
          </p:nvPr>
        </p:nvSpPr>
        <p:spPr/>
        <p:txBody>
          <a:bodyPr/>
          <a:lstStyle/>
          <a:p>
            <a:r>
              <a:rPr lang="en-PH" dirty="0"/>
              <a:t>Is the project worth doing?</a:t>
            </a:r>
          </a:p>
        </p:txBody>
      </p:sp>
      <p:sp>
        <p:nvSpPr>
          <p:cNvPr id="3" name="Content Placeholder 2">
            <a:extLst>
              <a:ext uri="{FF2B5EF4-FFF2-40B4-BE49-F238E27FC236}">
                <a16:creationId xmlns:a16="http://schemas.microsoft.com/office/drawing/2014/main" id="{8BAC0694-2406-4445-B5D8-76BC7D7E2B1A}"/>
              </a:ext>
            </a:extLst>
          </p:cNvPr>
          <p:cNvSpPr>
            <a:spLocks noGrp="1"/>
          </p:cNvSpPr>
          <p:nvPr>
            <p:ph idx="1"/>
          </p:nvPr>
        </p:nvSpPr>
        <p:spPr/>
        <p:txBody>
          <a:bodyPr/>
          <a:lstStyle/>
          <a:p>
            <a:pPr algn="l">
              <a:buFont typeface="+mj-lt"/>
              <a:buAutoNum type="arabicPeriod"/>
            </a:pPr>
            <a:r>
              <a:rPr lang="en-PH" b="0" i="0" dirty="0">
                <a:solidFill>
                  <a:srgbClr val="2C2C2C"/>
                </a:solidFill>
                <a:effectLst/>
                <a:latin typeface="adobe-clean"/>
              </a:rPr>
              <a:t>What is your goal?</a:t>
            </a:r>
          </a:p>
          <a:p>
            <a:pPr algn="l">
              <a:buFont typeface="+mj-lt"/>
              <a:buAutoNum type="arabicPeriod"/>
            </a:pPr>
            <a:r>
              <a:rPr lang="en-PH" b="0" i="0" dirty="0">
                <a:solidFill>
                  <a:srgbClr val="2C2C2C"/>
                </a:solidFill>
                <a:effectLst/>
                <a:latin typeface="adobe-clean"/>
              </a:rPr>
              <a:t>What’s stopping you from reaching the goal?</a:t>
            </a:r>
          </a:p>
          <a:p>
            <a:pPr algn="l">
              <a:buFont typeface="+mj-lt"/>
              <a:buAutoNum type="arabicPeriod"/>
            </a:pPr>
            <a:r>
              <a:rPr lang="en-PH" b="0" i="0" dirty="0">
                <a:solidFill>
                  <a:srgbClr val="2C2C2C"/>
                </a:solidFill>
                <a:effectLst/>
                <a:latin typeface="adobe-clean"/>
              </a:rPr>
              <a:t>How much change is needed to overcome the problem?</a:t>
            </a:r>
          </a:p>
          <a:p>
            <a:pPr algn="l">
              <a:buFont typeface="+mj-lt"/>
              <a:buAutoNum type="arabicPeriod"/>
            </a:pPr>
            <a:r>
              <a:rPr lang="en-PH" b="0" i="0" dirty="0">
                <a:solidFill>
                  <a:srgbClr val="2C2C2C"/>
                </a:solidFill>
                <a:effectLst/>
                <a:latin typeface="adobe-clean"/>
              </a:rPr>
              <a:t>Are you certain this will solve the problem?</a:t>
            </a:r>
          </a:p>
          <a:p>
            <a:endParaRPr lang="en-PH" dirty="0"/>
          </a:p>
        </p:txBody>
      </p:sp>
    </p:spTree>
    <p:extLst>
      <p:ext uri="{BB962C8B-B14F-4D97-AF65-F5344CB8AC3E}">
        <p14:creationId xmlns:p14="http://schemas.microsoft.com/office/powerpoint/2010/main" val="344538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776B-92C0-44C1-B9B0-B328749B4D97}"/>
              </a:ext>
            </a:extLst>
          </p:cNvPr>
          <p:cNvSpPr>
            <a:spLocks noGrp="1"/>
          </p:cNvSpPr>
          <p:nvPr>
            <p:ph type="title"/>
          </p:nvPr>
        </p:nvSpPr>
        <p:spPr/>
        <p:txBody>
          <a:bodyPr/>
          <a:lstStyle/>
          <a:p>
            <a:r>
              <a:rPr lang="en-PH" dirty="0"/>
              <a:t>WHEN TO USE A BUSINESS CASE</a:t>
            </a:r>
          </a:p>
        </p:txBody>
      </p:sp>
      <p:sp>
        <p:nvSpPr>
          <p:cNvPr id="3" name="Content Placeholder 2">
            <a:extLst>
              <a:ext uri="{FF2B5EF4-FFF2-40B4-BE49-F238E27FC236}">
                <a16:creationId xmlns:a16="http://schemas.microsoft.com/office/drawing/2014/main" id="{61B28B59-6DBD-4B52-8063-625FE371F822}"/>
              </a:ext>
            </a:extLst>
          </p:cNvPr>
          <p:cNvSpPr>
            <a:spLocks noGrp="1"/>
          </p:cNvSpPr>
          <p:nvPr>
            <p:ph idx="1"/>
          </p:nvPr>
        </p:nvSpPr>
        <p:spPr/>
        <p:txBody>
          <a:bodyPr>
            <a:normAutofit/>
          </a:bodyPr>
          <a:lstStyle/>
          <a:p>
            <a:pPr algn="l"/>
            <a:r>
              <a:rPr lang="en-PH" sz="2400" b="0" i="0" dirty="0">
                <a:solidFill>
                  <a:srgbClr val="2C2C2C"/>
                </a:solidFill>
                <a:effectLst/>
                <a:latin typeface="adobe-clean"/>
              </a:rPr>
              <a:t>The business case is needed when </a:t>
            </a:r>
            <a:r>
              <a:rPr lang="en-PH" sz="2400" b="0" i="0" u="none" strike="noStrike" dirty="0">
                <a:solidFill>
                  <a:srgbClr val="FF0000"/>
                </a:solidFill>
                <a:effectLst/>
                <a:latin typeface="adobe-clean"/>
              </a:rPr>
              <a:t>resources</a:t>
            </a:r>
            <a:r>
              <a:rPr lang="en-PH" sz="2400" b="0" i="0" dirty="0">
                <a:solidFill>
                  <a:srgbClr val="FF0000"/>
                </a:solidFill>
                <a:effectLst/>
                <a:latin typeface="adobe-clean"/>
              </a:rPr>
              <a:t> or expenditure on a project has to be justified.</a:t>
            </a:r>
            <a:r>
              <a:rPr lang="en-PH" sz="2400" b="0" i="0" dirty="0">
                <a:solidFill>
                  <a:srgbClr val="2C2C2C"/>
                </a:solidFill>
                <a:effectLst/>
                <a:latin typeface="adobe-clean"/>
              </a:rPr>
              <a:t> Approval is usually sought from the project sponsor and other interested parties.</a:t>
            </a:r>
          </a:p>
          <a:p>
            <a:pPr algn="l"/>
            <a:r>
              <a:rPr lang="en-PH" sz="2400" b="0" i="0" dirty="0">
                <a:solidFill>
                  <a:srgbClr val="2C2C2C"/>
                </a:solidFill>
                <a:effectLst/>
                <a:latin typeface="adobe-clean"/>
              </a:rPr>
              <a:t>For instance, the finance function may authorize funds and the IT department provide resources.</a:t>
            </a:r>
          </a:p>
          <a:p>
            <a:endParaRPr lang="en-PH" sz="2400" dirty="0"/>
          </a:p>
        </p:txBody>
      </p:sp>
    </p:spTree>
    <p:extLst>
      <p:ext uri="{BB962C8B-B14F-4D97-AF65-F5344CB8AC3E}">
        <p14:creationId xmlns:p14="http://schemas.microsoft.com/office/powerpoint/2010/main" val="300334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D339-B9BC-4BE6-B409-30B3C1A2158C}"/>
              </a:ext>
            </a:extLst>
          </p:cNvPr>
          <p:cNvSpPr>
            <a:spLocks noGrp="1"/>
          </p:cNvSpPr>
          <p:nvPr>
            <p:ph type="title"/>
          </p:nvPr>
        </p:nvSpPr>
        <p:spPr/>
        <p:txBody>
          <a:bodyPr/>
          <a:lstStyle/>
          <a:p>
            <a:r>
              <a:rPr lang="en-PH" dirty="0"/>
              <a:t>Step 2:  CONDUCTING  a feasibility study</a:t>
            </a:r>
          </a:p>
        </p:txBody>
      </p:sp>
    </p:spTree>
    <p:extLst>
      <p:ext uri="{BB962C8B-B14F-4D97-AF65-F5344CB8AC3E}">
        <p14:creationId xmlns:p14="http://schemas.microsoft.com/office/powerpoint/2010/main" val="126137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253-F44A-4600-9D5C-6A003187D3A7}"/>
              </a:ext>
            </a:extLst>
          </p:cNvPr>
          <p:cNvSpPr>
            <a:spLocks noGrp="1"/>
          </p:cNvSpPr>
          <p:nvPr>
            <p:ph type="title"/>
          </p:nvPr>
        </p:nvSpPr>
        <p:spPr>
          <a:xfrm>
            <a:off x="1451579" y="804519"/>
            <a:ext cx="9603275" cy="1043331"/>
          </a:xfrm>
        </p:spPr>
        <p:txBody>
          <a:bodyPr/>
          <a:lstStyle/>
          <a:p>
            <a:r>
              <a:rPr lang="en-PH" dirty="0"/>
              <a:t>7 STEPS FOR A FEASIBILITY STUDY</a:t>
            </a:r>
          </a:p>
        </p:txBody>
      </p:sp>
      <p:sp>
        <p:nvSpPr>
          <p:cNvPr id="3" name="Content Placeholder 2">
            <a:extLst>
              <a:ext uri="{FF2B5EF4-FFF2-40B4-BE49-F238E27FC236}">
                <a16:creationId xmlns:a16="http://schemas.microsoft.com/office/drawing/2014/main" id="{558C5D57-1D5F-46A7-872F-28DEB2B3B554}"/>
              </a:ext>
            </a:extLst>
          </p:cNvPr>
          <p:cNvSpPr>
            <a:spLocks noGrp="1"/>
          </p:cNvSpPr>
          <p:nvPr>
            <p:ph idx="1"/>
          </p:nvPr>
        </p:nvSpPr>
        <p:spPr/>
        <p:txBody>
          <a:bodyPr/>
          <a:lstStyle/>
          <a:p>
            <a:pPr marL="457200" indent="-457200">
              <a:buFont typeface="+mj-lt"/>
              <a:buAutoNum type="arabicParenR"/>
            </a:pPr>
            <a:r>
              <a:rPr lang="en-PH" dirty="0">
                <a:latin typeface="Arial" panose="020B0604020202020204" pitchFamily="34" charset="0"/>
                <a:cs typeface="Arial" panose="020B0604020202020204" pitchFamily="34" charset="0"/>
              </a:rPr>
              <a:t>Conduct a preliminary analysis</a:t>
            </a:r>
          </a:p>
          <a:p>
            <a:pPr marL="457200" indent="-457200">
              <a:buFont typeface="+mj-lt"/>
              <a:buAutoNum type="arabicParenR"/>
            </a:pPr>
            <a:r>
              <a:rPr lang="en-PH" i="0" dirty="0">
                <a:effectLst/>
                <a:latin typeface="Arial" panose="020B0604020202020204" pitchFamily="34" charset="0"/>
                <a:cs typeface="Arial" panose="020B0604020202020204" pitchFamily="34" charset="0"/>
              </a:rPr>
              <a:t>Prepare a Projected Income Statement</a:t>
            </a:r>
          </a:p>
          <a:p>
            <a:pPr marL="457200" indent="-457200">
              <a:buFont typeface="+mj-lt"/>
              <a:buAutoNum type="arabicParenR"/>
            </a:pPr>
            <a:r>
              <a:rPr lang="en-PH" i="0" dirty="0">
                <a:effectLst/>
                <a:latin typeface="Arial" panose="020B0604020202020204" pitchFamily="34" charset="0"/>
                <a:cs typeface="Arial" panose="020B0604020202020204" pitchFamily="34" charset="0"/>
              </a:rPr>
              <a:t>Conduct a Market Survey, or Perform Market Research</a:t>
            </a:r>
          </a:p>
          <a:p>
            <a:pPr marL="457200" indent="-457200">
              <a:buFont typeface="+mj-lt"/>
              <a:buAutoNum type="arabicParenR"/>
            </a:pPr>
            <a:r>
              <a:rPr lang="en-PH" i="0" dirty="0">
                <a:effectLst/>
                <a:latin typeface="Arial" panose="020B0604020202020204" pitchFamily="34" charset="0"/>
                <a:cs typeface="Arial" panose="020B0604020202020204" pitchFamily="34" charset="0"/>
              </a:rPr>
              <a:t>Plan Business Organization and Operations</a:t>
            </a:r>
          </a:p>
          <a:p>
            <a:pPr marL="457200" indent="-457200">
              <a:buFont typeface="+mj-lt"/>
              <a:buAutoNum type="arabicParenR"/>
            </a:pPr>
            <a:r>
              <a:rPr lang="en-PH" i="0" dirty="0">
                <a:effectLst/>
                <a:latin typeface="Arial" panose="020B0604020202020204" pitchFamily="34" charset="0"/>
                <a:cs typeface="Arial" panose="020B0604020202020204" pitchFamily="34" charset="0"/>
              </a:rPr>
              <a:t>Prepare an Opening Day Balance Sheet</a:t>
            </a:r>
          </a:p>
          <a:p>
            <a:pPr marL="457200" indent="-457200">
              <a:buFont typeface="+mj-lt"/>
              <a:buAutoNum type="arabicParenR"/>
            </a:pPr>
            <a:r>
              <a:rPr lang="en-PH" i="0" dirty="0">
                <a:effectLst/>
                <a:latin typeface="Arial" panose="020B0604020202020204" pitchFamily="34" charset="0"/>
                <a:cs typeface="Arial" panose="020B0604020202020204" pitchFamily="34" charset="0"/>
              </a:rPr>
              <a:t>Review and Analyze All Data</a:t>
            </a:r>
          </a:p>
          <a:p>
            <a:pPr marL="457200" indent="-457200">
              <a:buFont typeface="+mj-lt"/>
              <a:buAutoNum type="arabicParenR"/>
            </a:pPr>
            <a:r>
              <a:rPr lang="en-PH" i="0" dirty="0">
                <a:effectLst/>
                <a:latin typeface="Arial" panose="020B0604020202020204" pitchFamily="34" charset="0"/>
                <a:cs typeface="Arial" panose="020B0604020202020204" pitchFamily="34" charset="0"/>
              </a:rPr>
              <a:t>Make a Go/No-Go Decision</a:t>
            </a:r>
          </a:p>
          <a:p>
            <a:pPr marL="457200" indent="-457200">
              <a:buFont typeface="+mj-lt"/>
              <a:buAutoNum type="arabicParenR"/>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44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1EC8-B163-4249-91C4-2B3D9A8B14B8}"/>
              </a:ext>
            </a:extLst>
          </p:cNvPr>
          <p:cNvSpPr>
            <a:spLocks noGrp="1"/>
          </p:cNvSpPr>
          <p:nvPr>
            <p:ph type="title"/>
          </p:nvPr>
        </p:nvSpPr>
        <p:spPr/>
        <p:txBody>
          <a:bodyPr/>
          <a:lstStyle/>
          <a:p>
            <a:r>
              <a:rPr lang="en-PH" dirty="0"/>
              <a:t>Step 3:  establish a project charter</a:t>
            </a:r>
          </a:p>
        </p:txBody>
      </p:sp>
    </p:spTree>
    <p:extLst>
      <p:ext uri="{BB962C8B-B14F-4D97-AF65-F5344CB8AC3E}">
        <p14:creationId xmlns:p14="http://schemas.microsoft.com/office/powerpoint/2010/main" val="990923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8096-1442-4BDE-993D-2B2E3F264D2A}"/>
              </a:ext>
            </a:extLst>
          </p:cNvPr>
          <p:cNvSpPr>
            <a:spLocks noGrp="1"/>
          </p:cNvSpPr>
          <p:nvPr>
            <p:ph type="title"/>
          </p:nvPr>
        </p:nvSpPr>
        <p:spPr/>
        <p:txBody>
          <a:bodyPr/>
          <a:lstStyle/>
          <a:p>
            <a:r>
              <a:rPr lang="en-PH" dirty="0"/>
              <a:t>WHAT IS A PROJECT CHARTER</a:t>
            </a:r>
          </a:p>
        </p:txBody>
      </p:sp>
      <p:sp>
        <p:nvSpPr>
          <p:cNvPr id="3" name="Content Placeholder 2">
            <a:extLst>
              <a:ext uri="{FF2B5EF4-FFF2-40B4-BE49-F238E27FC236}">
                <a16:creationId xmlns:a16="http://schemas.microsoft.com/office/drawing/2014/main" id="{8B843E91-16F2-44B2-8375-3451A174674A}"/>
              </a:ext>
            </a:extLst>
          </p:cNvPr>
          <p:cNvSpPr>
            <a:spLocks noGrp="1"/>
          </p:cNvSpPr>
          <p:nvPr>
            <p:ph idx="1"/>
          </p:nvPr>
        </p:nvSpPr>
        <p:spPr/>
        <p:txBody>
          <a:bodyPr>
            <a:normAutofit/>
          </a:bodyPr>
          <a:lstStyle/>
          <a:p>
            <a:r>
              <a:rPr lang="en-PH" sz="3200" b="0" i="1" dirty="0">
                <a:effectLst/>
                <a:latin typeface="Nunito"/>
              </a:rPr>
              <a:t>A project charter is a formal project authorization which documents the shared understanding of a project’s scope, development, and objectives, while also defining the roles and responsibilities of each party involved.</a:t>
            </a:r>
            <a:endParaRPr lang="en-PH" sz="3200" dirty="0"/>
          </a:p>
        </p:txBody>
      </p:sp>
    </p:spTree>
    <p:extLst>
      <p:ext uri="{BB962C8B-B14F-4D97-AF65-F5344CB8AC3E}">
        <p14:creationId xmlns:p14="http://schemas.microsoft.com/office/powerpoint/2010/main" val="2879129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C2F-BEF4-434A-85A5-914F7BCE4FAB}"/>
              </a:ext>
            </a:extLst>
          </p:cNvPr>
          <p:cNvSpPr>
            <a:spLocks noGrp="1"/>
          </p:cNvSpPr>
          <p:nvPr>
            <p:ph type="title"/>
          </p:nvPr>
        </p:nvSpPr>
        <p:spPr/>
        <p:txBody>
          <a:bodyPr/>
          <a:lstStyle/>
          <a:p>
            <a:r>
              <a:rPr lang="en-PH" dirty="0"/>
              <a:t>Importance of a project charter</a:t>
            </a:r>
          </a:p>
        </p:txBody>
      </p:sp>
      <p:sp>
        <p:nvSpPr>
          <p:cNvPr id="3" name="Content Placeholder 2">
            <a:extLst>
              <a:ext uri="{FF2B5EF4-FFF2-40B4-BE49-F238E27FC236}">
                <a16:creationId xmlns:a16="http://schemas.microsoft.com/office/drawing/2014/main" id="{CADC3827-9FC5-445E-B2A8-C54327D29D21}"/>
              </a:ext>
            </a:extLst>
          </p:cNvPr>
          <p:cNvSpPr>
            <a:spLocks noGrp="1"/>
          </p:cNvSpPr>
          <p:nvPr>
            <p:ph idx="1"/>
          </p:nvPr>
        </p:nvSpPr>
        <p:spPr/>
        <p:txBody>
          <a:bodyPr/>
          <a:lstStyle/>
          <a:p>
            <a:r>
              <a:rPr lang="en-PH" b="0" i="0" dirty="0">
                <a:solidFill>
                  <a:srgbClr val="1D2B36"/>
                </a:solidFill>
                <a:effectLst/>
                <a:latin typeface="GraphikRegular"/>
              </a:rPr>
              <a:t>The </a:t>
            </a:r>
            <a:r>
              <a:rPr lang="en-PH" b="0" i="0" dirty="0">
                <a:solidFill>
                  <a:srgbClr val="FF0000"/>
                </a:solidFill>
                <a:effectLst/>
                <a:latin typeface="GraphikRegular"/>
              </a:rPr>
              <a:t>project charter is perhaps the most comprehensive and important part of the project initiation process</a:t>
            </a:r>
            <a:r>
              <a:rPr lang="en-PH" b="0" i="0" dirty="0">
                <a:solidFill>
                  <a:srgbClr val="1D2B36"/>
                </a:solidFill>
                <a:effectLst/>
                <a:latin typeface="GraphikRegular"/>
              </a:rPr>
              <a:t>. It answers the 3 </a:t>
            </a:r>
            <a:r>
              <a:rPr lang="en-PH" b="0" i="0" dirty="0" err="1">
                <a:solidFill>
                  <a:srgbClr val="1D2B36"/>
                </a:solidFill>
                <a:effectLst/>
                <a:latin typeface="GraphikRegular"/>
              </a:rPr>
              <a:t>Ws</a:t>
            </a:r>
            <a:r>
              <a:rPr lang="en-PH" b="0" i="0" dirty="0">
                <a:solidFill>
                  <a:srgbClr val="1D2B36"/>
                </a:solidFill>
                <a:effectLst/>
                <a:latin typeface="GraphikRegular"/>
              </a:rPr>
              <a:t> (when, where, why)  to identify the scope/objective, team members, and the possible timeframe of the project.</a:t>
            </a:r>
          </a:p>
          <a:p>
            <a:r>
              <a:rPr lang="en-PH" b="0" i="0" dirty="0">
                <a:solidFill>
                  <a:srgbClr val="1D2B36"/>
                </a:solidFill>
                <a:effectLst/>
                <a:latin typeface="GraphikRegular"/>
              </a:rPr>
              <a:t>The charter is, in some ways, the first document of the project that identifies the necessary details like the goals and the </a:t>
            </a:r>
            <a:r>
              <a:rPr lang="en-PH" b="0" i="0" u="none" strike="noStrike" dirty="0">
                <a:solidFill>
                  <a:srgbClr val="0046B8"/>
                </a:solidFill>
                <a:effectLst/>
                <a:latin typeface="GraphikRegular"/>
              </a:rPr>
              <a:t>constraints of the project</a:t>
            </a:r>
            <a:r>
              <a:rPr lang="en-PH" b="0" i="0" dirty="0">
                <a:solidFill>
                  <a:srgbClr val="1D2B36"/>
                </a:solidFill>
                <a:effectLst/>
                <a:latin typeface="GraphikRegular"/>
              </a:rPr>
              <a:t>. </a:t>
            </a:r>
            <a:endParaRPr lang="en-PH" dirty="0">
              <a:solidFill>
                <a:srgbClr val="1D2B36"/>
              </a:solidFill>
              <a:latin typeface="GraphikRegular"/>
            </a:endParaRPr>
          </a:p>
          <a:p>
            <a:r>
              <a:rPr lang="en-PH" b="0" i="0" dirty="0">
                <a:solidFill>
                  <a:srgbClr val="1D2B36"/>
                </a:solidFill>
                <a:effectLst/>
                <a:latin typeface="GraphikRegular"/>
              </a:rPr>
              <a:t>It also identifies the </a:t>
            </a:r>
            <a:r>
              <a:rPr lang="en-PH" b="0" i="0" u="none" strike="noStrike" dirty="0">
                <a:solidFill>
                  <a:srgbClr val="0565FF"/>
                </a:solidFill>
                <a:effectLst/>
                <a:latin typeface="GraphikRegular"/>
              </a:rPr>
              <a:t>project scope</a:t>
            </a:r>
            <a:r>
              <a:rPr lang="en-PH" b="0" i="0" dirty="0">
                <a:solidFill>
                  <a:srgbClr val="1D2B36"/>
                </a:solidFill>
                <a:effectLst/>
                <a:latin typeface="GraphikRegular"/>
              </a:rPr>
              <a:t> and lists the required resources for the completion of the project.</a:t>
            </a:r>
            <a:endParaRPr lang="en-PH" dirty="0"/>
          </a:p>
        </p:txBody>
      </p:sp>
    </p:spTree>
    <p:extLst>
      <p:ext uri="{BB962C8B-B14F-4D97-AF65-F5344CB8AC3E}">
        <p14:creationId xmlns:p14="http://schemas.microsoft.com/office/powerpoint/2010/main" val="53990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32A8-7D4E-4866-84B1-E8C21F0D137B}"/>
              </a:ext>
            </a:extLst>
          </p:cNvPr>
          <p:cNvSpPr>
            <a:spLocks noGrp="1"/>
          </p:cNvSpPr>
          <p:nvPr>
            <p:ph type="title"/>
          </p:nvPr>
        </p:nvSpPr>
        <p:spPr/>
        <p:txBody>
          <a:bodyPr/>
          <a:lstStyle/>
          <a:p>
            <a:r>
              <a:rPr lang="en-PH" dirty="0"/>
              <a:t>DIFFENCE BETWEEN A PROJECT CHARTER VS. A  PROJECT PLAN</a:t>
            </a:r>
          </a:p>
        </p:txBody>
      </p:sp>
      <p:sp>
        <p:nvSpPr>
          <p:cNvPr id="3" name="Content Placeholder 2">
            <a:extLst>
              <a:ext uri="{FF2B5EF4-FFF2-40B4-BE49-F238E27FC236}">
                <a16:creationId xmlns:a16="http://schemas.microsoft.com/office/drawing/2014/main" id="{B8287F5F-C3DE-4307-939E-D8E837D665D8}"/>
              </a:ext>
            </a:extLst>
          </p:cNvPr>
          <p:cNvSpPr>
            <a:spLocks noGrp="1"/>
          </p:cNvSpPr>
          <p:nvPr>
            <p:ph idx="1"/>
          </p:nvPr>
        </p:nvSpPr>
        <p:spPr/>
        <p:txBody>
          <a:bodyPr>
            <a:normAutofit/>
          </a:bodyPr>
          <a:lstStyle/>
          <a:p>
            <a:r>
              <a:rPr lang="en-PH" sz="2800" b="0" i="0" dirty="0">
                <a:solidFill>
                  <a:srgbClr val="646F79"/>
                </a:solidFill>
                <a:effectLst/>
                <a:latin typeface="gordita"/>
              </a:rPr>
              <a:t>A project charter should only include three elements: your project objectives, scope, and responsibilities. Once your charter has been approved, the project plan is created.   </a:t>
            </a:r>
            <a:r>
              <a:rPr lang="en-PH" sz="2800" dirty="0">
                <a:solidFill>
                  <a:srgbClr val="646F79"/>
                </a:solidFill>
                <a:latin typeface="gordita"/>
              </a:rPr>
              <a:t>The</a:t>
            </a:r>
            <a:r>
              <a:rPr lang="en-PH" sz="2800" b="0" i="0" dirty="0">
                <a:solidFill>
                  <a:srgbClr val="646F79"/>
                </a:solidFill>
                <a:effectLst/>
                <a:latin typeface="gordita"/>
              </a:rPr>
              <a:t> project plan builds on the project charter to provide a more in-depth blueprint of the key elements of the project.</a:t>
            </a:r>
            <a:endParaRPr lang="en-PH" sz="2800" dirty="0"/>
          </a:p>
        </p:txBody>
      </p:sp>
    </p:spTree>
    <p:extLst>
      <p:ext uri="{BB962C8B-B14F-4D97-AF65-F5344CB8AC3E}">
        <p14:creationId xmlns:p14="http://schemas.microsoft.com/office/powerpoint/2010/main" val="79400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F30F-F76E-4455-83DC-900E8DC5E575}"/>
              </a:ext>
            </a:extLst>
          </p:cNvPr>
          <p:cNvSpPr>
            <a:spLocks noGrp="1"/>
          </p:cNvSpPr>
          <p:nvPr>
            <p:ph type="title"/>
          </p:nvPr>
        </p:nvSpPr>
        <p:spPr>
          <a:xfrm>
            <a:off x="1375379" y="433045"/>
            <a:ext cx="9603275" cy="659156"/>
          </a:xfrm>
        </p:spPr>
        <p:txBody>
          <a:bodyPr/>
          <a:lstStyle/>
          <a:p>
            <a:r>
              <a:rPr lang="en-PH" dirty="0"/>
              <a:t>PROJECT CHARTER TEMPLATE</a:t>
            </a:r>
          </a:p>
        </p:txBody>
      </p:sp>
      <p:graphicFrame>
        <p:nvGraphicFramePr>
          <p:cNvPr id="6" name="Table 6">
            <a:extLst>
              <a:ext uri="{FF2B5EF4-FFF2-40B4-BE49-F238E27FC236}">
                <a16:creationId xmlns:a16="http://schemas.microsoft.com/office/drawing/2014/main" id="{2E7182B7-A343-4E96-AED0-259B595E123D}"/>
              </a:ext>
            </a:extLst>
          </p:cNvPr>
          <p:cNvGraphicFramePr>
            <a:graphicFrameLocks noGrp="1"/>
          </p:cNvGraphicFramePr>
          <p:nvPr>
            <p:ph idx="1"/>
            <p:extLst>
              <p:ext uri="{D42A27DB-BD31-4B8C-83A1-F6EECF244321}">
                <p14:modId xmlns:p14="http://schemas.microsoft.com/office/powerpoint/2010/main" val="2280945798"/>
              </p:ext>
            </p:extLst>
          </p:nvPr>
        </p:nvGraphicFramePr>
        <p:xfrm>
          <a:off x="1375379" y="968375"/>
          <a:ext cx="9604374" cy="5227320"/>
        </p:xfrm>
        <a:graphic>
          <a:graphicData uri="http://schemas.openxmlformats.org/drawingml/2006/table">
            <a:tbl>
              <a:tblPr firstRow="1" bandRow="1">
                <a:tableStyleId>{5C22544A-7EE6-4342-B048-85BDC9FD1C3A}</a:tableStyleId>
              </a:tblPr>
              <a:tblGrid>
                <a:gridCol w="2720975">
                  <a:extLst>
                    <a:ext uri="{9D8B030D-6E8A-4147-A177-3AD203B41FA5}">
                      <a16:colId xmlns:a16="http://schemas.microsoft.com/office/drawing/2014/main" val="2708667013"/>
                    </a:ext>
                  </a:extLst>
                </a:gridCol>
                <a:gridCol w="6883399">
                  <a:extLst>
                    <a:ext uri="{9D8B030D-6E8A-4147-A177-3AD203B41FA5}">
                      <a16:colId xmlns:a16="http://schemas.microsoft.com/office/drawing/2014/main" val="1796133129"/>
                    </a:ext>
                  </a:extLst>
                </a:gridCol>
              </a:tblGrid>
              <a:tr h="370840">
                <a:tc>
                  <a:txBody>
                    <a:bodyPr/>
                    <a:lstStyle/>
                    <a:p>
                      <a:pPr algn="ctr"/>
                      <a:r>
                        <a:rPr lang="en-PH" dirty="0"/>
                        <a:t>PART</a:t>
                      </a:r>
                    </a:p>
                  </a:txBody>
                  <a:tcPr/>
                </a:tc>
                <a:tc>
                  <a:txBody>
                    <a:bodyPr/>
                    <a:lstStyle/>
                    <a:p>
                      <a:pPr algn="ctr"/>
                      <a:r>
                        <a:rPr lang="en-PH" dirty="0"/>
                        <a:t>CONTENTS</a:t>
                      </a:r>
                    </a:p>
                  </a:txBody>
                  <a:tcPr/>
                </a:tc>
                <a:extLst>
                  <a:ext uri="{0D108BD9-81ED-4DB2-BD59-A6C34878D82A}">
                    <a16:rowId xmlns:a16="http://schemas.microsoft.com/office/drawing/2014/main" val="1940094296"/>
                  </a:ext>
                </a:extLst>
              </a:tr>
              <a:tr h="370840">
                <a:tc>
                  <a:txBody>
                    <a:bodyPr/>
                    <a:lstStyle/>
                    <a:p>
                      <a:r>
                        <a:rPr lang="en-PH" dirty="0"/>
                        <a:t>Project Name</a:t>
                      </a:r>
                    </a:p>
                  </a:txBody>
                  <a:tcPr/>
                </a:tc>
                <a:tc>
                  <a:txBody>
                    <a:bodyPr/>
                    <a:lstStyle/>
                    <a:p>
                      <a:r>
                        <a:rPr lang="en-PH" sz="1800" b="0" i="1" kern="1200" dirty="0">
                          <a:solidFill>
                            <a:schemeClr val="dk1"/>
                          </a:solidFill>
                          <a:effectLst/>
                          <a:latin typeface="+mn-lt"/>
                          <a:ea typeface="+mn-ea"/>
                          <a:cs typeface="+mn-cs"/>
                        </a:rPr>
                        <a:t>Name your project. Make sure this is descriptive enough that most people will understand what you’re working on.</a:t>
                      </a:r>
                      <a:endParaRPr lang="en-PH" dirty="0"/>
                    </a:p>
                  </a:txBody>
                  <a:tcPr/>
                </a:tc>
                <a:extLst>
                  <a:ext uri="{0D108BD9-81ED-4DB2-BD59-A6C34878D82A}">
                    <a16:rowId xmlns:a16="http://schemas.microsoft.com/office/drawing/2014/main" val="4190462940"/>
                  </a:ext>
                </a:extLst>
              </a:tr>
              <a:tr h="370840">
                <a:tc>
                  <a:txBody>
                    <a:bodyPr/>
                    <a:lstStyle/>
                    <a:p>
                      <a:r>
                        <a:rPr lang="en-PH" dirty="0"/>
                        <a:t>Project Manager</a:t>
                      </a:r>
                    </a:p>
                  </a:txBody>
                  <a:tcPr/>
                </a:tc>
                <a:tc>
                  <a:txBody>
                    <a:bodyPr/>
                    <a:lstStyle/>
                    <a:p>
                      <a:r>
                        <a:rPr lang="en-PH" sz="1800" b="0" i="1" kern="1200" dirty="0">
                          <a:solidFill>
                            <a:schemeClr val="dk1"/>
                          </a:solidFill>
                          <a:effectLst/>
                          <a:latin typeface="+mn-lt"/>
                          <a:ea typeface="+mn-ea"/>
                          <a:cs typeface="+mn-cs"/>
                        </a:rPr>
                        <a:t>Who is the point of contact for this project?</a:t>
                      </a:r>
                      <a:endParaRPr lang="en-PH" dirty="0"/>
                    </a:p>
                  </a:txBody>
                  <a:tcPr/>
                </a:tc>
                <a:extLst>
                  <a:ext uri="{0D108BD9-81ED-4DB2-BD59-A6C34878D82A}">
                    <a16:rowId xmlns:a16="http://schemas.microsoft.com/office/drawing/2014/main" val="2065383212"/>
                  </a:ext>
                </a:extLst>
              </a:tr>
              <a:tr h="370840">
                <a:tc>
                  <a:txBody>
                    <a:bodyPr/>
                    <a:lstStyle/>
                    <a:p>
                      <a:r>
                        <a:rPr lang="en-PH" dirty="0"/>
                        <a:t>Last Revision Date</a:t>
                      </a:r>
                    </a:p>
                  </a:txBody>
                  <a:tcPr/>
                </a:tc>
                <a:tc>
                  <a:txBody>
                    <a:bodyPr/>
                    <a:lstStyle/>
                    <a:p>
                      <a:r>
                        <a:rPr lang="en-PH" sz="1800" b="0" i="1" kern="1200" dirty="0">
                          <a:solidFill>
                            <a:schemeClr val="dk1"/>
                          </a:solidFill>
                          <a:effectLst/>
                          <a:latin typeface="+mn-lt"/>
                          <a:ea typeface="+mn-ea"/>
                          <a:cs typeface="+mn-cs"/>
                        </a:rPr>
                        <a:t>The project charter is a living document. Including the last revision date can be helpful for team members who are frequently checking back on the charter.</a:t>
                      </a:r>
                      <a:endParaRPr lang="en-PH" dirty="0"/>
                    </a:p>
                  </a:txBody>
                  <a:tcPr/>
                </a:tc>
                <a:extLst>
                  <a:ext uri="{0D108BD9-81ED-4DB2-BD59-A6C34878D82A}">
                    <a16:rowId xmlns:a16="http://schemas.microsoft.com/office/drawing/2014/main" val="3716268810"/>
                  </a:ext>
                </a:extLst>
              </a:tr>
              <a:tr h="370840">
                <a:tc>
                  <a:txBody>
                    <a:bodyPr/>
                    <a:lstStyle/>
                    <a:p>
                      <a:r>
                        <a:rPr lang="en-PH" dirty="0"/>
                        <a:t>Project Purpose</a:t>
                      </a:r>
                    </a:p>
                  </a:txBody>
                  <a:tcPr/>
                </a:tc>
                <a:tc>
                  <a:txBody>
                    <a:bodyPr/>
                    <a:lstStyle/>
                    <a:p>
                      <a:r>
                        <a:rPr lang="en-PH" sz="1800" b="0" i="1" kern="1200" dirty="0">
                          <a:solidFill>
                            <a:schemeClr val="dk1"/>
                          </a:solidFill>
                          <a:effectLst/>
                          <a:latin typeface="+mn-lt"/>
                          <a:ea typeface="+mn-ea"/>
                          <a:cs typeface="+mn-cs"/>
                        </a:rPr>
                        <a:t>Why are you working on this project?</a:t>
                      </a:r>
                      <a:endParaRPr lang="en-PH" dirty="0"/>
                    </a:p>
                  </a:txBody>
                  <a:tcPr/>
                </a:tc>
                <a:extLst>
                  <a:ext uri="{0D108BD9-81ED-4DB2-BD59-A6C34878D82A}">
                    <a16:rowId xmlns:a16="http://schemas.microsoft.com/office/drawing/2014/main" val="1737513541"/>
                  </a:ext>
                </a:extLst>
              </a:tr>
              <a:tr h="370840">
                <a:tc>
                  <a:txBody>
                    <a:bodyPr/>
                    <a:lstStyle/>
                    <a:p>
                      <a:r>
                        <a:rPr lang="en-PH" dirty="0"/>
                        <a:t>Project Objectives</a:t>
                      </a:r>
                    </a:p>
                  </a:txBody>
                  <a:tcPr/>
                </a:tc>
                <a:tc>
                  <a:txBody>
                    <a:bodyPr/>
                    <a:lstStyle/>
                    <a:p>
                      <a:r>
                        <a:rPr lang="en-PH" sz="1800" b="0" i="1" kern="1200" dirty="0">
                          <a:solidFill>
                            <a:schemeClr val="dk1"/>
                          </a:solidFill>
                          <a:effectLst/>
                          <a:latin typeface="+mn-lt"/>
                          <a:ea typeface="+mn-ea"/>
                          <a:cs typeface="+mn-cs"/>
                        </a:rPr>
                        <a:t>What deliverables and assets do you plan to achieve by the end of the project?</a:t>
                      </a:r>
                      <a:endParaRPr lang="en-PH" dirty="0"/>
                    </a:p>
                  </a:txBody>
                  <a:tcPr/>
                </a:tc>
                <a:extLst>
                  <a:ext uri="{0D108BD9-81ED-4DB2-BD59-A6C34878D82A}">
                    <a16:rowId xmlns:a16="http://schemas.microsoft.com/office/drawing/2014/main" val="2190294849"/>
                  </a:ext>
                </a:extLst>
              </a:tr>
              <a:tr h="370840">
                <a:tc>
                  <a:txBody>
                    <a:bodyPr/>
                    <a:lstStyle/>
                    <a:p>
                      <a:r>
                        <a:rPr lang="en-PH" dirty="0"/>
                        <a:t>Project Scope</a:t>
                      </a:r>
                    </a:p>
                  </a:txBody>
                  <a:tcPr/>
                </a:tc>
                <a:tc>
                  <a:txBody>
                    <a:bodyPr/>
                    <a:lstStyle/>
                    <a:p>
                      <a:r>
                        <a:rPr lang="en-PH" sz="1800" b="0" i="1" kern="1200" dirty="0">
                          <a:solidFill>
                            <a:schemeClr val="dk1"/>
                          </a:solidFill>
                          <a:effectLst/>
                          <a:latin typeface="+mn-lt"/>
                          <a:ea typeface="+mn-ea"/>
                          <a:cs typeface="+mn-cs"/>
                        </a:rPr>
                        <a:t>What are the boundaries of your project deliverables? Which initiatives are not included in the project?</a:t>
                      </a:r>
                      <a:endParaRPr lang="en-PH" dirty="0"/>
                    </a:p>
                  </a:txBody>
                  <a:tcPr/>
                </a:tc>
                <a:extLst>
                  <a:ext uri="{0D108BD9-81ED-4DB2-BD59-A6C34878D82A}">
                    <a16:rowId xmlns:a16="http://schemas.microsoft.com/office/drawing/2014/main" val="2343189555"/>
                  </a:ext>
                </a:extLst>
              </a:tr>
              <a:tr h="370840">
                <a:tc>
                  <a:txBody>
                    <a:bodyPr/>
                    <a:lstStyle/>
                    <a:p>
                      <a:r>
                        <a:rPr lang="en-PH" dirty="0"/>
                        <a:t>Project Team and Resources</a:t>
                      </a:r>
                    </a:p>
                  </a:txBody>
                  <a:tcPr/>
                </a:tc>
                <a:tc>
                  <a:txBody>
                    <a:bodyPr/>
                    <a:lstStyle/>
                    <a:p>
                      <a:r>
                        <a:rPr lang="en-PH" sz="1800" b="0" i="1" kern="1200" dirty="0">
                          <a:solidFill>
                            <a:schemeClr val="dk1"/>
                          </a:solidFill>
                          <a:effectLst/>
                          <a:latin typeface="+mn-lt"/>
                          <a:ea typeface="+mn-ea"/>
                          <a:cs typeface="+mn-cs"/>
                        </a:rPr>
                        <a:t>Who is working on this project? Which resources (e.g. people, tools, and budget) are available for this work.</a:t>
                      </a:r>
                      <a:endParaRPr lang="en-PH" dirty="0"/>
                    </a:p>
                  </a:txBody>
                  <a:tcPr/>
                </a:tc>
                <a:extLst>
                  <a:ext uri="{0D108BD9-81ED-4DB2-BD59-A6C34878D82A}">
                    <a16:rowId xmlns:a16="http://schemas.microsoft.com/office/drawing/2014/main" val="4169686991"/>
                  </a:ext>
                </a:extLst>
              </a:tr>
              <a:tr h="370840">
                <a:tc>
                  <a:txBody>
                    <a:bodyPr/>
                    <a:lstStyle/>
                    <a:p>
                      <a:r>
                        <a:rPr lang="en-PH" dirty="0"/>
                        <a:t>Stakeholders and approvers</a:t>
                      </a:r>
                    </a:p>
                  </a:txBody>
                  <a:tcPr/>
                </a:tc>
                <a:tc>
                  <a:txBody>
                    <a:bodyPr/>
                    <a:lstStyle/>
                    <a:p>
                      <a:r>
                        <a:rPr lang="en-PH" sz="1800" b="0" i="1" kern="1200" dirty="0">
                          <a:solidFill>
                            <a:schemeClr val="dk1"/>
                          </a:solidFill>
                          <a:effectLst/>
                          <a:latin typeface="+mn-lt"/>
                          <a:ea typeface="+mn-ea"/>
                          <a:cs typeface="+mn-cs"/>
                        </a:rPr>
                        <a:t>Who are the project stakeholders? Who needs to approve the project charter or any project deliverables?</a:t>
                      </a:r>
                      <a:endParaRPr lang="en-PH" dirty="0"/>
                    </a:p>
                  </a:txBody>
                  <a:tcPr/>
                </a:tc>
                <a:extLst>
                  <a:ext uri="{0D108BD9-81ED-4DB2-BD59-A6C34878D82A}">
                    <a16:rowId xmlns:a16="http://schemas.microsoft.com/office/drawing/2014/main" val="1323590454"/>
                  </a:ext>
                </a:extLst>
              </a:tr>
            </a:tbl>
          </a:graphicData>
        </a:graphic>
      </p:graphicFrame>
    </p:spTree>
    <p:extLst>
      <p:ext uri="{BB962C8B-B14F-4D97-AF65-F5344CB8AC3E}">
        <p14:creationId xmlns:p14="http://schemas.microsoft.com/office/powerpoint/2010/main" val="225588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F30F-F76E-4455-83DC-900E8DC5E575}"/>
              </a:ext>
            </a:extLst>
          </p:cNvPr>
          <p:cNvSpPr>
            <a:spLocks noGrp="1"/>
          </p:cNvSpPr>
          <p:nvPr>
            <p:ph type="title"/>
          </p:nvPr>
        </p:nvSpPr>
        <p:spPr>
          <a:xfrm>
            <a:off x="1375379" y="433045"/>
            <a:ext cx="9603275" cy="659156"/>
          </a:xfrm>
        </p:spPr>
        <p:txBody>
          <a:bodyPr/>
          <a:lstStyle/>
          <a:p>
            <a:r>
              <a:rPr lang="en-PH" dirty="0"/>
              <a:t>EXAMPLE OF A PROJECT CHARTER</a:t>
            </a:r>
          </a:p>
        </p:txBody>
      </p:sp>
      <p:graphicFrame>
        <p:nvGraphicFramePr>
          <p:cNvPr id="6" name="Table 6">
            <a:extLst>
              <a:ext uri="{FF2B5EF4-FFF2-40B4-BE49-F238E27FC236}">
                <a16:creationId xmlns:a16="http://schemas.microsoft.com/office/drawing/2014/main" id="{2E7182B7-A343-4E96-AED0-259B595E123D}"/>
              </a:ext>
            </a:extLst>
          </p:cNvPr>
          <p:cNvGraphicFramePr>
            <a:graphicFrameLocks noGrp="1"/>
          </p:cNvGraphicFramePr>
          <p:nvPr>
            <p:ph idx="1"/>
            <p:extLst>
              <p:ext uri="{D42A27DB-BD31-4B8C-83A1-F6EECF244321}">
                <p14:modId xmlns:p14="http://schemas.microsoft.com/office/powerpoint/2010/main" val="2730644659"/>
              </p:ext>
            </p:extLst>
          </p:nvPr>
        </p:nvGraphicFramePr>
        <p:xfrm>
          <a:off x="1375379" y="968375"/>
          <a:ext cx="9604374" cy="5506720"/>
        </p:xfrm>
        <a:graphic>
          <a:graphicData uri="http://schemas.openxmlformats.org/drawingml/2006/table">
            <a:tbl>
              <a:tblPr firstRow="1" bandRow="1">
                <a:tableStyleId>{5C22544A-7EE6-4342-B048-85BDC9FD1C3A}</a:tableStyleId>
              </a:tblPr>
              <a:tblGrid>
                <a:gridCol w="2720975">
                  <a:extLst>
                    <a:ext uri="{9D8B030D-6E8A-4147-A177-3AD203B41FA5}">
                      <a16:colId xmlns:a16="http://schemas.microsoft.com/office/drawing/2014/main" val="2708667013"/>
                    </a:ext>
                  </a:extLst>
                </a:gridCol>
                <a:gridCol w="6883399">
                  <a:extLst>
                    <a:ext uri="{9D8B030D-6E8A-4147-A177-3AD203B41FA5}">
                      <a16:colId xmlns:a16="http://schemas.microsoft.com/office/drawing/2014/main" val="1796133129"/>
                    </a:ext>
                  </a:extLst>
                </a:gridCol>
              </a:tblGrid>
              <a:tr h="370840">
                <a:tc>
                  <a:txBody>
                    <a:bodyPr/>
                    <a:lstStyle/>
                    <a:p>
                      <a:pPr algn="ctr"/>
                      <a:r>
                        <a:rPr lang="en-PH" dirty="0"/>
                        <a:t>PART</a:t>
                      </a:r>
                    </a:p>
                  </a:txBody>
                  <a:tcPr/>
                </a:tc>
                <a:tc>
                  <a:txBody>
                    <a:bodyPr/>
                    <a:lstStyle/>
                    <a:p>
                      <a:pPr algn="ctr"/>
                      <a:r>
                        <a:rPr lang="en-PH" dirty="0"/>
                        <a:t>CONTENTS</a:t>
                      </a:r>
                    </a:p>
                  </a:txBody>
                  <a:tcPr/>
                </a:tc>
                <a:extLst>
                  <a:ext uri="{0D108BD9-81ED-4DB2-BD59-A6C34878D82A}">
                    <a16:rowId xmlns:a16="http://schemas.microsoft.com/office/drawing/2014/main" val="1940094296"/>
                  </a:ext>
                </a:extLst>
              </a:tr>
              <a:tr h="370840">
                <a:tc>
                  <a:txBody>
                    <a:bodyPr/>
                    <a:lstStyle/>
                    <a:p>
                      <a:r>
                        <a:rPr lang="en-PH" dirty="0"/>
                        <a:t>Project Name</a:t>
                      </a:r>
                    </a:p>
                  </a:txBody>
                  <a:tcPr/>
                </a:tc>
                <a:tc>
                  <a:txBody>
                    <a:bodyPr/>
                    <a:lstStyle/>
                    <a:p>
                      <a:r>
                        <a:rPr lang="en-PH" sz="1800" b="0" i="1" kern="1200" dirty="0">
                          <a:solidFill>
                            <a:schemeClr val="dk1"/>
                          </a:solidFill>
                          <a:effectLst/>
                          <a:latin typeface="+mn-lt"/>
                          <a:ea typeface="+mn-ea"/>
                          <a:cs typeface="+mn-cs"/>
                        </a:rPr>
                        <a:t>Web Portal and Business Intelligence Project</a:t>
                      </a:r>
                      <a:endParaRPr lang="en-PH" dirty="0"/>
                    </a:p>
                  </a:txBody>
                  <a:tcPr/>
                </a:tc>
                <a:extLst>
                  <a:ext uri="{0D108BD9-81ED-4DB2-BD59-A6C34878D82A}">
                    <a16:rowId xmlns:a16="http://schemas.microsoft.com/office/drawing/2014/main" val="4190462940"/>
                  </a:ext>
                </a:extLst>
              </a:tr>
              <a:tr h="370840">
                <a:tc>
                  <a:txBody>
                    <a:bodyPr/>
                    <a:lstStyle/>
                    <a:p>
                      <a:r>
                        <a:rPr lang="en-PH" dirty="0"/>
                        <a:t>Project Manager</a:t>
                      </a:r>
                    </a:p>
                  </a:txBody>
                  <a:tcPr/>
                </a:tc>
                <a:tc>
                  <a:txBody>
                    <a:bodyPr/>
                    <a:lstStyle/>
                    <a:p>
                      <a:r>
                        <a:rPr lang="en-PH" sz="1800" b="0" i="1" kern="1200" dirty="0">
                          <a:solidFill>
                            <a:schemeClr val="dk1"/>
                          </a:solidFill>
                          <a:effectLst/>
                          <a:latin typeface="+mn-lt"/>
                          <a:ea typeface="+mn-ea"/>
                          <a:cs typeface="+mn-cs"/>
                        </a:rPr>
                        <a:t>Dittas A. Formoso</a:t>
                      </a:r>
                      <a:endParaRPr lang="en-PH" dirty="0"/>
                    </a:p>
                  </a:txBody>
                  <a:tcPr/>
                </a:tc>
                <a:extLst>
                  <a:ext uri="{0D108BD9-81ED-4DB2-BD59-A6C34878D82A}">
                    <a16:rowId xmlns:a16="http://schemas.microsoft.com/office/drawing/2014/main" val="2065383212"/>
                  </a:ext>
                </a:extLst>
              </a:tr>
              <a:tr h="370840">
                <a:tc>
                  <a:txBody>
                    <a:bodyPr/>
                    <a:lstStyle/>
                    <a:p>
                      <a:r>
                        <a:rPr lang="en-PH" dirty="0"/>
                        <a:t>Last Revision Date</a:t>
                      </a:r>
                    </a:p>
                  </a:txBody>
                  <a:tcPr/>
                </a:tc>
                <a:tc>
                  <a:txBody>
                    <a:bodyPr/>
                    <a:lstStyle/>
                    <a:p>
                      <a:r>
                        <a:rPr lang="en-PH" dirty="0"/>
                        <a:t>June 1, 2021</a:t>
                      </a:r>
                    </a:p>
                  </a:txBody>
                  <a:tcPr/>
                </a:tc>
                <a:extLst>
                  <a:ext uri="{0D108BD9-81ED-4DB2-BD59-A6C34878D82A}">
                    <a16:rowId xmlns:a16="http://schemas.microsoft.com/office/drawing/2014/main" val="3716268810"/>
                  </a:ext>
                </a:extLst>
              </a:tr>
              <a:tr h="370840">
                <a:tc>
                  <a:txBody>
                    <a:bodyPr/>
                    <a:lstStyle/>
                    <a:p>
                      <a:r>
                        <a:rPr lang="en-PH" dirty="0"/>
                        <a:t>Project Purpose</a:t>
                      </a:r>
                    </a:p>
                  </a:txBody>
                  <a:tcPr/>
                </a:tc>
                <a:tc>
                  <a:txBody>
                    <a:bodyPr/>
                    <a:lstStyle/>
                    <a:p>
                      <a:r>
                        <a:rPr lang="en-PH" sz="1800" b="0" i="1" kern="1200" dirty="0">
                          <a:solidFill>
                            <a:schemeClr val="dk1"/>
                          </a:solidFill>
                          <a:effectLst/>
                          <a:latin typeface="+mn-lt"/>
                          <a:ea typeface="+mn-ea"/>
                          <a:cs typeface="+mn-cs"/>
                        </a:rPr>
                        <a:t>The purpose of this project is to be able to automate the production of the different reports required by the agency to better assess the performance of the EC’s.</a:t>
                      </a:r>
                      <a:endParaRPr lang="en-PH" dirty="0"/>
                    </a:p>
                  </a:txBody>
                  <a:tcPr/>
                </a:tc>
                <a:extLst>
                  <a:ext uri="{0D108BD9-81ED-4DB2-BD59-A6C34878D82A}">
                    <a16:rowId xmlns:a16="http://schemas.microsoft.com/office/drawing/2014/main" val="1737513541"/>
                  </a:ext>
                </a:extLst>
              </a:tr>
              <a:tr h="370840">
                <a:tc>
                  <a:txBody>
                    <a:bodyPr/>
                    <a:lstStyle/>
                    <a:p>
                      <a:r>
                        <a:rPr lang="en-PH" dirty="0"/>
                        <a:t>Project Objectives</a:t>
                      </a:r>
                    </a:p>
                  </a:txBody>
                  <a:tcPr/>
                </a:tc>
                <a:tc>
                  <a:txBody>
                    <a:bodyPr/>
                    <a:lstStyle/>
                    <a:p>
                      <a:r>
                        <a:rPr lang="en-PH" dirty="0"/>
                        <a:t>The objectives of this project is to generate 20 operational reports and 50 analytical reports within two weeks from submission of data in the web portal.</a:t>
                      </a:r>
                    </a:p>
                  </a:txBody>
                  <a:tcPr/>
                </a:tc>
                <a:extLst>
                  <a:ext uri="{0D108BD9-81ED-4DB2-BD59-A6C34878D82A}">
                    <a16:rowId xmlns:a16="http://schemas.microsoft.com/office/drawing/2014/main" val="2190294849"/>
                  </a:ext>
                </a:extLst>
              </a:tr>
              <a:tr h="370840">
                <a:tc>
                  <a:txBody>
                    <a:bodyPr/>
                    <a:lstStyle/>
                    <a:p>
                      <a:r>
                        <a:rPr lang="en-PH" dirty="0"/>
                        <a:t>Project Scope</a:t>
                      </a:r>
                    </a:p>
                  </a:txBody>
                  <a:tcPr/>
                </a:tc>
                <a:tc>
                  <a:txBody>
                    <a:bodyPr/>
                    <a:lstStyle/>
                    <a:p>
                      <a:r>
                        <a:rPr lang="en-PH" sz="1800" b="0" i="1" kern="1200" dirty="0">
                          <a:solidFill>
                            <a:schemeClr val="dk1"/>
                          </a:solidFill>
                          <a:effectLst/>
                          <a:latin typeface="+mn-lt"/>
                          <a:ea typeface="+mn-ea"/>
                          <a:cs typeface="+mn-cs"/>
                        </a:rPr>
                        <a:t>The system starts when raw data is submitted by the EC’s in the web portal and ends with the generation of the operational and analytical reports.  This will not include the metering system used by the ECs.</a:t>
                      </a:r>
                      <a:endParaRPr lang="en-PH" dirty="0"/>
                    </a:p>
                  </a:txBody>
                  <a:tcPr/>
                </a:tc>
                <a:extLst>
                  <a:ext uri="{0D108BD9-81ED-4DB2-BD59-A6C34878D82A}">
                    <a16:rowId xmlns:a16="http://schemas.microsoft.com/office/drawing/2014/main" val="2343189555"/>
                  </a:ext>
                </a:extLst>
              </a:tr>
              <a:tr h="370840">
                <a:tc>
                  <a:txBody>
                    <a:bodyPr/>
                    <a:lstStyle/>
                    <a:p>
                      <a:r>
                        <a:rPr lang="en-PH" dirty="0"/>
                        <a:t>Project Team and Resources</a:t>
                      </a:r>
                    </a:p>
                  </a:txBody>
                  <a:tcPr/>
                </a:tc>
                <a:tc>
                  <a:txBody>
                    <a:bodyPr/>
                    <a:lstStyle/>
                    <a:p>
                      <a:r>
                        <a:rPr lang="en-PH" sz="1800" b="0" i="1" kern="1200" dirty="0">
                          <a:solidFill>
                            <a:schemeClr val="dk1"/>
                          </a:solidFill>
                          <a:effectLst/>
                          <a:latin typeface="+mn-lt"/>
                          <a:ea typeface="+mn-ea"/>
                          <a:cs typeface="+mn-cs"/>
                        </a:rPr>
                        <a:t>There will be a team of 15 people (5 analysts and 10 developers) who will work full time in this project for one year at a cost of Php50 million.</a:t>
                      </a:r>
                      <a:endParaRPr lang="en-PH" dirty="0"/>
                    </a:p>
                  </a:txBody>
                  <a:tcPr/>
                </a:tc>
                <a:extLst>
                  <a:ext uri="{0D108BD9-81ED-4DB2-BD59-A6C34878D82A}">
                    <a16:rowId xmlns:a16="http://schemas.microsoft.com/office/drawing/2014/main" val="4169686991"/>
                  </a:ext>
                </a:extLst>
              </a:tr>
              <a:tr h="370840">
                <a:tc>
                  <a:txBody>
                    <a:bodyPr/>
                    <a:lstStyle/>
                    <a:p>
                      <a:r>
                        <a:rPr lang="en-PH" dirty="0"/>
                        <a:t>Stakeholders and approvers</a:t>
                      </a:r>
                    </a:p>
                  </a:txBody>
                  <a:tcPr/>
                </a:tc>
                <a:tc>
                  <a:txBody>
                    <a:bodyPr/>
                    <a:lstStyle/>
                    <a:p>
                      <a:r>
                        <a:rPr lang="en-PH" sz="1800" b="0" i="1" kern="1200" dirty="0">
                          <a:solidFill>
                            <a:schemeClr val="dk1"/>
                          </a:solidFill>
                          <a:effectLst/>
                          <a:latin typeface="+mn-lt"/>
                          <a:ea typeface="+mn-ea"/>
                          <a:cs typeface="+mn-cs"/>
                        </a:rPr>
                        <a:t>The system will be signed off by the agency administrator and CIO.</a:t>
                      </a:r>
                      <a:endParaRPr lang="en-PH" dirty="0"/>
                    </a:p>
                  </a:txBody>
                  <a:tcPr/>
                </a:tc>
                <a:extLst>
                  <a:ext uri="{0D108BD9-81ED-4DB2-BD59-A6C34878D82A}">
                    <a16:rowId xmlns:a16="http://schemas.microsoft.com/office/drawing/2014/main" val="1323590454"/>
                  </a:ext>
                </a:extLst>
              </a:tr>
            </a:tbl>
          </a:graphicData>
        </a:graphic>
      </p:graphicFrame>
    </p:spTree>
    <p:extLst>
      <p:ext uri="{BB962C8B-B14F-4D97-AF65-F5344CB8AC3E}">
        <p14:creationId xmlns:p14="http://schemas.microsoft.com/office/powerpoint/2010/main" val="362973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7110-F765-4416-A43F-FCB9C60A0D47}"/>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EB017D2-1410-4C9A-A6FC-8736360CC05A}"/>
              </a:ext>
            </a:extLst>
          </p:cNvPr>
          <p:cNvSpPr>
            <a:spLocks noGrp="1"/>
          </p:cNvSpPr>
          <p:nvPr>
            <p:ph idx="1"/>
          </p:nvPr>
        </p:nvSpPr>
        <p:spPr/>
        <p:txBody>
          <a:bodyPr>
            <a:normAutofit/>
          </a:bodyPr>
          <a:lstStyle/>
          <a:p>
            <a:r>
              <a:rPr lang="en-PH" sz="2800" dirty="0"/>
              <a:t>Understand what project initiation is and its importance in the project lifecycle</a:t>
            </a:r>
          </a:p>
          <a:p>
            <a:r>
              <a:rPr lang="en-PH" sz="2800" dirty="0"/>
              <a:t>Learn how to make a business case,  and project charter as documents of project initiation</a:t>
            </a:r>
          </a:p>
          <a:p>
            <a:r>
              <a:rPr lang="en-PH" sz="2800" dirty="0"/>
              <a:t>Know the six steps for a successful project initiation</a:t>
            </a:r>
          </a:p>
          <a:p>
            <a:endParaRPr lang="en-PH" sz="2800" dirty="0"/>
          </a:p>
        </p:txBody>
      </p:sp>
    </p:spTree>
    <p:extLst>
      <p:ext uri="{BB962C8B-B14F-4D97-AF65-F5344CB8AC3E}">
        <p14:creationId xmlns:p14="http://schemas.microsoft.com/office/powerpoint/2010/main" val="10599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C53B-27CC-4213-8CED-AFB6B11F8CD7}"/>
              </a:ext>
            </a:extLst>
          </p:cNvPr>
          <p:cNvSpPr>
            <a:spLocks noGrp="1"/>
          </p:cNvSpPr>
          <p:nvPr>
            <p:ph type="title"/>
          </p:nvPr>
        </p:nvSpPr>
        <p:spPr>
          <a:xfrm>
            <a:off x="753534" y="171450"/>
            <a:ext cx="8596668" cy="1320800"/>
          </a:xfrm>
        </p:spPr>
        <p:txBody>
          <a:bodyPr>
            <a:normAutofit/>
          </a:bodyPr>
          <a:lstStyle/>
          <a:p>
            <a:r>
              <a:rPr lang="en-PH" sz="2800" dirty="0"/>
              <a:t>BENEFITS OF PROJECT CHARTER TO PROJECT MANAGERS AND TEAM</a:t>
            </a:r>
          </a:p>
        </p:txBody>
      </p:sp>
      <p:sp>
        <p:nvSpPr>
          <p:cNvPr id="3" name="Content Placeholder 2">
            <a:extLst>
              <a:ext uri="{FF2B5EF4-FFF2-40B4-BE49-F238E27FC236}">
                <a16:creationId xmlns:a16="http://schemas.microsoft.com/office/drawing/2014/main" id="{FCDFD02D-CA31-4AFB-AA1E-EBE8572DD6CB}"/>
              </a:ext>
            </a:extLst>
          </p:cNvPr>
          <p:cNvSpPr>
            <a:spLocks noGrp="1"/>
          </p:cNvSpPr>
          <p:nvPr>
            <p:ph idx="1"/>
          </p:nvPr>
        </p:nvSpPr>
        <p:spPr>
          <a:xfrm>
            <a:off x="686859" y="1312864"/>
            <a:ext cx="8596668" cy="5297486"/>
          </a:xfrm>
        </p:spPr>
        <p:txBody>
          <a:bodyPr>
            <a:normAutofit/>
          </a:bodyPr>
          <a:lstStyle/>
          <a:p>
            <a:r>
              <a:rPr lang="en-PH" b="1" i="0" dirty="0">
                <a:solidFill>
                  <a:srgbClr val="383838"/>
                </a:solidFill>
                <a:effectLst/>
                <a:latin typeface="Nunito"/>
              </a:rPr>
              <a:t>Helps determine project value:</a:t>
            </a:r>
            <a:r>
              <a:rPr lang="en-PH" b="0" i="0" dirty="0">
                <a:solidFill>
                  <a:srgbClr val="383838"/>
                </a:solidFill>
                <a:effectLst/>
                <a:latin typeface="Nunito"/>
              </a:rPr>
              <a:t> help you determine if it’s worthwhile to carry out or propose the project.</a:t>
            </a:r>
          </a:p>
          <a:p>
            <a:r>
              <a:rPr lang="en-PH" b="1" i="0" dirty="0">
                <a:solidFill>
                  <a:srgbClr val="383838"/>
                </a:solidFill>
                <a:effectLst/>
                <a:latin typeface="Nunito"/>
              </a:rPr>
              <a:t>Saves time down the road: </a:t>
            </a:r>
            <a:r>
              <a:rPr lang="en-PH" b="0" i="0" dirty="0">
                <a:solidFill>
                  <a:srgbClr val="383838"/>
                </a:solidFill>
                <a:effectLst/>
                <a:latin typeface="Nunito"/>
              </a:rPr>
              <a:t>the time you take at the beginning is time you won’t need to spend troubleshooting and negotiating if you’ve already addressed these areas in the project charter.</a:t>
            </a:r>
          </a:p>
          <a:p>
            <a:r>
              <a:rPr lang="en-PH" b="1" i="0" dirty="0">
                <a:solidFill>
                  <a:srgbClr val="383838"/>
                </a:solidFill>
                <a:effectLst/>
                <a:latin typeface="Nunito"/>
              </a:rPr>
              <a:t>Gives you budget clarity: </a:t>
            </a:r>
            <a:r>
              <a:rPr lang="en-PH" b="0" i="0" dirty="0">
                <a:solidFill>
                  <a:srgbClr val="383838"/>
                </a:solidFill>
                <a:effectLst/>
                <a:latin typeface="Nunito"/>
              </a:rPr>
              <a:t>ensure that funding is available and will be released on time. Settle your spending authority and budgets prior to starting the project.</a:t>
            </a:r>
          </a:p>
          <a:p>
            <a:r>
              <a:rPr lang="en-PH" b="1" i="0" dirty="0">
                <a:solidFill>
                  <a:srgbClr val="383838"/>
                </a:solidFill>
                <a:effectLst/>
                <a:latin typeface="Nunito"/>
              </a:rPr>
              <a:t>Helps you give clear guidelines to your team</a:t>
            </a:r>
            <a:r>
              <a:rPr lang="en-PH" b="0" i="0" dirty="0">
                <a:solidFill>
                  <a:srgbClr val="383838"/>
                </a:solidFill>
                <a:effectLst/>
                <a:latin typeface="Nunito"/>
              </a:rPr>
              <a:t>: The milestones and criteria for measurement give invaluable guidance to your team as you begin to brief out the project.</a:t>
            </a:r>
          </a:p>
          <a:p>
            <a:r>
              <a:rPr lang="en-PH" b="1" i="0" dirty="0">
                <a:solidFill>
                  <a:srgbClr val="383838"/>
                </a:solidFill>
                <a:effectLst/>
                <a:latin typeface="Nunito"/>
              </a:rPr>
              <a:t>Inspires confidence:</a:t>
            </a:r>
            <a:r>
              <a:rPr lang="en-PH" b="0" i="0" dirty="0">
                <a:solidFill>
                  <a:srgbClr val="383838"/>
                </a:solidFill>
                <a:effectLst/>
                <a:latin typeface="Nunito"/>
              </a:rPr>
              <a:t> gives the team assurance that they’re working under an effective and well-organized project manager.</a:t>
            </a:r>
          </a:p>
          <a:p>
            <a:r>
              <a:rPr lang="en-PH" b="1" i="0" dirty="0">
                <a:solidFill>
                  <a:srgbClr val="383838"/>
                </a:solidFill>
                <a:effectLst/>
                <a:latin typeface="Nunito"/>
              </a:rPr>
              <a:t>Boosts team morale: </a:t>
            </a:r>
            <a:r>
              <a:rPr lang="en-PH" b="0" i="0" dirty="0">
                <a:solidFill>
                  <a:srgbClr val="383838"/>
                </a:solidFill>
                <a:effectLst/>
                <a:latin typeface="Nunito"/>
              </a:rPr>
              <a:t>A well-written charter gives clear guidelines for success that your team can feel motivated and confident to work toward.</a:t>
            </a:r>
          </a:p>
          <a:p>
            <a:endParaRPr lang="en-PH" b="0" i="0" dirty="0">
              <a:solidFill>
                <a:srgbClr val="383838"/>
              </a:solidFill>
              <a:effectLst/>
              <a:latin typeface="Nunito"/>
            </a:endParaRPr>
          </a:p>
          <a:p>
            <a:endParaRPr lang="en-PH" dirty="0"/>
          </a:p>
        </p:txBody>
      </p:sp>
    </p:spTree>
    <p:extLst>
      <p:ext uri="{BB962C8B-B14F-4D97-AF65-F5344CB8AC3E}">
        <p14:creationId xmlns:p14="http://schemas.microsoft.com/office/powerpoint/2010/main" val="383058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536-2BBF-403E-B227-45085F8E41BA}"/>
              </a:ext>
            </a:extLst>
          </p:cNvPr>
          <p:cNvSpPr>
            <a:spLocks noGrp="1"/>
          </p:cNvSpPr>
          <p:nvPr>
            <p:ph type="title"/>
          </p:nvPr>
        </p:nvSpPr>
        <p:spPr/>
        <p:txBody>
          <a:bodyPr>
            <a:normAutofit fontScale="90000"/>
          </a:bodyPr>
          <a:lstStyle/>
          <a:p>
            <a:r>
              <a:rPr lang="en-PH" dirty="0"/>
              <a:t>Step 4:  </a:t>
            </a:r>
            <a:r>
              <a:rPr lang="en-PH" b="0" i="0" dirty="0">
                <a:solidFill>
                  <a:srgbClr val="1D2B36"/>
                </a:solidFill>
                <a:effectLst/>
                <a:latin typeface="GraphikMedium"/>
              </a:rPr>
              <a:t>Identifying stakeholders and making a stakeholder register</a:t>
            </a:r>
            <a:br>
              <a:rPr lang="en-PH" b="0" i="0" dirty="0">
                <a:solidFill>
                  <a:srgbClr val="1D2B36"/>
                </a:solidFill>
                <a:effectLst/>
                <a:latin typeface="GraphikMedium"/>
              </a:rPr>
            </a:br>
            <a:endParaRPr lang="en-PH" dirty="0"/>
          </a:p>
        </p:txBody>
      </p:sp>
    </p:spTree>
    <p:extLst>
      <p:ext uri="{BB962C8B-B14F-4D97-AF65-F5344CB8AC3E}">
        <p14:creationId xmlns:p14="http://schemas.microsoft.com/office/powerpoint/2010/main" val="2957103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1E59-5794-426E-9287-135B2ED103BD}"/>
              </a:ext>
            </a:extLst>
          </p:cNvPr>
          <p:cNvSpPr>
            <a:spLocks noGrp="1"/>
          </p:cNvSpPr>
          <p:nvPr>
            <p:ph type="title"/>
          </p:nvPr>
        </p:nvSpPr>
        <p:spPr/>
        <p:txBody>
          <a:bodyPr/>
          <a:lstStyle/>
          <a:p>
            <a:r>
              <a:rPr lang="en-PH" dirty="0"/>
              <a:t>What is the goal?</a:t>
            </a:r>
          </a:p>
        </p:txBody>
      </p:sp>
      <p:sp>
        <p:nvSpPr>
          <p:cNvPr id="3" name="Content Placeholder 2">
            <a:extLst>
              <a:ext uri="{FF2B5EF4-FFF2-40B4-BE49-F238E27FC236}">
                <a16:creationId xmlns:a16="http://schemas.microsoft.com/office/drawing/2014/main" id="{4115DF91-7EF5-4028-8C97-B07921AE51A0}"/>
              </a:ext>
            </a:extLst>
          </p:cNvPr>
          <p:cNvSpPr>
            <a:spLocks noGrp="1"/>
          </p:cNvSpPr>
          <p:nvPr>
            <p:ph idx="1"/>
          </p:nvPr>
        </p:nvSpPr>
        <p:spPr>
          <a:xfrm>
            <a:off x="677334" y="1488613"/>
            <a:ext cx="8596668" cy="3880773"/>
          </a:xfrm>
        </p:spPr>
        <p:txBody>
          <a:bodyPr>
            <a:normAutofit/>
          </a:bodyPr>
          <a:lstStyle/>
          <a:p>
            <a:r>
              <a:rPr lang="en-PH" sz="2800" b="0" i="0" dirty="0">
                <a:solidFill>
                  <a:srgbClr val="1D2B36"/>
                </a:solidFill>
                <a:effectLst/>
                <a:latin typeface="GraphikRegular"/>
              </a:rPr>
              <a:t>It’s the responsibility of the project manager to ensure the means and frequency of the communication with each stakeholder according to their influence and interest in the project. </a:t>
            </a:r>
          </a:p>
          <a:p>
            <a:r>
              <a:rPr lang="en-PH" sz="2800" b="0" i="0" dirty="0">
                <a:solidFill>
                  <a:srgbClr val="1D2B36"/>
                </a:solidFill>
                <a:effectLst/>
                <a:latin typeface="GraphikRegular"/>
              </a:rPr>
              <a:t>A common practice is to maintain a stakeholder register or a stakeholder map to decide the frequency and means of communication for each stakeholder according to their influence and interest in the project.</a:t>
            </a:r>
          </a:p>
          <a:p>
            <a:endParaRPr lang="en-PH" sz="2800" dirty="0"/>
          </a:p>
        </p:txBody>
      </p:sp>
    </p:spTree>
    <p:extLst>
      <p:ext uri="{BB962C8B-B14F-4D97-AF65-F5344CB8AC3E}">
        <p14:creationId xmlns:p14="http://schemas.microsoft.com/office/powerpoint/2010/main" val="3324673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23F3-7685-4764-8A2A-33A8B16CA7E2}"/>
              </a:ext>
            </a:extLst>
          </p:cNvPr>
          <p:cNvSpPr>
            <a:spLocks noGrp="1"/>
          </p:cNvSpPr>
          <p:nvPr>
            <p:ph type="title"/>
          </p:nvPr>
        </p:nvSpPr>
        <p:spPr>
          <a:xfrm>
            <a:off x="677334" y="609600"/>
            <a:ext cx="8596668" cy="704850"/>
          </a:xfrm>
        </p:spPr>
        <p:txBody>
          <a:bodyPr>
            <a:normAutofit/>
          </a:bodyPr>
          <a:lstStyle/>
          <a:p>
            <a:r>
              <a:rPr lang="en-PH" sz="3200" dirty="0"/>
              <a:t>STAKEHOLDER COMMUNICATIONS REGISTER</a:t>
            </a:r>
          </a:p>
        </p:txBody>
      </p:sp>
      <p:graphicFrame>
        <p:nvGraphicFramePr>
          <p:cNvPr id="3" name="Table 3">
            <a:extLst>
              <a:ext uri="{FF2B5EF4-FFF2-40B4-BE49-F238E27FC236}">
                <a16:creationId xmlns:a16="http://schemas.microsoft.com/office/drawing/2014/main" id="{2D7348AA-19C7-4F68-98C8-F02AF5B25F37}"/>
              </a:ext>
            </a:extLst>
          </p:cNvPr>
          <p:cNvGraphicFramePr>
            <a:graphicFrameLocks noGrp="1"/>
          </p:cNvGraphicFramePr>
          <p:nvPr>
            <p:extLst>
              <p:ext uri="{D42A27DB-BD31-4B8C-83A1-F6EECF244321}">
                <p14:modId xmlns:p14="http://schemas.microsoft.com/office/powerpoint/2010/main" val="3427556400"/>
              </p:ext>
            </p:extLst>
          </p:nvPr>
        </p:nvGraphicFramePr>
        <p:xfrm>
          <a:off x="755650" y="1424516"/>
          <a:ext cx="8128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142048848"/>
                    </a:ext>
                  </a:extLst>
                </a:gridCol>
                <a:gridCol w="2032000">
                  <a:extLst>
                    <a:ext uri="{9D8B030D-6E8A-4147-A177-3AD203B41FA5}">
                      <a16:colId xmlns:a16="http://schemas.microsoft.com/office/drawing/2014/main" val="2329358905"/>
                    </a:ext>
                  </a:extLst>
                </a:gridCol>
                <a:gridCol w="2032000">
                  <a:extLst>
                    <a:ext uri="{9D8B030D-6E8A-4147-A177-3AD203B41FA5}">
                      <a16:colId xmlns:a16="http://schemas.microsoft.com/office/drawing/2014/main" val="211933599"/>
                    </a:ext>
                  </a:extLst>
                </a:gridCol>
                <a:gridCol w="2032000">
                  <a:extLst>
                    <a:ext uri="{9D8B030D-6E8A-4147-A177-3AD203B41FA5}">
                      <a16:colId xmlns:a16="http://schemas.microsoft.com/office/drawing/2014/main" val="17007836"/>
                    </a:ext>
                  </a:extLst>
                </a:gridCol>
              </a:tblGrid>
              <a:tr h="370840">
                <a:tc>
                  <a:txBody>
                    <a:bodyPr/>
                    <a:lstStyle/>
                    <a:p>
                      <a:pPr algn="ctr"/>
                      <a:r>
                        <a:rPr lang="en-PH" dirty="0"/>
                        <a:t>NAME</a:t>
                      </a:r>
                    </a:p>
                  </a:txBody>
                  <a:tcPr/>
                </a:tc>
                <a:tc>
                  <a:txBody>
                    <a:bodyPr/>
                    <a:lstStyle/>
                    <a:p>
                      <a:pPr algn="ctr"/>
                      <a:r>
                        <a:rPr lang="en-PH" dirty="0"/>
                        <a:t>POSITION</a:t>
                      </a:r>
                    </a:p>
                  </a:txBody>
                  <a:tcPr/>
                </a:tc>
                <a:tc>
                  <a:txBody>
                    <a:bodyPr/>
                    <a:lstStyle/>
                    <a:p>
                      <a:pPr algn="ctr"/>
                      <a:r>
                        <a:rPr lang="en-PH" dirty="0"/>
                        <a:t>MEANS OF COMMUNICATION</a:t>
                      </a:r>
                    </a:p>
                  </a:txBody>
                  <a:tcPr/>
                </a:tc>
                <a:tc>
                  <a:txBody>
                    <a:bodyPr/>
                    <a:lstStyle/>
                    <a:p>
                      <a:pPr algn="ctr"/>
                      <a:r>
                        <a:rPr lang="en-PH" dirty="0"/>
                        <a:t>FREQUENCY</a:t>
                      </a:r>
                    </a:p>
                  </a:txBody>
                  <a:tcPr/>
                </a:tc>
                <a:extLst>
                  <a:ext uri="{0D108BD9-81ED-4DB2-BD59-A6C34878D82A}">
                    <a16:rowId xmlns:a16="http://schemas.microsoft.com/office/drawing/2014/main" val="4198105852"/>
                  </a:ext>
                </a:extLst>
              </a:tr>
              <a:tr h="370840">
                <a:tc>
                  <a:txBody>
                    <a:bodyPr/>
                    <a:lstStyle/>
                    <a:p>
                      <a:r>
                        <a:rPr lang="en-PH" dirty="0"/>
                        <a:t>Rod Salazar</a:t>
                      </a:r>
                    </a:p>
                  </a:txBody>
                  <a:tcPr/>
                </a:tc>
                <a:tc>
                  <a:txBody>
                    <a:bodyPr/>
                    <a:lstStyle/>
                    <a:p>
                      <a:r>
                        <a:rPr lang="en-PH" dirty="0"/>
                        <a:t>CIO</a:t>
                      </a:r>
                    </a:p>
                  </a:txBody>
                  <a:tcPr/>
                </a:tc>
                <a:tc>
                  <a:txBody>
                    <a:bodyPr/>
                    <a:lstStyle/>
                    <a:p>
                      <a:r>
                        <a:rPr lang="en-PH" dirty="0"/>
                        <a:t>Face to Face Meeting</a:t>
                      </a:r>
                    </a:p>
                  </a:txBody>
                  <a:tcPr/>
                </a:tc>
                <a:tc>
                  <a:txBody>
                    <a:bodyPr/>
                    <a:lstStyle/>
                    <a:p>
                      <a:r>
                        <a:rPr lang="en-PH" dirty="0"/>
                        <a:t>Once a week</a:t>
                      </a:r>
                    </a:p>
                  </a:txBody>
                  <a:tcPr/>
                </a:tc>
                <a:extLst>
                  <a:ext uri="{0D108BD9-81ED-4DB2-BD59-A6C34878D82A}">
                    <a16:rowId xmlns:a16="http://schemas.microsoft.com/office/drawing/2014/main" val="1324216193"/>
                  </a:ext>
                </a:extLst>
              </a:tr>
              <a:tr h="370840">
                <a:tc>
                  <a:txBody>
                    <a:bodyPr/>
                    <a:lstStyle/>
                    <a:p>
                      <a:r>
                        <a:rPr lang="en-PH" dirty="0"/>
                        <a:t>Shirley Santos</a:t>
                      </a:r>
                    </a:p>
                  </a:txBody>
                  <a:tcPr/>
                </a:tc>
                <a:tc>
                  <a:txBody>
                    <a:bodyPr/>
                    <a:lstStyle/>
                    <a:p>
                      <a:r>
                        <a:rPr lang="en-PH" dirty="0"/>
                        <a:t>Department Manager</a:t>
                      </a:r>
                    </a:p>
                  </a:txBody>
                  <a:tcPr/>
                </a:tc>
                <a:tc>
                  <a:txBody>
                    <a:bodyPr/>
                    <a:lstStyle/>
                    <a:p>
                      <a:r>
                        <a:rPr lang="en-PH" dirty="0"/>
                        <a:t>E-mail</a:t>
                      </a:r>
                    </a:p>
                  </a:txBody>
                  <a:tcPr/>
                </a:tc>
                <a:tc>
                  <a:txBody>
                    <a:bodyPr/>
                    <a:lstStyle/>
                    <a:p>
                      <a:r>
                        <a:rPr lang="en-PH" dirty="0"/>
                        <a:t>When necessary</a:t>
                      </a:r>
                    </a:p>
                  </a:txBody>
                  <a:tcPr/>
                </a:tc>
                <a:extLst>
                  <a:ext uri="{0D108BD9-81ED-4DB2-BD59-A6C34878D82A}">
                    <a16:rowId xmlns:a16="http://schemas.microsoft.com/office/drawing/2014/main" val="89233635"/>
                  </a:ext>
                </a:extLst>
              </a:tr>
              <a:tr h="370840">
                <a:tc>
                  <a:txBody>
                    <a:bodyPr/>
                    <a:lstStyle/>
                    <a:p>
                      <a:r>
                        <a:rPr lang="en-PH" dirty="0"/>
                        <a:t>Project team</a:t>
                      </a:r>
                    </a:p>
                  </a:txBody>
                  <a:tcPr/>
                </a:tc>
                <a:tc>
                  <a:txBody>
                    <a:bodyPr/>
                    <a:lstStyle/>
                    <a:p>
                      <a:r>
                        <a:rPr lang="en-PH" dirty="0"/>
                        <a:t>Project team members</a:t>
                      </a:r>
                    </a:p>
                  </a:txBody>
                  <a:tcPr/>
                </a:tc>
                <a:tc>
                  <a:txBody>
                    <a:bodyPr/>
                    <a:lstStyle/>
                    <a:p>
                      <a:r>
                        <a:rPr lang="en-PH" dirty="0"/>
                        <a:t>Face to Face Meeting</a:t>
                      </a:r>
                    </a:p>
                  </a:txBody>
                  <a:tcPr/>
                </a:tc>
                <a:tc>
                  <a:txBody>
                    <a:bodyPr/>
                    <a:lstStyle/>
                    <a:p>
                      <a:r>
                        <a:rPr lang="en-PH" dirty="0"/>
                        <a:t>Once a week</a:t>
                      </a:r>
                    </a:p>
                  </a:txBody>
                  <a:tcPr/>
                </a:tc>
                <a:extLst>
                  <a:ext uri="{0D108BD9-81ED-4DB2-BD59-A6C34878D82A}">
                    <a16:rowId xmlns:a16="http://schemas.microsoft.com/office/drawing/2014/main" val="2922141136"/>
                  </a:ext>
                </a:extLst>
              </a:tr>
              <a:tr h="370840">
                <a:tc>
                  <a:txBody>
                    <a:bodyPr/>
                    <a:lstStyle/>
                    <a:p>
                      <a:r>
                        <a:rPr lang="en-PH" dirty="0"/>
                        <a:t>Jun Padua</a:t>
                      </a:r>
                    </a:p>
                  </a:txBody>
                  <a:tcPr/>
                </a:tc>
                <a:tc>
                  <a:txBody>
                    <a:bodyPr/>
                    <a:lstStyle/>
                    <a:p>
                      <a:r>
                        <a:rPr lang="en-PH" dirty="0"/>
                        <a:t>CFO</a:t>
                      </a:r>
                    </a:p>
                  </a:txBody>
                  <a:tcPr/>
                </a:tc>
                <a:tc>
                  <a:txBody>
                    <a:bodyPr/>
                    <a:lstStyle/>
                    <a:p>
                      <a:r>
                        <a:rPr lang="en-PH" dirty="0"/>
                        <a:t>Face to face meeting</a:t>
                      </a:r>
                    </a:p>
                  </a:txBody>
                  <a:tcPr/>
                </a:tc>
                <a:tc>
                  <a:txBody>
                    <a:bodyPr/>
                    <a:lstStyle/>
                    <a:p>
                      <a:r>
                        <a:rPr lang="en-PH" dirty="0"/>
                        <a:t>Once a month</a:t>
                      </a:r>
                    </a:p>
                  </a:txBody>
                  <a:tcPr/>
                </a:tc>
                <a:extLst>
                  <a:ext uri="{0D108BD9-81ED-4DB2-BD59-A6C34878D82A}">
                    <a16:rowId xmlns:a16="http://schemas.microsoft.com/office/drawing/2014/main" val="2567151144"/>
                  </a:ext>
                </a:extLst>
              </a:tr>
            </a:tbl>
          </a:graphicData>
        </a:graphic>
      </p:graphicFrame>
    </p:spTree>
    <p:extLst>
      <p:ext uri="{BB962C8B-B14F-4D97-AF65-F5344CB8AC3E}">
        <p14:creationId xmlns:p14="http://schemas.microsoft.com/office/powerpoint/2010/main" val="1018950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CB91-7DB7-4A79-812E-0B7F13971A77}"/>
              </a:ext>
            </a:extLst>
          </p:cNvPr>
          <p:cNvSpPr>
            <a:spLocks noGrp="1"/>
          </p:cNvSpPr>
          <p:nvPr>
            <p:ph type="title"/>
          </p:nvPr>
        </p:nvSpPr>
        <p:spPr/>
        <p:txBody>
          <a:bodyPr>
            <a:normAutofit fontScale="90000"/>
          </a:bodyPr>
          <a:lstStyle/>
          <a:p>
            <a:r>
              <a:rPr lang="en-PH" dirty="0"/>
              <a:t>STEP 5:  </a:t>
            </a:r>
            <a:r>
              <a:rPr lang="en-PH" b="0" i="0" dirty="0">
                <a:solidFill>
                  <a:srgbClr val="1D2B36"/>
                </a:solidFill>
                <a:effectLst/>
                <a:latin typeface="GraphikMedium"/>
              </a:rPr>
              <a:t>Assembling the team and establishing a project office</a:t>
            </a:r>
            <a:br>
              <a:rPr lang="en-PH" b="0" i="0" dirty="0">
                <a:solidFill>
                  <a:srgbClr val="1D2B36"/>
                </a:solidFill>
                <a:effectLst/>
                <a:latin typeface="GraphikMedium"/>
              </a:rPr>
            </a:br>
            <a:endParaRPr lang="en-PH" dirty="0"/>
          </a:p>
        </p:txBody>
      </p:sp>
    </p:spTree>
    <p:extLst>
      <p:ext uri="{BB962C8B-B14F-4D97-AF65-F5344CB8AC3E}">
        <p14:creationId xmlns:p14="http://schemas.microsoft.com/office/powerpoint/2010/main" val="103818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6A98-8623-4CB1-AB54-4A8A6A2EDCB9}"/>
              </a:ext>
            </a:extLst>
          </p:cNvPr>
          <p:cNvSpPr>
            <a:spLocks noGrp="1"/>
          </p:cNvSpPr>
          <p:nvPr>
            <p:ph type="title"/>
          </p:nvPr>
        </p:nvSpPr>
        <p:spPr/>
        <p:txBody>
          <a:bodyPr/>
          <a:lstStyle/>
          <a:p>
            <a:r>
              <a:rPr lang="en-PH" dirty="0"/>
              <a:t>What is the goal?</a:t>
            </a:r>
          </a:p>
        </p:txBody>
      </p:sp>
      <p:sp>
        <p:nvSpPr>
          <p:cNvPr id="3" name="Content Placeholder 2">
            <a:extLst>
              <a:ext uri="{FF2B5EF4-FFF2-40B4-BE49-F238E27FC236}">
                <a16:creationId xmlns:a16="http://schemas.microsoft.com/office/drawing/2014/main" id="{9468A898-492F-407D-B9A6-A88AF354CC92}"/>
              </a:ext>
            </a:extLst>
          </p:cNvPr>
          <p:cNvSpPr>
            <a:spLocks noGrp="1"/>
          </p:cNvSpPr>
          <p:nvPr>
            <p:ph idx="1"/>
          </p:nvPr>
        </p:nvSpPr>
        <p:spPr>
          <a:xfrm>
            <a:off x="677334" y="1488613"/>
            <a:ext cx="8596668" cy="3880773"/>
          </a:xfrm>
        </p:spPr>
        <p:txBody>
          <a:bodyPr>
            <a:normAutofit/>
          </a:bodyPr>
          <a:lstStyle/>
          <a:p>
            <a:pPr algn="l"/>
            <a:r>
              <a:rPr lang="en-PH" sz="2800" b="0" i="0" dirty="0">
                <a:solidFill>
                  <a:srgbClr val="1D2B36"/>
                </a:solidFill>
                <a:effectLst/>
                <a:latin typeface="GraphikRegular"/>
              </a:rPr>
              <a:t>Assembling a working project team and assigning them roles and responsibilities is a vital part of the project initiation phase. Assigning roles and responsibilities early on also increases the overall accountability of the entire team and can help you as a manager in the later phases of the project life cycle.</a:t>
            </a:r>
          </a:p>
          <a:p>
            <a:pPr marL="0" indent="0" algn="l">
              <a:buNone/>
            </a:pPr>
            <a:endParaRPr lang="en-PH" sz="2800" dirty="0"/>
          </a:p>
        </p:txBody>
      </p:sp>
    </p:spTree>
    <p:extLst>
      <p:ext uri="{BB962C8B-B14F-4D97-AF65-F5344CB8AC3E}">
        <p14:creationId xmlns:p14="http://schemas.microsoft.com/office/powerpoint/2010/main" val="34931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E53C-68D8-4152-B1E0-767116BBA949}"/>
              </a:ext>
            </a:extLst>
          </p:cNvPr>
          <p:cNvSpPr>
            <a:spLocks noGrp="1"/>
          </p:cNvSpPr>
          <p:nvPr>
            <p:ph type="title"/>
          </p:nvPr>
        </p:nvSpPr>
        <p:spPr/>
        <p:txBody>
          <a:bodyPr/>
          <a:lstStyle/>
          <a:p>
            <a:r>
              <a:rPr lang="en-PH" dirty="0"/>
              <a:t>Step 6:  FINAL REVIEW</a:t>
            </a:r>
          </a:p>
        </p:txBody>
      </p:sp>
      <p:sp>
        <p:nvSpPr>
          <p:cNvPr id="3" name="Content Placeholder 2">
            <a:extLst>
              <a:ext uri="{FF2B5EF4-FFF2-40B4-BE49-F238E27FC236}">
                <a16:creationId xmlns:a16="http://schemas.microsoft.com/office/drawing/2014/main" id="{592BF78C-3FBE-4D9E-A950-55B3D6F7471F}"/>
              </a:ext>
            </a:extLst>
          </p:cNvPr>
          <p:cNvSpPr>
            <a:spLocks noGrp="1"/>
          </p:cNvSpPr>
          <p:nvPr>
            <p:ph idx="1"/>
          </p:nvPr>
        </p:nvSpPr>
        <p:spPr>
          <a:xfrm>
            <a:off x="677334" y="1488613"/>
            <a:ext cx="8596668" cy="3880773"/>
          </a:xfrm>
        </p:spPr>
        <p:txBody>
          <a:bodyPr>
            <a:normAutofit/>
          </a:bodyPr>
          <a:lstStyle/>
          <a:p>
            <a:r>
              <a:rPr lang="en-PH" sz="3200" b="0" i="0" dirty="0">
                <a:solidFill>
                  <a:srgbClr val="1D2B36"/>
                </a:solidFill>
                <a:effectLst/>
                <a:latin typeface="GraphikRegular"/>
              </a:rPr>
              <a:t>After performing everything, it’s a good practice to review the entire project initiation stage to ensure you missed nothing. In later stages, you’ll continue reviewing your work as monitoring and controlling is one of the five phases of the project management life cycle.</a:t>
            </a:r>
            <a:endParaRPr lang="en-PH" sz="3200" dirty="0"/>
          </a:p>
        </p:txBody>
      </p:sp>
    </p:spTree>
    <p:extLst>
      <p:ext uri="{BB962C8B-B14F-4D97-AF65-F5344CB8AC3E}">
        <p14:creationId xmlns:p14="http://schemas.microsoft.com/office/powerpoint/2010/main" val="341231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86FA-7A87-442B-8BCE-EBC9FB15B54D}"/>
              </a:ext>
            </a:extLst>
          </p:cNvPr>
          <p:cNvSpPr>
            <a:spLocks noGrp="1"/>
          </p:cNvSpPr>
          <p:nvPr>
            <p:ph type="title"/>
          </p:nvPr>
        </p:nvSpPr>
        <p:spPr/>
        <p:txBody>
          <a:bodyPr/>
          <a:lstStyle/>
          <a:p>
            <a:r>
              <a:rPr lang="en-PH" dirty="0"/>
              <a:t>GROUP WORK</a:t>
            </a:r>
          </a:p>
        </p:txBody>
      </p:sp>
      <p:sp>
        <p:nvSpPr>
          <p:cNvPr id="3" name="Content Placeholder 2">
            <a:extLst>
              <a:ext uri="{FF2B5EF4-FFF2-40B4-BE49-F238E27FC236}">
                <a16:creationId xmlns:a16="http://schemas.microsoft.com/office/drawing/2014/main" id="{A8B91265-C19F-48F0-AE93-1427959B2DCE}"/>
              </a:ext>
            </a:extLst>
          </p:cNvPr>
          <p:cNvSpPr>
            <a:spLocks noGrp="1"/>
          </p:cNvSpPr>
          <p:nvPr>
            <p:ph idx="1"/>
          </p:nvPr>
        </p:nvSpPr>
        <p:spPr>
          <a:xfrm>
            <a:off x="582084" y="1579564"/>
            <a:ext cx="8596668" cy="3880773"/>
          </a:xfrm>
        </p:spPr>
        <p:txBody>
          <a:bodyPr>
            <a:normAutofit/>
          </a:bodyPr>
          <a:lstStyle/>
          <a:p>
            <a:r>
              <a:rPr lang="en-PH" sz="3600" dirty="0"/>
              <a:t>Write the business case for your project (in PPT)</a:t>
            </a:r>
          </a:p>
          <a:p>
            <a:r>
              <a:rPr lang="en-PH" sz="3600" dirty="0"/>
              <a:t>Write the project charter of your project (in PPT)</a:t>
            </a:r>
          </a:p>
        </p:txBody>
      </p:sp>
    </p:spTree>
    <p:extLst>
      <p:ext uri="{BB962C8B-B14F-4D97-AF65-F5344CB8AC3E}">
        <p14:creationId xmlns:p14="http://schemas.microsoft.com/office/powerpoint/2010/main" val="281674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0BA1-5C0D-4DF8-9261-259B3162285D}"/>
              </a:ext>
            </a:extLst>
          </p:cNvPr>
          <p:cNvSpPr>
            <a:spLocks noGrp="1"/>
          </p:cNvSpPr>
          <p:nvPr>
            <p:ph type="title"/>
          </p:nvPr>
        </p:nvSpPr>
        <p:spPr/>
        <p:txBody>
          <a:bodyPr/>
          <a:lstStyle/>
          <a:p>
            <a:r>
              <a:rPr lang="en-PH" dirty="0"/>
              <a:t>What is project initiation</a:t>
            </a:r>
          </a:p>
        </p:txBody>
      </p:sp>
      <p:sp>
        <p:nvSpPr>
          <p:cNvPr id="3" name="Content Placeholder 2">
            <a:extLst>
              <a:ext uri="{FF2B5EF4-FFF2-40B4-BE49-F238E27FC236}">
                <a16:creationId xmlns:a16="http://schemas.microsoft.com/office/drawing/2014/main" id="{3E9CED28-477F-4072-B69B-9985ED539F18}"/>
              </a:ext>
            </a:extLst>
          </p:cNvPr>
          <p:cNvSpPr>
            <a:spLocks noGrp="1"/>
          </p:cNvSpPr>
          <p:nvPr>
            <p:ph idx="1"/>
          </p:nvPr>
        </p:nvSpPr>
        <p:spPr/>
        <p:txBody>
          <a:bodyPr>
            <a:normAutofit/>
          </a:bodyPr>
          <a:lstStyle/>
          <a:p>
            <a:r>
              <a:rPr lang="en-PH" sz="2800" b="0" i="0" dirty="0">
                <a:solidFill>
                  <a:srgbClr val="202124"/>
                </a:solidFill>
                <a:effectLst/>
                <a:latin typeface="Google Sans Text"/>
              </a:rPr>
              <a:t>Project initiation is the first phase of the project management life cycle and in this stage, companies decide if the project is needed and how beneficial it will be for them.</a:t>
            </a:r>
            <a:endParaRPr lang="en-PH" sz="3200" dirty="0"/>
          </a:p>
        </p:txBody>
      </p:sp>
    </p:spTree>
    <p:extLst>
      <p:ext uri="{BB962C8B-B14F-4D97-AF65-F5344CB8AC3E}">
        <p14:creationId xmlns:p14="http://schemas.microsoft.com/office/powerpoint/2010/main" val="241202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837B9-D46E-4325-B95C-4E26743B53E7}"/>
              </a:ext>
            </a:extLst>
          </p:cNvPr>
          <p:cNvSpPr>
            <a:spLocks noGrp="1"/>
          </p:cNvSpPr>
          <p:nvPr>
            <p:ph type="title"/>
          </p:nvPr>
        </p:nvSpPr>
        <p:spPr/>
        <p:txBody>
          <a:bodyPr/>
          <a:lstStyle/>
          <a:p>
            <a:r>
              <a:rPr lang="en-PH" dirty="0"/>
              <a:t>Why is project initiation important</a:t>
            </a:r>
          </a:p>
        </p:txBody>
      </p:sp>
      <p:sp>
        <p:nvSpPr>
          <p:cNvPr id="3" name="Content Placeholder 2">
            <a:extLst>
              <a:ext uri="{FF2B5EF4-FFF2-40B4-BE49-F238E27FC236}">
                <a16:creationId xmlns:a16="http://schemas.microsoft.com/office/drawing/2014/main" id="{2AD49D42-538D-440D-8525-C7E431E45D69}"/>
              </a:ext>
            </a:extLst>
          </p:cNvPr>
          <p:cNvSpPr>
            <a:spLocks noGrp="1"/>
          </p:cNvSpPr>
          <p:nvPr>
            <p:ph idx="1"/>
          </p:nvPr>
        </p:nvSpPr>
        <p:spPr/>
        <p:txBody>
          <a:bodyPr>
            <a:normAutofit/>
          </a:bodyPr>
          <a:lstStyle/>
          <a:p>
            <a:r>
              <a:rPr lang="en-PH" sz="2800" b="0" i="0" dirty="0">
                <a:solidFill>
                  <a:srgbClr val="1D2B36"/>
                </a:solidFill>
                <a:effectLst/>
                <a:latin typeface="GraphikRegular"/>
              </a:rPr>
              <a:t>Taking major decisions that establish the direction and resource requirements, like the project charter and selecting the stakeholders, are made during this phase.</a:t>
            </a:r>
          </a:p>
          <a:p>
            <a:r>
              <a:rPr lang="en-PH" sz="2800" b="0" i="0" dirty="0">
                <a:solidFill>
                  <a:srgbClr val="1D2B36"/>
                </a:solidFill>
                <a:effectLst/>
                <a:latin typeface="GraphikRegular"/>
              </a:rPr>
              <a:t>The stakeholders arrive at a clear objective to ensure everyone stays on the same page in terms of how the project should proceed.</a:t>
            </a:r>
            <a:endParaRPr lang="en-PH" sz="2800" dirty="0"/>
          </a:p>
        </p:txBody>
      </p:sp>
    </p:spTree>
    <p:extLst>
      <p:ext uri="{BB962C8B-B14F-4D97-AF65-F5344CB8AC3E}">
        <p14:creationId xmlns:p14="http://schemas.microsoft.com/office/powerpoint/2010/main" val="130730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510-FCA2-4437-BDAA-F445ED7AEE41}"/>
              </a:ext>
            </a:extLst>
          </p:cNvPr>
          <p:cNvSpPr>
            <a:spLocks noGrp="1"/>
          </p:cNvSpPr>
          <p:nvPr>
            <p:ph type="title"/>
          </p:nvPr>
        </p:nvSpPr>
        <p:spPr>
          <a:xfrm>
            <a:off x="1537304" y="452094"/>
            <a:ext cx="9603275" cy="1049235"/>
          </a:xfrm>
        </p:spPr>
        <p:txBody>
          <a:bodyPr/>
          <a:lstStyle/>
          <a:p>
            <a:r>
              <a:rPr lang="en-PH" dirty="0"/>
              <a:t>Project initiation phase: 6 steps to follow</a:t>
            </a:r>
          </a:p>
        </p:txBody>
      </p:sp>
      <p:pic>
        <p:nvPicPr>
          <p:cNvPr id="5" name="Picture 4">
            <a:extLst>
              <a:ext uri="{FF2B5EF4-FFF2-40B4-BE49-F238E27FC236}">
                <a16:creationId xmlns:a16="http://schemas.microsoft.com/office/drawing/2014/main" id="{856D1888-82A2-4909-8E4B-0DD24F20A20D}"/>
              </a:ext>
            </a:extLst>
          </p:cNvPr>
          <p:cNvPicPr>
            <a:picLocks noChangeAspect="1"/>
          </p:cNvPicPr>
          <p:nvPr/>
        </p:nvPicPr>
        <p:blipFill>
          <a:blip r:embed="rId2"/>
          <a:stretch>
            <a:fillRect/>
          </a:stretch>
        </p:blipFill>
        <p:spPr>
          <a:xfrm>
            <a:off x="1656762" y="1329136"/>
            <a:ext cx="9192908" cy="5325218"/>
          </a:xfrm>
          <a:prstGeom prst="rect">
            <a:avLst/>
          </a:prstGeom>
        </p:spPr>
      </p:pic>
    </p:spTree>
    <p:extLst>
      <p:ext uri="{BB962C8B-B14F-4D97-AF65-F5344CB8AC3E}">
        <p14:creationId xmlns:p14="http://schemas.microsoft.com/office/powerpoint/2010/main" val="207650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8F35-8EBB-4516-B3B8-E23AB908A303}"/>
              </a:ext>
            </a:extLst>
          </p:cNvPr>
          <p:cNvSpPr>
            <a:spLocks noGrp="1"/>
          </p:cNvSpPr>
          <p:nvPr>
            <p:ph type="title"/>
          </p:nvPr>
        </p:nvSpPr>
        <p:spPr/>
        <p:txBody>
          <a:bodyPr/>
          <a:lstStyle/>
          <a:p>
            <a:r>
              <a:rPr lang="en-PH" dirty="0"/>
              <a:t>The 6 steps in project initiation</a:t>
            </a:r>
          </a:p>
        </p:txBody>
      </p:sp>
    </p:spTree>
    <p:extLst>
      <p:ext uri="{BB962C8B-B14F-4D97-AF65-F5344CB8AC3E}">
        <p14:creationId xmlns:p14="http://schemas.microsoft.com/office/powerpoint/2010/main" val="311132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BE70-F69F-4FE0-9433-A02CF86AD76D}"/>
              </a:ext>
            </a:extLst>
          </p:cNvPr>
          <p:cNvSpPr>
            <a:spLocks noGrp="1"/>
          </p:cNvSpPr>
          <p:nvPr>
            <p:ph type="title"/>
          </p:nvPr>
        </p:nvSpPr>
        <p:spPr/>
        <p:txBody>
          <a:bodyPr/>
          <a:lstStyle/>
          <a:p>
            <a:r>
              <a:rPr lang="en-PH" dirty="0"/>
              <a:t>Step 1:  Create  a business case</a:t>
            </a:r>
          </a:p>
        </p:txBody>
      </p:sp>
      <p:sp>
        <p:nvSpPr>
          <p:cNvPr id="3" name="Content Placeholder 2">
            <a:extLst>
              <a:ext uri="{FF2B5EF4-FFF2-40B4-BE49-F238E27FC236}">
                <a16:creationId xmlns:a16="http://schemas.microsoft.com/office/drawing/2014/main" id="{25D2398B-A136-43DC-BBA6-9AA92FB4070C}"/>
              </a:ext>
            </a:extLst>
          </p:cNvPr>
          <p:cNvSpPr>
            <a:spLocks noGrp="1"/>
          </p:cNvSpPr>
          <p:nvPr>
            <p:ph idx="1"/>
          </p:nvPr>
        </p:nvSpPr>
        <p:spPr/>
        <p:txBody>
          <a:bodyPr>
            <a:normAutofit/>
          </a:bodyPr>
          <a:lstStyle/>
          <a:p>
            <a:r>
              <a:rPr lang="en-PH" sz="2400" b="0" i="0" dirty="0">
                <a:solidFill>
                  <a:srgbClr val="2C2C2C"/>
                </a:solidFill>
                <a:effectLst/>
                <a:latin typeface="adobe-clean"/>
              </a:rPr>
              <a:t>A business case is developed during the early stages of a project and </a:t>
            </a:r>
            <a:r>
              <a:rPr lang="en-PH" sz="2400" b="0" i="0" dirty="0">
                <a:solidFill>
                  <a:srgbClr val="FF0000"/>
                </a:solidFill>
                <a:effectLst/>
                <a:latin typeface="adobe-clean"/>
              </a:rPr>
              <a:t>outlines the why, what, how, and who </a:t>
            </a:r>
            <a:r>
              <a:rPr lang="en-PH" sz="2400" b="0" i="0" dirty="0">
                <a:solidFill>
                  <a:srgbClr val="2C2C2C"/>
                </a:solidFill>
                <a:effectLst/>
                <a:latin typeface="adobe-clean"/>
              </a:rPr>
              <a:t>necessary to decide if it is worthwhile continuing a project.</a:t>
            </a:r>
          </a:p>
          <a:p>
            <a:r>
              <a:rPr lang="en-PH" sz="2400" dirty="0">
                <a:solidFill>
                  <a:srgbClr val="2C2C2C"/>
                </a:solidFill>
                <a:latin typeface="adobe-clean"/>
              </a:rPr>
              <a:t>T</a:t>
            </a:r>
            <a:r>
              <a:rPr lang="en-PH" sz="2400" b="0" i="0" dirty="0">
                <a:solidFill>
                  <a:srgbClr val="2C2C2C"/>
                </a:solidFill>
                <a:effectLst/>
                <a:latin typeface="adobe-clean"/>
              </a:rPr>
              <a:t>he business case, which is first developed during the </a:t>
            </a:r>
            <a:r>
              <a:rPr lang="en-PH" sz="2400" b="0" i="0" u="none" strike="noStrike" dirty="0">
                <a:solidFill>
                  <a:srgbClr val="1473E6"/>
                </a:solidFill>
                <a:effectLst/>
                <a:latin typeface="adobe-clean"/>
              </a:rPr>
              <a:t>project initiation phase</a:t>
            </a:r>
            <a:r>
              <a:rPr lang="en-PH" sz="2400" b="0" i="0" dirty="0">
                <a:solidFill>
                  <a:srgbClr val="2C2C2C"/>
                </a:solidFill>
                <a:effectLst/>
                <a:latin typeface="adobe-clean"/>
              </a:rPr>
              <a:t>, should be reviewed by the project sponsor and </a:t>
            </a:r>
            <a:r>
              <a:rPr lang="en-PH" sz="2400" b="0" i="0" u="none" strike="noStrike" dirty="0">
                <a:solidFill>
                  <a:srgbClr val="1473E6"/>
                </a:solidFill>
                <a:effectLst/>
                <a:latin typeface="adobe-clean"/>
              </a:rPr>
              <a:t>key stakeholders</a:t>
            </a:r>
            <a:r>
              <a:rPr lang="en-PH" sz="2400" b="0" i="0" dirty="0">
                <a:solidFill>
                  <a:srgbClr val="2C2C2C"/>
                </a:solidFill>
                <a:effectLst/>
                <a:latin typeface="adobe-clean"/>
              </a:rPr>
              <a:t> before being accepted, rejected, canceled, deferred, or revised.</a:t>
            </a:r>
            <a:endParaRPr lang="en-PH" sz="2400" dirty="0"/>
          </a:p>
        </p:txBody>
      </p:sp>
    </p:spTree>
    <p:extLst>
      <p:ext uri="{BB962C8B-B14F-4D97-AF65-F5344CB8AC3E}">
        <p14:creationId xmlns:p14="http://schemas.microsoft.com/office/powerpoint/2010/main" val="377410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74F9-6BD5-4ED2-AACC-22C9025C426A}"/>
              </a:ext>
            </a:extLst>
          </p:cNvPr>
          <p:cNvSpPr>
            <a:spLocks noGrp="1"/>
          </p:cNvSpPr>
          <p:nvPr>
            <p:ph type="title"/>
          </p:nvPr>
        </p:nvSpPr>
        <p:spPr/>
        <p:txBody>
          <a:bodyPr/>
          <a:lstStyle/>
          <a:p>
            <a:r>
              <a:rPr lang="en-PH" dirty="0"/>
              <a:t>COMPONENTS OF A BUSINESS CASE</a:t>
            </a:r>
          </a:p>
        </p:txBody>
      </p:sp>
      <p:sp>
        <p:nvSpPr>
          <p:cNvPr id="3" name="Content Placeholder 2">
            <a:extLst>
              <a:ext uri="{FF2B5EF4-FFF2-40B4-BE49-F238E27FC236}">
                <a16:creationId xmlns:a16="http://schemas.microsoft.com/office/drawing/2014/main" id="{B0908927-9435-4C5A-9F89-2973FD727E21}"/>
              </a:ext>
            </a:extLst>
          </p:cNvPr>
          <p:cNvSpPr>
            <a:spLocks noGrp="1"/>
          </p:cNvSpPr>
          <p:nvPr>
            <p:ph idx="1"/>
          </p:nvPr>
        </p:nvSpPr>
        <p:spPr/>
        <p:txBody>
          <a:bodyPr>
            <a:normAutofit fontScale="92500" lnSpcReduction="20000"/>
          </a:bodyPr>
          <a:lstStyle/>
          <a:p>
            <a:pPr marL="457200" indent="-457200" algn="l">
              <a:buFont typeface="+mj-lt"/>
              <a:buAutoNum type="arabicParenR"/>
            </a:pPr>
            <a:r>
              <a:rPr lang="en-PH" b="0" i="0" dirty="0">
                <a:solidFill>
                  <a:srgbClr val="2C2C2C"/>
                </a:solidFill>
                <a:effectLst/>
                <a:latin typeface="adobe-clean"/>
              </a:rPr>
              <a:t>Business problem or opportunity</a:t>
            </a:r>
          </a:p>
          <a:p>
            <a:pPr marL="457200" indent="-457200" algn="l">
              <a:buFont typeface="+mj-lt"/>
              <a:buAutoNum type="arabicParenR"/>
            </a:pPr>
            <a:r>
              <a:rPr lang="en-PH" b="0" i="0" dirty="0">
                <a:solidFill>
                  <a:srgbClr val="2C2C2C"/>
                </a:solidFill>
                <a:effectLst/>
                <a:latin typeface="adobe-clean"/>
              </a:rPr>
              <a:t>Benefits</a:t>
            </a:r>
          </a:p>
          <a:p>
            <a:pPr marL="457200" indent="-457200" algn="l">
              <a:buFont typeface="+mj-lt"/>
              <a:buAutoNum type="arabicParenR"/>
            </a:pPr>
            <a:r>
              <a:rPr lang="en-PH" b="0" i="0" dirty="0">
                <a:solidFill>
                  <a:srgbClr val="2C2C2C"/>
                </a:solidFill>
                <a:effectLst/>
                <a:latin typeface="adobe-clean"/>
              </a:rPr>
              <a:t>Risk</a:t>
            </a:r>
          </a:p>
          <a:p>
            <a:pPr marL="457200" indent="-457200" algn="l">
              <a:buFont typeface="+mj-lt"/>
              <a:buAutoNum type="arabicParenR"/>
            </a:pPr>
            <a:r>
              <a:rPr lang="en-PH" b="0" i="0" dirty="0">
                <a:solidFill>
                  <a:srgbClr val="2C2C2C"/>
                </a:solidFill>
                <a:effectLst/>
                <a:latin typeface="adobe-clean"/>
              </a:rPr>
              <a:t>Costs including investment appraisal</a:t>
            </a:r>
          </a:p>
          <a:p>
            <a:pPr marL="457200" indent="-457200" algn="l">
              <a:buFont typeface="+mj-lt"/>
              <a:buAutoNum type="arabicParenR"/>
            </a:pPr>
            <a:r>
              <a:rPr lang="en-PH" b="0" i="0" dirty="0">
                <a:solidFill>
                  <a:srgbClr val="2C2C2C"/>
                </a:solidFill>
                <a:effectLst/>
                <a:latin typeface="adobe-clean"/>
              </a:rPr>
              <a:t>Technical solutions</a:t>
            </a:r>
          </a:p>
          <a:p>
            <a:pPr marL="457200" indent="-457200" algn="l">
              <a:buFont typeface="+mj-lt"/>
              <a:buAutoNum type="arabicParenR"/>
            </a:pPr>
            <a:r>
              <a:rPr lang="en-PH" b="0" i="0" dirty="0">
                <a:solidFill>
                  <a:srgbClr val="2C2C2C"/>
                </a:solidFill>
                <a:effectLst/>
                <a:latin typeface="adobe-clean"/>
              </a:rPr>
              <a:t>Timescale</a:t>
            </a:r>
          </a:p>
          <a:p>
            <a:pPr marL="457200" indent="-457200" algn="l">
              <a:buFont typeface="+mj-lt"/>
              <a:buAutoNum type="arabicParenR"/>
            </a:pPr>
            <a:r>
              <a:rPr lang="en-PH" b="0" i="0" dirty="0">
                <a:solidFill>
                  <a:srgbClr val="2C2C2C"/>
                </a:solidFill>
                <a:effectLst/>
                <a:latin typeface="adobe-clean"/>
              </a:rPr>
              <a:t>Impact on operations</a:t>
            </a:r>
          </a:p>
          <a:p>
            <a:pPr marL="457200" indent="-457200" algn="l">
              <a:buFont typeface="+mj-lt"/>
              <a:buAutoNum type="arabicParenR"/>
            </a:pPr>
            <a:r>
              <a:rPr lang="en-PH" b="0" i="0" dirty="0">
                <a:solidFill>
                  <a:srgbClr val="2C2C2C"/>
                </a:solidFill>
                <a:effectLst/>
                <a:latin typeface="adobe-clean"/>
              </a:rPr>
              <a:t>Organizational capability to deliver the project outcomes</a:t>
            </a:r>
          </a:p>
          <a:p>
            <a:endParaRPr lang="en-PH" dirty="0"/>
          </a:p>
        </p:txBody>
      </p:sp>
    </p:spTree>
    <p:extLst>
      <p:ext uri="{BB962C8B-B14F-4D97-AF65-F5344CB8AC3E}">
        <p14:creationId xmlns:p14="http://schemas.microsoft.com/office/powerpoint/2010/main" val="259627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433-55EC-4218-8B8F-C70700590863}"/>
              </a:ext>
            </a:extLst>
          </p:cNvPr>
          <p:cNvSpPr>
            <a:spLocks noGrp="1"/>
          </p:cNvSpPr>
          <p:nvPr>
            <p:ph type="title"/>
          </p:nvPr>
        </p:nvSpPr>
        <p:spPr>
          <a:xfrm>
            <a:off x="1165829" y="175869"/>
            <a:ext cx="9603275" cy="1049235"/>
          </a:xfrm>
        </p:spPr>
        <p:txBody>
          <a:bodyPr>
            <a:normAutofit/>
          </a:bodyPr>
          <a:lstStyle/>
          <a:p>
            <a:r>
              <a:rPr lang="en-PH" sz="2400" dirty="0"/>
              <a:t>Example of business case: A WEB PORTAL AND BUSINESS INTELLIGENCE PROJECT</a:t>
            </a:r>
          </a:p>
        </p:txBody>
      </p:sp>
      <p:graphicFrame>
        <p:nvGraphicFramePr>
          <p:cNvPr id="3" name="Table 3">
            <a:extLst>
              <a:ext uri="{FF2B5EF4-FFF2-40B4-BE49-F238E27FC236}">
                <a16:creationId xmlns:a16="http://schemas.microsoft.com/office/drawing/2014/main" id="{9250107C-DABC-4584-8E5C-48F57F2467DB}"/>
              </a:ext>
            </a:extLst>
          </p:cNvPr>
          <p:cNvGraphicFramePr>
            <a:graphicFrameLocks noGrp="1"/>
          </p:cNvGraphicFramePr>
          <p:nvPr>
            <p:extLst>
              <p:ext uri="{D42A27DB-BD31-4B8C-83A1-F6EECF244321}">
                <p14:modId xmlns:p14="http://schemas.microsoft.com/office/powerpoint/2010/main" val="2633067208"/>
              </p:ext>
            </p:extLst>
          </p:nvPr>
        </p:nvGraphicFramePr>
        <p:xfrm>
          <a:off x="787453" y="866612"/>
          <a:ext cx="10360026" cy="5815519"/>
        </p:xfrm>
        <a:graphic>
          <a:graphicData uri="http://schemas.openxmlformats.org/drawingml/2006/table">
            <a:tbl>
              <a:tblPr firstRow="1" bandRow="1">
                <a:tableStyleId>{5C22544A-7EE6-4342-B048-85BDC9FD1C3A}</a:tableStyleId>
              </a:tblPr>
              <a:tblGrid>
                <a:gridCol w="3844926">
                  <a:extLst>
                    <a:ext uri="{9D8B030D-6E8A-4147-A177-3AD203B41FA5}">
                      <a16:colId xmlns:a16="http://schemas.microsoft.com/office/drawing/2014/main" val="3219445562"/>
                    </a:ext>
                  </a:extLst>
                </a:gridCol>
                <a:gridCol w="6515100">
                  <a:extLst>
                    <a:ext uri="{9D8B030D-6E8A-4147-A177-3AD203B41FA5}">
                      <a16:colId xmlns:a16="http://schemas.microsoft.com/office/drawing/2014/main" val="568096337"/>
                    </a:ext>
                  </a:extLst>
                </a:gridCol>
              </a:tblGrid>
              <a:tr h="405319">
                <a:tc>
                  <a:txBody>
                    <a:bodyPr/>
                    <a:lstStyle/>
                    <a:p>
                      <a:pPr algn="ctr"/>
                      <a:r>
                        <a:rPr lang="en-PH" dirty="0"/>
                        <a:t>COMPONENTS</a:t>
                      </a:r>
                    </a:p>
                  </a:txBody>
                  <a:tcPr/>
                </a:tc>
                <a:tc>
                  <a:txBody>
                    <a:bodyPr/>
                    <a:lstStyle/>
                    <a:p>
                      <a:pPr algn="ctr"/>
                      <a:r>
                        <a:rPr lang="en-PH" dirty="0"/>
                        <a:t>EXAMPLE</a:t>
                      </a:r>
                    </a:p>
                  </a:txBody>
                  <a:tcPr/>
                </a:tc>
                <a:extLst>
                  <a:ext uri="{0D108BD9-81ED-4DB2-BD59-A6C34878D82A}">
                    <a16:rowId xmlns:a16="http://schemas.microsoft.com/office/drawing/2014/main" val="4135979609"/>
                  </a:ext>
                </a:extLst>
              </a:tr>
              <a:tr h="370840">
                <a:tc>
                  <a:txBody>
                    <a:bodyPr/>
                    <a:lstStyle/>
                    <a:p>
                      <a:r>
                        <a:rPr lang="en-PH" dirty="0"/>
                        <a:t>Business Problem</a:t>
                      </a:r>
                    </a:p>
                  </a:txBody>
                  <a:tcPr/>
                </a:tc>
                <a:tc>
                  <a:txBody>
                    <a:bodyPr/>
                    <a:lstStyle/>
                    <a:p>
                      <a:r>
                        <a:rPr lang="en-PH" dirty="0"/>
                        <a:t>It takes at least 2 months for the manual system to generate the reports.</a:t>
                      </a:r>
                    </a:p>
                  </a:txBody>
                  <a:tcPr/>
                </a:tc>
                <a:extLst>
                  <a:ext uri="{0D108BD9-81ED-4DB2-BD59-A6C34878D82A}">
                    <a16:rowId xmlns:a16="http://schemas.microsoft.com/office/drawing/2014/main" val="3352215111"/>
                  </a:ext>
                </a:extLst>
              </a:tr>
              <a:tr h="370840">
                <a:tc>
                  <a:txBody>
                    <a:bodyPr/>
                    <a:lstStyle/>
                    <a:p>
                      <a:r>
                        <a:rPr lang="en-PH" dirty="0"/>
                        <a:t>Benefits of the new system</a:t>
                      </a:r>
                    </a:p>
                  </a:txBody>
                  <a:tcPr/>
                </a:tc>
                <a:tc>
                  <a:txBody>
                    <a:bodyPr/>
                    <a:lstStyle/>
                    <a:p>
                      <a:r>
                        <a:rPr lang="en-PH" dirty="0"/>
                        <a:t>Reports can be generated in two weeks</a:t>
                      </a:r>
                    </a:p>
                    <a:p>
                      <a:r>
                        <a:rPr lang="en-PH" dirty="0"/>
                        <a:t>Submission of data will be in a web portal</a:t>
                      </a:r>
                    </a:p>
                    <a:p>
                      <a:r>
                        <a:rPr lang="en-PH" dirty="0"/>
                        <a:t>20 operational and 50 analytical reports will be produced by the system</a:t>
                      </a:r>
                    </a:p>
                    <a:p>
                      <a:r>
                        <a:rPr lang="en-PH" dirty="0"/>
                        <a:t>The system will be hosted in a cloud using MS Azure</a:t>
                      </a:r>
                    </a:p>
                  </a:txBody>
                  <a:tcPr/>
                </a:tc>
                <a:extLst>
                  <a:ext uri="{0D108BD9-81ED-4DB2-BD59-A6C34878D82A}">
                    <a16:rowId xmlns:a16="http://schemas.microsoft.com/office/drawing/2014/main" val="3280796885"/>
                  </a:ext>
                </a:extLst>
              </a:tr>
              <a:tr h="370840">
                <a:tc>
                  <a:txBody>
                    <a:bodyPr/>
                    <a:lstStyle/>
                    <a:p>
                      <a:r>
                        <a:rPr lang="en-PH" dirty="0"/>
                        <a:t>Risks</a:t>
                      </a:r>
                    </a:p>
                  </a:txBody>
                  <a:tcPr/>
                </a:tc>
                <a:tc>
                  <a:txBody>
                    <a:bodyPr/>
                    <a:lstStyle/>
                    <a:p>
                      <a:r>
                        <a:rPr lang="en-PH" dirty="0"/>
                        <a:t>The project has high dependency on internet connections.  Fluctuating internet will affect the users of the system and it will lead to dissatisfied users.</a:t>
                      </a:r>
                    </a:p>
                  </a:txBody>
                  <a:tcPr/>
                </a:tc>
                <a:extLst>
                  <a:ext uri="{0D108BD9-81ED-4DB2-BD59-A6C34878D82A}">
                    <a16:rowId xmlns:a16="http://schemas.microsoft.com/office/drawing/2014/main" val="1712907935"/>
                  </a:ext>
                </a:extLst>
              </a:tr>
              <a:tr h="370840">
                <a:tc>
                  <a:txBody>
                    <a:bodyPr/>
                    <a:lstStyle/>
                    <a:p>
                      <a:r>
                        <a:rPr lang="en-PH" dirty="0"/>
                        <a:t>Cost of the project</a:t>
                      </a:r>
                    </a:p>
                  </a:txBody>
                  <a:tcPr/>
                </a:tc>
                <a:tc>
                  <a:txBody>
                    <a:bodyPr/>
                    <a:lstStyle/>
                    <a:p>
                      <a:r>
                        <a:rPr lang="en-PH" dirty="0"/>
                        <a:t>This is estimated to cost Php50 million pesos.</a:t>
                      </a:r>
                    </a:p>
                  </a:txBody>
                  <a:tcPr/>
                </a:tc>
                <a:extLst>
                  <a:ext uri="{0D108BD9-81ED-4DB2-BD59-A6C34878D82A}">
                    <a16:rowId xmlns:a16="http://schemas.microsoft.com/office/drawing/2014/main" val="575599504"/>
                  </a:ext>
                </a:extLst>
              </a:tr>
              <a:tr h="370840">
                <a:tc>
                  <a:txBody>
                    <a:bodyPr/>
                    <a:lstStyle/>
                    <a:p>
                      <a:r>
                        <a:rPr lang="en-PH" dirty="0"/>
                        <a:t>Technical Solutions</a:t>
                      </a:r>
                    </a:p>
                  </a:txBody>
                  <a:tcPr/>
                </a:tc>
                <a:tc>
                  <a:txBody>
                    <a:bodyPr/>
                    <a:lstStyle/>
                    <a:p>
                      <a:r>
                        <a:rPr lang="en-PH" dirty="0"/>
                        <a:t>Use of a web portal for submission of raw data</a:t>
                      </a:r>
                    </a:p>
                    <a:p>
                      <a:r>
                        <a:rPr lang="en-PH" dirty="0"/>
                        <a:t>Use of business intelligence software to generate the reports</a:t>
                      </a:r>
                    </a:p>
                  </a:txBody>
                  <a:tcPr/>
                </a:tc>
                <a:extLst>
                  <a:ext uri="{0D108BD9-81ED-4DB2-BD59-A6C34878D82A}">
                    <a16:rowId xmlns:a16="http://schemas.microsoft.com/office/drawing/2014/main" val="1291271821"/>
                  </a:ext>
                </a:extLst>
              </a:tr>
              <a:tr h="370840">
                <a:tc>
                  <a:txBody>
                    <a:bodyPr/>
                    <a:lstStyle/>
                    <a:p>
                      <a:r>
                        <a:rPr lang="en-PH" dirty="0"/>
                        <a:t>Timescale</a:t>
                      </a:r>
                    </a:p>
                  </a:txBody>
                  <a:tcPr/>
                </a:tc>
                <a:tc>
                  <a:txBody>
                    <a:bodyPr/>
                    <a:lstStyle/>
                    <a:p>
                      <a:r>
                        <a:rPr lang="en-PH" dirty="0"/>
                        <a:t>The project will take one year to implement</a:t>
                      </a:r>
                    </a:p>
                  </a:txBody>
                  <a:tcPr/>
                </a:tc>
                <a:extLst>
                  <a:ext uri="{0D108BD9-81ED-4DB2-BD59-A6C34878D82A}">
                    <a16:rowId xmlns:a16="http://schemas.microsoft.com/office/drawing/2014/main" val="1772486854"/>
                  </a:ext>
                </a:extLst>
              </a:tr>
              <a:tr h="370840">
                <a:tc>
                  <a:txBody>
                    <a:bodyPr/>
                    <a:lstStyle/>
                    <a:p>
                      <a:r>
                        <a:rPr lang="en-PH" dirty="0"/>
                        <a:t>Impact on Operations</a:t>
                      </a:r>
                    </a:p>
                  </a:txBody>
                  <a:tcPr/>
                </a:tc>
                <a:tc>
                  <a:txBody>
                    <a:bodyPr/>
                    <a:lstStyle/>
                    <a:p>
                      <a:r>
                        <a:rPr lang="en-PH" dirty="0"/>
                        <a:t>New job roles will be created to take on new and additional tasks</a:t>
                      </a:r>
                    </a:p>
                  </a:txBody>
                  <a:tcPr/>
                </a:tc>
                <a:extLst>
                  <a:ext uri="{0D108BD9-81ED-4DB2-BD59-A6C34878D82A}">
                    <a16:rowId xmlns:a16="http://schemas.microsoft.com/office/drawing/2014/main" val="1340117659"/>
                  </a:ext>
                </a:extLst>
              </a:tr>
              <a:tr h="370840">
                <a:tc>
                  <a:txBody>
                    <a:bodyPr/>
                    <a:lstStyle/>
                    <a:p>
                      <a:r>
                        <a:rPr lang="en-PH" dirty="0"/>
                        <a:t>Organizational Capability</a:t>
                      </a:r>
                    </a:p>
                  </a:txBody>
                  <a:tcPr/>
                </a:tc>
                <a:tc>
                  <a:txBody>
                    <a:bodyPr/>
                    <a:lstStyle/>
                    <a:p>
                      <a:r>
                        <a:rPr lang="en-PH" dirty="0"/>
                        <a:t>The existing IT department is not enough to sustain the project.  There is a need for additional personnel to strengthen up IT.</a:t>
                      </a:r>
                    </a:p>
                  </a:txBody>
                  <a:tcPr/>
                </a:tc>
                <a:extLst>
                  <a:ext uri="{0D108BD9-81ED-4DB2-BD59-A6C34878D82A}">
                    <a16:rowId xmlns:a16="http://schemas.microsoft.com/office/drawing/2014/main" val="934166268"/>
                  </a:ext>
                </a:extLst>
              </a:tr>
            </a:tbl>
          </a:graphicData>
        </a:graphic>
      </p:graphicFrame>
    </p:spTree>
    <p:extLst>
      <p:ext uri="{BB962C8B-B14F-4D97-AF65-F5344CB8AC3E}">
        <p14:creationId xmlns:p14="http://schemas.microsoft.com/office/powerpoint/2010/main" val="3422522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Gallery</Template>
  <TotalTime>918</TotalTime>
  <Words>1583</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adobe-clean</vt:lpstr>
      <vt:lpstr>Arial</vt:lpstr>
      <vt:lpstr>Gill Sans MT</vt:lpstr>
      <vt:lpstr>Google Sans Text</vt:lpstr>
      <vt:lpstr>gordita</vt:lpstr>
      <vt:lpstr>GraphikMedium</vt:lpstr>
      <vt:lpstr>GraphikRegular</vt:lpstr>
      <vt:lpstr>Nunito</vt:lpstr>
      <vt:lpstr>Trebuchet MS</vt:lpstr>
      <vt:lpstr>Wingdings 3</vt:lpstr>
      <vt:lpstr>Gallery</vt:lpstr>
      <vt:lpstr>Facet</vt:lpstr>
      <vt:lpstr>Module 5-6:  PROJECT INITIATION</vt:lpstr>
      <vt:lpstr>OBJECTIVES</vt:lpstr>
      <vt:lpstr>What is project initiation</vt:lpstr>
      <vt:lpstr>Why is project initiation important</vt:lpstr>
      <vt:lpstr>Project initiation phase: 6 steps to follow</vt:lpstr>
      <vt:lpstr>The 6 steps in project initiation</vt:lpstr>
      <vt:lpstr>Step 1:  Create  a business case</vt:lpstr>
      <vt:lpstr>COMPONENTS OF A BUSINESS CASE</vt:lpstr>
      <vt:lpstr>Example of business case: A WEB PORTAL AND BUSINESS INTELLIGENCE PROJECT</vt:lpstr>
      <vt:lpstr>Is the project worth doing?</vt:lpstr>
      <vt:lpstr>WHEN TO USE A BUSINESS CASE</vt:lpstr>
      <vt:lpstr>Step 2:  CONDUCTING  a feasibility study</vt:lpstr>
      <vt:lpstr>7 STEPS FOR A FEASIBILITY STUDY</vt:lpstr>
      <vt:lpstr>Step 3:  establish a project charter</vt:lpstr>
      <vt:lpstr>WHAT IS A PROJECT CHARTER</vt:lpstr>
      <vt:lpstr>Importance of a project charter</vt:lpstr>
      <vt:lpstr>DIFFENCE BETWEEN A PROJECT CHARTER VS. A  PROJECT PLAN</vt:lpstr>
      <vt:lpstr>PROJECT CHARTER TEMPLATE</vt:lpstr>
      <vt:lpstr>EXAMPLE OF A PROJECT CHARTER</vt:lpstr>
      <vt:lpstr>BENEFITS OF PROJECT CHARTER TO PROJECT MANAGERS AND TEAM</vt:lpstr>
      <vt:lpstr>Step 4:  Identifying stakeholders and making a stakeholder register </vt:lpstr>
      <vt:lpstr>What is the goal?</vt:lpstr>
      <vt:lpstr>STAKEHOLDER COMMUNICATIONS REGISTER</vt:lpstr>
      <vt:lpstr>STEP 5:  Assembling the team and establishing a project office </vt:lpstr>
      <vt:lpstr>What is the goal?</vt:lpstr>
      <vt:lpstr>Step 6:  FINAL REVIEW</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dc:title>
  <dc:creator>Dittas Formoso</dc:creator>
  <cp:lastModifiedBy>Dittas Formoso</cp:lastModifiedBy>
  <cp:revision>30</cp:revision>
  <dcterms:created xsi:type="dcterms:W3CDTF">2021-05-30T08:40:43Z</dcterms:created>
  <dcterms:modified xsi:type="dcterms:W3CDTF">2021-08-31T12:13:44Z</dcterms:modified>
</cp:coreProperties>
</file>