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85" r:id="rId7"/>
    <p:sldId id="263" r:id="rId8"/>
    <p:sldId id="264" r:id="rId9"/>
    <p:sldId id="265" r:id="rId10"/>
    <p:sldId id="266" r:id="rId11"/>
    <p:sldId id="267" r:id="rId12"/>
    <p:sldId id="286" r:id="rId13"/>
    <p:sldId id="28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8/31/2021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8/31/2021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8/31/2021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8/31/2021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8/31/2021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MODULE 9-10</a:t>
            </a:r>
            <a:br>
              <a:rPr lang="en-US" sz="4400" dirty="0">
                <a:solidFill>
                  <a:schemeClr val="tx1"/>
                </a:solidFill>
              </a:rPr>
            </a:br>
            <a:r>
              <a:rPr lang="en-US" sz="4400" dirty="0">
                <a:solidFill>
                  <a:schemeClr val="tx1"/>
                </a:solidFill>
              </a:rPr>
              <a:t>PROJECT EXECUTION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Dittas Formoso</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C0BFA8-D855-4289-B753-A608AA4F996D}"/>
              </a:ext>
            </a:extLst>
          </p:cNvPr>
          <p:cNvPicPr>
            <a:picLocks noChangeAspect="1"/>
          </p:cNvPicPr>
          <p:nvPr/>
        </p:nvPicPr>
        <p:blipFill>
          <a:blip r:embed="rId2"/>
          <a:stretch>
            <a:fillRect/>
          </a:stretch>
        </p:blipFill>
        <p:spPr>
          <a:xfrm>
            <a:off x="0" y="575253"/>
            <a:ext cx="12053521" cy="5642668"/>
          </a:xfrm>
          <a:prstGeom prst="rect">
            <a:avLst/>
          </a:prstGeom>
        </p:spPr>
      </p:pic>
    </p:spTree>
    <p:extLst>
      <p:ext uri="{BB962C8B-B14F-4D97-AF65-F5344CB8AC3E}">
        <p14:creationId xmlns:p14="http://schemas.microsoft.com/office/powerpoint/2010/main" val="399045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9CA7-0E28-4735-B6AB-77E25EC2BEB5}"/>
              </a:ext>
            </a:extLst>
          </p:cNvPr>
          <p:cNvSpPr>
            <a:spLocks noGrp="1"/>
          </p:cNvSpPr>
          <p:nvPr>
            <p:ph type="title"/>
          </p:nvPr>
        </p:nvSpPr>
        <p:spPr/>
        <p:txBody>
          <a:bodyPr>
            <a:normAutofit fontScale="90000"/>
          </a:bodyPr>
          <a:lstStyle/>
          <a:p>
            <a:r>
              <a:rPr lang="en-PH" b="0" i="0" dirty="0">
                <a:solidFill>
                  <a:srgbClr val="1D2B36"/>
                </a:solidFill>
                <a:effectLst/>
                <a:latin typeface="GraphikMedium"/>
              </a:rPr>
              <a:t>What’s produced during the execution phase?</a:t>
            </a:r>
            <a:br>
              <a:rPr lang="en-PH" b="0" i="0" dirty="0">
                <a:solidFill>
                  <a:srgbClr val="1D2B36"/>
                </a:solidFill>
                <a:effectLst/>
                <a:latin typeface="GraphikMedium"/>
              </a:rPr>
            </a:br>
            <a:endParaRPr lang="en-PH" dirty="0"/>
          </a:p>
        </p:txBody>
      </p:sp>
    </p:spTree>
    <p:extLst>
      <p:ext uri="{BB962C8B-B14F-4D97-AF65-F5344CB8AC3E}">
        <p14:creationId xmlns:p14="http://schemas.microsoft.com/office/powerpoint/2010/main" val="403141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2523-B14F-48E7-A752-B2F0D9A13CF7}"/>
              </a:ext>
            </a:extLst>
          </p:cNvPr>
          <p:cNvSpPr>
            <a:spLocks noGrp="1"/>
          </p:cNvSpPr>
          <p:nvPr>
            <p:ph type="title"/>
          </p:nvPr>
        </p:nvSpPr>
        <p:spPr/>
        <p:txBody>
          <a:bodyPr/>
          <a:lstStyle/>
          <a:p>
            <a:r>
              <a:rPr lang="en-PH" dirty="0"/>
              <a:t>Project Deliverables</a:t>
            </a:r>
          </a:p>
        </p:txBody>
      </p:sp>
      <p:sp>
        <p:nvSpPr>
          <p:cNvPr id="3" name="Content Placeholder 2">
            <a:extLst>
              <a:ext uri="{FF2B5EF4-FFF2-40B4-BE49-F238E27FC236}">
                <a16:creationId xmlns:a16="http://schemas.microsoft.com/office/drawing/2014/main" id="{50A8E84B-B828-4541-A4D9-9F11CD3085A6}"/>
              </a:ext>
            </a:extLst>
          </p:cNvPr>
          <p:cNvSpPr>
            <a:spLocks noGrp="1"/>
          </p:cNvSpPr>
          <p:nvPr>
            <p:ph idx="1"/>
          </p:nvPr>
        </p:nvSpPr>
        <p:spPr/>
        <p:txBody>
          <a:bodyPr>
            <a:normAutofit/>
          </a:bodyPr>
          <a:lstStyle/>
          <a:p>
            <a:r>
              <a:rPr lang="en-PH" sz="2800" b="0" i="0" u="none" strike="noStrike" dirty="0">
                <a:solidFill>
                  <a:srgbClr val="0565FF"/>
                </a:solidFill>
                <a:effectLst/>
                <a:latin typeface="GraphikRegular"/>
              </a:rPr>
              <a:t>Project deliverables</a:t>
            </a:r>
            <a:r>
              <a:rPr lang="en-PH" sz="2800" b="0" i="0" dirty="0">
                <a:solidFill>
                  <a:srgbClr val="1D2B36"/>
                </a:solidFill>
                <a:effectLst/>
                <a:latin typeface="GraphikRegular"/>
              </a:rPr>
              <a:t> are the tangible outputs of the project. They need to reviewed, tested, and meet the acceptance criteria given by the clients.</a:t>
            </a:r>
            <a:endParaRPr lang="en-PH" sz="2800" dirty="0"/>
          </a:p>
        </p:txBody>
      </p:sp>
    </p:spTree>
    <p:extLst>
      <p:ext uri="{BB962C8B-B14F-4D97-AF65-F5344CB8AC3E}">
        <p14:creationId xmlns:p14="http://schemas.microsoft.com/office/powerpoint/2010/main" val="146387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7E9B-E0F2-426E-AB88-FB486D0AF051}"/>
              </a:ext>
            </a:extLst>
          </p:cNvPr>
          <p:cNvSpPr>
            <a:spLocks noGrp="1"/>
          </p:cNvSpPr>
          <p:nvPr>
            <p:ph type="title"/>
          </p:nvPr>
        </p:nvSpPr>
        <p:spPr/>
        <p:txBody>
          <a:bodyPr/>
          <a:lstStyle/>
          <a:p>
            <a:r>
              <a:rPr lang="en-PH" dirty="0"/>
              <a:t>Change Requests</a:t>
            </a:r>
          </a:p>
        </p:txBody>
      </p:sp>
      <p:sp>
        <p:nvSpPr>
          <p:cNvPr id="3" name="Content Placeholder 2">
            <a:extLst>
              <a:ext uri="{FF2B5EF4-FFF2-40B4-BE49-F238E27FC236}">
                <a16:creationId xmlns:a16="http://schemas.microsoft.com/office/drawing/2014/main" id="{DB061263-99F6-4835-9018-3C407C89B88A}"/>
              </a:ext>
            </a:extLst>
          </p:cNvPr>
          <p:cNvSpPr>
            <a:spLocks noGrp="1"/>
          </p:cNvSpPr>
          <p:nvPr>
            <p:ph idx="1"/>
          </p:nvPr>
        </p:nvSpPr>
        <p:spPr/>
        <p:txBody>
          <a:bodyPr>
            <a:normAutofit/>
          </a:bodyPr>
          <a:lstStyle/>
          <a:p>
            <a:pPr algn="l"/>
            <a:r>
              <a:rPr lang="en-PH" sz="2800" b="0" i="0" dirty="0">
                <a:solidFill>
                  <a:srgbClr val="1D2B36"/>
                </a:solidFill>
                <a:effectLst/>
                <a:latin typeface="GraphikRegular"/>
              </a:rPr>
              <a:t>When client expectations change or there’s a disconnect between the team’s understanding of the client’s requirements, scope changes happen. These are documented in the change requests, which are then reviewed and approved</a:t>
            </a:r>
            <a:endParaRPr lang="en-PH" sz="2800" b="0" i="0" dirty="0">
              <a:solidFill>
                <a:srgbClr val="1D2B36"/>
              </a:solidFill>
              <a:effectLst/>
              <a:latin typeface="GraphikMedium"/>
            </a:endParaRPr>
          </a:p>
          <a:p>
            <a:pPr marL="0" indent="0">
              <a:buNone/>
            </a:pPr>
            <a:endParaRPr lang="en-PH" sz="2800" dirty="0"/>
          </a:p>
        </p:txBody>
      </p:sp>
    </p:spTree>
    <p:extLst>
      <p:ext uri="{BB962C8B-B14F-4D97-AF65-F5344CB8AC3E}">
        <p14:creationId xmlns:p14="http://schemas.microsoft.com/office/powerpoint/2010/main" val="7126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ED34-5360-48E4-8D94-FB0F374CF810}"/>
              </a:ext>
            </a:extLst>
          </p:cNvPr>
          <p:cNvSpPr>
            <a:spLocks noGrp="1"/>
          </p:cNvSpPr>
          <p:nvPr>
            <p:ph type="title"/>
          </p:nvPr>
        </p:nvSpPr>
        <p:spPr/>
        <p:txBody>
          <a:bodyPr/>
          <a:lstStyle/>
          <a:p>
            <a:r>
              <a:rPr lang="en-PH" dirty="0"/>
              <a:t>Performance Data</a:t>
            </a:r>
          </a:p>
        </p:txBody>
      </p:sp>
      <p:sp>
        <p:nvSpPr>
          <p:cNvPr id="3" name="Content Placeholder 2">
            <a:extLst>
              <a:ext uri="{FF2B5EF4-FFF2-40B4-BE49-F238E27FC236}">
                <a16:creationId xmlns:a16="http://schemas.microsoft.com/office/drawing/2014/main" id="{D08F28DB-A202-4A73-9B00-DAA1AE9EF9E1}"/>
              </a:ext>
            </a:extLst>
          </p:cNvPr>
          <p:cNvSpPr>
            <a:spLocks noGrp="1"/>
          </p:cNvSpPr>
          <p:nvPr>
            <p:ph idx="1"/>
          </p:nvPr>
        </p:nvSpPr>
        <p:spPr/>
        <p:txBody>
          <a:bodyPr>
            <a:normAutofit/>
          </a:bodyPr>
          <a:lstStyle/>
          <a:p>
            <a:pPr algn="l"/>
            <a:r>
              <a:rPr lang="en-PH" sz="2800" b="0" i="0" dirty="0">
                <a:solidFill>
                  <a:srgbClr val="1D2B36"/>
                </a:solidFill>
                <a:effectLst/>
                <a:latin typeface="GraphikRegular"/>
              </a:rPr>
              <a:t>The execution stage produces a lot of data points that you can use to </a:t>
            </a:r>
            <a:r>
              <a:rPr lang="en-PH" sz="2800" b="0" i="0" u="none" strike="noStrike" dirty="0">
                <a:solidFill>
                  <a:srgbClr val="0565FF"/>
                </a:solidFill>
                <a:effectLst/>
                <a:latin typeface="GraphikRegular"/>
              </a:rPr>
              <a:t>optimize your team’s performance</a:t>
            </a:r>
            <a:r>
              <a:rPr lang="en-PH" sz="2800" b="0" i="0" dirty="0">
                <a:solidFill>
                  <a:srgbClr val="1D2B36"/>
                </a:solidFill>
                <a:effectLst/>
                <a:latin typeface="GraphikRegular"/>
              </a:rPr>
              <a:t>. You can find where your team is spending most of their time and how you can cut down on time and costs.</a:t>
            </a:r>
            <a:endParaRPr lang="en-PH" sz="2800" b="0" i="0" dirty="0">
              <a:solidFill>
                <a:srgbClr val="1D2B36"/>
              </a:solidFill>
              <a:effectLst/>
              <a:latin typeface="GraphikMedium"/>
            </a:endParaRPr>
          </a:p>
          <a:p>
            <a:endParaRPr lang="en-PH" sz="2800" dirty="0"/>
          </a:p>
        </p:txBody>
      </p:sp>
    </p:spTree>
    <p:extLst>
      <p:ext uri="{BB962C8B-B14F-4D97-AF65-F5344CB8AC3E}">
        <p14:creationId xmlns:p14="http://schemas.microsoft.com/office/powerpoint/2010/main" val="387977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E17E-3C38-4390-89F5-784F74974132}"/>
              </a:ext>
            </a:extLst>
          </p:cNvPr>
          <p:cNvSpPr>
            <a:spLocks noGrp="1"/>
          </p:cNvSpPr>
          <p:nvPr>
            <p:ph type="title"/>
          </p:nvPr>
        </p:nvSpPr>
        <p:spPr/>
        <p:txBody>
          <a:bodyPr/>
          <a:lstStyle/>
          <a:p>
            <a:r>
              <a:rPr lang="en-PH" dirty="0"/>
              <a:t>Issues Log</a:t>
            </a:r>
          </a:p>
        </p:txBody>
      </p:sp>
      <p:sp>
        <p:nvSpPr>
          <p:cNvPr id="3" name="Content Placeholder 2">
            <a:extLst>
              <a:ext uri="{FF2B5EF4-FFF2-40B4-BE49-F238E27FC236}">
                <a16:creationId xmlns:a16="http://schemas.microsoft.com/office/drawing/2014/main" id="{B0C5EBC1-2EE8-4DD8-BCB6-5B519A3A63E7}"/>
              </a:ext>
            </a:extLst>
          </p:cNvPr>
          <p:cNvSpPr>
            <a:spLocks noGrp="1"/>
          </p:cNvSpPr>
          <p:nvPr>
            <p:ph idx="1"/>
          </p:nvPr>
        </p:nvSpPr>
        <p:spPr/>
        <p:txBody>
          <a:bodyPr>
            <a:normAutofit/>
          </a:bodyPr>
          <a:lstStyle/>
          <a:p>
            <a:pPr algn="l"/>
            <a:r>
              <a:rPr lang="en-PH" sz="3200" b="0" i="0" dirty="0">
                <a:solidFill>
                  <a:srgbClr val="1D2B36"/>
                </a:solidFill>
                <a:effectLst/>
                <a:latin typeface="GraphikRegular"/>
              </a:rPr>
              <a:t>Whenever there are bugs, issues, or defects, you document them in the issue log. This will help you get back to the issues and fix them.</a:t>
            </a:r>
          </a:p>
          <a:p>
            <a:pPr marL="0" indent="0">
              <a:buNone/>
            </a:pPr>
            <a:endParaRPr lang="en-PH" sz="3200" dirty="0"/>
          </a:p>
        </p:txBody>
      </p:sp>
    </p:spTree>
    <p:extLst>
      <p:ext uri="{BB962C8B-B14F-4D97-AF65-F5344CB8AC3E}">
        <p14:creationId xmlns:p14="http://schemas.microsoft.com/office/powerpoint/2010/main" val="53333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2E4AF-225A-4F6F-893E-0F3DB0CF81F5}"/>
              </a:ext>
            </a:extLst>
          </p:cNvPr>
          <p:cNvSpPr>
            <a:spLocks noGrp="1"/>
          </p:cNvSpPr>
          <p:nvPr>
            <p:ph type="title"/>
          </p:nvPr>
        </p:nvSpPr>
        <p:spPr/>
        <p:txBody>
          <a:bodyPr/>
          <a:lstStyle/>
          <a:p>
            <a:r>
              <a:rPr lang="en-PH" b="0" i="0" dirty="0">
                <a:solidFill>
                  <a:srgbClr val="1D2B36"/>
                </a:solidFill>
                <a:effectLst/>
                <a:latin typeface="GraphikMedium"/>
              </a:rPr>
              <a:t>Documentation updates</a:t>
            </a:r>
            <a:br>
              <a:rPr lang="en-PH" b="0" i="0" dirty="0">
                <a:solidFill>
                  <a:srgbClr val="1D2B36"/>
                </a:solidFill>
                <a:effectLst/>
                <a:latin typeface="GraphikMedium"/>
              </a:rPr>
            </a:br>
            <a:endParaRPr lang="en-PH" dirty="0"/>
          </a:p>
        </p:txBody>
      </p:sp>
      <p:sp>
        <p:nvSpPr>
          <p:cNvPr id="3" name="Content Placeholder 2">
            <a:extLst>
              <a:ext uri="{FF2B5EF4-FFF2-40B4-BE49-F238E27FC236}">
                <a16:creationId xmlns:a16="http://schemas.microsoft.com/office/drawing/2014/main" id="{5E97E628-CA72-48BF-B067-E3E699E82871}"/>
              </a:ext>
            </a:extLst>
          </p:cNvPr>
          <p:cNvSpPr>
            <a:spLocks noGrp="1"/>
          </p:cNvSpPr>
          <p:nvPr>
            <p:ph idx="1"/>
          </p:nvPr>
        </p:nvSpPr>
        <p:spPr>
          <a:xfrm>
            <a:off x="1086050" y="2103120"/>
            <a:ext cx="10058400" cy="3849624"/>
          </a:xfrm>
        </p:spPr>
        <p:txBody>
          <a:bodyPr>
            <a:normAutofit/>
          </a:bodyPr>
          <a:lstStyle/>
          <a:p>
            <a:pPr algn="l"/>
            <a:r>
              <a:rPr lang="en-PH" sz="3200" b="0" i="0" dirty="0">
                <a:solidFill>
                  <a:srgbClr val="1D2B36"/>
                </a:solidFill>
                <a:effectLst/>
                <a:latin typeface="GraphikRegular"/>
              </a:rPr>
              <a:t>Any changes to the documents created during the planning phase like the project scope and </a:t>
            </a:r>
            <a:r>
              <a:rPr lang="en-PH" sz="3200" b="0" i="0" u="none" strike="noStrike" dirty="0">
                <a:solidFill>
                  <a:srgbClr val="0565FF"/>
                </a:solidFill>
                <a:effectLst/>
                <a:latin typeface="GraphikRegular"/>
              </a:rPr>
              <a:t>project schedule</a:t>
            </a:r>
            <a:r>
              <a:rPr lang="en-PH" sz="3200" b="0" i="0" dirty="0">
                <a:solidFill>
                  <a:srgbClr val="1D2B36"/>
                </a:solidFill>
                <a:effectLst/>
                <a:latin typeface="GraphikRegular"/>
              </a:rPr>
              <a:t> will be documented.</a:t>
            </a:r>
          </a:p>
          <a:p>
            <a:pPr marL="0" indent="0" algn="l">
              <a:buNone/>
            </a:pPr>
            <a:endParaRPr lang="en-PH" sz="3200" b="0" i="0" dirty="0">
              <a:solidFill>
                <a:srgbClr val="1D2B36"/>
              </a:solidFill>
              <a:effectLst/>
              <a:latin typeface="GraphikMedium"/>
            </a:endParaRPr>
          </a:p>
          <a:p>
            <a:endParaRPr lang="en-PH" sz="3200" dirty="0"/>
          </a:p>
        </p:txBody>
      </p:sp>
    </p:spTree>
    <p:extLst>
      <p:ext uri="{BB962C8B-B14F-4D97-AF65-F5344CB8AC3E}">
        <p14:creationId xmlns:p14="http://schemas.microsoft.com/office/powerpoint/2010/main" val="2817736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22A4-F4CE-4FAD-AC1D-6E8DF165F5F3}"/>
              </a:ext>
            </a:extLst>
          </p:cNvPr>
          <p:cNvSpPr>
            <a:spLocks noGrp="1"/>
          </p:cNvSpPr>
          <p:nvPr>
            <p:ph type="title"/>
          </p:nvPr>
        </p:nvSpPr>
        <p:spPr/>
        <p:txBody>
          <a:bodyPr>
            <a:normAutofit fontScale="90000"/>
          </a:bodyPr>
          <a:lstStyle/>
          <a:p>
            <a:r>
              <a:rPr lang="en-PH" dirty="0"/>
              <a:t>7 strategies for a successful project execution</a:t>
            </a:r>
          </a:p>
        </p:txBody>
      </p:sp>
      <p:sp>
        <p:nvSpPr>
          <p:cNvPr id="3" name="Text Placeholder 2">
            <a:extLst>
              <a:ext uri="{FF2B5EF4-FFF2-40B4-BE49-F238E27FC236}">
                <a16:creationId xmlns:a16="http://schemas.microsoft.com/office/drawing/2014/main" id="{5A11DF10-F943-4203-A563-DA3F85E0217B}"/>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2098042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058877-6C62-4060-86C6-229B392707E7}"/>
              </a:ext>
            </a:extLst>
          </p:cNvPr>
          <p:cNvPicPr>
            <a:picLocks noChangeAspect="1"/>
          </p:cNvPicPr>
          <p:nvPr/>
        </p:nvPicPr>
        <p:blipFill>
          <a:blip r:embed="rId2"/>
          <a:stretch>
            <a:fillRect/>
          </a:stretch>
        </p:blipFill>
        <p:spPr>
          <a:xfrm>
            <a:off x="1356651" y="456785"/>
            <a:ext cx="9478698" cy="5944430"/>
          </a:xfrm>
          <a:prstGeom prst="rect">
            <a:avLst/>
          </a:prstGeom>
        </p:spPr>
      </p:pic>
    </p:spTree>
    <p:extLst>
      <p:ext uri="{BB962C8B-B14F-4D97-AF65-F5344CB8AC3E}">
        <p14:creationId xmlns:p14="http://schemas.microsoft.com/office/powerpoint/2010/main" val="607927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6227-7506-4A7D-A81E-176F716B2BC8}"/>
              </a:ext>
            </a:extLst>
          </p:cNvPr>
          <p:cNvSpPr>
            <a:spLocks noGrp="1"/>
          </p:cNvSpPr>
          <p:nvPr>
            <p:ph type="title"/>
          </p:nvPr>
        </p:nvSpPr>
        <p:spPr/>
        <p:txBody>
          <a:bodyPr/>
          <a:lstStyle/>
          <a:p>
            <a:r>
              <a:rPr lang="en-PH" dirty="0"/>
              <a:t>1)  Leverage on the PM Tool</a:t>
            </a:r>
          </a:p>
        </p:txBody>
      </p:sp>
      <p:sp>
        <p:nvSpPr>
          <p:cNvPr id="3" name="Content Placeholder 2">
            <a:extLst>
              <a:ext uri="{FF2B5EF4-FFF2-40B4-BE49-F238E27FC236}">
                <a16:creationId xmlns:a16="http://schemas.microsoft.com/office/drawing/2014/main" id="{AD0CDF83-7D95-4CF8-99E1-02651D55F2FF}"/>
              </a:ext>
            </a:extLst>
          </p:cNvPr>
          <p:cNvSpPr>
            <a:spLocks noGrp="1"/>
          </p:cNvSpPr>
          <p:nvPr>
            <p:ph idx="1"/>
          </p:nvPr>
        </p:nvSpPr>
        <p:spPr/>
        <p:txBody>
          <a:bodyPr>
            <a:normAutofit/>
          </a:bodyPr>
          <a:lstStyle/>
          <a:p>
            <a:pPr algn="l"/>
            <a:r>
              <a:rPr lang="en-PH" sz="2400" b="0" i="0" dirty="0">
                <a:solidFill>
                  <a:srgbClr val="1D2B36"/>
                </a:solidFill>
                <a:effectLst/>
                <a:latin typeface="GraphikRegular"/>
              </a:rPr>
              <a:t>Using the right </a:t>
            </a:r>
            <a:r>
              <a:rPr lang="en-PH" sz="2400" b="0" i="0" u="none" strike="noStrike" dirty="0">
                <a:solidFill>
                  <a:srgbClr val="0565FF"/>
                </a:solidFill>
                <a:effectLst/>
                <a:latin typeface="GraphikRegular"/>
              </a:rPr>
              <a:t>project management tool</a:t>
            </a:r>
            <a:r>
              <a:rPr lang="en-PH" sz="2400" b="0" i="0" dirty="0">
                <a:solidFill>
                  <a:srgbClr val="1D2B36"/>
                </a:solidFill>
                <a:effectLst/>
                <a:latin typeface="GraphikRegular"/>
              </a:rPr>
              <a:t> can be a major differentiating factor for your team. </a:t>
            </a:r>
          </a:p>
          <a:p>
            <a:pPr algn="l"/>
            <a:r>
              <a:rPr lang="en-PH" sz="2400" b="0" i="0" dirty="0">
                <a:solidFill>
                  <a:srgbClr val="1D2B36"/>
                </a:solidFill>
                <a:effectLst/>
                <a:latin typeface="GraphikRegular"/>
              </a:rPr>
              <a:t>The best tools on the market offer deep visibility into work status and reduce the need for manual tracking during the execution phase. </a:t>
            </a:r>
          </a:p>
          <a:p>
            <a:pPr algn="l"/>
            <a:r>
              <a:rPr lang="en-PH" sz="2400" b="0" i="0" dirty="0">
                <a:solidFill>
                  <a:srgbClr val="1D2B36"/>
                </a:solidFill>
                <a:effectLst/>
                <a:latin typeface="GraphikRegular"/>
              </a:rPr>
              <a:t>Additionally, they also provide the ability to generate periodic customs reports in an easily accessible manner.</a:t>
            </a:r>
          </a:p>
          <a:p>
            <a:pPr algn="l"/>
            <a:r>
              <a:rPr lang="en-PH" sz="2400" b="0" i="0" dirty="0">
                <a:solidFill>
                  <a:srgbClr val="1D2B36"/>
                </a:solidFill>
                <a:effectLst/>
                <a:latin typeface="GraphikRegular"/>
              </a:rPr>
              <a:t>At the end of the day, the right project tool for you is one that boosts your efficiency without the need to get past a steep learning curve.</a:t>
            </a:r>
          </a:p>
          <a:p>
            <a:pPr marL="0" indent="0" algn="l">
              <a:buNone/>
            </a:pPr>
            <a:endParaRPr lang="en-PH" sz="2400" b="0" i="0" dirty="0">
              <a:solidFill>
                <a:srgbClr val="1D2B36"/>
              </a:solidFill>
              <a:effectLst/>
              <a:latin typeface="GraphikMedium"/>
            </a:endParaRPr>
          </a:p>
          <a:p>
            <a:endParaRPr lang="en-PH" sz="2400" dirty="0"/>
          </a:p>
        </p:txBody>
      </p:sp>
    </p:spTree>
    <p:extLst>
      <p:ext uri="{BB962C8B-B14F-4D97-AF65-F5344CB8AC3E}">
        <p14:creationId xmlns:p14="http://schemas.microsoft.com/office/powerpoint/2010/main" val="139236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D82B-8CD2-4288-9A36-ACEABDC074B9}"/>
              </a:ext>
            </a:extLst>
          </p:cNvPr>
          <p:cNvSpPr>
            <a:spLocks noGrp="1"/>
          </p:cNvSpPr>
          <p:nvPr>
            <p:ph type="title"/>
          </p:nvPr>
        </p:nvSpPr>
        <p:spPr/>
        <p:txBody>
          <a:bodyPr/>
          <a:lstStyle/>
          <a:p>
            <a:r>
              <a:rPr lang="en-PH" dirty="0"/>
              <a:t>LEARNING OUTCOME</a:t>
            </a:r>
          </a:p>
        </p:txBody>
      </p:sp>
      <p:sp>
        <p:nvSpPr>
          <p:cNvPr id="3" name="Content Placeholder 2">
            <a:extLst>
              <a:ext uri="{FF2B5EF4-FFF2-40B4-BE49-F238E27FC236}">
                <a16:creationId xmlns:a16="http://schemas.microsoft.com/office/drawing/2014/main" id="{2ED1CBC5-9B4F-4943-A8A5-08AF87A9EF0F}"/>
              </a:ext>
            </a:extLst>
          </p:cNvPr>
          <p:cNvSpPr>
            <a:spLocks noGrp="1"/>
          </p:cNvSpPr>
          <p:nvPr>
            <p:ph idx="1"/>
          </p:nvPr>
        </p:nvSpPr>
        <p:spPr>
          <a:xfrm>
            <a:off x="1066800" y="1703070"/>
            <a:ext cx="10058400" cy="3849624"/>
          </a:xfrm>
        </p:spPr>
        <p:txBody>
          <a:bodyPr>
            <a:normAutofit fontScale="92500" lnSpcReduction="10000"/>
          </a:bodyPr>
          <a:lstStyle/>
          <a:p>
            <a:r>
              <a:rPr lang="en-PH" sz="3200" dirty="0"/>
              <a:t>Understand what project execution is and what happens during project execution</a:t>
            </a:r>
          </a:p>
          <a:p>
            <a:r>
              <a:rPr lang="en-PH" sz="3200" dirty="0"/>
              <a:t>Understand the challenges during project execution phase</a:t>
            </a:r>
          </a:p>
          <a:p>
            <a:r>
              <a:rPr lang="en-PH" sz="3200" dirty="0"/>
              <a:t>Track actual vs. planned using the </a:t>
            </a:r>
            <a:r>
              <a:rPr lang="en-PH" sz="3200" dirty="0" err="1"/>
              <a:t>gantt</a:t>
            </a:r>
            <a:r>
              <a:rPr lang="en-PH" sz="3200" dirty="0"/>
              <a:t> chart</a:t>
            </a:r>
          </a:p>
          <a:p>
            <a:r>
              <a:rPr lang="en-PH" sz="3200" dirty="0"/>
              <a:t>Know what is produced during project execution</a:t>
            </a:r>
          </a:p>
          <a:p>
            <a:r>
              <a:rPr lang="en-PH" sz="3200" dirty="0"/>
              <a:t>7 strategies for a successful project execution</a:t>
            </a:r>
          </a:p>
          <a:p>
            <a:endParaRPr lang="en-PH" sz="3200" dirty="0"/>
          </a:p>
        </p:txBody>
      </p:sp>
    </p:spTree>
    <p:extLst>
      <p:ext uri="{BB962C8B-B14F-4D97-AF65-F5344CB8AC3E}">
        <p14:creationId xmlns:p14="http://schemas.microsoft.com/office/powerpoint/2010/main" val="247626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2680-C68B-4203-91E5-D475FD64118F}"/>
              </a:ext>
            </a:extLst>
          </p:cNvPr>
          <p:cNvSpPr>
            <a:spLocks noGrp="1"/>
          </p:cNvSpPr>
          <p:nvPr>
            <p:ph type="title"/>
          </p:nvPr>
        </p:nvSpPr>
        <p:spPr/>
        <p:txBody>
          <a:bodyPr/>
          <a:lstStyle/>
          <a:p>
            <a:r>
              <a:rPr lang="en-PH" dirty="0"/>
              <a:t>2) </a:t>
            </a:r>
            <a:r>
              <a:rPr lang="en-PH" b="0" i="0" dirty="0">
                <a:solidFill>
                  <a:srgbClr val="1D2B36"/>
                </a:solidFill>
                <a:effectLst/>
                <a:latin typeface="GraphikMedium"/>
              </a:rPr>
              <a:t>Delegate tasks to get work done effectively</a:t>
            </a:r>
            <a:endParaRPr lang="en-PH" dirty="0"/>
          </a:p>
        </p:txBody>
      </p:sp>
      <p:sp>
        <p:nvSpPr>
          <p:cNvPr id="3" name="Content Placeholder 2">
            <a:extLst>
              <a:ext uri="{FF2B5EF4-FFF2-40B4-BE49-F238E27FC236}">
                <a16:creationId xmlns:a16="http://schemas.microsoft.com/office/drawing/2014/main" id="{851D371E-EE1A-4F3F-AA74-AA0A54FC80D2}"/>
              </a:ext>
            </a:extLst>
          </p:cNvPr>
          <p:cNvSpPr>
            <a:spLocks noGrp="1"/>
          </p:cNvSpPr>
          <p:nvPr>
            <p:ph idx="1"/>
          </p:nvPr>
        </p:nvSpPr>
        <p:spPr/>
        <p:txBody>
          <a:bodyPr>
            <a:normAutofit/>
          </a:bodyPr>
          <a:lstStyle/>
          <a:p>
            <a:r>
              <a:rPr lang="en-PH" sz="2800" b="0" i="0" u="none" strike="noStrike" dirty="0">
                <a:solidFill>
                  <a:srgbClr val="0565FF"/>
                </a:solidFill>
                <a:effectLst/>
                <a:latin typeface="GraphikRegular"/>
              </a:rPr>
              <a:t>Task delegation</a:t>
            </a:r>
            <a:r>
              <a:rPr lang="en-PH" sz="2800" b="0" i="0" dirty="0">
                <a:solidFill>
                  <a:srgbClr val="1D2B36"/>
                </a:solidFill>
                <a:effectLst/>
                <a:latin typeface="GraphikRegular"/>
              </a:rPr>
              <a:t> does not mean that you let go of every aspect of the project and start depending on the team members. </a:t>
            </a:r>
          </a:p>
          <a:p>
            <a:r>
              <a:rPr lang="en-PH" sz="2800" b="0" i="0" dirty="0">
                <a:solidFill>
                  <a:srgbClr val="1D2B36"/>
                </a:solidFill>
                <a:effectLst/>
                <a:latin typeface="GraphikRegular"/>
              </a:rPr>
              <a:t>Instead, it means that you enable your team and build their confidence by making them responsible for a small part of the project. </a:t>
            </a:r>
          </a:p>
          <a:p>
            <a:r>
              <a:rPr lang="en-PH" sz="2800" b="0" i="0" dirty="0">
                <a:solidFill>
                  <a:srgbClr val="1D2B36"/>
                </a:solidFill>
                <a:effectLst/>
                <a:latin typeface="GraphikRegular"/>
              </a:rPr>
              <a:t>It can be a repetitive task or something you feel a particular member is better at</a:t>
            </a:r>
            <a:endParaRPr lang="en-PH" sz="2800" dirty="0"/>
          </a:p>
        </p:txBody>
      </p:sp>
    </p:spTree>
    <p:extLst>
      <p:ext uri="{BB962C8B-B14F-4D97-AF65-F5344CB8AC3E}">
        <p14:creationId xmlns:p14="http://schemas.microsoft.com/office/powerpoint/2010/main" val="922597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69F-660A-4EE1-AF92-63DB384BA816}"/>
              </a:ext>
            </a:extLst>
          </p:cNvPr>
          <p:cNvSpPr>
            <a:spLocks noGrp="1"/>
          </p:cNvSpPr>
          <p:nvPr>
            <p:ph type="title"/>
          </p:nvPr>
        </p:nvSpPr>
        <p:spPr/>
        <p:txBody>
          <a:bodyPr/>
          <a:lstStyle/>
          <a:p>
            <a:r>
              <a:rPr lang="en-PH" dirty="0"/>
              <a:t>3) </a:t>
            </a:r>
            <a:r>
              <a:rPr lang="en-PH" b="0" i="0" dirty="0">
                <a:solidFill>
                  <a:srgbClr val="1D2B36"/>
                </a:solidFill>
                <a:effectLst/>
                <a:latin typeface="GraphikMedium"/>
              </a:rPr>
              <a:t>Empower your team to make decisions</a:t>
            </a:r>
            <a:br>
              <a:rPr lang="en-PH" b="0" i="0" dirty="0">
                <a:solidFill>
                  <a:srgbClr val="1D2B36"/>
                </a:solidFill>
                <a:effectLst/>
                <a:latin typeface="GraphikMedium"/>
              </a:rPr>
            </a:br>
            <a:endParaRPr lang="en-PH" dirty="0"/>
          </a:p>
        </p:txBody>
      </p:sp>
      <p:sp>
        <p:nvSpPr>
          <p:cNvPr id="3" name="Content Placeholder 2">
            <a:extLst>
              <a:ext uri="{FF2B5EF4-FFF2-40B4-BE49-F238E27FC236}">
                <a16:creationId xmlns:a16="http://schemas.microsoft.com/office/drawing/2014/main" id="{130431C9-A40B-44A9-8665-1ADA67F19D78}"/>
              </a:ext>
            </a:extLst>
          </p:cNvPr>
          <p:cNvSpPr>
            <a:spLocks noGrp="1"/>
          </p:cNvSpPr>
          <p:nvPr>
            <p:ph idx="1"/>
          </p:nvPr>
        </p:nvSpPr>
        <p:spPr/>
        <p:txBody>
          <a:bodyPr>
            <a:normAutofit/>
          </a:bodyPr>
          <a:lstStyle/>
          <a:p>
            <a:pPr algn="l"/>
            <a:r>
              <a:rPr lang="en-PH" sz="3200" b="0" i="0" dirty="0">
                <a:solidFill>
                  <a:srgbClr val="1D2B36"/>
                </a:solidFill>
                <a:effectLst/>
                <a:latin typeface="GraphikRegular"/>
              </a:rPr>
              <a:t>An empowering environment is a sufficient motivator for team members that encourages them to go above and beyond. Give them enough authority to make decisions and take the necessary steps to fulfill the plan.</a:t>
            </a:r>
            <a:endParaRPr lang="en-PH" sz="3200" b="0" i="0" dirty="0">
              <a:solidFill>
                <a:srgbClr val="1D2B36"/>
              </a:solidFill>
              <a:effectLst/>
              <a:latin typeface="GraphikMedium"/>
            </a:endParaRPr>
          </a:p>
          <a:p>
            <a:endParaRPr lang="en-PH" sz="3200" dirty="0"/>
          </a:p>
        </p:txBody>
      </p:sp>
    </p:spTree>
    <p:extLst>
      <p:ext uri="{BB962C8B-B14F-4D97-AF65-F5344CB8AC3E}">
        <p14:creationId xmlns:p14="http://schemas.microsoft.com/office/powerpoint/2010/main" val="2025620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1090-362A-4186-982F-FA2A5F578297}"/>
              </a:ext>
            </a:extLst>
          </p:cNvPr>
          <p:cNvSpPr>
            <a:spLocks noGrp="1"/>
          </p:cNvSpPr>
          <p:nvPr>
            <p:ph type="title"/>
          </p:nvPr>
        </p:nvSpPr>
        <p:spPr/>
        <p:txBody>
          <a:bodyPr/>
          <a:lstStyle/>
          <a:p>
            <a:r>
              <a:rPr lang="en-PH" dirty="0"/>
              <a:t>4) </a:t>
            </a:r>
            <a:r>
              <a:rPr lang="en-PH" b="0" i="0" dirty="0">
                <a:solidFill>
                  <a:srgbClr val="1D2B36"/>
                </a:solidFill>
                <a:effectLst/>
                <a:latin typeface="GraphikMedium"/>
              </a:rPr>
              <a:t>Be open to new ideas</a:t>
            </a:r>
            <a:br>
              <a:rPr lang="en-PH" b="0" i="0" dirty="0">
                <a:solidFill>
                  <a:srgbClr val="1D2B36"/>
                </a:solidFill>
                <a:effectLst/>
                <a:latin typeface="GraphikMedium"/>
              </a:rPr>
            </a:br>
            <a:endParaRPr lang="en-PH" dirty="0"/>
          </a:p>
        </p:txBody>
      </p:sp>
      <p:sp>
        <p:nvSpPr>
          <p:cNvPr id="3" name="Content Placeholder 2">
            <a:extLst>
              <a:ext uri="{FF2B5EF4-FFF2-40B4-BE49-F238E27FC236}">
                <a16:creationId xmlns:a16="http://schemas.microsoft.com/office/drawing/2014/main" id="{555194C9-25E5-4D74-86BA-E5A6411395F1}"/>
              </a:ext>
            </a:extLst>
          </p:cNvPr>
          <p:cNvSpPr>
            <a:spLocks noGrp="1"/>
          </p:cNvSpPr>
          <p:nvPr>
            <p:ph idx="1"/>
          </p:nvPr>
        </p:nvSpPr>
        <p:spPr/>
        <p:txBody>
          <a:bodyPr>
            <a:normAutofit/>
          </a:bodyPr>
          <a:lstStyle/>
          <a:p>
            <a:pPr algn="l"/>
            <a:r>
              <a:rPr lang="en-PH" sz="2800" b="0" i="0" dirty="0">
                <a:solidFill>
                  <a:srgbClr val="1D2B36"/>
                </a:solidFill>
                <a:effectLst/>
                <a:latin typeface="GraphikRegular"/>
              </a:rPr>
              <a:t>It’s good practice to involve the team in making some decisions. Even if they suggest a different approach than what you had in mind, appreciate their input, and be flexible enough to accept better suggestions. This will serve as a good motivator and make the team feel valued and their contributions acknowledged.</a:t>
            </a:r>
            <a:endParaRPr lang="en-PH" sz="2800" b="0" i="0" dirty="0">
              <a:solidFill>
                <a:srgbClr val="1D2B36"/>
              </a:solidFill>
              <a:effectLst/>
              <a:latin typeface="GraphikMedium"/>
            </a:endParaRPr>
          </a:p>
          <a:p>
            <a:endParaRPr lang="en-PH" sz="2800" dirty="0"/>
          </a:p>
        </p:txBody>
      </p:sp>
    </p:spTree>
    <p:extLst>
      <p:ext uri="{BB962C8B-B14F-4D97-AF65-F5344CB8AC3E}">
        <p14:creationId xmlns:p14="http://schemas.microsoft.com/office/powerpoint/2010/main" val="3527986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90E3-34D4-44EF-A793-31FF746B15D1}"/>
              </a:ext>
            </a:extLst>
          </p:cNvPr>
          <p:cNvSpPr>
            <a:spLocks noGrp="1"/>
          </p:cNvSpPr>
          <p:nvPr>
            <p:ph type="title"/>
          </p:nvPr>
        </p:nvSpPr>
        <p:spPr/>
        <p:txBody>
          <a:bodyPr/>
          <a:lstStyle/>
          <a:p>
            <a:r>
              <a:rPr lang="en-PH" dirty="0"/>
              <a:t>5) </a:t>
            </a:r>
            <a:r>
              <a:rPr lang="en-PH" b="0" i="0" dirty="0">
                <a:solidFill>
                  <a:srgbClr val="1D2B36"/>
                </a:solidFill>
                <a:effectLst/>
                <a:latin typeface="GraphikMedium"/>
              </a:rPr>
              <a:t>Manage team communication</a:t>
            </a:r>
            <a:endParaRPr lang="en-PH" dirty="0"/>
          </a:p>
        </p:txBody>
      </p:sp>
      <p:sp>
        <p:nvSpPr>
          <p:cNvPr id="3" name="Content Placeholder 2">
            <a:extLst>
              <a:ext uri="{FF2B5EF4-FFF2-40B4-BE49-F238E27FC236}">
                <a16:creationId xmlns:a16="http://schemas.microsoft.com/office/drawing/2014/main" id="{EC6069C5-7A89-4AF9-B7F2-448E43BA4641}"/>
              </a:ext>
            </a:extLst>
          </p:cNvPr>
          <p:cNvSpPr>
            <a:spLocks noGrp="1"/>
          </p:cNvSpPr>
          <p:nvPr>
            <p:ph idx="1"/>
          </p:nvPr>
        </p:nvSpPr>
        <p:spPr/>
        <p:txBody>
          <a:bodyPr>
            <a:normAutofit/>
          </a:bodyPr>
          <a:lstStyle/>
          <a:p>
            <a:r>
              <a:rPr lang="en-PH" sz="2800" b="0" i="0" dirty="0">
                <a:solidFill>
                  <a:srgbClr val="1D2B36"/>
                </a:solidFill>
                <a:effectLst/>
                <a:latin typeface="GraphikRegular"/>
              </a:rPr>
              <a:t>It’s the responsibility of the project manager to consistently maintain </a:t>
            </a:r>
            <a:r>
              <a:rPr lang="en-PH" sz="2800" b="0" i="0" u="none" strike="noStrike" dirty="0">
                <a:solidFill>
                  <a:srgbClr val="0565FF"/>
                </a:solidFill>
                <a:effectLst/>
                <a:latin typeface="GraphikRegular"/>
              </a:rPr>
              <a:t>effective collaboration</a:t>
            </a:r>
            <a:r>
              <a:rPr lang="en-PH" sz="2800" b="0" i="0" dirty="0">
                <a:solidFill>
                  <a:srgbClr val="1D2B36"/>
                </a:solidFill>
                <a:effectLst/>
                <a:latin typeface="GraphikRegular"/>
              </a:rPr>
              <a:t> between the project team and the project stakeholders. You need to share the project’s progress with all stakeholders throughout this phase frequently.</a:t>
            </a:r>
          </a:p>
          <a:p>
            <a:r>
              <a:rPr lang="en-PH" sz="2800" b="0" i="0" dirty="0">
                <a:solidFill>
                  <a:srgbClr val="1D2B36"/>
                </a:solidFill>
                <a:effectLst/>
                <a:latin typeface="GraphikRegular"/>
              </a:rPr>
              <a:t>Schedule periodic meetings with the </a:t>
            </a:r>
            <a:r>
              <a:rPr lang="en-PH" sz="2800" b="0" i="0" u="none" strike="noStrike" dirty="0">
                <a:solidFill>
                  <a:srgbClr val="0565FF"/>
                </a:solidFill>
                <a:effectLst/>
                <a:latin typeface="GraphikRegular"/>
              </a:rPr>
              <a:t>project team</a:t>
            </a:r>
            <a:r>
              <a:rPr lang="en-PH" sz="2800" b="0" i="0" dirty="0">
                <a:solidFill>
                  <a:srgbClr val="1D2B36"/>
                </a:solidFill>
                <a:effectLst/>
                <a:latin typeface="GraphikRegular"/>
              </a:rPr>
              <a:t> to review the current status of the project. Discuss the next steps in the project, obstacles, and how to solve these problems during these meetings</a:t>
            </a:r>
            <a:endParaRPr lang="en-PH" sz="2800" dirty="0"/>
          </a:p>
        </p:txBody>
      </p:sp>
    </p:spTree>
    <p:extLst>
      <p:ext uri="{BB962C8B-B14F-4D97-AF65-F5344CB8AC3E}">
        <p14:creationId xmlns:p14="http://schemas.microsoft.com/office/powerpoint/2010/main" val="585352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E9A4-57AB-4BC1-8B61-F2A7E081899B}"/>
              </a:ext>
            </a:extLst>
          </p:cNvPr>
          <p:cNvSpPr>
            <a:spLocks noGrp="1"/>
          </p:cNvSpPr>
          <p:nvPr>
            <p:ph type="title"/>
          </p:nvPr>
        </p:nvSpPr>
        <p:spPr/>
        <p:txBody>
          <a:bodyPr/>
          <a:lstStyle/>
          <a:p>
            <a:r>
              <a:rPr lang="en-PH" b="0" i="0" dirty="0">
                <a:solidFill>
                  <a:srgbClr val="1D2B36"/>
                </a:solidFill>
                <a:effectLst/>
                <a:latin typeface="GraphikMedium"/>
              </a:rPr>
              <a:t>6)  Measure progress regularly</a:t>
            </a:r>
            <a:br>
              <a:rPr lang="en-PH" b="0" i="0" dirty="0">
                <a:solidFill>
                  <a:srgbClr val="1D2B36"/>
                </a:solidFill>
                <a:effectLst/>
                <a:latin typeface="GraphikMedium"/>
              </a:rPr>
            </a:br>
            <a:endParaRPr lang="en-PH" dirty="0"/>
          </a:p>
        </p:txBody>
      </p:sp>
      <p:sp>
        <p:nvSpPr>
          <p:cNvPr id="3" name="Content Placeholder 2">
            <a:extLst>
              <a:ext uri="{FF2B5EF4-FFF2-40B4-BE49-F238E27FC236}">
                <a16:creationId xmlns:a16="http://schemas.microsoft.com/office/drawing/2014/main" id="{CCCA436C-4EB2-44FA-9D4C-59331549BD8B}"/>
              </a:ext>
            </a:extLst>
          </p:cNvPr>
          <p:cNvSpPr>
            <a:spLocks noGrp="1"/>
          </p:cNvSpPr>
          <p:nvPr>
            <p:ph idx="1"/>
          </p:nvPr>
        </p:nvSpPr>
        <p:spPr/>
        <p:txBody>
          <a:bodyPr>
            <a:normAutofit/>
          </a:bodyPr>
          <a:lstStyle/>
          <a:p>
            <a:r>
              <a:rPr lang="en-PH" sz="2400" b="0" i="0" dirty="0">
                <a:solidFill>
                  <a:srgbClr val="1D2B36"/>
                </a:solidFill>
                <a:effectLst/>
                <a:latin typeface="GraphikRegular"/>
              </a:rPr>
              <a:t>There’s no way to know if you’re staying on track if you aren’t measuring the </a:t>
            </a:r>
            <a:r>
              <a:rPr lang="en-PH" sz="2400" b="0" i="0" u="none" strike="noStrike" dirty="0">
                <a:solidFill>
                  <a:srgbClr val="0565FF"/>
                </a:solidFill>
                <a:effectLst/>
                <a:latin typeface="GraphikRegular"/>
              </a:rPr>
              <a:t>project’s progress</a:t>
            </a:r>
            <a:r>
              <a:rPr lang="en-PH" sz="2400" b="0" i="0" dirty="0">
                <a:solidFill>
                  <a:srgbClr val="1D2B36"/>
                </a:solidFill>
                <a:effectLst/>
                <a:latin typeface="GraphikRegular"/>
              </a:rPr>
              <a:t>. Your project planning process included setting measurable goals and KPIs (key performance indicators). This is where all the effort you put into documentation comes in handy.</a:t>
            </a:r>
            <a:endParaRPr lang="en-PH" sz="2400" dirty="0">
              <a:solidFill>
                <a:srgbClr val="1D2B36"/>
              </a:solidFill>
              <a:latin typeface="GraphikMedium"/>
            </a:endParaRPr>
          </a:p>
          <a:p>
            <a:r>
              <a:rPr lang="en-PH" sz="2400" b="0" i="0" dirty="0">
                <a:solidFill>
                  <a:srgbClr val="1D2B36"/>
                </a:solidFill>
                <a:effectLst/>
                <a:latin typeface="GraphikRegular"/>
              </a:rPr>
              <a:t>During the execution phase, risks may materialize. By continuously </a:t>
            </a:r>
            <a:r>
              <a:rPr lang="en-PH" sz="2400" b="0" i="0" u="none" strike="noStrike" dirty="0">
                <a:solidFill>
                  <a:srgbClr val="0565FF"/>
                </a:solidFill>
                <a:effectLst/>
                <a:latin typeface="GraphikRegular"/>
              </a:rPr>
              <a:t>assessing the risks</a:t>
            </a:r>
            <a:r>
              <a:rPr lang="en-PH" sz="2400" b="0" i="0" dirty="0">
                <a:solidFill>
                  <a:srgbClr val="1D2B36"/>
                </a:solidFill>
                <a:effectLst/>
                <a:latin typeface="GraphikRegular"/>
              </a:rPr>
              <a:t>, you equip your team with contingencies and keep the </a:t>
            </a:r>
            <a:r>
              <a:rPr lang="en-PH" sz="2400" b="0" i="0" u="none" strike="noStrike" dirty="0">
                <a:solidFill>
                  <a:srgbClr val="0565FF"/>
                </a:solidFill>
                <a:effectLst/>
                <a:latin typeface="GraphikRegular"/>
              </a:rPr>
              <a:t>project from failure</a:t>
            </a:r>
            <a:r>
              <a:rPr lang="en-PH" sz="2400" b="0" i="0" dirty="0">
                <a:solidFill>
                  <a:srgbClr val="1D2B36"/>
                </a:solidFill>
                <a:effectLst/>
                <a:latin typeface="GraphikRegular"/>
              </a:rPr>
              <a:t>.</a:t>
            </a:r>
            <a:endParaRPr lang="en-PH" sz="2400" b="0" i="0" dirty="0">
              <a:solidFill>
                <a:srgbClr val="1D2B36"/>
              </a:solidFill>
              <a:effectLst/>
              <a:latin typeface="GraphikMedium"/>
            </a:endParaRPr>
          </a:p>
          <a:p>
            <a:endParaRPr lang="en-PH" sz="2400" dirty="0"/>
          </a:p>
        </p:txBody>
      </p:sp>
    </p:spTree>
    <p:extLst>
      <p:ext uri="{BB962C8B-B14F-4D97-AF65-F5344CB8AC3E}">
        <p14:creationId xmlns:p14="http://schemas.microsoft.com/office/powerpoint/2010/main" val="60586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184D-341B-41BA-A32A-B2CD7183F2EF}"/>
              </a:ext>
            </a:extLst>
          </p:cNvPr>
          <p:cNvSpPr>
            <a:spLocks noGrp="1"/>
          </p:cNvSpPr>
          <p:nvPr>
            <p:ph type="title"/>
          </p:nvPr>
        </p:nvSpPr>
        <p:spPr/>
        <p:txBody>
          <a:bodyPr/>
          <a:lstStyle/>
          <a:p>
            <a:r>
              <a:rPr lang="en-PH" dirty="0"/>
              <a:t>7) </a:t>
            </a:r>
            <a:r>
              <a:rPr lang="en-PH" b="0" i="0" dirty="0">
                <a:solidFill>
                  <a:srgbClr val="1D2B36"/>
                </a:solidFill>
                <a:effectLst/>
                <a:latin typeface="GraphikMedium"/>
              </a:rPr>
              <a:t>Control the scope</a:t>
            </a:r>
            <a:r>
              <a:rPr lang="en-PH" dirty="0"/>
              <a:t>  </a:t>
            </a:r>
          </a:p>
        </p:txBody>
      </p:sp>
      <p:sp>
        <p:nvSpPr>
          <p:cNvPr id="3" name="Content Placeholder 2">
            <a:extLst>
              <a:ext uri="{FF2B5EF4-FFF2-40B4-BE49-F238E27FC236}">
                <a16:creationId xmlns:a16="http://schemas.microsoft.com/office/drawing/2014/main" id="{267AB5A6-C54A-4EC2-A9D4-C8FB5EA37CC2}"/>
              </a:ext>
            </a:extLst>
          </p:cNvPr>
          <p:cNvSpPr>
            <a:spLocks noGrp="1"/>
          </p:cNvSpPr>
          <p:nvPr>
            <p:ph idx="1"/>
          </p:nvPr>
        </p:nvSpPr>
        <p:spPr/>
        <p:txBody>
          <a:bodyPr>
            <a:normAutofit/>
          </a:bodyPr>
          <a:lstStyle/>
          <a:p>
            <a:r>
              <a:rPr lang="en-PH" sz="2400" b="0" i="0" dirty="0">
                <a:solidFill>
                  <a:srgbClr val="1D2B36"/>
                </a:solidFill>
                <a:effectLst/>
                <a:latin typeface="GraphikRegular"/>
              </a:rPr>
              <a:t>Almost every project suffers from a nasty monster called </a:t>
            </a:r>
            <a:r>
              <a:rPr lang="en-PH" sz="2400" b="0" i="0" u="none" strike="noStrike" dirty="0">
                <a:solidFill>
                  <a:srgbClr val="0565FF"/>
                </a:solidFill>
                <a:effectLst/>
                <a:latin typeface="GraphikRegular"/>
              </a:rPr>
              <a:t>Scope Creep</a:t>
            </a:r>
            <a:r>
              <a:rPr lang="en-PH" sz="2400" b="0" i="1" dirty="0">
                <a:solidFill>
                  <a:srgbClr val="1D2B36"/>
                </a:solidFill>
                <a:effectLst/>
                <a:latin typeface="GraphikRegular"/>
              </a:rPr>
              <a:t>. </a:t>
            </a:r>
            <a:r>
              <a:rPr lang="en-PH" sz="2400" b="0" i="0" dirty="0">
                <a:solidFill>
                  <a:srgbClr val="1D2B36"/>
                </a:solidFill>
                <a:effectLst/>
                <a:latin typeface="GraphikRegular"/>
              </a:rPr>
              <a:t>It is when the project slowly grows out of your control and beyond the project’s original scope.</a:t>
            </a:r>
          </a:p>
          <a:p>
            <a:pPr algn="l"/>
            <a:r>
              <a:rPr lang="en-PH" sz="2400" b="0" i="0" dirty="0">
                <a:solidFill>
                  <a:srgbClr val="1D2B36"/>
                </a:solidFill>
                <a:effectLst/>
                <a:latin typeface="GraphikRegular"/>
              </a:rPr>
              <a:t>You cannot and should not avoid all change requests. Most projects require you to iterate and adapt to change. Market conditions, client needs, organizational priorities can change and you need to deal with them</a:t>
            </a:r>
            <a:endParaRPr lang="en-PH" sz="2400" b="0" i="0" dirty="0">
              <a:solidFill>
                <a:srgbClr val="1D2B36"/>
              </a:solidFill>
              <a:effectLst/>
              <a:latin typeface="GraphikMedium"/>
            </a:endParaRPr>
          </a:p>
          <a:p>
            <a:endParaRPr lang="en-PH" sz="2400" dirty="0"/>
          </a:p>
        </p:txBody>
      </p:sp>
    </p:spTree>
    <p:extLst>
      <p:ext uri="{BB962C8B-B14F-4D97-AF65-F5344CB8AC3E}">
        <p14:creationId xmlns:p14="http://schemas.microsoft.com/office/powerpoint/2010/main" val="2164035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1CEE-0145-4A00-8BB3-6B6DBF05F3C2}"/>
              </a:ext>
            </a:extLst>
          </p:cNvPr>
          <p:cNvSpPr>
            <a:spLocks noGrp="1"/>
          </p:cNvSpPr>
          <p:nvPr>
            <p:ph type="title"/>
          </p:nvPr>
        </p:nvSpPr>
        <p:spPr/>
        <p:txBody>
          <a:bodyPr>
            <a:normAutofit fontScale="90000"/>
          </a:bodyPr>
          <a:lstStyle/>
          <a:p>
            <a:r>
              <a:rPr lang="en-PH" b="0" i="0" dirty="0">
                <a:solidFill>
                  <a:srgbClr val="1D2B36"/>
                </a:solidFill>
                <a:effectLst/>
                <a:latin typeface="GraphikMedium"/>
              </a:rPr>
              <a:t>Bonus Point – Ensure the quality of output and deliverables with stakeholder</a:t>
            </a:r>
            <a:br>
              <a:rPr lang="en-PH" b="0" i="0" dirty="0">
                <a:solidFill>
                  <a:srgbClr val="1D2B36"/>
                </a:solidFill>
                <a:effectLst/>
                <a:latin typeface="GraphikMedium"/>
              </a:rPr>
            </a:br>
            <a:endParaRPr lang="en-PH" dirty="0"/>
          </a:p>
        </p:txBody>
      </p:sp>
      <p:sp>
        <p:nvSpPr>
          <p:cNvPr id="3" name="Content Placeholder 2">
            <a:extLst>
              <a:ext uri="{FF2B5EF4-FFF2-40B4-BE49-F238E27FC236}">
                <a16:creationId xmlns:a16="http://schemas.microsoft.com/office/drawing/2014/main" id="{70E01C0A-E052-468F-AA49-6DE16995D318}"/>
              </a:ext>
            </a:extLst>
          </p:cNvPr>
          <p:cNvSpPr>
            <a:spLocks noGrp="1"/>
          </p:cNvSpPr>
          <p:nvPr>
            <p:ph idx="1"/>
          </p:nvPr>
        </p:nvSpPr>
        <p:spPr/>
        <p:txBody>
          <a:bodyPr>
            <a:noAutofit/>
          </a:bodyPr>
          <a:lstStyle/>
          <a:p>
            <a:r>
              <a:rPr lang="en-PH" sz="2400" b="0" i="0" dirty="0">
                <a:solidFill>
                  <a:srgbClr val="1D2B36"/>
                </a:solidFill>
                <a:effectLst/>
                <a:latin typeface="GraphikRegular"/>
              </a:rPr>
              <a:t>It’s always a good practice to make sure that you’ve translated the client’s expectations into the deliverable. Test those deliverables and see if they meet the acceptance criteria.</a:t>
            </a:r>
          </a:p>
          <a:p>
            <a:r>
              <a:rPr lang="en-PH" sz="2400" b="0" i="0" dirty="0">
                <a:solidFill>
                  <a:srgbClr val="1D2B36"/>
                </a:solidFill>
                <a:effectLst/>
                <a:latin typeface="GraphikRegular"/>
              </a:rPr>
              <a:t>Once you have the deliverables ready, you’d schedule a formal phase review with all key stakeholders.</a:t>
            </a:r>
            <a:endParaRPr lang="en-PH" sz="2400" dirty="0">
              <a:solidFill>
                <a:srgbClr val="1D2B36"/>
              </a:solidFill>
              <a:latin typeface="GraphikRegular"/>
            </a:endParaRPr>
          </a:p>
          <a:p>
            <a:r>
              <a:rPr lang="en-PH" sz="2400" b="0" i="0" dirty="0">
                <a:solidFill>
                  <a:srgbClr val="1D2B36"/>
                </a:solidFill>
                <a:effectLst/>
                <a:latin typeface="GraphikRegular"/>
              </a:rPr>
              <a:t>All deliverables are reviewed, accepted, and approved. </a:t>
            </a:r>
          </a:p>
          <a:p>
            <a:r>
              <a:rPr lang="en-PH" sz="2400" b="0" i="0" dirty="0">
                <a:solidFill>
                  <a:srgbClr val="1D2B36"/>
                </a:solidFill>
                <a:effectLst/>
                <a:latin typeface="GraphikRegular"/>
              </a:rPr>
              <a:t>If there are any passable issues, they are documented along with their resolution plan and all relevant plans and documents are updated accordingly. </a:t>
            </a:r>
            <a:endParaRPr lang="en-PH" sz="2400" dirty="0"/>
          </a:p>
        </p:txBody>
      </p:sp>
    </p:spTree>
    <p:extLst>
      <p:ext uri="{BB962C8B-B14F-4D97-AF65-F5344CB8AC3E}">
        <p14:creationId xmlns:p14="http://schemas.microsoft.com/office/powerpoint/2010/main" val="1300085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0862-1C5F-4A9B-98CF-FAB7DBF7D012}"/>
              </a:ext>
            </a:extLst>
          </p:cNvPr>
          <p:cNvSpPr>
            <a:spLocks noGrp="1"/>
          </p:cNvSpPr>
          <p:nvPr>
            <p:ph type="title"/>
          </p:nvPr>
        </p:nvSpPr>
        <p:spPr/>
        <p:txBody>
          <a:bodyPr/>
          <a:lstStyle/>
          <a:p>
            <a:r>
              <a:rPr lang="en-PH" dirty="0"/>
              <a:t>GROUP WORK</a:t>
            </a:r>
          </a:p>
        </p:txBody>
      </p:sp>
      <p:sp>
        <p:nvSpPr>
          <p:cNvPr id="3" name="Content Placeholder 2">
            <a:extLst>
              <a:ext uri="{FF2B5EF4-FFF2-40B4-BE49-F238E27FC236}">
                <a16:creationId xmlns:a16="http://schemas.microsoft.com/office/drawing/2014/main" id="{AF166C0E-B7DB-432E-8685-E8842B5586C4}"/>
              </a:ext>
            </a:extLst>
          </p:cNvPr>
          <p:cNvSpPr>
            <a:spLocks noGrp="1"/>
          </p:cNvSpPr>
          <p:nvPr>
            <p:ph idx="1"/>
          </p:nvPr>
        </p:nvSpPr>
        <p:spPr/>
        <p:txBody>
          <a:bodyPr>
            <a:normAutofit/>
          </a:bodyPr>
          <a:lstStyle/>
          <a:p>
            <a:r>
              <a:rPr lang="en-PH" sz="3200" dirty="0"/>
              <a:t>Review your project plan. Update the project plan to reflect completed activities.</a:t>
            </a:r>
          </a:p>
          <a:p>
            <a:r>
              <a:rPr lang="en-PH" sz="3200" dirty="0"/>
              <a:t>Use the software tool of your choice to update the </a:t>
            </a:r>
            <a:r>
              <a:rPr lang="en-PH" sz="3200" dirty="0" err="1"/>
              <a:t>gantt</a:t>
            </a:r>
            <a:r>
              <a:rPr lang="en-PH" sz="3200"/>
              <a:t> chart.</a:t>
            </a:r>
            <a:endParaRPr lang="en-PH" sz="3200" dirty="0"/>
          </a:p>
        </p:txBody>
      </p:sp>
    </p:spTree>
    <p:extLst>
      <p:ext uri="{BB962C8B-B14F-4D97-AF65-F5344CB8AC3E}">
        <p14:creationId xmlns:p14="http://schemas.microsoft.com/office/powerpoint/2010/main" val="119577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4BF3-B66D-4188-8A02-AE4B2BBCE685}"/>
              </a:ext>
            </a:extLst>
          </p:cNvPr>
          <p:cNvSpPr>
            <a:spLocks noGrp="1"/>
          </p:cNvSpPr>
          <p:nvPr>
            <p:ph type="title"/>
          </p:nvPr>
        </p:nvSpPr>
        <p:spPr/>
        <p:txBody>
          <a:bodyPr/>
          <a:lstStyle/>
          <a:p>
            <a:r>
              <a:rPr lang="en-PH" dirty="0"/>
              <a:t>PROJECT BASELINE</a:t>
            </a:r>
          </a:p>
        </p:txBody>
      </p:sp>
      <p:sp>
        <p:nvSpPr>
          <p:cNvPr id="3" name="Content Placeholder 2">
            <a:extLst>
              <a:ext uri="{FF2B5EF4-FFF2-40B4-BE49-F238E27FC236}">
                <a16:creationId xmlns:a16="http://schemas.microsoft.com/office/drawing/2014/main" id="{265634E9-DB4F-4960-AE39-233888C7A743}"/>
              </a:ext>
            </a:extLst>
          </p:cNvPr>
          <p:cNvSpPr>
            <a:spLocks noGrp="1"/>
          </p:cNvSpPr>
          <p:nvPr>
            <p:ph idx="1"/>
          </p:nvPr>
        </p:nvSpPr>
        <p:spPr/>
        <p:txBody>
          <a:bodyPr>
            <a:normAutofit/>
          </a:bodyPr>
          <a:lstStyle/>
          <a:p>
            <a:r>
              <a:rPr lang="en-PH" sz="2800" b="0" i="0" dirty="0">
                <a:solidFill>
                  <a:srgbClr val="676767"/>
                </a:solidFill>
                <a:effectLst/>
                <a:latin typeface="Open Sans" panose="020B0606030504020204" pitchFamily="34" charset="0"/>
              </a:rPr>
              <a:t>A baseline in project management is a clearly defined starting point for your project plan. It is a fixed reference point to measure and compare your project’s progress against. This allows you to assess the performance of your project over time.</a:t>
            </a:r>
          </a:p>
          <a:p>
            <a:endParaRPr lang="en-PH" sz="2800" dirty="0"/>
          </a:p>
        </p:txBody>
      </p:sp>
    </p:spTree>
    <p:extLst>
      <p:ext uri="{BB962C8B-B14F-4D97-AF65-F5344CB8AC3E}">
        <p14:creationId xmlns:p14="http://schemas.microsoft.com/office/powerpoint/2010/main" val="399433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F73A-AE93-430C-9F55-2E01D89C9C84}"/>
              </a:ext>
            </a:extLst>
          </p:cNvPr>
          <p:cNvSpPr>
            <a:spLocks noGrp="1"/>
          </p:cNvSpPr>
          <p:nvPr>
            <p:ph type="title"/>
          </p:nvPr>
        </p:nvSpPr>
        <p:spPr/>
        <p:txBody>
          <a:bodyPr/>
          <a:lstStyle/>
          <a:p>
            <a:r>
              <a:rPr lang="en-PH" dirty="0"/>
              <a:t>WHAT IS PROJECT EXECUTION</a:t>
            </a:r>
          </a:p>
        </p:txBody>
      </p:sp>
      <p:sp>
        <p:nvSpPr>
          <p:cNvPr id="3" name="Content Placeholder 2">
            <a:extLst>
              <a:ext uri="{FF2B5EF4-FFF2-40B4-BE49-F238E27FC236}">
                <a16:creationId xmlns:a16="http://schemas.microsoft.com/office/drawing/2014/main" id="{6A0335CE-7F14-449C-AEB8-446C41CEC9EE}"/>
              </a:ext>
            </a:extLst>
          </p:cNvPr>
          <p:cNvSpPr>
            <a:spLocks noGrp="1"/>
          </p:cNvSpPr>
          <p:nvPr>
            <p:ph idx="1"/>
          </p:nvPr>
        </p:nvSpPr>
        <p:spPr>
          <a:xfrm>
            <a:off x="1066800" y="1760220"/>
            <a:ext cx="10058400" cy="3849624"/>
          </a:xfrm>
        </p:spPr>
        <p:txBody>
          <a:bodyPr>
            <a:normAutofit fontScale="92500" lnSpcReduction="20000"/>
          </a:bodyPr>
          <a:lstStyle/>
          <a:p>
            <a:r>
              <a:rPr lang="en-PH" sz="3200" b="0" i="0" dirty="0">
                <a:solidFill>
                  <a:srgbClr val="1D2B36"/>
                </a:solidFill>
                <a:effectLst/>
                <a:latin typeface="GraphikRegular"/>
              </a:rPr>
              <a:t>The project execution phase is usually the longest phase in the </a:t>
            </a:r>
            <a:r>
              <a:rPr lang="en-PH" sz="3200" b="0" i="0" strike="noStrike" dirty="0">
                <a:solidFill>
                  <a:srgbClr val="0565FF"/>
                </a:solidFill>
                <a:effectLst/>
                <a:latin typeface="GraphikRegular"/>
              </a:rPr>
              <a:t>project life cycle</a:t>
            </a:r>
            <a:r>
              <a:rPr lang="en-PH" sz="3200" b="0" i="0" dirty="0">
                <a:solidFill>
                  <a:srgbClr val="1D2B36"/>
                </a:solidFill>
                <a:effectLst/>
                <a:latin typeface="GraphikRegular"/>
              </a:rPr>
              <a:t>; and the most demanding. In the project execution phase:</a:t>
            </a:r>
          </a:p>
          <a:p>
            <a:pPr lvl="2">
              <a:buFont typeface="Arial" panose="020B0604020202020204" pitchFamily="34" charset="0"/>
              <a:buChar char="•"/>
            </a:pPr>
            <a:r>
              <a:rPr lang="en-PH" sz="2800" b="0" i="0" dirty="0">
                <a:solidFill>
                  <a:srgbClr val="1D2B36"/>
                </a:solidFill>
                <a:effectLst/>
                <a:latin typeface="GraphikRegular"/>
              </a:rPr>
              <a:t>Your team carries out all the planned activities, constructs deliverables, and presents them to </a:t>
            </a:r>
            <a:r>
              <a:rPr lang="en-PH" sz="2800" b="0" i="0" strike="noStrike" dirty="0">
                <a:solidFill>
                  <a:srgbClr val="0565FF"/>
                </a:solidFill>
                <a:effectLst/>
                <a:latin typeface="GraphikRegular"/>
              </a:rPr>
              <a:t>project stakeholders</a:t>
            </a:r>
            <a:endParaRPr lang="en-PH" sz="2800" b="0" i="0" dirty="0">
              <a:solidFill>
                <a:srgbClr val="1D2B36"/>
              </a:solidFill>
              <a:effectLst/>
              <a:latin typeface="GraphikRegular"/>
            </a:endParaRPr>
          </a:p>
          <a:p>
            <a:pPr lvl="2">
              <a:buFont typeface="Arial" panose="020B0604020202020204" pitchFamily="34" charset="0"/>
              <a:buChar char="•"/>
            </a:pPr>
            <a:r>
              <a:rPr lang="en-PH" sz="2800" b="0" i="0" dirty="0">
                <a:solidFill>
                  <a:srgbClr val="1D2B36"/>
                </a:solidFill>
                <a:effectLst/>
                <a:latin typeface="GraphikRegular"/>
              </a:rPr>
              <a:t>Your focus, as a </a:t>
            </a:r>
            <a:r>
              <a:rPr lang="en-PH" sz="2800" b="0" i="0" strike="noStrike" dirty="0">
                <a:solidFill>
                  <a:srgbClr val="0565FF"/>
                </a:solidFill>
                <a:effectLst/>
                <a:latin typeface="GraphikRegular"/>
              </a:rPr>
              <a:t>project manager</a:t>
            </a:r>
            <a:r>
              <a:rPr lang="en-PH" sz="2800" b="0" i="0" dirty="0">
                <a:solidFill>
                  <a:srgbClr val="1D2B36"/>
                </a:solidFill>
                <a:effectLst/>
                <a:latin typeface="GraphikRegular"/>
              </a:rPr>
              <a:t> changes to performing and supervising all activities to create deliverables as outlined in the project plan</a:t>
            </a:r>
          </a:p>
          <a:p>
            <a:pPr lvl="2">
              <a:buFont typeface="Arial" panose="020B0604020202020204" pitchFamily="34" charset="0"/>
              <a:buChar char="•"/>
            </a:pPr>
            <a:r>
              <a:rPr lang="en-PH" sz="2800" b="0" i="0" dirty="0">
                <a:solidFill>
                  <a:srgbClr val="1D2B36"/>
                </a:solidFill>
                <a:effectLst/>
                <a:latin typeface="GraphikRegular"/>
              </a:rPr>
              <a:t>You’ll need to continuously track the project’s progress and ensure that the milestones and deliverables stick to the project schedule</a:t>
            </a:r>
          </a:p>
          <a:p>
            <a:endParaRPr lang="en-PH" sz="3200" dirty="0"/>
          </a:p>
        </p:txBody>
      </p:sp>
    </p:spTree>
    <p:extLst>
      <p:ext uri="{BB962C8B-B14F-4D97-AF65-F5344CB8AC3E}">
        <p14:creationId xmlns:p14="http://schemas.microsoft.com/office/powerpoint/2010/main" val="373664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ACED-2B6D-445A-AC18-3D164053F567}"/>
              </a:ext>
            </a:extLst>
          </p:cNvPr>
          <p:cNvSpPr>
            <a:spLocks noGrp="1"/>
          </p:cNvSpPr>
          <p:nvPr>
            <p:ph type="title"/>
          </p:nvPr>
        </p:nvSpPr>
        <p:spPr/>
        <p:txBody>
          <a:bodyPr/>
          <a:lstStyle/>
          <a:p>
            <a:r>
              <a:rPr lang="en-PH" dirty="0"/>
              <a:t>The 3 objectives of a project manager during the project execution:</a:t>
            </a:r>
          </a:p>
        </p:txBody>
      </p:sp>
      <p:sp>
        <p:nvSpPr>
          <p:cNvPr id="3" name="Content Placeholder 2">
            <a:extLst>
              <a:ext uri="{FF2B5EF4-FFF2-40B4-BE49-F238E27FC236}">
                <a16:creationId xmlns:a16="http://schemas.microsoft.com/office/drawing/2014/main" id="{2623176D-A6A3-4B8A-AE94-8DDE57547131}"/>
              </a:ext>
            </a:extLst>
          </p:cNvPr>
          <p:cNvSpPr>
            <a:spLocks noGrp="1"/>
          </p:cNvSpPr>
          <p:nvPr>
            <p:ph idx="1"/>
          </p:nvPr>
        </p:nvSpPr>
        <p:spPr/>
        <p:txBody>
          <a:bodyPr>
            <a:normAutofit/>
          </a:bodyPr>
          <a:lstStyle/>
          <a:p>
            <a:pPr algn="l">
              <a:buFont typeface="Arial" panose="020B0604020202020204" pitchFamily="34" charset="0"/>
              <a:buChar char="•"/>
            </a:pPr>
            <a:r>
              <a:rPr lang="en-PH" sz="3200" b="0" i="0" dirty="0">
                <a:solidFill>
                  <a:srgbClr val="1D2B36"/>
                </a:solidFill>
                <a:effectLst/>
                <a:latin typeface="GraphikRegular"/>
              </a:rPr>
              <a:t>Managing people</a:t>
            </a:r>
          </a:p>
          <a:p>
            <a:pPr algn="l">
              <a:buFont typeface="Arial" panose="020B0604020202020204" pitchFamily="34" charset="0"/>
              <a:buChar char="•"/>
            </a:pPr>
            <a:r>
              <a:rPr lang="en-PH" sz="3200" b="0" i="0" dirty="0">
                <a:solidFill>
                  <a:srgbClr val="1D2B36"/>
                </a:solidFill>
                <a:effectLst/>
                <a:latin typeface="GraphikRegular"/>
              </a:rPr>
              <a:t>Managing processes</a:t>
            </a:r>
          </a:p>
          <a:p>
            <a:pPr algn="l">
              <a:buFont typeface="Arial" panose="020B0604020202020204" pitchFamily="34" charset="0"/>
              <a:buChar char="•"/>
            </a:pPr>
            <a:r>
              <a:rPr lang="en-PH" sz="3200" b="0" i="0" dirty="0">
                <a:solidFill>
                  <a:srgbClr val="1D2B36"/>
                </a:solidFill>
                <a:effectLst/>
                <a:latin typeface="GraphikRegular"/>
              </a:rPr>
              <a:t>Managing communication</a:t>
            </a:r>
          </a:p>
          <a:p>
            <a:endParaRPr lang="en-PH" sz="3200" dirty="0"/>
          </a:p>
        </p:txBody>
      </p:sp>
    </p:spTree>
    <p:extLst>
      <p:ext uri="{BB962C8B-B14F-4D97-AF65-F5344CB8AC3E}">
        <p14:creationId xmlns:p14="http://schemas.microsoft.com/office/powerpoint/2010/main" val="29427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6E13-2B65-492F-8947-71D6A83B2A47}"/>
              </a:ext>
            </a:extLst>
          </p:cNvPr>
          <p:cNvSpPr>
            <a:spLocks noGrp="1"/>
          </p:cNvSpPr>
          <p:nvPr>
            <p:ph type="title"/>
          </p:nvPr>
        </p:nvSpPr>
        <p:spPr/>
        <p:txBody>
          <a:bodyPr/>
          <a:lstStyle/>
          <a:p>
            <a:r>
              <a:rPr lang="en-PH" b="0" i="0" dirty="0">
                <a:solidFill>
                  <a:srgbClr val="1D2B36"/>
                </a:solidFill>
                <a:effectLst/>
                <a:latin typeface="GraphikBold"/>
              </a:rPr>
              <a:t>The benefits of a well-executed project are threefold:</a:t>
            </a:r>
            <a:endParaRPr lang="en-PH" dirty="0"/>
          </a:p>
        </p:txBody>
      </p:sp>
      <p:sp>
        <p:nvSpPr>
          <p:cNvPr id="3" name="Content Placeholder 2">
            <a:extLst>
              <a:ext uri="{FF2B5EF4-FFF2-40B4-BE49-F238E27FC236}">
                <a16:creationId xmlns:a16="http://schemas.microsoft.com/office/drawing/2014/main" id="{0048B016-761F-446F-802A-1B8E06CFCA82}"/>
              </a:ext>
            </a:extLst>
          </p:cNvPr>
          <p:cNvSpPr>
            <a:spLocks noGrp="1"/>
          </p:cNvSpPr>
          <p:nvPr>
            <p:ph idx="1"/>
          </p:nvPr>
        </p:nvSpPr>
        <p:spPr/>
        <p:txBody>
          <a:bodyPr>
            <a:normAutofit/>
          </a:bodyPr>
          <a:lstStyle/>
          <a:p>
            <a:pPr algn="l">
              <a:buFont typeface="Arial" panose="020B0604020202020204" pitchFamily="34" charset="0"/>
              <a:buChar char="•"/>
            </a:pPr>
            <a:r>
              <a:rPr lang="en-PH" sz="2800" b="0" i="0" dirty="0">
                <a:solidFill>
                  <a:srgbClr val="1D2B36"/>
                </a:solidFill>
                <a:effectLst/>
                <a:latin typeface="GraphikRegular"/>
              </a:rPr>
              <a:t>The project can be completed on time and budget</a:t>
            </a:r>
          </a:p>
          <a:p>
            <a:pPr algn="l">
              <a:buFont typeface="Arial" panose="020B0604020202020204" pitchFamily="34" charset="0"/>
              <a:buChar char="•"/>
            </a:pPr>
            <a:r>
              <a:rPr lang="en-PH" sz="2800" b="0" i="0" dirty="0">
                <a:solidFill>
                  <a:srgbClr val="1D2B36"/>
                </a:solidFill>
                <a:effectLst/>
                <a:latin typeface="GraphikRegular"/>
              </a:rPr>
              <a:t>Team morale can be maintained</a:t>
            </a:r>
          </a:p>
          <a:p>
            <a:pPr algn="l">
              <a:buFont typeface="Arial" panose="020B0604020202020204" pitchFamily="34" charset="0"/>
              <a:buChar char="•"/>
            </a:pPr>
            <a:r>
              <a:rPr lang="en-PH" sz="2800" b="0" i="0" dirty="0">
                <a:solidFill>
                  <a:srgbClr val="1D2B36"/>
                </a:solidFill>
                <a:effectLst/>
                <a:latin typeface="GraphikRegular"/>
              </a:rPr>
              <a:t>Stakeholders are satisfied with overall project progress</a:t>
            </a:r>
          </a:p>
          <a:p>
            <a:endParaRPr lang="en-PH" sz="2800" dirty="0"/>
          </a:p>
        </p:txBody>
      </p:sp>
    </p:spTree>
    <p:extLst>
      <p:ext uri="{BB962C8B-B14F-4D97-AF65-F5344CB8AC3E}">
        <p14:creationId xmlns:p14="http://schemas.microsoft.com/office/powerpoint/2010/main" val="254828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8866-CAA7-4F2E-8CD1-91AF8DF977B3}"/>
              </a:ext>
            </a:extLst>
          </p:cNvPr>
          <p:cNvSpPr>
            <a:spLocks noGrp="1"/>
          </p:cNvSpPr>
          <p:nvPr>
            <p:ph type="title"/>
          </p:nvPr>
        </p:nvSpPr>
        <p:spPr/>
        <p:txBody>
          <a:bodyPr/>
          <a:lstStyle/>
          <a:p>
            <a:r>
              <a:rPr lang="en-PH" dirty="0"/>
              <a:t>What happens during the project execution phase</a:t>
            </a:r>
          </a:p>
        </p:txBody>
      </p:sp>
      <p:sp>
        <p:nvSpPr>
          <p:cNvPr id="3" name="Content Placeholder 2">
            <a:extLst>
              <a:ext uri="{FF2B5EF4-FFF2-40B4-BE49-F238E27FC236}">
                <a16:creationId xmlns:a16="http://schemas.microsoft.com/office/drawing/2014/main" id="{7AF64A33-4A4A-49A6-A219-5DF039058A71}"/>
              </a:ext>
            </a:extLst>
          </p:cNvPr>
          <p:cNvSpPr>
            <a:spLocks noGrp="1"/>
          </p:cNvSpPr>
          <p:nvPr>
            <p:ph idx="1"/>
          </p:nvPr>
        </p:nvSpPr>
        <p:spPr/>
        <p:txBody>
          <a:bodyPr>
            <a:normAutofit lnSpcReduction="10000"/>
          </a:bodyPr>
          <a:lstStyle/>
          <a:p>
            <a:pPr algn="l">
              <a:buFont typeface="Arial" panose="020B0604020202020204" pitchFamily="34" charset="0"/>
              <a:buChar char="•"/>
            </a:pPr>
            <a:r>
              <a:rPr lang="en-PH" sz="2400" b="0" i="0" dirty="0">
                <a:solidFill>
                  <a:srgbClr val="1D2B36"/>
                </a:solidFill>
                <a:effectLst/>
                <a:latin typeface="GraphikRegular"/>
              </a:rPr>
              <a:t>Execute the </a:t>
            </a:r>
            <a:r>
              <a:rPr lang="en-PH" sz="2400" b="0" i="0" u="none" strike="noStrike" dirty="0">
                <a:solidFill>
                  <a:srgbClr val="0565FF"/>
                </a:solidFill>
                <a:effectLst/>
                <a:latin typeface="GraphikRegular"/>
              </a:rPr>
              <a:t>project scope</a:t>
            </a:r>
            <a:endParaRPr lang="en-PH" sz="2400" b="0" i="0" dirty="0">
              <a:solidFill>
                <a:srgbClr val="1D2B36"/>
              </a:solidFill>
              <a:effectLst/>
              <a:latin typeface="GraphikRegular"/>
            </a:endParaRPr>
          </a:p>
          <a:p>
            <a:pPr algn="l">
              <a:buFont typeface="Arial" panose="020B0604020202020204" pitchFamily="34" charset="0"/>
              <a:buChar char="•"/>
            </a:pPr>
            <a:r>
              <a:rPr lang="en-PH" sz="2400" b="0" i="0" dirty="0">
                <a:solidFill>
                  <a:srgbClr val="1D2B36"/>
                </a:solidFill>
                <a:effectLst/>
                <a:latin typeface="GraphikRegular"/>
              </a:rPr>
              <a:t>Manage the team’s work</a:t>
            </a:r>
          </a:p>
          <a:p>
            <a:pPr algn="l">
              <a:buFont typeface="Arial" panose="020B0604020202020204" pitchFamily="34" charset="0"/>
              <a:buChar char="•"/>
            </a:pPr>
            <a:r>
              <a:rPr lang="en-PH" sz="2400" b="0" i="0" dirty="0">
                <a:solidFill>
                  <a:srgbClr val="1D2B36"/>
                </a:solidFill>
                <a:effectLst/>
                <a:latin typeface="GraphikRegular"/>
              </a:rPr>
              <a:t>Recommend changes and corrective actions</a:t>
            </a:r>
          </a:p>
          <a:p>
            <a:pPr algn="l">
              <a:buFont typeface="Arial" panose="020B0604020202020204" pitchFamily="34" charset="0"/>
              <a:buChar char="•"/>
            </a:pPr>
            <a:r>
              <a:rPr lang="en-PH" sz="2400" b="0" i="0" dirty="0">
                <a:solidFill>
                  <a:srgbClr val="1D2B36"/>
                </a:solidFill>
                <a:effectLst/>
                <a:latin typeface="GraphikRegular"/>
              </a:rPr>
              <a:t>Manage </a:t>
            </a:r>
            <a:r>
              <a:rPr lang="en-PH" sz="2400" b="0" i="0" u="none" strike="noStrike" dirty="0">
                <a:solidFill>
                  <a:srgbClr val="0565FF"/>
                </a:solidFill>
                <a:effectLst/>
                <a:latin typeface="GraphikRegular"/>
              </a:rPr>
              <a:t>project communication</a:t>
            </a:r>
            <a:r>
              <a:rPr lang="en-PH" sz="2400" b="0" i="0" dirty="0">
                <a:solidFill>
                  <a:srgbClr val="1D2B36"/>
                </a:solidFill>
                <a:effectLst/>
                <a:latin typeface="GraphikRegular"/>
              </a:rPr>
              <a:t> with stakeholders</a:t>
            </a:r>
          </a:p>
          <a:p>
            <a:pPr algn="l">
              <a:buFont typeface="Arial" panose="020B0604020202020204" pitchFamily="34" charset="0"/>
              <a:buChar char="•"/>
            </a:pPr>
            <a:r>
              <a:rPr lang="en-PH" sz="2400" b="0" i="0" dirty="0">
                <a:solidFill>
                  <a:srgbClr val="1D2B36"/>
                </a:solidFill>
                <a:effectLst/>
                <a:latin typeface="GraphikRegular"/>
              </a:rPr>
              <a:t>Conduct team-building exercises</a:t>
            </a:r>
          </a:p>
          <a:p>
            <a:pPr algn="l">
              <a:buFont typeface="Arial" panose="020B0604020202020204" pitchFamily="34" charset="0"/>
              <a:buChar char="•"/>
            </a:pPr>
            <a:r>
              <a:rPr lang="en-PH" sz="2400" b="0" i="0" dirty="0">
                <a:solidFill>
                  <a:srgbClr val="1D2B36"/>
                </a:solidFill>
                <a:effectLst/>
                <a:latin typeface="GraphikRegular"/>
              </a:rPr>
              <a:t>Celebrate </a:t>
            </a:r>
            <a:r>
              <a:rPr lang="en-PH" sz="2400" b="0" i="0" u="none" strike="noStrike" dirty="0">
                <a:solidFill>
                  <a:srgbClr val="0565FF"/>
                </a:solidFill>
                <a:effectLst/>
                <a:latin typeface="GraphikRegular"/>
              </a:rPr>
              <a:t>project milestones</a:t>
            </a:r>
            <a:r>
              <a:rPr lang="en-PH" sz="2400" b="0" i="0" dirty="0">
                <a:solidFill>
                  <a:srgbClr val="1D2B36"/>
                </a:solidFill>
                <a:effectLst/>
                <a:latin typeface="GraphikRegular"/>
              </a:rPr>
              <a:t> and motivate team members</a:t>
            </a:r>
          </a:p>
          <a:p>
            <a:pPr algn="l">
              <a:buFont typeface="Arial" panose="020B0604020202020204" pitchFamily="34" charset="0"/>
              <a:buChar char="•"/>
            </a:pPr>
            <a:r>
              <a:rPr lang="en-PH" sz="2400" b="0" i="0" dirty="0">
                <a:solidFill>
                  <a:srgbClr val="1D2B36"/>
                </a:solidFill>
                <a:effectLst/>
                <a:latin typeface="GraphikRegular"/>
              </a:rPr>
              <a:t>Hold status review meetings to make sure everything is on schedule</a:t>
            </a:r>
          </a:p>
          <a:p>
            <a:pPr algn="l">
              <a:buFont typeface="Arial" panose="020B0604020202020204" pitchFamily="34" charset="0"/>
              <a:buChar char="•"/>
            </a:pPr>
            <a:r>
              <a:rPr lang="en-PH" sz="2400" b="0" i="0" dirty="0">
                <a:solidFill>
                  <a:srgbClr val="1D2B36"/>
                </a:solidFill>
                <a:effectLst/>
                <a:latin typeface="GraphikRegular"/>
              </a:rPr>
              <a:t>Document all changes to the project plan</a:t>
            </a:r>
            <a:endParaRPr lang="en-PH" sz="2400" b="0" i="0" dirty="0">
              <a:solidFill>
                <a:srgbClr val="1D2B36"/>
              </a:solidFill>
              <a:effectLst/>
              <a:latin typeface="GraphikMedium"/>
            </a:endParaRPr>
          </a:p>
          <a:p>
            <a:endParaRPr lang="en-PH" sz="2400" dirty="0"/>
          </a:p>
        </p:txBody>
      </p:sp>
    </p:spTree>
    <p:extLst>
      <p:ext uri="{BB962C8B-B14F-4D97-AF65-F5344CB8AC3E}">
        <p14:creationId xmlns:p14="http://schemas.microsoft.com/office/powerpoint/2010/main" val="143025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21B9-A5A3-40AC-B4D7-1E7DA41C21E1}"/>
              </a:ext>
            </a:extLst>
          </p:cNvPr>
          <p:cNvSpPr>
            <a:spLocks noGrp="1"/>
          </p:cNvSpPr>
          <p:nvPr>
            <p:ph type="title"/>
          </p:nvPr>
        </p:nvSpPr>
        <p:spPr/>
        <p:txBody>
          <a:bodyPr/>
          <a:lstStyle/>
          <a:p>
            <a:r>
              <a:rPr lang="en-PH" dirty="0"/>
              <a:t>What challenges are you likely to face?</a:t>
            </a:r>
          </a:p>
        </p:txBody>
      </p:sp>
      <p:sp>
        <p:nvSpPr>
          <p:cNvPr id="3" name="Content Placeholder 2">
            <a:extLst>
              <a:ext uri="{FF2B5EF4-FFF2-40B4-BE49-F238E27FC236}">
                <a16:creationId xmlns:a16="http://schemas.microsoft.com/office/drawing/2014/main" id="{180958EC-DB0B-4E70-A54C-5FBDE54B1385}"/>
              </a:ext>
            </a:extLst>
          </p:cNvPr>
          <p:cNvSpPr>
            <a:spLocks noGrp="1"/>
          </p:cNvSpPr>
          <p:nvPr>
            <p:ph idx="1"/>
          </p:nvPr>
        </p:nvSpPr>
        <p:spPr/>
        <p:txBody>
          <a:bodyPr>
            <a:normAutofit lnSpcReduction="10000"/>
          </a:bodyPr>
          <a:lstStyle/>
          <a:p>
            <a:pPr algn="l">
              <a:buFont typeface="Arial" panose="020B0604020202020204" pitchFamily="34" charset="0"/>
              <a:buChar char="•"/>
            </a:pPr>
            <a:r>
              <a:rPr lang="en-PH" sz="3200" b="0" i="0" dirty="0">
                <a:solidFill>
                  <a:srgbClr val="1D2B36"/>
                </a:solidFill>
                <a:effectLst/>
                <a:latin typeface="GraphikRegular"/>
              </a:rPr>
              <a:t>A lack of common understanding</a:t>
            </a:r>
          </a:p>
          <a:p>
            <a:pPr algn="l">
              <a:buFont typeface="Arial" panose="020B0604020202020204" pitchFamily="34" charset="0"/>
              <a:buChar char="•"/>
            </a:pPr>
            <a:r>
              <a:rPr lang="en-PH" sz="3200" b="0" i="0" dirty="0">
                <a:solidFill>
                  <a:srgbClr val="1D2B36"/>
                </a:solidFill>
                <a:effectLst/>
                <a:latin typeface="GraphikRegular"/>
              </a:rPr>
              <a:t>Uninvolved sponsors</a:t>
            </a:r>
          </a:p>
          <a:p>
            <a:pPr algn="l">
              <a:buFont typeface="Arial" panose="020B0604020202020204" pitchFamily="34" charset="0"/>
              <a:buChar char="•"/>
            </a:pPr>
            <a:r>
              <a:rPr lang="en-PH" sz="3200" b="0" i="0" dirty="0">
                <a:solidFill>
                  <a:srgbClr val="1D2B36"/>
                </a:solidFill>
                <a:effectLst/>
                <a:latin typeface="GraphikRegular"/>
              </a:rPr>
              <a:t>Misalignment with strategic </a:t>
            </a:r>
            <a:r>
              <a:rPr lang="en-PH" sz="3200" b="0" i="0" u="none" strike="noStrike" dirty="0">
                <a:solidFill>
                  <a:srgbClr val="0565FF"/>
                </a:solidFill>
                <a:effectLst/>
                <a:latin typeface="GraphikRegular"/>
              </a:rPr>
              <a:t>project objectives</a:t>
            </a:r>
            <a:r>
              <a:rPr lang="en-PH" sz="3200" b="0" i="0" dirty="0">
                <a:solidFill>
                  <a:srgbClr val="1D2B36"/>
                </a:solidFill>
                <a:effectLst/>
                <a:latin typeface="GraphikRegular"/>
              </a:rPr>
              <a:t> and goals</a:t>
            </a:r>
          </a:p>
          <a:p>
            <a:pPr algn="l">
              <a:buFont typeface="Arial" panose="020B0604020202020204" pitchFamily="34" charset="0"/>
              <a:buChar char="•"/>
            </a:pPr>
            <a:r>
              <a:rPr lang="en-PH" sz="3200" b="0" i="0" dirty="0">
                <a:solidFill>
                  <a:srgbClr val="1D2B36"/>
                </a:solidFill>
                <a:effectLst/>
                <a:latin typeface="GraphikRegular"/>
              </a:rPr>
              <a:t>Poor change management processes</a:t>
            </a:r>
          </a:p>
          <a:p>
            <a:pPr algn="l">
              <a:buFont typeface="Arial" panose="020B0604020202020204" pitchFamily="34" charset="0"/>
              <a:buChar char="•"/>
            </a:pPr>
            <a:r>
              <a:rPr lang="en-PH" sz="3200" b="0" i="0" dirty="0">
                <a:solidFill>
                  <a:srgbClr val="1D2B36"/>
                </a:solidFill>
                <a:effectLst/>
                <a:latin typeface="GraphikRegular"/>
              </a:rPr>
              <a:t>Ineffective corporate governance</a:t>
            </a:r>
          </a:p>
          <a:p>
            <a:pPr algn="l">
              <a:buFont typeface="Arial" panose="020B0604020202020204" pitchFamily="34" charset="0"/>
              <a:buChar char="•"/>
            </a:pPr>
            <a:r>
              <a:rPr lang="en-PH" sz="3200" b="0" i="0" dirty="0">
                <a:solidFill>
                  <a:srgbClr val="1D2B36"/>
                </a:solidFill>
                <a:effectLst/>
                <a:latin typeface="GraphikRegular"/>
              </a:rPr>
              <a:t>Poor leadership</a:t>
            </a:r>
            <a:endParaRPr lang="en-PH" sz="3200" b="0" i="0" dirty="0">
              <a:solidFill>
                <a:srgbClr val="1D2B36"/>
              </a:solidFill>
              <a:effectLst/>
              <a:latin typeface="GraphikMedium"/>
            </a:endParaRPr>
          </a:p>
          <a:p>
            <a:endParaRPr lang="en-PH" sz="3200" dirty="0"/>
          </a:p>
        </p:txBody>
      </p:sp>
    </p:spTree>
    <p:extLst>
      <p:ext uri="{BB962C8B-B14F-4D97-AF65-F5344CB8AC3E}">
        <p14:creationId xmlns:p14="http://schemas.microsoft.com/office/powerpoint/2010/main" val="142489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7D3D11-269B-4A6D-A038-561DE98548A7}"/>
              </a:ext>
            </a:extLst>
          </p:cNvPr>
          <p:cNvPicPr>
            <a:picLocks noChangeAspect="1"/>
          </p:cNvPicPr>
          <p:nvPr/>
        </p:nvPicPr>
        <p:blipFill>
          <a:blip r:embed="rId2"/>
          <a:stretch>
            <a:fillRect/>
          </a:stretch>
        </p:blipFill>
        <p:spPr>
          <a:xfrm>
            <a:off x="2532246" y="568090"/>
            <a:ext cx="7711518" cy="5697955"/>
          </a:xfrm>
          <a:prstGeom prst="rect">
            <a:avLst/>
          </a:prstGeom>
        </p:spPr>
      </p:pic>
    </p:spTree>
    <p:extLst>
      <p:ext uri="{BB962C8B-B14F-4D97-AF65-F5344CB8AC3E}">
        <p14:creationId xmlns:p14="http://schemas.microsoft.com/office/powerpoint/2010/main" val="112342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{6A689A63-9324-4C5D-9762-B6C3DD42210F}tf78438558_win32</Template>
  <TotalTime>547</TotalTime>
  <Words>1134</Words>
  <Application>Microsoft Office PowerPoint</Application>
  <PresentationFormat>Widescreen</PresentationFormat>
  <Paragraphs>81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Century Gothic</vt:lpstr>
      <vt:lpstr>Garamond</vt:lpstr>
      <vt:lpstr>GraphikBold</vt:lpstr>
      <vt:lpstr>GraphikMedium</vt:lpstr>
      <vt:lpstr>GraphikRegular</vt:lpstr>
      <vt:lpstr>Open Sans</vt:lpstr>
      <vt:lpstr>SavonVTI</vt:lpstr>
      <vt:lpstr>MODULE 9-10 PROJECT EXECUTION</vt:lpstr>
      <vt:lpstr>LEARNING OUTCOME</vt:lpstr>
      <vt:lpstr>PROJECT BASELINE</vt:lpstr>
      <vt:lpstr>WHAT IS PROJECT EXECUTION</vt:lpstr>
      <vt:lpstr>The 3 objectives of a project manager during the project execution:</vt:lpstr>
      <vt:lpstr>The benefits of a well-executed project are threefold:</vt:lpstr>
      <vt:lpstr>What happens during the project execution phase</vt:lpstr>
      <vt:lpstr>What challenges are you likely to face?</vt:lpstr>
      <vt:lpstr>PowerPoint Presentation</vt:lpstr>
      <vt:lpstr>PowerPoint Presentation</vt:lpstr>
      <vt:lpstr>What’s produced during the execution phase? </vt:lpstr>
      <vt:lpstr>Project Deliverables</vt:lpstr>
      <vt:lpstr>Change Requests</vt:lpstr>
      <vt:lpstr>Performance Data</vt:lpstr>
      <vt:lpstr>Issues Log</vt:lpstr>
      <vt:lpstr>Documentation updates </vt:lpstr>
      <vt:lpstr>7 strategies for a successful project execution</vt:lpstr>
      <vt:lpstr>PowerPoint Presentation</vt:lpstr>
      <vt:lpstr>1)  Leverage on the PM Tool</vt:lpstr>
      <vt:lpstr>2) Delegate tasks to get work done effectively</vt:lpstr>
      <vt:lpstr>3) Empower your team to make decisions </vt:lpstr>
      <vt:lpstr>4) Be open to new ideas </vt:lpstr>
      <vt:lpstr>5) Manage team communication</vt:lpstr>
      <vt:lpstr>6)  Measure progress regularly </vt:lpstr>
      <vt:lpstr>7) Control the scope  </vt:lpstr>
      <vt:lpstr>Bonus Point – Ensure the quality of output and deliverables with stakeholder </vt:lpstr>
      <vt:lpstr>GROUP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9-10 PROJECT EXECUTION</dc:title>
  <dc:creator>Dittas Formoso</dc:creator>
  <cp:lastModifiedBy>Dittas Formoso</cp:lastModifiedBy>
  <cp:revision>22</cp:revision>
  <dcterms:created xsi:type="dcterms:W3CDTF">2021-06-04T02:14:23Z</dcterms:created>
  <dcterms:modified xsi:type="dcterms:W3CDTF">2021-08-31T12:36:16Z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