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1"/>
  </p:notesMasterIdLst>
  <p:sldIdLst>
    <p:sldId id="270" r:id="rId4"/>
    <p:sldId id="467" r:id="rId5"/>
    <p:sldId id="271" r:id="rId6"/>
    <p:sldId id="260" r:id="rId7"/>
    <p:sldId id="267" r:id="rId8"/>
    <p:sldId id="265" r:id="rId9"/>
    <p:sldId id="268" r:id="rId10"/>
    <p:sldId id="266" r:id="rId11"/>
    <p:sldId id="262" r:id="rId12"/>
    <p:sldId id="263" r:id="rId13"/>
    <p:sldId id="256" r:id="rId14"/>
    <p:sldId id="257" r:id="rId15"/>
    <p:sldId id="258" r:id="rId16"/>
    <p:sldId id="26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 varScale="1">
        <p:scale>
          <a:sx n="74" d="100"/>
          <a:sy n="74" d="100"/>
        </p:scale>
        <p:origin x="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CD1F-E172-4B8C-9891-13BC532303DF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825A7-32BD-4F67-928A-96346FBED8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110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25A7-32BD-4F67-928A-96346FBED871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097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22222"/>
                </a:solidFill>
              </a:rPr>
              <a:t>20 years in information technology, mostly in selling and managing enterprise projects either direct or thru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22222"/>
                </a:solidFill>
              </a:rPr>
              <a:t>Has served as consultant for both local and foreign based companies, including The World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22222"/>
                </a:solidFill>
              </a:rPr>
              <a:t>Holds a Masters Degree in Information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22222"/>
                </a:solidFill>
              </a:rPr>
              <a:t>Currently a Doctoral Candidate in Organization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22222"/>
                </a:solidFill>
              </a:rPr>
              <a:t>Plays classical music on the piano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22222"/>
                </a:solidFill>
              </a:rPr>
              <a:t>A wanderlust; 50 countries and counting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22222"/>
                </a:solidFill>
              </a:rPr>
              <a:t>A health and dance enthusiast</a:t>
            </a:r>
            <a:endParaRPr lang="en-US" sz="900" b="0" i="0" dirty="0">
              <a:solidFill>
                <a:srgbClr val="222222"/>
              </a:solidFill>
              <a:effectLst/>
            </a:endParaRP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5AA11A-A140-7043-B1B2-152FF0BB07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96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6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07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904F-3536-497C-8CB1-C1ABFDD9B89F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77317D0-FFF0-437B-AC94-7F882832A408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ur lady of fatima college">
            <a:extLst>
              <a:ext uri="{FF2B5EF4-FFF2-40B4-BE49-F238E27FC236}">
                <a16:creationId xmlns:a16="http://schemas.microsoft.com/office/drawing/2014/main" id="{09E66562-8197-4AC6-8063-2E20055F7B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0"/>
            <a:ext cx="1905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22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904F-3536-497C-8CB1-C1ABFDD9B89F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17D0-FFF0-437B-AC94-7F882832A408}" type="slidenum">
              <a:rPr lang="en-PH" smtClean="0"/>
              <a:t>‹#›</a:t>
            </a:fld>
            <a:endParaRPr lang="en-P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ur lady of fatima college">
            <a:extLst>
              <a:ext uri="{FF2B5EF4-FFF2-40B4-BE49-F238E27FC236}">
                <a16:creationId xmlns:a16="http://schemas.microsoft.com/office/drawing/2014/main" id="{1E19AF89-09E7-4CD1-B9A3-8C346FF873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0"/>
            <a:ext cx="1905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41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904F-3536-497C-8CB1-C1ABFDD9B89F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17D0-FFF0-437B-AC94-7F882832A408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ur lady of fatima college">
            <a:extLst>
              <a:ext uri="{FF2B5EF4-FFF2-40B4-BE49-F238E27FC236}">
                <a16:creationId xmlns:a16="http://schemas.microsoft.com/office/drawing/2014/main" id="{5A57AF55-CFA8-4D72-873E-F2864141AC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0"/>
            <a:ext cx="1905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71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904F-3536-497C-8CB1-C1ABFDD9B89F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17D0-FFF0-437B-AC94-7F882832A408}" type="slidenum">
              <a:rPr lang="en-PH" smtClean="0"/>
              <a:t>‹#›</a:t>
            </a:fld>
            <a:endParaRPr lang="en-P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our lady of fatima college">
            <a:extLst>
              <a:ext uri="{FF2B5EF4-FFF2-40B4-BE49-F238E27FC236}">
                <a16:creationId xmlns:a16="http://schemas.microsoft.com/office/drawing/2014/main" id="{D78C34F9-3A60-478D-9DE3-F2F53A9D80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0" y="0"/>
            <a:ext cx="1104040" cy="122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38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904F-3536-497C-8CB1-C1ABFDD9B89F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17D0-FFF0-437B-AC94-7F882832A408}" type="slidenum">
              <a:rPr lang="en-PH" smtClean="0"/>
              <a:t>‹#›</a:t>
            </a:fld>
            <a:endParaRPr lang="en-P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mage result for our lady of fatima college">
            <a:extLst>
              <a:ext uri="{FF2B5EF4-FFF2-40B4-BE49-F238E27FC236}">
                <a16:creationId xmlns:a16="http://schemas.microsoft.com/office/drawing/2014/main" id="{20695ABB-9629-4A8E-8861-147005C0B8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0" y="0"/>
            <a:ext cx="1104040" cy="122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225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904F-3536-497C-8CB1-C1ABFDD9B89F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17D0-FFF0-437B-AC94-7F882832A408}" type="slidenum">
              <a:rPr lang="en-PH" smtClean="0"/>
              <a:t>‹#›</a:t>
            </a:fld>
            <a:endParaRPr lang="en-P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ur lady of fatima college">
            <a:extLst>
              <a:ext uri="{FF2B5EF4-FFF2-40B4-BE49-F238E27FC236}">
                <a16:creationId xmlns:a16="http://schemas.microsoft.com/office/drawing/2014/main" id="{13087CCF-803F-494C-9F8D-946522724D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0" y="0"/>
            <a:ext cx="1104040" cy="122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11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904F-3536-497C-8CB1-C1ABFDD9B89F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17D0-FFF0-437B-AC94-7F882832A408}" type="slidenum">
              <a:rPr lang="en-PH" smtClean="0"/>
              <a:t>‹#›</a:t>
            </a:fld>
            <a:endParaRPr lang="en-PH"/>
          </a:p>
        </p:txBody>
      </p:sp>
      <p:pic>
        <p:nvPicPr>
          <p:cNvPr id="6" name="Picture 2" descr="Image result for our lady of fatima college">
            <a:extLst>
              <a:ext uri="{FF2B5EF4-FFF2-40B4-BE49-F238E27FC236}">
                <a16:creationId xmlns:a16="http://schemas.microsoft.com/office/drawing/2014/main" id="{9EF4121F-7DFC-490A-87C4-AB3599E36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0" y="0"/>
            <a:ext cx="1104040" cy="122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18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904F-3536-497C-8CB1-C1ABFDD9B89F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17D0-FFF0-437B-AC94-7F882832A408}" type="slidenum">
              <a:rPr lang="en-PH" smtClean="0"/>
              <a:t>‹#›</a:t>
            </a:fld>
            <a:endParaRPr lang="en-P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our lady of fatima college">
            <a:extLst>
              <a:ext uri="{FF2B5EF4-FFF2-40B4-BE49-F238E27FC236}">
                <a16:creationId xmlns:a16="http://schemas.microsoft.com/office/drawing/2014/main" id="{C0EB228B-8FB3-4952-85A6-6D15D6B6C4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0" y="0"/>
            <a:ext cx="1104040" cy="122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75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0F2904F-3536-497C-8CB1-C1ABFDD9B89F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17D0-FFF0-437B-AC94-7F882832A408}" type="slidenum">
              <a:rPr lang="en-PH" smtClean="0"/>
              <a:t>‹#›</a:t>
            </a:fld>
            <a:endParaRPr lang="en-P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our lady of fatima college">
            <a:extLst>
              <a:ext uri="{FF2B5EF4-FFF2-40B4-BE49-F238E27FC236}">
                <a16:creationId xmlns:a16="http://schemas.microsoft.com/office/drawing/2014/main" id="{9085D202-8E32-4E31-B4A0-809F3F04FF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0" y="0"/>
            <a:ext cx="1104040" cy="122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23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904F-3536-497C-8CB1-C1ABFDD9B89F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17D0-FFF0-437B-AC94-7F882832A408}" type="slidenum">
              <a:rPr lang="en-PH" smtClean="0"/>
              <a:t>‹#›</a:t>
            </a:fld>
            <a:endParaRPr lang="en-P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our lady of fatima college">
            <a:extLst>
              <a:ext uri="{FF2B5EF4-FFF2-40B4-BE49-F238E27FC236}">
                <a16:creationId xmlns:a16="http://schemas.microsoft.com/office/drawing/2014/main" id="{62FAF088-C63C-4530-9C22-4860F3C66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0" y="0"/>
            <a:ext cx="1104040" cy="122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799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904F-3536-497C-8CB1-C1ABFDD9B89F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17D0-FFF0-437B-AC94-7F882832A408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60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A5F1-5A1E-461B-9536-D346EC4CE2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F5B-EDAE-407D-9421-967ED58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71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A5F1-5A1E-461B-9536-D346EC4CE2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F5B-EDAE-407D-9421-967ED58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A5F1-5A1E-461B-9536-D346EC4CE2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F5B-EDAE-407D-9421-967ED58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A5F1-5A1E-461B-9536-D346EC4CE2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F5B-EDAE-407D-9421-967ED58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73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A5F1-5A1E-461B-9536-D346EC4CE2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F5B-EDAE-407D-9421-967ED58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69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A5F1-5A1E-461B-9536-D346EC4CE2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F5B-EDAE-407D-9421-967ED58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77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A5F1-5A1E-461B-9536-D346EC4CE2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F5B-EDAE-407D-9421-967ED58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8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57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A5F1-5A1E-461B-9536-D346EC4CE2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F5B-EDAE-407D-9421-967ED58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99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A5F1-5A1E-461B-9536-D346EC4CE2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F5B-EDAE-407D-9421-967ED58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53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A5F1-5A1E-461B-9536-D346EC4CE2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F5B-EDAE-407D-9421-967ED58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8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A5F1-5A1E-461B-9536-D346EC4CE2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F5B-EDAE-407D-9421-967ED583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03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3117275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9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69048" y="1033959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2025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383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05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4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10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7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8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904F-3536-497C-8CB1-C1ABFDD9B89F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77317D0-FFF0-437B-AC94-7F882832A408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1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A5F1-5A1E-461B-9536-D346EC4CE2D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D8F5B-EDAE-407D-9421-967ED583FCF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77949"/>
            <a:ext cx="2362323" cy="1328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81" y="6356352"/>
            <a:ext cx="2523220" cy="30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-GwBNwZOPUs?feature=oembe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5315-B189-4D70-A4F3-3BA26E1FA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WEEK 1-2: ORIENTATION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840D8-CDC9-49E0-B7D6-07E9D89E8BF6}"/>
              </a:ext>
            </a:extLst>
          </p:cNvPr>
          <p:cNvSpPr txBox="1"/>
          <p:nvPr/>
        </p:nvSpPr>
        <p:spPr>
          <a:xfrm>
            <a:off x="3469159" y="3810000"/>
            <a:ext cx="6053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/>
              <a:t>PROJECT MANAGEMENT</a:t>
            </a:r>
          </a:p>
          <a:p>
            <a:r>
              <a:rPr lang="en-PH" sz="3600" b="1" dirty="0"/>
              <a:t>MS. DITTAS A. FORMOSO</a:t>
            </a:r>
          </a:p>
        </p:txBody>
      </p:sp>
    </p:spTree>
    <p:extLst>
      <p:ext uri="{BB962C8B-B14F-4D97-AF65-F5344CB8AC3E}">
        <p14:creationId xmlns:p14="http://schemas.microsoft.com/office/powerpoint/2010/main" val="43305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673C-4505-4926-AF72-5FB4DECD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CA15-C58D-4F16-8361-AC8EA05E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Week 12:  Midterm Exams and Project</a:t>
            </a:r>
          </a:p>
          <a:p>
            <a:r>
              <a:rPr lang="en-PH" sz="2800" dirty="0"/>
              <a:t>Week 13-14:  Project Closure</a:t>
            </a:r>
          </a:p>
          <a:p>
            <a:r>
              <a:rPr lang="en-PH" sz="2800" dirty="0"/>
              <a:t>Week 15-16:  :  Project  Quality Management</a:t>
            </a:r>
          </a:p>
          <a:p>
            <a:r>
              <a:rPr lang="en-PH" sz="2800" dirty="0"/>
              <a:t>Week 17-18:  Essential Skills of a Project Manager</a:t>
            </a:r>
          </a:p>
          <a:p>
            <a:r>
              <a:rPr lang="en-PH" sz="2800" dirty="0"/>
              <a:t>Week 18:  Final Exams and Project</a:t>
            </a:r>
          </a:p>
        </p:txBody>
      </p:sp>
    </p:spTree>
    <p:extLst>
      <p:ext uri="{BB962C8B-B14F-4D97-AF65-F5344CB8AC3E}">
        <p14:creationId xmlns:p14="http://schemas.microsoft.com/office/powerpoint/2010/main" val="40772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01900" y="876300"/>
            <a:ext cx="6845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800"/>
              </a:lnSpc>
              <a:tabLst/>
            </a:pPr>
            <a:r>
              <a:rPr lang="en-US" altLang="zh-CN" sz="5906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INTRODUCTIONTO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501900" y="1714500"/>
            <a:ext cx="7592078" cy="17261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800"/>
              </a:lnSpc>
              <a:tabLst/>
            </a:pPr>
            <a:r>
              <a:rPr lang="en-US" altLang="zh-CN" sz="5906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OLFU VISION,MISSION,</a:t>
            </a:r>
          </a:p>
          <a:p>
            <a:pPr>
              <a:lnSpc>
                <a:spcPts val="6300"/>
              </a:lnSpc>
              <a:tabLst/>
            </a:pPr>
            <a:r>
              <a:rPr lang="en-US" altLang="zh-CN" sz="5904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VALUES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8655" y="1831848"/>
            <a:ext cx="9639554" cy="64007"/>
          </a:xfrm>
          <a:custGeom>
            <a:avLst/>
            <a:gdLst>
              <a:gd name="connsiteX0" fmla="*/ 16002 w 9639554"/>
              <a:gd name="connsiteY0" fmla="*/ 16001 h 64007"/>
              <a:gd name="connsiteX1" fmla="*/ 9623551 w 9639554"/>
              <a:gd name="connsiteY1" fmla="*/ 16001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639554" h="64007">
                <a:moveTo>
                  <a:pt x="16002" y="16001"/>
                </a:moveTo>
                <a:lnTo>
                  <a:pt x="9623551" y="16001"/>
                </a:lnTo>
              </a:path>
            </a:pathLst>
          </a:custGeom>
          <a:ln w="38100">
            <a:solidFill>
              <a:srgbClr val="B71E42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74400" y="0"/>
            <a:ext cx="1117600" cy="12319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06600"/>
            <a:ext cx="12192000" cy="4851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36700" y="825500"/>
            <a:ext cx="6743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OLFUVISION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(MUST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MEMORIZETHIS)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16000" y="2108200"/>
            <a:ext cx="100076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101600" algn="l"/>
              </a:tabLst>
            </a:pPr>
            <a:r>
              <a:rPr lang="en-US" altLang="zh-CN" dirty="0"/>
              <a:t>	</a:t>
            </a:r>
            <a:r>
              <a:rPr lang="en-US" altLang="zh-CN" sz="3995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A</a:t>
            </a:r>
            <a:r>
              <a:rPr lang="en-US" altLang="zh-CN" sz="3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premier</a:t>
            </a:r>
            <a:r>
              <a:rPr lang="en-US" altLang="zh-CN" sz="3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inclusive</a:t>
            </a:r>
            <a:r>
              <a:rPr lang="en-US" altLang="zh-CN" sz="3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university</a:t>
            </a:r>
            <a:r>
              <a:rPr lang="en-US" altLang="zh-CN" sz="3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of</a:t>
            </a:r>
            <a:r>
              <a:rPr lang="en-US" altLang="zh-CN" sz="3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choice</a:t>
            </a:r>
            <a:r>
              <a:rPr lang="en-US" altLang="zh-CN" sz="3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aspiring</a:t>
            </a:r>
          </a:p>
          <a:p>
            <a:pPr>
              <a:lnSpc>
                <a:spcPts val="4800"/>
              </a:lnSpc>
              <a:tabLst>
                <a:tab pos="101600" algn="l"/>
              </a:tabLst>
            </a:pPr>
            <a:r>
              <a:rPr lang="en-US" altLang="zh-CN" sz="3998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to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improve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man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as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man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by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developing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individuals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029200" y="3302000"/>
            <a:ext cx="19685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/>
            </a:pPr>
            <a:r>
              <a:rPr lang="en-US" altLang="zh-CN" sz="3995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through</a:t>
            </a:r>
            <a:r>
              <a:rPr lang="en-US" altLang="zh-CN" sz="3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a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060700" y="3911600"/>
            <a:ext cx="59182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/>
            </a:pPr>
            <a:r>
              <a:rPr lang="en-US" altLang="zh-CN" sz="3998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legacy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of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excellent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education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00300" y="4521200"/>
            <a:ext cx="73660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/>
            </a:pPr>
            <a:r>
              <a:rPr lang="en-US" altLang="zh-CN" sz="3995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and</a:t>
            </a:r>
            <a:r>
              <a:rPr lang="en-US" altLang="zh-CN" sz="3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compassionate</a:t>
            </a:r>
            <a:r>
              <a:rPr lang="en-US" altLang="zh-CN" sz="3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value</a:t>
            </a:r>
            <a:r>
              <a:rPr lang="en-US" altLang="zh-CN" sz="3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formation</a:t>
            </a:r>
            <a:r>
              <a:rPr lang="en-US" altLang="zh-CN" sz="3995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36700" y="838200"/>
            <a:ext cx="61722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OLFU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MISSION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(7):REMEMBERTHE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KEY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PHRASES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ONLY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536700" y="1917700"/>
            <a:ext cx="6375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B71E42"/>
                </a:solidFill>
                <a:latin typeface="Gill Sans MT" pitchFamily="18" charset="0"/>
                <a:cs typeface="Gill Sans MT" pitchFamily="18" charset="0"/>
              </a:rPr>
              <a:t>1)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Commit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itself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service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society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through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quality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education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536700" y="2349500"/>
            <a:ext cx="7327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B71E42"/>
                </a:solidFill>
                <a:latin typeface="Gill Sans MT" pitchFamily="18" charset="0"/>
                <a:cs typeface="Gill Sans MT" pitchFamily="18" charset="0"/>
              </a:rPr>
              <a:t>2)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Develop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capabilities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individuals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order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maximize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their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potentials.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536700" y="2768600"/>
            <a:ext cx="928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B71E42"/>
                </a:solidFill>
                <a:latin typeface="Gill Sans MT" pitchFamily="18" charset="0"/>
                <a:cs typeface="Gill Sans MT" pitchFamily="18" charset="0"/>
              </a:rPr>
              <a:t>3)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Nurture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future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professionals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with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requisite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academic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foundation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conventional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skills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so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as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879600" y="3073400"/>
            <a:ext cx="6286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mold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them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into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highly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respected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leaders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and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members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of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society.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36700" y="3505200"/>
            <a:ext cx="8585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B71E42"/>
                </a:solidFill>
                <a:latin typeface="Gill Sans MT" pitchFamily="18" charset="0"/>
                <a:cs typeface="Gill Sans MT" pitchFamily="18" charset="0"/>
              </a:rPr>
              <a:t>4)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Respond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effectively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changing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needs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conditions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times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through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continuing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10000"/>
            <a:ext cx="2184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education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research.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36700" y="4267200"/>
            <a:ext cx="68580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B71E42"/>
                </a:solidFill>
                <a:latin typeface="Gill Sans MT" pitchFamily="18" charset="0"/>
                <a:cs typeface="Gill Sans MT" pitchFamily="18" charset="0"/>
              </a:rPr>
              <a:t>5)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Inculcate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social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awareness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through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community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outreach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program.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B71E42"/>
                </a:solidFill>
                <a:latin typeface="Gill Sans MT" pitchFamily="18" charset="0"/>
                <a:cs typeface="Gill Sans MT" pitchFamily="18" charset="0"/>
              </a:rPr>
              <a:t>6)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Imbue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deep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sense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nationalism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pride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our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Filipino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language.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B71E42"/>
                </a:solidFill>
                <a:latin typeface="Gill Sans MT" pitchFamily="18" charset="0"/>
                <a:cs typeface="Gill Sans MT" pitchFamily="18" charset="0"/>
              </a:rPr>
              <a:t>7)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Uphold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virtues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Gill Sans MT" pitchFamily="18" charset="0"/>
                <a:cs typeface="Gill Sans MT" pitchFamily="18" charset="0"/>
              </a:rPr>
              <a:t>truth,justice,integrity,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compassion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faith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Gill Sans MT" pitchFamily="18" charset="0"/>
                <a:cs typeface="Gill Sans MT" pitchFamily="18" charset="0"/>
              </a:rPr>
              <a:t>GOD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8D51-DAB0-45EE-9571-F689B3D6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OLFU CORE VALUES (must memorize these)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C718C6-7075-4A78-9BD2-AA3712ECE67A}"/>
              </a:ext>
            </a:extLst>
          </p:cNvPr>
          <p:cNvSpPr/>
          <p:nvPr/>
        </p:nvSpPr>
        <p:spPr>
          <a:xfrm>
            <a:off x="2470039" y="1853754"/>
            <a:ext cx="10055125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86EA6"/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A-aspires to do his best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86EA6"/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C-is credible and compassionate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86EA6"/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H-is hardworking and honorable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86EA6"/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I-is an inspiration to others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86EA6"/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E- efficient, effective and ethical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86EA6"/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V-is a visionary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86EA6"/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E-is entrepreneurial, employable, and excellent work habits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86EA6"/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R-is responsible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86EA6"/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92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E1E7-D471-4458-B838-D46C6C85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51E4-4315-4B41-8643-9425EFD1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sz="2800" dirty="0"/>
              <a:t>Let’s create groups</a:t>
            </a:r>
          </a:p>
          <a:p>
            <a:r>
              <a:rPr lang="en-PH" sz="2800" dirty="0"/>
              <a:t>Create an </a:t>
            </a:r>
            <a:r>
              <a:rPr lang="en-PH" sz="2800" dirty="0" err="1"/>
              <a:t>ePoster</a:t>
            </a:r>
            <a:r>
              <a:rPr lang="en-PH" sz="2800" dirty="0"/>
              <a:t> per group.  A4 size.</a:t>
            </a:r>
          </a:p>
          <a:p>
            <a:r>
              <a:rPr lang="en-PH" sz="2800" dirty="0"/>
              <a:t>Poster must include pair name, logo, slogan, names of members. Leave space for the name of your project</a:t>
            </a:r>
          </a:p>
          <a:p>
            <a:r>
              <a:rPr lang="en-PH" sz="2800" dirty="0"/>
              <a:t>Dramatize one of OLFU’s core values.  You can do this live or you can create a video.  Should last at least 5 minutes.</a:t>
            </a:r>
          </a:p>
        </p:txBody>
      </p:sp>
    </p:spTree>
    <p:extLst>
      <p:ext uri="{BB962C8B-B14F-4D97-AF65-F5344CB8AC3E}">
        <p14:creationId xmlns:p14="http://schemas.microsoft.com/office/powerpoint/2010/main" val="98439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Project Management Life Cycle | Phases of Project Life Cycle | Invensis Learning">
            <a:hlinkClick r:id="" action="ppaction://media"/>
            <a:extLst>
              <a:ext uri="{FF2B5EF4-FFF2-40B4-BE49-F238E27FC236}">
                <a16:creationId xmlns:a16="http://schemas.microsoft.com/office/drawing/2014/main" id="{E90BAB06-F40C-444B-9A58-BBC7DFCBA4E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4600" y="685800"/>
            <a:ext cx="5529557" cy="312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310DC-4FAE-4986-A7F5-43D241339FF4}"/>
              </a:ext>
            </a:extLst>
          </p:cNvPr>
          <p:cNvSpPr txBox="1"/>
          <p:nvPr/>
        </p:nvSpPr>
        <p:spPr>
          <a:xfrm>
            <a:off x="2590800" y="4114800"/>
            <a:ext cx="61010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800" dirty="0"/>
              <a:t>https://www.youtube.com/watch?v=-GwBNwZOPUs</a:t>
            </a:r>
          </a:p>
        </p:txBody>
      </p:sp>
    </p:spTree>
    <p:extLst>
      <p:ext uri="{BB962C8B-B14F-4D97-AF65-F5344CB8AC3E}">
        <p14:creationId xmlns:p14="http://schemas.microsoft.com/office/powerpoint/2010/main" val="18814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9165-3442-443C-8192-0B50CA1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FROM THE VIDEO, PRESENT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371D-651B-4645-B847-7E3CAD4A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What are the stages/components of a project life cycle</a:t>
            </a:r>
          </a:p>
          <a:p>
            <a:r>
              <a:rPr lang="en-PH" sz="3200" dirty="0"/>
              <a:t>What documents are produced in each stage/ component?</a:t>
            </a:r>
          </a:p>
        </p:txBody>
      </p:sp>
    </p:spTree>
    <p:extLst>
      <p:ext uri="{BB962C8B-B14F-4D97-AF65-F5344CB8AC3E}">
        <p14:creationId xmlns:p14="http://schemas.microsoft.com/office/powerpoint/2010/main" val="410506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1957" y="989061"/>
            <a:ext cx="465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PH" sz="2400" b="1" dirty="0">
                <a:solidFill>
                  <a:srgbClr val="ED7D31"/>
                </a:solidFill>
                <a:latin typeface="Roboto" pitchFamily="2" charset="0"/>
                <a:ea typeface="Roboto" pitchFamily="2" charset="0"/>
              </a:rPr>
              <a:t>YOUR MENTOR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2322" y="2352588"/>
            <a:ext cx="5544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914400">
              <a:buFont typeface="Wingdings" panose="05000000000000000000" pitchFamily="2" charset="2"/>
              <a:buChar char="§"/>
              <a:defRPr/>
            </a:pPr>
            <a:r>
              <a:rPr lang="en-PH" dirty="0">
                <a:solidFill>
                  <a:prstClr val="black"/>
                </a:solidFill>
                <a:latin typeface="Roboto" pitchFamily="2" charset="0"/>
                <a:ea typeface="Roboto" pitchFamily="2" charset="0"/>
              </a:rPr>
              <a:t>Over 30 years in Information Technology</a:t>
            </a:r>
          </a:p>
          <a:p>
            <a:pPr marL="257175" indent="-257175" defTabSz="914400">
              <a:buFont typeface="Wingdings" panose="05000000000000000000" pitchFamily="2" charset="2"/>
              <a:buChar char="§"/>
              <a:defRPr/>
            </a:pPr>
            <a:r>
              <a:rPr lang="en-PH" dirty="0">
                <a:solidFill>
                  <a:prstClr val="black"/>
                </a:solidFill>
                <a:latin typeface="Roboto" pitchFamily="2" charset="0"/>
                <a:ea typeface="Roboto" pitchFamily="2" charset="0"/>
              </a:rPr>
              <a:t>Has served as consultant for local and foreign based  companies including The World Bank</a:t>
            </a:r>
          </a:p>
          <a:p>
            <a:pPr marL="342900" indent="-342900" defTabSz="914400">
              <a:buFont typeface="Wingdings" panose="05000000000000000000" pitchFamily="2" charset="2"/>
              <a:buChar char="§"/>
              <a:defRPr/>
            </a:pPr>
            <a:r>
              <a:rPr lang="en-PH" dirty="0">
                <a:solidFill>
                  <a:prstClr val="black"/>
                </a:solidFill>
                <a:latin typeface="Roboto" pitchFamily="2" charset="0"/>
                <a:ea typeface="Roboto" pitchFamily="2" charset="0"/>
              </a:rPr>
              <a:t>Certified Change Management Professional</a:t>
            </a:r>
          </a:p>
          <a:p>
            <a:pPr marL="342900" indent="-342900" defTabSz="914400">
              <a:buFont typeface="Wingdings" panose="05000000000000000000" pitchFamily="2" charset="2"/>
              <a:buChar char="§"/>
              <a:defRPr/>
            </a:pPr>
            <a:r>
              <a:rPr lang="en-PH" dirty="0">
                <a:solidFill>
                  <a:prstClr val="black"/>
                </a:solidFill>
                <a:latin typeface="Roboto" pitchFamily="2" charset="0"/>
                <a:ea typeface="Roboto" pitchFamily="2" charset="0"/>
              </a:rPr>
              <a:t>Certified Project Management Instructor - Accenture</a:t>
            </a:r>
          </a:p>
          <a:p>
            <a:pPr marL="342900" indent="-342900" defTabSz="914400">
              <a:buFont typeface="Wingdings" panose="05000000000000000000" pitchFamily="2" charset="2"/>
              <a:buChar char="§"/>
              <a:defRPr/>
            </a:pPr>
            <a:r>
              <a:rPr lang="en-PH" dirty="0">
                <a:solidFill>
                  <a:prstClr val="black"/>
                </a:solidFill>
                <a:latin typeface="Roboto" pitchFamily="2" charset="0"/>
                <a:ea typeface="Roboto" pitchFamily="2" charset="0"/>
              </a:rPr>
              <a:t>Holds a Masters Degree in Information Systems</a:t>
            </a:r>
          </a:p>
          <a:p>
            <a:pPr marL="342900" indent="-342900" defTabSz="914400">
              <a:buFont typeface="Wingdings" panose="05000000000000000000" pitchFamily="2" charset="2"/>
              <a:buChar char="§"/>
              <a:defRPr/>
            </a:pPr>
            <a:r>
              <a:rPr lang="en-PH" dirty="0">
                <a:solidFill>
                  <a:prstClr val="black"/>
                </a:solidFill>
                <a:latin typeface="Roboto" pitchFamily="2" charset="0"/>
                <a:ea typeface="Roboto" pitchFamily="2" charset="0"/>
              </a:rPr>
              <a:t>Currently a Doctoral Candidate for Organization Development</a:t>
            </a:r>
          </a:p>
          <a:p>
            <a:pPr marL="342900" indent="-342900" defTabSz="914400">
              <a:buFont typeface="Wingdings" panose="05000000000000000000" pitchFamily="2" charset="2"/>
              <a:buChar char="§"/>
              <a:defRPr/>
            </a:pPr>
            <a:r>
              <a:rPr lang="en-PH" dirty="0">
                <a:solidFill>
                  <a:prstClr val="black"/>
                </a:solidFill>
                <a:latin typeface="Roboto" pitchFamily="2" charset="0"/>
                <a:ea typeface="Roboto" pitchFamily="2" charset="0"/>
              </a:rPr>
              <a:t>Plays classical music on the piano</a:t>
            </a:r>
          </a:p>
          <a:p>
            <a:pPr marL="342900" indent="-342900" defTabSz="914400">
              <a:buFont typeface="Wingdings" panose="05000000000000000000" pitchFamily="2" charset="2"/>
              <a:buChar char="§"/>
              <a:defRPr/>
            </a:pPr>
            <a:r>
              <a:rPr lang="en-PH" dirty="0">
                <a:solidFill>
                  <a:prstClr val="black"/>
                </a:solidFill>
                <a:latin typeface="Roboto" pitchFamily="2" charset="0"/>
                <a:ea typeface="Roboto" pitchFamily="2" charset="0"/>
              </a:rPr>
              <a:t>A wanderlust, 54 countries </a:t>
            </a:r>
          </a:p>
          <a:p>
            <a:pPr marL="342900" indent="-342900" defTabSz="914400">
              <a:buFont typeface="Wingdings" panose="05000000000000000000" pitchFamily="2" charset="2"/>
              <a:buChar char="§"/>
              <a:defRPr/>
            </a:pPr>
            <a:r>
              <a:rPr lang="en-PH" dirty="0">
                <a:solidFill>
                  <a:prstClr val="black"/>
                </a:solidFill>
                <a:latin typeface="Roboto" pitchFamily="2" charset="0"/>
                <a:ea typeface="Roboto" pitchFamily="2" charset="0"/>
              </a:rPr>
              <a:t>Influencers: My Dad and Oprah Winfrey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53057" y="2060423"/>
            <a:ext cx="3554159" cy="410153"/>
          </a:xfrm>
        </p:spPr>
        <p:txBody>
          <a:bodyPr>
            <a:normAutofit fontScale="90000"/>
          </a:bodyPr>
          <a:lstStyle/>
          <a:p>
            <a:r>
              <a:rPr lang="en-PH" sz="2700" dirty="0"/>
              <a:t>Ms. Dittas Formoso</a:t>
            </a:r>
            <a:br>
              <a:rPr lang="en-PH" sz="2700" dirty="0"/>
            </a:br>
            <a:endParaRPr lang="en-PH" sz="27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F121F03-16ED-4CD6-A710-AE8823CBCC2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7" r="244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10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4321-4D60-4093-9AE1-ED4D1C3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BE1D-8311-423C-A416-A48B3C45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Know OLFU Vision and Mission</a:t>
            </a:r>
          </a:p>
          <a:p>
            <a:r>
              <a:rPr lang="en-PH" sz="2800" dirty="0"/>
              <a:t>Know OLFU values</a:t>
            </a:r>
          </a:p>
          <a:p>
            <a:r>
              <a:rPr lang="en-PH" sz="2800" dirty="0"/>
              <a:t>Understand the requirements for the course</a:t>
            </a:r>
          </a:p>
        </p:txBody>
      </p:sp>
    </p:spTree>
    <p:extLst>
      <p:ext uri="{BB962C8B-B14F-4D97-AF65-F5344CB8AC3E}">
        <p14:creationId xmlns:p14="http://schemas.microsoft.com/office/powerpoint/2010/main" val="8805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33BD-CF7D-4B48-8178-B2C3542A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INDIVIDUAL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C77B8-B44C-421A-B119-9A4AE1E3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/>
              <a:t>Name</a:t>
            </a:r>
          </a:p>
          <a:p>
            <a:r>
              <a:rPr lang="en-PH" dirty="0"/>
              <a:t>Nickname</a:t>
            </a:r>
          </a:p>
          <a:p>
            <a:r>
              <a:rPr lang="en-PH" dirty="0"/>
              <a:t>Where do you live?</a:t>
            </a:r>
          </a:p>
          <a:p>
            <a:r>
              <a:rPr lang="en-PH" dirty="0"/>
              <a:t>How many siblings? What’s your position?</a:t>
            </a:r>
          </a:p>
          <a:p>
            <a:r>
              <a:rPr lang="en-PH" dirty="0"/>
              <a:t>What are you passionate about?</a:t>
            </a:r>
          </a:p>
          <a:p>
            <a:r>
              <a:rPr lang="en-PH" dirty="0"/>
              <a:t>What are your pet peeves (things you don’t like)</a:t>
            </a:r>
          </a:p>
          <a:p>
            <a:r>
              <a:rPr lang="en-PH" dirty="0"/>
              <a:t>If you were a superhero, a cartoon or a game character who would you be and why?</a:t>
            </a:r>
          </a:p>
          <a:p>
            <a:r>
              <a:rPr lang="en-PH" dirty="0"/>
              <a:t>Your talent or hobby</a:t>
            </a:r>
          </a:p>
          <a:p>
            <a:r>
              <a:rPr lang="en-PH" dirty="0"/>
              <a:t>Why did you choose EMC?</a:t>
            </a:r>
          </a:p>
        </p:txBody>
      </p:sp>
    </p:spTree>
    <p:extLst>
      <p:ext uri="{BB962C8B-B14F-4D97-AF65-F5344CB8AC3E}">
        <p14:creationId xmlns:p14="http://schemas.microsoft.com/office/powerpoint/2010/main" val="231489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12E7-4945-4D7C-A9B5-121BF774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66925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PH" dirty="0"/>
              <a:t>SET UP A VIBER GROUP FOR IMPORTANT ANNOUNCEMENTS:  PROJ MGMT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97078-B23F-47F5-9B8C-BB4D62C07A53}"/>
              </a:ext>
            </a:extLst>
          </p:cNvPr>
          <p:cNvSpPr txBox="1"/>
          <p:nvPr/>
        </p:nvSpPr>
        <p:spPr>
          <a:xfrm>
            <a:off x="914400" y="3962400"/>
            <a:ext cx="605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/>
              <a:t>Dittas Formoso 0920 908 8948</a:t>
            </a:r>
          </a:p>
        </p:txBody>
      </p:sp>
    </p:spTree>
    <p:extLst>
      <p:ext uri="{BB962C8B-B14F-4D97-AF65-F5344CB8AC3E}">
        <p14:creationId xmlns:p14="http://schemas.microsoft.com/office/powerpoint/2010/main" val="310179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84A5-3693-4E0A-90DA-ED58CA04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OUTCOME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D2DA-D302-4DC5-A532-7B17B5B6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The students will be able to apply the skills and concepts in managing a project through group activities.</a:t>
            </a:r>
          </a:p>
          <a:p>
            <a:r>
              <a:rPr lang="en-PH" sz="2800" dirty="0"/>
              <a:t>The students will experience the cycle of project management, from initiation to closure.</a:t>
            </a:r>
          </a:p>
          <a:p>
            <a:r>
              <a:rPr lang="en-PH" sz="2800" dirty="0"/>
              <a:t>The Students will learn the skills necessary to become effective project managers.</a:t>
            </a:r>
          </a:p>
        </p:txBody>
      </p:sp>
    </p:spTree>
    <p:extLst>
      <p:ext uri="{BB962C8B-B14F-4D97-AF65-F5344CB8AC3E}">
        <p14:creationId xmlns:p14="http://schemas.microsoft.com/office/powerpoint/2010/main" val="181398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641F-731C-4DF7-9193-E4DCA54A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Detailed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B852-29D9-47F4-887B-E4C45384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8834"/>
            <a:ext cx="9603275" cy="345061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b="0" i="0" dirty="0">
                <a:solidFill>
                  <a:srgbClr val="2D3B45"/>
                </a:solidFill>
                <a:effectLst/>
                <a:latin typeface="Lato"/>
              </a:rPr>
              <a:t>1)  Understand project management design, development, and deployment</a:t>
            </a:r>
          </a:p>
          <a:p>
            <a:pPr marL="0" indent="0" algn="l">
              <a:buNone/>
            </a:pPr>
            <a:r>
              <a:rPr lang="en-PH" b="0" i="0" dirty="0">
                <a:solidFill>
                  <a:srgbClr val="2D3B45"/>
                </a:solidFill>
                <a:effectLst/>
                <a:latin typeface="Lato"/>
              </a:rPr>
              <a:t>2)  Use project management tools, techniques, and skills</a:t>
            </a:r>
          </a:p>
          <a:p>
            <a:pPr marL="0" indent="0" algn="l">
              <a:buNone/>
            </a:pPr>
            <a:r>
              <a:rPr lang="en-PH" b="0" i="0" dirty="0">
                <a:solidFill>
                  <a:srgbClr val="2D3B45"/>
                </a:solidFill>
                <a:effectLst/>
                <a:latin typeface="Lato"/>
              </a:rPr>
              <a:t>3)  Align critical resources for effective project implementation</a:t>
            </a:r>
          </a:p>
          <a:p>
            <a:pPr marL="0" indent="0" algn="l">
              <a:buNone/>
            </a:pPr>
            <a:r>
              <a:rPr lang="en-PH" b="0" i="0" dirty="0">
                <a:solidFill>
                  <a:srgbClr val="2D3B45"/>
                </a:solidFill>
                <a:effectLst/>
                <a:latin typeface="Lato"/>
              </a:rPr>
              <a:t>4)  Understand the implications, challenges, and opportunities of organizational dynamics in project management</a:t>
            </a:r>
          </a:p>
          <a:p>
            <a:pPr marL="0" indent="0" algn="l">
              <a:buNone/>
            </a:pPr>
            <a:r>
              <a:rPr lang="en-PH" b="0" i="0" dirty="0">
                <a:solidFill>
                  <a:srgbClr val="2D3B45"/>
                </a:solidFill>
                <a:effectLst/>
                <a:latin typeface="Lato"/>
              </a:rPr>
              <a:t>5)  Identify and use key performance metrics for project success</a:t>
            </a:r>
          </a:p>
          <a:p>
            <a:pPr marL="0" indent="0" algn="l">
              <a:buNone/>
            </a:pPr>
            <a:r>
              <a:rPr lang="en-PH" b="0" i="0" dirty="0">
                <a:solidFill>
                  <a:srgbClr val="2D3B45"/>
                </a:solidFill>
                <a:effectLst/>
                <a:latin typeface="Lato"/>
              </a:rPr>
              <a:t>6)  Understand how to manage project cost, quality, and delivery</a:t>
            </a:r>
          </a:p>
          <a:p>
            <a:pPr marL="0" indent="0" algn="l">
              <a:buNone/>
            </a:pPr>
            <a:r>
              <a:rPr lang="en-PH" b="0" i="0" dirty="0">
                <a:solidFill>
                  <a:srgbClr val="2D3B45"/>
                </a:solidFill>
                <a:effectLst/>
                <a:latin typeface="Lato"/>
              </a:rPr>
              <a:t>7)  Engage and lead effective project management teams in your organization</a:t>
            </a:r>
          </a:p>
          <a:p>
            <a:pPr marL="0" indent="0" algn="l">
              <a:buNone/>
            </a:pPr>
            <a:r>
              <a:rPr lang="en-PH" b="0" i="0" dirty="0">
                <a:solidFill>
                  <a:srgbClr val="2D3B45"/>
                </a:solidFill>
                <a:effectLst/>
                <a:latin typeface="Lato"/>
              </a:rPr>
              <a:t>8)   Recognize and mitigate the early seeds of failure in the project life cycle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695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4202-3D1B-4D40-A30E-662DCBF0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GRADE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53DE-59C4-4218-8212-94175AAD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Class Participation</a:t>
            </a:r>
          </a:p>
          <a:p>
            <a:pPr lvl="1"/>
            <a:r>
              <a:rPr lang="en-PH" dirty="0"/>
              <a:t>Recitations</a:t>
            </a:r>
          </a:p>
          <a:p>
            <a:pPr lvl="1"/>
            <a:r>
              <a:rPr lang="en-PH" dirty="0"/>
              <a:t>Quizzes</a:t>
            </a:r>
          </a:p>
          <a:p>
            <a:pPr lvl="1"/>
            <a:r>
              <a:rPr lang="en-PH" dirty="0"/>
              <a:t>Project</a:t>
            </a:r>
          </a:p>
          <a:p>
            <a:r>
              <a:rPr lang="en-PH" dirty="0"/>
              <a:t>Prelims (theoretical)</a:t>
            </a:r>
          </a:p>
          <a:p>
            <a:r>
              <a:rPr lang="en-PH" dirty="0"/>
              <a:t>Midterms (theoretical and group project)</a:t>
            </a:r>
          </a:p>
          <a:p>
            <a:r>
              <a:rPr lang="en-PH" dirty="0"/>
              <a:t>Finals  (theoretical and group project)</a:t>
            </a:r>
          </a:p>
        </p:txBody>
      </p:sp>
    </p:spTree>
    <p:extLst>
      <p:ext uri="{BB962C8B-B14F-4D97-AF65-F5344CB8AC3E}">
        <p14:creationId xmlns:p14="http://schemas.microsoft.com/office/powerpoint/2010/main" val="29944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7B7E-B6E7-4540-AF16-8A8AC255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BA59-B9F0-4177-9523-DCD6A796E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PH" sz="2400" dirty="0"/>
              <a:t>Week 1-2:  Course Module Orientation</a:t>
            </a:r>
          </a:p>
          <a:p>
            <a:r>
              <a:rPr lang="en-PH" sz="2400" dirty="0"/>
              <a:t>Week 3-4:  Introduction to Project Management</a:t>
            </a:r>
          </a:p>
          <a:p>
            <a:r>
              <a:rPr lang="en-PH" sz="2400" dirty="0"/>
              <a:t>Week 5-6 :  Project Initiation</a:t>
            </a:r>
          </a:p>
          <a:p>
            <a:r>
              <a:rPr lang="en-PH" sz="2400" dirty="0"/>
              <a:t>Week 6:  Prelims</a:t>
            </a:r>
          </a:p>
          <a:p>
            <a:r>
              <a:rPr lang="en-PH" sz="2400" dirty="0"/>
              <a:t>Week 7-8:  Project Planning</a:t>
            </a:r>
          </a:p>
          <a:p>
            <a:r>
              <a:rPr lang="en-PH" sz="2400" dirty="0"/>
              <a:t>Week 9-10:  Project Execution</a:t>
            </a:r>
          </a:p>
          <a:p>
            <a:r>
              <a:rPr lang="en-PH" sz="2400" dirty="0"/>
              <a:t>Week 11-12:  Project Control</a:t>
            </a:r>
          </a:p>
        </p:txBody>
      </p:sp>
    </p:spTree>
    <p:extLst>
      <p:ext uri="{BB962C8B-B14F-4D97-AF65-F5344CB8AC3E}">
        <p14:creationId xmlns:p14="http://schemas.microsoft.com/office/powerpoint/2010/main" val="27584261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992</TotalTime>
  <Words>807</Words>
  <Application>Microsoft Office PowerPoint</Application>
  <PresentationFormat>Widescreen</PresentationFormat>
  <Paragraphs>114</Paragraphs>
  <Slides>17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Gill Sans MT</vt:lpstr>
      <vt:lpstr>Impact</vt:lpstr>
      <vt:lpstr>Lato</vt:lpstr>
      <vt:lpstr>Roboto</vt:lpstr>
      <vt:lpstr>Roboto Thin</vt:lpstr>
      <vt:lpstr>Source Sans Pro</vt:lpstr>
      <vt:lpstr>Times New Roman</vt:lpstr>
      <vt:lpstr>Wingdings</vt:lpstr>
      <vt:lpstr>Gallery</vt:lpstr>
      <vt:lpstr>1_Gallery</vt:lpstr>
      <vt:lpstr>2_Office Theme</vt:lpstr>
      <vt:lpstr>WEEK 1-2: ORIENTATION</vt:lpstr>
      <vt:lpstr>Ms. Dittas Formoso </vt:lpstr>
      <vt:lpstr>LEARNING OUTCOME</vt:lpstr>
      <vt:lpstr>INDIVIDUAL INTRODUCTION</vt:lpstr>
      <vt:lpstr>SET UP A VIBER GROUP FOR IMPORTANT ANNOUNCEMENTS:  PROJ MGMT</vt:lpstr>
      <vt:lpstr>OUTCOME OF THE COURSE</vt:lpstr>
      <vt:lpstr>Detailed Outcome</vt:lpstr>
      <vt:lpstr>GRADE COMPONENTS</vt:lpstr>
      <vt:lpstr>COURSE CONTENT</vt:lpstr>
      <vt:lpstr>COURSE CONTENT</vt:lpstr>
      <vt:lpstr>PowerPoint Presentation</vt:lpstr>
      <vt:lpstr>PowerPoint Presentation</vt:lpstr>
      <vt:lpstr>PowerPoint Presentation</vt:lpstr>
      <vt:lpstr>OLFU CORE VALUES (must memorize these)</vt:lpstr>
      <vt:lpstr>GROUP ACTIVITY</vt:lpstr>
      <vt:lpstr>PowerPoint Presentation</vt:lpstr>
      <vt:lpstr>FROM THE VIDEO, PRESENT THE FOLLOWING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Dittas Formoso</dc:creator>
  <cp:lastModifiedBy>Dittas Formoso</cp:lastModifiedBy>
  <cp:revision>39</cp:revision>
  <dcterms:created xsi:type="dcterms:W3CDTF">2006-08-16T00:00:00Z</dcterms:created>
  <dcterms:modified xsi:type="dcterms:W3CDTF">2022-07-12T07:38:53Z</dcterms:modified>
</cp:coreProperties>
</file>