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3"/>
  </p:notesMasterIdLst>
  <p:sldIdLst>
    <p:sldId id="876" r:id="rId2"/>
    <p:sldId id="1090" r:id="rId3"/>
    <p:sldId id="759" r:id="rId4"/>
    <p:sldId id="1054" r:id="rId5"/>
    <p:sldId id="1091" r:id="rId6"/>
    <p:sldId id="1056" r:id="rId7"/>
    <p:sldId id="1058" r:id="rId8"/>
    <p:sldId id="1092" r:id="rId9"/>
    <p:sldId id="1093" r:id="rId10"/>
    <p:sldId id="1094" r:id="rId11"/>
    <p:sldId id="1061" r:id="rId12"/>
    <p:sldId id="1096" r:id="rId13"/>
    <p:sldId id="1097" r:id="rId14"/>
    <p:sldId id="1098" r:id="rId15"/>
    <p:sldId id="1099" r:id="rId16"/>
    <p:sldId id="1063" r:id="rId17"/>
    <p:sldId id="1064" r:id="rId18"/>
    <p:sldId id="1100" r:id="rId19"/>
    <p:sldId id="957" r:id="rId20"/>
    <p:sldId id="874" r:id="rId21"/>
    <p:sldId id="291" r:id="rId22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0340" autoAdjust="0"/>
  </p:normalViewPr>
  <p:slideViewPr>
    <p:cSldViewPr snapToGrid="0" showGuides="1">
      <p:cViewPr varScale="1">
        <p:scale>
          <a:sx n="63" d="100"/>
          <a:sy n="63" d="100"/>
        </p:scale>
        <p:origin x="77" y="552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naissants hehe" userId="0b38a95ee111b039" providerId="LiveId" clId="{9A53E46D-1FE0-42E3-B5C2-565612CE7B84}"/>
    <pc:docChg chg="modSld">
      <pc:chgData name="Geenaissants hehe" userId="0b38a95ee111b039" providerId="LiveId" clId="{9A53E46D-1FE0-42E3-B5C2-565612CE7B84}" dt="2023-11-02T03:54:37.432" v="0" actId="1076"/>
      <pc:docMkLst>
        <pc:docMk/>
      </pc:docMkLst>
      <pc:sldChg chg="modSp mod">
        <pc:chgData name="Geenaissants hehe" userId="0b38a95ee111b039" providerId="LiveId" clId="{9A53E46D-1FE0-42E3-B5C2-565612CE7B84}" dt="2023-11-02T03:54:37.432" v="0" actId="1076"/>
        <pc:sldMkLst>
          <pc:docMk/>
          <pc:sldMk cId="3025349036" sldId="1094"/>
        </pc:sldMkLst>
        <pc:spChg chg="mod">
          <ac:chgData name="Geenaissants hehe" userId="0b38a95ee111b039" providerId="LiveId" clId="{9A53E46D-1FE0-42E3-B5C2-565612CE7B84}" dt="2023-11-02T03:54:37.432" v="0" actId="1076"/>
          <ac:spMkLst>
            <pc:docMk/>
            <pc:sldMk cId="3025349036" sldId="1094"/>
            <ac:spMk id="4" creationId="{6BE9E597-CDF1-0047-B112-C9FD7F790C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r>
              <a:rPr lang="en-US" dirty="0"/>
              <a:t>Module 10: Basic Router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8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6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9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79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74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Configure the Default Gateway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10.3.1 – Default Gateway on a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10.3.2 – Default Gateway on a Switch</a:t>
            </a:r>
          </a:p>
          <a:p>
            <a:r>
              <a:rPr lang="en-US" dirty="0"/>
              <a:t>10.3.3 – Syntax Checker – Configure the Default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0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10 – Basic Router Configuration</a:t>
            </a:r>
          </a:p>
          <a:p>
            <a:pPr>
              <a:buFontTx/>
              <a:buNone/>
            </a:pPr>
            <a:r>
              <a:rPr lang="en-GB" dirty="0"/>
              <a:t>10.0.2- What will I learn in this module?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20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Configure Initial Router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10.1.2 – Basic Routing Configuration Example</a:t>
            </a:r>
          </a:p>
          <a:p>
            <a:r>
              <a:rPr lang="en-US" dirty="0"/>
              <a:t>10.1.3 - Syntax Checker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Configure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3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Verify Interface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87" y="873804"/>
            <a:ext cx="7870825" cy="884985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To verify interface configuration use the </a:t>
            </a:r>
            <a:r>
              <a:rPr lang="en-US" b="1" dirty="0">
                <a:solidFill>
                  <a:srgbClr val="000000"/>
                </a:solidFill>
              </a:rPr>
              <a:t>show ip interface brief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</a:rPr>
              <a:t>show ipv6 interface brief </a:t>
            </a:r>
            <a:r>
              <a:rPr lang="en-US" dirty="0">
                <a:solidFill>
                  <a:srgbClr val="000000"/>
                </a:solidFill>
              </a:rPr>
              <a:t>commands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05F4-B6F7-4CBB-9733-95EEED388FC7}"/>
              </a:ext>
            </a:extLst>
          </p:cNvPr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25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table summarizes show commands used to verify interface configuration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BB6E86-62EB-2348-9F73-08093BAC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66291"/>
              </p:ext>
            </p:extLst>
          </p:nvPr>
        </p:nvGraphicFramePr>
        <p:xfrm>
          <a:off x="675861" y="1419402"/>
          <a:ext cx="7893708" cy="292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1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837493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US" sz="1400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all interfaces, their IP addresses, and their current status.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contents of the IP routing tables stored in 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statistics for all interfaces on the device. Only displays the IPv4 addressing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IPv4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IPv6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the contents of the IP routing tables with the </a:t>
            </a:r>
            <a:r>
              <a:rPr lang="en-US" sz="1600" b="1" dirty="0">
                <a:solidFill>
                  <a:srgbClr val="000000"/>
                </a:solidFill>
              </a:rPr>
              <a:t>show ip route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route </a:t>
            </a:r>
            <a:r>
              <a:rPr lang="en-US" sz="1600" dirty="0">
                <a:solidFill>
                  <a:srgbClr val="000000"/>
                </a:solidFill>
              </a:rPr>
              <a:t>commands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192.168.10.0/24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192.168.10.1/32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209.165.200.0/24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209.165.200.224/30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209.165.200.225/32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show ipv6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2001:DB8:ACAD:10::/64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2001:DB8:ACAD:10::1/128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2001:DB8:FEED:224::/64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2001:DB8:FEED:224::1/128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FF00::/8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Null0,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46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statistics for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interfaces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interfaces gig0/0/0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Hardware is ISR4321-2x1GE, address is a0e0.af0d.e140 (bia  a0e0.af0d.e140)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1500 bytes, BW 100000 Kbit/sec, DLY 100 usec,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reliability 255/255, txload 1/255, rxload 1/255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Encapsulation ARPA, loopback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Keepalive not supported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Full Duplex, 100Mbps, link type is auto, media type is RJ45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flow-control is off, input flow-control is off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ARP type: ARPA, ARP Timeout 04:00:00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input 00:00:01, output 00:00:35, output hang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clearing of "show interface" counters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queue: 0/375/0/0 (size/max/drops/flushes); Total output     drops: 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Queueing strategy: fifo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queue: 0/40 (size/max)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input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output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1180 packets input, 109486 bytes, 0 no buffer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Received 84 broadcasts (0 IP multicasts)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runts, 0 giants, 0 throttles 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4299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IPv4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Broadcast address is 255.255.255.255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 determined by setup command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Helper address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Directed broadcast forwarding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Proxy ARP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Proxy ARP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Security level is default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Split horizon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mask replies are never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fast switching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Flow switching is disabled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7147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IPv6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ipv6 interface </a:t>
            </a:r>
            <a:r>
              <a:rPr lang="en-US" sz="1600" dirty="0">
                <a:solidFill>
                  <a:srgbClr val="000000"/>
                </a:solidFill>
              </a:rPr>
              <a:t>command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IPv6 is enabled, link-local address is FE80::868A:8DFF:FE44:49B0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 Virtual link-local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2001:DB8:ACAD:10::1, subnet is 2001:DB8:ACAD:10::/64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Joined group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FF02::1:FF00:1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error messages limited to one every 100 milliseconds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DAD is enabled, number of DAD attempts: 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reachable time is 30000 milliseconds (using 30000)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NS retransmit interval is 1000 milliseconds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1661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10.3 Configure the Default Gateway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br>
              <a:rPr lang="en-US" dirty="0"/>
            </a:br>
            <a:r>
              <a:rPr lang="en-US" sz="2400" dirty="0"/>
              <a:t>Default Gateway on a 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is used when a host sends a packet to a device on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address is generally the router interface address attached to the local network of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reach PC3, PC1 addresses a packet with the IPv4 address of PC3, but forwards the packet to its default gateway, the G0/0/0 interface of R1.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866AA-E301-488D-96AD-D9CEE8D1E785}"/>
              </a:ext>
            </a:extLst>
          </p:cNvPr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The IP address of the host and the router interface must be in the same network.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4100A-4BDC-504D-85D6-01A2B41E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715554"/>
            <a:ext cx="3021496" cy="2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br>
              <a:rPr lang="en-US" dirty="0"/>
            </a:br>
            <a:r>
              <a:rPr lang="en-US" sz="2400" dirty="0"/>
              <a:t>Default Gateway on a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switch must have a default gateway address configured to remotely manage the switch from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To configure an IPv4 default gateway on a switch, use the </a:t>
            </a:r>
            <a:r>
              <a:rPr lang="en-US" b="1" dirty="0">
                <a:solidFill>
                  <a:srgbClr val="000000"/>
                </a:solidFill>
              </a:rPr>
              <a:t>ip default-gateway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ip-address </a:t>
            </a:r>
            <a:r>
              <a:rPr lang="en-US" dirty="0">
                <a:solidFill>
                  <a:srgbClr val="000000"/>
                </a:solidFill>
              </a:rPr>
              <a:t>global configuration command.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D5D00-3D9F-3E4A-B62C-66D13E5CE20B}"/>
              </a:ext>
            </a:extLst>
          </p:cNvPr>
          <p:cNvSpPr txBox="1"/>
          <p:nvPr/>
        </p:nvSpPr>
        <p:spPr>
          <a:xfrm>
            <a:off x="3829878" y="731837"/>
            <a:ext cx="4402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MEDIA IS WORKING ON A CORRECTED VERSION OF THE GRAPHIC FROM 10.3.2.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IT IS WRONG ON AR, AND ON THE GLOBAL BUG LIST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F983A9E2-6668-F24E-8A3A-4D0990AAC601}"/>
              </a:ext>
            </a:extLst>
          </p:cNvPr>
          <p:cNvSpPr/>
          <p:nvPr/>
        </p:nvSpPr>
        <p:spPr>
          <a:xfrm>
            <a:off x="5116546" y="2355952"/>
            <a:ext cx="1828800" cy="1830983"/>
          </a:xfrm>
          <a:prstGeom prst="octagon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556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Basic Router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eaLnBrk="0" hangingPunct="0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Implement initial settings on a router and end devices.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2762"/>
              </p:ext>
            </p:extLst>
          </p:nvPr>
        </p:nvGraphicFramePr>
        <p:xfrm>
          <a:off x="880345" y="2118939"/>
          <a:ext cx="6980904" cy="148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Router Settings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settings on an IOS Cisco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Interfaces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two active interfaces on a Cisco IOS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the Default Gateway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devices to use the default gateway.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93895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10: Basic Router Configuration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C2187D21-D66C-4895-A65D-7270601A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89341"/>
              </p:ext>
            </p:extLst>
          </p:nvPr>
        </p:nvGraphicFramePr>
        <p:xfrm>
          <a:off x="144463" y="798513"/>
          <a:ext cx="885348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interfaces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ip default-gateway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10.1 Configure Initial Router Settings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Basic Router Configuration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67" y="855419"/>
            <a:ext cx="3265419" cy="3517076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Configure the device name.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privileged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user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remote Telnet / SSH access.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Encrypt all plaintext passwords.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Provide legal notification and save the configuration.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8BC38-AC68-4E30-A757-4BD5691E2755}"/>
              </a:ext>
            </a:extLst>
          </p:cNvPr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42215-AFFA-4B80-8518-0228983486B9}"/>
              </a:ext>
            </a:extLst>
          </p:cNvPr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A5BC-EB52-4F1C-9E7F-0082B26780ED}"/>
              </a:ext>
            </a:extLst>
          </p:cNvPr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transport input {ssh | telnet}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7E84C-919C-4F49-B88F-D6C32C285E08}"/>
              </a:ext>
            </a:extLst>
          </p:cNvPr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A1035-A981-4284-92B3-0FB302E7DAF6}"/>
              </a:ext>
            </a:extLst>
          </p:cNvPr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end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copy running-config startup-config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Basic Router Configuration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9"/>
            <a:ext cx="3135194" cy="611640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Commands for basic router configuration on R1.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Configuration is saved to NVRAM.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R1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class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 input ssh telnet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TEXT message. End with a new line and the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Unauthorized access is prohibited!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10.2 Configure Interfaces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806335"/>
            <a:ext cx="8455461" cy="590204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Configuring a router interface includes issuing the following commands: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E17110-55CB-48EF-A414-A5E9B1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type-and-number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description-text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ipv4-address subnet-mask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ipv6-address/prefix-length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94B5632-F1A8-4FC1-AA4C-612027B45A69}"/>
              </a:ext>
            </a:extLst>
          </p:cNvPr>
          <p:cNvSpPr txBox="1">
            <a:spLocks/>
          </p:cNvSpPr>
          <p:nvPr/>
        </p:nvSpPr>
        <p:spPr>
          <a:xfrm>
            <a:off x="474661" y="2932333"/>
            <a:ext cx="8280057" cy="11756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It is a good practice to use the </a:t>
            </a:r>
            <a:r>
              <a:rPr lang="en-US" b="1" dirty="0">
                <a:solidFill>
                  <a:srgbClr val="000000"/>
                </a:solidFill>
              </a:rPr>
              <a:t>description</a:t>
            </a:r>
            <a:r>
              <a:rPr lang="en-US" dirty="0">
                <a:solidFill>
                  <a:srgbClr val="000000"/>
                </a:solidFill>
              </a:rPr>
              <a:t> command to add information about the network connected to the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no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shutdown </a:t>
            </a:r>
            <a:r>
              <a:rPr lang="en-US" dirty="0">
                <a:solidFill>
                  <a:srgbClr val="000000"/>
                </a:solidFill>
              </a:rPr>
              <a:t>command activates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36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G0/0/0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192.168.10.1 255.255.255.0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2001:db8:acad:10::1/64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01:43:53.435: %LINK-3-UPDOWN: Interface GigabitEthernet0/0/0,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01:43:56.447: %LINK-3-UPDOWN: Interface GigabitEthernet0/0/0,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01:43:57.447: %LINEPROTO-5-UPDOWN: Line protocol on Interface GigabitEthernet0/0/0,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181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 Example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G0/0/1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R2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209.165.200.225 255.255.255.252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2001:db8:feed:224::1/64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01:46:29.170: %LINK-3-UPDOWN: Interface GigabitEthernet0/0/1,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01:46:32.171: %LINK-3-UPDOWN: Interface GigabitEthernet0/0/1,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01:46:33.171: %LINEPROTO-5-UPDOWN: Line protocol on Interface GigabitEthernet0/0/1,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38276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5169</TotalTime>
  <Words>2129</Words>
  <Application>Microsoft Office PowerPoint</Application>
  <PresentationFormat>On-screen Show (16:9)</PresentationFormat>
  <Paragraphs>303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CiscoSans ExtraLight</vt:lpstr>
      <vt:lpstr>Courier New</vt:lpstr>
      <vt:lpstr>Wingdings</vt:lpstr>
      <vt:lpstr>Default Theme</vt:lpstr>
      <vt:lpstr>Module 10: Basic Router Configuration</vt:lpstr>
      <vt:lpstr>Module Objectives</vt:lpstr>
      <vt:lpstr>10.1 Configure Initial Router Settings</vt:lpstr>
      <vt:lpstr>Configure Initial Router Settings Basic Router Configuration Steps</vt:lpstr>
      <vt:lpstr>Configure Initial Router Settings Basic Router Configuration Example</vt:lpstr>
      <vt:lpstr>10.2 Configure Interfaces</vt:lpstr>
      <vt:lpstr>Configure Interfaces Configure Router Interfaces</vt:lpstr>
      <vt:lpstr>Configure Interfaces Configure Router Interfaces Example</vt:lpstr>
      <vt:lpstr>Configure Interfaces Configure Router Interfaces Example (Cont.)</vt:lpstr>
      <vt:lpstr>Configure Interfaces Verify Interface Configuration</vt:lpstr>
      <vt:lpstr>Configure Interfaces Configure Verification Commands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10.3 Configure the Default Gateway</vt:lpstr>
      <vt:lpstr>Configure the Default Gateway Default Gateway on a Host</vt:lpstr>
      <vt:lpstr>Configure the Default Gateway Default Gateway on a Switch</vt:lpstr>
      <vt:lpstr>10.4 Module Practice and Quiz</vt:lpstr>
      <vt:lpstr>Module 10: Basic Router Configuration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Geenaissants hehe</cp:lastModifiedBy>
  <cp:revision>228</cp:revision>
  <dcterms:created xsi:type="dcterms:W3CDTF">2019-10-18T06:21:22Z</dcterms:created>
  <dcterms:modified xsi:type="dcterms:W3CDTF">2023-11-02T03:54:46Z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