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tags/tag5.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tags/tag6.xml" ContentType="application/vnd.openxmlformats-officedocument.presentationml.tags+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tags/tag7.xml" ContentType="application/vnd.openxmlformats-officedocument.presentationml.tags+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tags/tag8.xml" ContentType="application/vnd.openxmlformats-officedocument.presentationml.tags+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0" r:id="rId1"/>
  </p:sldMasterIdLst>
  <p:notesMasterIdLst>
    <p:notesMasterId r:id="rId29"/>
  </p:notesMasterIdLst>
  <p:sldIdLst>
    <p:sldId id="876" r:id="rId2"/>
    <p:sldId id="860" r:id="rId3"/>
    <p:sldId id="759" r:id="rId4"/>
    <p:sldId id="1054" r:id="rId5"/>
    <p:sldId id="1107" r:id="rId6"/>
    <p:sldId id="1108" r:id="rId7"/>
    <p:sldId id="1128" r:id="rId8"/>
    <p:sldId id="1109" r:id="rId9"/>
    <p:sldId id="1056" r:id="rId10"/>
    <p:sldId id="1110" r:id="rId11"/>
    <p:sldId id="1111" r:id="rId12"/>
    <p:sldId id="1112" r:id="rId13"/>
    <p:sldId id="1113" r:id="rId14"/>
    <p:sldId id="1114" r:id="rId15"/>
    <p:sldId id="1103" r:id="rId16"/>
    <p:sldId id="1115" r:id="rId17"/>
    <p:sldId id="1116" r:id="rId18"/>
    <p:sldId id="1130" r:id="rId19"/>
    <p:sldId id="1117" r:id="rId20"/>
    <p:sldId id="1104" r:id="rId21"/>
    <p:sldId id="1118" r:id="rId22"/>
    <p:sldId id="1119" r:id="rId23"/>
    <p:sldId id="1120" r:id="rId24"/>
    <p:sldId id="1121" r:id="rId25"/>
    <p:sldId id="1129" r:id="rId26"/>
    <p:sldId id="1122" r:id="rId27"/>
    <p:sldId id="291" r:id="rId28"/>
  </p:sldIdLst>
  <p:sldSz cx="9144000" cy="5143500" type="screen16x9"/>
  <p:notesSz cx="6858000" cy="9144000"/>
  <p:custDataLst>
    <p:tags r:id="rId30"/>
  </p:custDataLst>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1620">
          <p15:clr>
            <a:srgbClr val="A4A3A4"/>
          </p15:clr>
        </p15:guide>
        <p15:guide id="2" pos="336">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arbara Reif" initials="BR" lastIdx="3" clrIdx="0"/>
  <p:cmAuthor id="1" name="Jane Gibbons -X (jagibbon - DEL ORO CONSULTING INC at Cisco)" initials="JG-(-DOCIaC" lastIdx="28" clrIdx="1">
    <p:extLst>
      <p:ext uri="{19B8F6BF-5375-455C-9EA6-DF929625EA0E}">
        <p15:presenceInfo xmlns:p15="http://schemas.microsoft.com/office/powerpoint/2012/main" userId="S-1-5-21-1708537768-1303643608-725345543-200204" providerId="AD"/>
      </p:ext>
    </p:extLst>
  </p:cmAuthor>
  <p:cmAuthor id="2" name="Bob Vachon" initials="BV" lastIdx="24" clrIdx="2">
    <p:extLst>
      <p:ext uri="{19B8F6BF-5375-455C-9EA6-DF929625EA0E}">
        <p15:presenceInfo xmlns:p15="http://schemas.microsoft.com/office/powerpoint/2012/main" userId="c7abe87968a0b633" providerId="Windows Live"/>
      </p:ext>
    </p:extLst>
  </p:cmAuthor>
  <p:cmAuthor id="3" name="Sue Livingston -X (suliving - UNICON INC at Cisco)" initials="SL-(-UIaC" lastIdx="15" clrIdx="3">
    <p:extLst>
      <p:ext uri="{19B8F6BF-5375-455C-9EA6-DF929625EA0E}">
        <p15:presenceInfo xmlns:p15="http://schemas.microsoft.com/office/powerpoint/2012/main" userId="S::suliving@cisco.com::dc701d48-dd51-411a-9041-b7f1328f1486" providerId="AD"/>
      </p:ext>
    </p:extLst>
  </p:cmAuthor>
  <p:cmAuthor id="4" name="jagibbon" initials="jmg" lastIdx="8" clrIdx="4">
    <p:extLst>
      <p:ext uri="{19B8F6BF-5375-455C-9EA6-DF929625EA0E}">
        <p15:presenceInfo xmlns:p15="http://schemas.microsoft.com/office/powerpoint/2012/main" userId="jagibbo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000CC"/>
    <a:srgbClr val="000099"/>
    <a:srgbClr val="CC99FF"/>
    <a:srgbClr val="CC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681" autoAdjust="0"/>
    <p:restoredTop sz="72033" autoAdjust="0"/>
  </p:normalViewPr>
  <p:slideViewPr>
    <p:cSldViewPr snapToGrid="0" showGuides="1">
      <p:cViewPr varScale="1">
        <p:scale>
          <a:sx n="72" d="100"/>
          <a:sy n="72" d="100"/>
        </p:scale>
        <p:origin x="66" y="408"/>
      </p:cViewPr>
      <p:guideLst>
        <p:guide orient="horz" pos="1620"/>
        <p:guide pos="336"/>
      </p:guideLst>
    </p:cSldViewPr>
  </p:slideViewPr>
  <p:outlineViewPr>
    <p:cViewPr>
      <p:scale>
        <a:sx n="33" d="100"/>
        <a:sy n="33" d="100"/>
      </p:scale>
      <p:origin x="0" y="-226704"/>
    </p:cViewPr>
  </p:outlineViewPr>
  <p:notesTextViewPr>
    <p:cViewPr>
      <p:scale>
        <a:sx n="1" d="1"/>
        <a:sy n="1" d="1"/>
      </p:scale>
      <p:origin x="0" y="0"/>
    </p:cViewPr>
  </p:notesTextViewPr>
  <p:sorterViewPr>
    <p:cViewPr>
      <p:scale>
        <a:sx n="111" d="100"/>
        <a:sy n="111" d="100"/>
      </p:scale>
      <p:origin x="0" y="-512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ags" Target="tags/tag1.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36337D9-3022-3D41-8D8A-BDF2F3B0DD8E}" type="datetimeFigureOut">
              <a:rPr lang="en-US" smtClean="0"/>
              <a:t>10/12/2021</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641018C-6CAF-B84E-B92C-ECB119457FBA}" type="slidenum">
              <a:rPr lang="en-US" smtClean="0"/>
              <a:t>‹#›</a:t>
            </a:fld>
            <a:endParaRPr lang="en-US" dirty="0"/>
          </a:p>
        </p:txBody>
      </p:sp>
    </p:spTree>
    <p:extLst>
      <p:ext uri="{BB962C8B-B14F-4D97-AF65-F5344CB8AC3E}">
        <p14:creationId xmlns:p14="http://schemas.microsoft.com/office/powerpoint/2010/main" val="193756487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Cisco Networking Academy Program</a:t>
            </a:r>
          </a:p>
          <a:p>
            <a:r>
              <a:rPr lang="en-US" dirty="0"/>
              <a:t>Introduction to Networks v7.0 (ITN)</a:t>
            </a:r>
          </a:p>
          <a:p>
            <a:r>
              <a:rPr lang="en-US" dirty="0"/>
              <a:t>Module 7: Ethernet Switching</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1</a:t>
            </a:fld>
            <a:endParaRPr lang="en-US" dirty="0"/>
          </a:p>
        </p:txBody>
      </p:sp>
    </p:spTree>
    <p:extLst>
      <p:ext uri="{BB962C8B-B14F-4D97-AF65-F5344CB8AC3E}">
        <p14:creationId xmlns:p14="http://schemas.microsoft.com/office/powerpoint/2010/main" val="5081187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5641018C-6CAF-B84E-B92C-ECB119457FBA}" type="slidenum">
              <a:rPr lang="en-US" smtClean="0"/>
              <a:t>10</a:t>
            </a:fld>
            <a:endParaRPr lang="en-US" dirty="0"/>
          </a:p>
        </p:txBody>
      </p:sp>
    </p:spTree>
    <p:extLst>
      <p:ext uri="{BB962C8B-B14F-4D97-AF65-F5344CB8AC3E}">
        <p14:creationId xmlns:p14="http://schemas.microsoft.com/office/powerpoint/2010/main" val="4099152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11</a:t>
            </a:fld>
            <a:endParaRPr lang="en-US" dirty="0"/>
          </a:p>
        </p:txBody>
      </p:sp>
    </p:spTree>
    <p:extLst>
      <p:ext uri="{BB962C8B-B14F-4D97-AF65-F5344CB8AC3E}">
        <p14:creationId xmlns:p14="http://schemas.microsoft.com/office/powerpoint/2010/main" val="21170202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12</a:t>
            </a:fld>
            <a:endParaRPr lang="en-US" dirty="0"/>
          </a:p>
        </p:txBody>
      </p:sp>
    </p:spTree>
    <p:extLst>
      <p:ext uri="{BB962C8B-B14F-4D97-AF65-F5344CB8AC3E}">
        <p14:creationId xmlns:p14="http://schemas.microsoft.com/office/powerpoint/2010/main" val="35274045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13</a:t>
            </a:fld>
            <a:endParaRPr lang="en-US" dirty="0"/>
          </a:p>
        </p:txBody>
      </p:sp>
    </p:spTree>
    <p:extLst>
      <p:ext uri="{BB962C8B-B14F-4D97-AF65-F5344CB8AC3E}">
        <p14:creationId xmlns:p14="http://schemas.microsoft.com/office/powerpoint/2010/main" val="35771196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14</a:t>
            </a:fld>
            <a:endParaRPr lang="en-US" dirty="0"/>
          </a:p>
        </p:txBody>
      </p:sp>
    </p:spTree>
    <p:extLst>
      <p:ext uri="{BB962C8B-B14F-4D97-AF65-F5344CB8AC3E}">
        <p14:creationId xmlns:p14="http://schemas.microsoft.com/office/powerpoint/2010/main" val="9141865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7 -Ethernet Switching</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7.3 - The MAC Address Table</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15</a:t>
            </a:fld>
            <a:endParaRPr lang="en-US" dirty="0"/>
          </a:p>
        </p:txBody>
      </p:sp>
    </p:spTree>
    <p:extLst>
      <p:ext uri="{BB962C8B-B14F-4D97-AF65-F5344CB8AC3E}">
        <p14:creationId xmlns:p14="http://schemas.microsoft.com/office/powerpoint/2010/main" val="12004353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16</a:t>
            </a:fld>
            <a:endParaRPr lang="en-US" dirty="0"/>
          </a:p>
        </p:txBody>
      </p:sp>
    </p:spTree>
    <p:extLst>
      <p:ext uri="{BB962C8B-B14F-4D97-AF65-F5344CB8AC3E}">
        <p14:creationId xmlns:p14="http://schemas.microsoft.com/office/powerpoint/2010/main" val="422571610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17</a:t>
            </a:fld>
            <a:endParaRPr lang="en-US" dirty="0"/>
          </a:p>
        </p:txBody>
      </p:sp>
    </p:spTree>
    <p:extLst>
      <p:ext uri="{BB962C8B-B14F-4D97-AF65-F5344CB8AC3E}">
        <p14:creationId xmlns:p14="http://schemas.microsoft.com/office/powerpoint/2010/main" val="158393443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18</a:t>
            </a:fld>
            <a:endParaRPr lang="en-US" dirty="0"/>
          </a:p>
        </p:txBody>
      </p:sp>
    </p:spTree>
    <p:extLst>
      <p:ext uri="{BB962C8B-B14F-4D97-AF65-F5344CB8AC3E}">
        <p14:creationId xmlns:p14="http://schemas.microsoft.com/office/powerpoint/2010/main" val="10058058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19</a:t>
            </a:fld>
            <a:endParaRPr lang="en-US" dirty="0"/>
          </a:p>
        </p:txBody>
      </p:sp>
    </p:spTree>
    <p:extLst>
      <p:ext uri="{BB962C8B-B14F-4D97-AF65-F5344CB8AC3E}">
        <p14:creationId xmlns:p14="http://schemas.microsoft.com/office/powerpoint/2010/main" val="26051109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C839C26-801B-42B6-A101-60F37FE2B0A8}" type="slidenum">
              <a:rPr lang="en-US" sz="800" b="0">
                <a:solidFill>
                  <a:prstClr val="black"/>
                </a:solidFill>
              </a:rPr>
              <a:pPr algn="r"/>
              <a:t>2</a:t>
            </a:fld>
            <a:endParaRPr lang="en-US" sz="800" b="0" dirty="0">
              <a:solidFill>
                <a:prstClr val="black"/>
              </a:solidFill>
            </a:endParaRPr>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GB" dirty="0"/>
              <a:t>7- Ethernet Switching</a:t>
            </a:r>
          </a:p>
          <a:p>
            <a:pPr>
              <a:buFontTx/>
              <a:buNone/>
            </a:pPr>
            <a:r>
              <a:rPr lang="en-GB" dirty="0"/>
              <a:t>7.0.2 – What will I learn to do in this module?</a:t>
            </a:r>
          </a:p>
        </p:txBody>
      </p:sp>
    </p:spTree>
    <p:extLst>
      <p:ext uri="{BB962C8B-B14F-4D97-AF65-F5344CB8AC3E}">
        <p14:creationId xmlns:p14="http://schemas.microsoft.com/office/powerpoint/2010/main" val="173444569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20</a:t>
            </a:fld>
            <a:endParaRPr lang="en-US" dirty="0"/>
          </a:p>
        </p:txBody>
      </p:sp>
    </p:spTree>
    <p:extLst>
      <p:ext uri="{BB962C8B-B14F-4D97-AF65-F5344CB8AC3E}">
        <p14:creationId xmlns:p14="http://schemas.microsoft.com/office/powerpoint/2010/main" val="266838479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21</a:t>
            </a:fld>
            <a:endParaRPr lang="en-US" dirty="0"/>
          </a:p>
        </p:txBody>
      </p:sp>
    </p:spTree>
    <p:extLst>
      <p:ext uri="{BB962C8B-B14F-4D97-AF65-F5344CB8AC3E}">
        <p14:creationId xmlns:p14="http://schemas.microsoft.com/office/powerpoint/2010/main" val="210157132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5641018C-6CAF-B84E-B92C-ECB119457FBA}" type="slidenum">
              <a:rPr lang="en-US" smtClean="0"/>
              <a:t>22</a:t>
            </a:fld>
            <a:endParaRPr lang="en-US" dirty="0"/>
          </a:p>
        </p:txBody>
      </p:sp>
    </p:spTree>
    <p:extLst>
      <p:ext uri="{BB962C8B-B14F-4D97-AF65-F5344CB8AC3E}">
        <p14:creationId xmlns:p14="http://schemas.microsoft.com/office/powerpoint/2010/main" val="130110499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23</a:t>
            </a:fld>
            <a:endParaRPr lang="en-US" dirty="0"/>
          </a:p>
        </p:txBody>
      </p:sp>
    </p:spTree>
    <p:extLst>
      <p:ext uri="{BB962C8B-B14F-4D97-AF65-F5344CB8AC3E}">
        <p14:creationId xmlns:p14="http://schemas.microsoft.com/office/powerpoint/2010/main" val="311972835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24</a:t>
            </a:fld>
            <a:endParaRPr lang="en-US" dirty="0"/>
          </a:p>
        </p:txBody>
      </p:sp>
    </p:spTree>
    <p:extLst>
      <p:ext uri="{BB962C8B-B14F-4D97-AF65-F5344CB8AC3E}">
        <p14:creationId xmlns:p14="http://schemas.microsoft.com/office/powerpoint/2010/main" val="130432862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25</a:t>
            </a:fld>
            <a:endParaRPr lang="en-US" dirty="0"/>
          </a:p>
        </p:txBody>
      </p:sp>
    </p:spTree>
    <p:extLst>
      <p:ext uri="{BB962C8B-B14F-4D97-AF65-F5344CB8AC3E}">
        <p14:creationId xmlns:p14="http://schemas.microsoft.com/office/powerpoint/2010/main" val="219526122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26</a:t>
            </a:fld>
            <a:endParaRPr lang="en-US" dirty="0"/>
          </a:p>
        </p:txBody>
      </p:sp>
    </p:spTree>
    <p:extLst>
      <p:ext uri="{BB962C8B-B14F-4D97-AF65-F5344CB8AC3E}">
        <p14:creationId xmlns:p14="http://schemas.microsoft.com/office/powerpoint/2010/main" val="326874628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27</a:t>
            </a:fld>
            <a:endParaRPr lang="en-US" dirty="0"/>
          </a:p>
        </p:txBody>
      </p:sp>
    </p:spTree>
    <p:extLst>
      <p:ext uri="{BB962C8B-B14F-4D97-AF65-F5344CB8AC3E}">
        <p14:creationId xmlns:p14="http://schemas.microsoft.com/office/powerpoint/2010/main" val="15913942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7 - Ethernet Switching</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7.1 Ethernet frames</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3</a:t>
            </a:fld>
            <a:endParaRPr lang="en-US" dirty="0"/>
          </a:p>
        </p:txBody>
      </p:sp>
    </p:spTree>
    <p:extLst>
      <p:ext uri="{BB962C8B-B14F-4D97-AF65-F5344CB8AC3E}">
        <p14:creationId xmlns:p14="http://schemas.microsoft.com/office/powerpoint/2010/main" val="6255296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4</a:t>
            </a:fld>
            <a:endParaRPr lang="en-US" dirty="0"/>
          </a:p>
        </p:txBody>
      </p:sp>
    </p:spTree>
    <p:extLst>
      <p:ext uri="{BB962C8B-B14F-4D97-AF65-F5344CB8AC3E}">
        <p14:creationId xmlns:p14="http://schemas.microsoft.com/office/powerpoint/2010/main" val="30923122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5</a:t>
            </a:fld>
            <a:endParaRPr lang="en-US" dirty="0"/>
          </a:p>
        </p:txBody>
      </p:sp>
    </p:spTree>
    <p:extLst>
      <p:ext uri="{BB962C8B-B14F-4D97-AF65-F5344CB8AC3E}">
        <p14:creationId xmlns:p14="http://schemas.microsoft.com/office/powerpoint/2010/main" val="27127686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6</a:t>
            </a:fld>
            <a:endParaRPr lang="en-US" dirty="0"/>
          </a:p>
        </p:txBody>
      </p:sp>
    </p:spTree>
    <p:extLst>
      <p:ext uri="{BB962C8B-B14F-4D97-AF65-F5344CB8AC3E}">
        <p14:creationId xmlns:p14="http://schemas.microsoft.com/office/powerpoint/2010/main" val="7515506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7</a:t>
            </a:fld>
            <a:endParaRPr lang="en-US" dirty="0"/>
          </a:p>
        </p:txBody>
      </p:sp>
    </p:spTree>
    <p:extLst>
      <p:ext uri="{BB962C8B-B14F-4D97-AF65-F5344CB8AC3E}">
        <p14:creationId xmlns:p14="http://schemas.microsoft.com/office/powerpoint/2010/main" val="23699577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5641018C-6CAF-B84E-B92C-ECB119457FBA}" type="slidenum">
              <a:rPr lang="en-US" smtClean="0"/>
              <a:t>8</a:t>
            </a:fld>
            <a:endParaRPr lang="en-US" dirty="0"/>
          </a:p>
        </p:txBody>
      </p:sp>
    </p:spTree>
    <p:extLst>
      <p:ext uri="{BB962C8B-B14F-4D97-AF65-F5344CB8AC3E}">
        <p14:creationId xmlns:p14="http://schemas.microsoft.com/office/powerpoint/2010/main" val="32440739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7 - Ethernet Switching</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7.2 - Ethernet MAC Address</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9</a:t>
            </a:fld>
            <a:endParaRPr lang="en-US" dirty="0"/>
          </a:p>
        </p:txBody>
      </p:sp>
    </p:spTree>
    <p:extLst>
      <p:ext uri="{BB962C8B-B14F-4D97-AF65-F5344CB8AC3E}">
        <p14:creationId xmlns:p14="http://schemas.microsoft.com/office/powerpoint/2010/main" val="396329107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3_Title Slide-animated gradient">
    <p:bg>
      <p:bgPr>
        <a:solidFill>
          <a:schemeClr val="accent5"/>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2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086725553"/>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1_Closing Slide">
    <p:bg>
      <p:bgPr>
        <a:solidFill>
          <a:schemeClr val="accent5"/>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1"/>
            <a:ext cx="9143999" cy="5165874"/>
          </a:xfrm>
          <a:prstGeom prst="rect">
            <a:avLst/>
          </a:prstGeom>
        </p:spPr>
      </p:pic>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198843304"/>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Closing Slide">
    <p:bg>
      <p:bgPr>
        <a:solidFill>
          <a:schemeClr val="accent5"/>
        </a:solidFill>
        <a:effectLst/>
      </p:bgPr>
    </p:bg>
    <p:spTree>
      <p:nvGrpSpPr>
        <p:cNvPr id="1" name=""/>
        <p:cNvGrpSpPr/>
        <p:nvPr/>
      </p:nvGrpSpPr>
      <p:grpSpPr>
        <a:xfrm>
          <a:off x="0" y="0"/>
          <a:ext cx="0" cy="0"/>
          <a:chOff x="0" y="0"/>
          <a:chExt cx="0" cy="0"/>
        </a:xfrm>
      </p:grpSpPr>
      <p:sp>
        <p:nvSpPr>
          <p:cNvPr id="3" name="Rectangle 2"/>
          <p:cNvSpPr/>
          <p:nvPr userDrawn="1"/>
        </p:nvSpPr>
        <p:spPr>
          <a:xfrm>
            <a:off x="0" y="0"/>
            <a:ext cx="9144000" cy="5143500"/>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47974899"/>
      </p:ext>
    </p:extLst>
  </p:cSld>
  <p:clrMapOvr>
    <a:masterClrMapping/>
  </p:clrMapOvr>
  <p:transition spd="slow">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3_Closing Slide">
    <p:bg>
      <p:bgPr>
        <a:solidFill>
          <a:schemeClr val="accent5"/>
        </a:solidFill>
        <a:effectLst/>
      </p:bgPr>
    </p:bg>
    <p:spTree>
      <p:nvGrpSpPr>
        <p:cNvPr id="1" name=""/>
        <p:cNvGrpSpPr/>
        <p:nvPr/>
      </p:nvGrpSpPr>
      <p:grpSpPr>
        <a:xfrm>
          <a:off x="0" y="0"/>
          <a:ext cx="0" cy="0"/>
          <a:chOff x="0" y="0"/>
          <a:chExt cx="0" cy="0"/>
        </a:xfrm>
      </p:grpSpPr>
      <p:grpSp>
        <p:nvGrpSpPr>
          <p:cNvPr id="4" name="Group 4"/>
          <p:cNvGrpSpPr>
            <a:grpSpLocks noChangeAspect="1"/>
          </p:cNvGrpSpPr>
          <p:nvPr userDrawn="1"/>
        </p:nvGrpSpPr>
        <p:grpSpPr bwMode="auto">
          <a:xfrm>
            <a:off x="3746294" y="2129856"/>
            <a:ext cx="1617944" cy="860542"/>
            <a:chOff x="310" y="249"/>
            <a:chExt cx="502" cy="267"/>
          </a:xfrm>
          <a:solidFill>
            <a:schemeClr val="accent1">
              <a:lumMod val="75000"/>
            </a:schemeClr>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51544963"/>
      </p:ext>
    </p:extLst>
  </p:cSld>
  <p:clrMapOvr>
    <a:masterClrMapping/>
  </p:clrMapOvr>
  <p:transition spd="slow">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Slide Number Placeholder 6"/>
          <p:cNvSpPr>
            <a:spLocks noGrp="1"/>
          </p:cNvSpPr>
          <p:nvPr>
            <p:ph type="sldNum" sz="quarter" idx="4"/>
          </p:nvPr>
        </p:nvSpPr>
        <p:spPr>
          <a:xfrm>
            <a:off x="8473441" y="4954263"/>
            <a:ext cx="676910" cy="189238"/>
          </a:xfrm>
          <a:prstGeom prst="rect">
            <a:avLst/>
          </a:prstGeom>
        </p:spPr>
        <p:txBody>
          <a:bodyPr vert="horz" lIns="91440" tIns="45720" rIns="91440" bIns="45720" rtlCol="0" anchor="ctr"/>
          <a:lstStyle>
            <a:lvl1pPr algn="r">
              <a:defRPr sz="525">
                <a:solidFill>
                  <a:schemeClr val="tx2"/>
                </a:solidFill>
              </a:defRPr>
            </a:lvl1pPr>
          </a:lstStyle>
          <a:p>
            <a:pPr defTabSz="385763">
              <a:defRPr/>
            </a:pPr>
            <a:fld id="{2F5CCB13-0A32-4557-88E9-079F0C330695}" type="slidenum">
              <a:rPr lang="en-US" kern="0" smtClean="0">
                <a:solidFill>
                  <a:srgbClr val="595959"/>
                </a:solidFill>
              </a:rPr>
              <a:pPr defTabSz="385763">
                <a:defRPr/>
              </a:pPr>
              <a:t>‹#›</a:t>
            </a:fld>
            <a:endParaRPr lang="en-US" kern="0" dirty="0">
              <a:solidFill>
                <a:srgbClr val="595959"/>
              </a:solidFill>
            </a:endParaRPr>
          </a:p>
        </p:txBody>
      </p:sp>
      <p:sp>
        <p:nvSpPr>
          <p:cNvPr id="5" name="Rectangle 3"/>
          <p:cNvSpPr>
            <a:spLocks noGrp="1" noChangeArrowheads="1"/>
          </p:cNvSpPr>
          <p:nvPr>
            <p:ph idx="1"/>
          </p:nvPr>
        </p:nvSpPr>
        <p:spPr bwMode="auto">
          <a:xfrm>
            <a:off x="144065" y="798944"/>
            <a:ext cx="8853286" cy="4155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nSpc>
                <a:spcPct val="100000"/>
              </a:lnSpc>
              <a:spcBef>
                <a:spcPts val="600"/>
              </a:spcBef>
              <a:spcAft>
                <a:spcPts val="600"/>
              </a:spcAft>
              <a:buFont typeface="Wingdings" panose="05000000000000000000" pitchFamily="2" charset="2"/>
              <a:buChar char="§"/>
              <a:defRPr>
                <a:solidFill>
                  <a:srgbClr val="000000"/>
                </a:solidFill>
              </a:defRPr>
            </a:lvl1pPr>
            <a:lvl2pPr>
              <a:lnSpc>
                <a:spcPct val="100000"/>
              </a:lnSpc>
              <a:spcBef>
                <a:spcPts val="300"/>
              </a:spcBef>
              <a:spcAft>
                <a:spcPts val="300"/>
              </a:spcAft>
              <a:defRPr>
                <a:solidFill>
                  <a:srgbClr val="000000"/>
                </a:solidFill>
              </a:defRPr>
            </a:lvl2pPr>
            <a:lvl3pPr>
              <a:lnSpc>
                <a:spcPct val="100000"/>
              </a:lnSpc>
              <a:spcBef>
                <a:spcPts val="300"/>
              </a:spcBef>
              <a:spcAft>
                <a:spcPts val="300"/>
              </a:spcAft>
              <a:defRPr>
                <a:solidFill>
                  <a:srgbClr val="000000"/>
                </a:solidFill>
              </a:defRPr>
            </a:lvl3pPr>
            <a:lvl4pPr>
              <a:lnSpc>
                <a:spcPct val="100000"/>
              </a:lnSpc>
              <a:spcBef>
                <a:spcPts val="300"/>
              </a:spcBef>
              <a:spcAft>
                <a:spcPts val="300"/>
              </a:spcAft>
              <a:defRPr>
                <a:solidFill>
                  <a:srgbClr val="000000"/>
                </a:solidFill>
              </a:defRPr>
            </a:lvl4pPr>
          </a:lstStyle>
          <a:p>
            <a:pPr lvl="0"/>
            <a:r>
              <a:rPr lang="en-US">
                <a:sym typeface="Arial" pitchFamily="34" charset="0"/>
              </a:rPr>
              <a:t>Click to edit Master text styles</a:t>
            </a:r>
          </a:p>
          <a:p>
            <a:pPr lvl="1"/>
            <a:r>
              <a:rPr lang="en-US">
                <a:sym typeface="Arial" pitchFamily="34" charset="0"/>
              </a:rPr>
              <a:t>Second level</a:t>
            </a:r>
          </a:p>
          <a:p>
            <a:pPr lvl="2"/>
            <a:r>
              <a:rPr lang="en-US">
                <a:sym typeface="Arial" pitchFamily="34" charset="0"/>
              </a:rPr>
              <a:t>Third level</a:t>
            </a:r>
          </a:p>
          <a:p>
            <a:pPr lvl="3"/>
            <a:r>
              <a:rPr lang="en-US">
                <a:sym typeface="Arial" pitchFamily="34" charset="0"/>
              </a:rPr>
              <a:t>Fourth level</a:t>
            </a:r>
          </a:p>
        </p:txBody>
      </p:sp>
      <p:sp>
        <p:nvSpPr>
          <p:cNvPr id="6" name="Rectangle 2"/>
          <p:cNvSpPr>
            <a:spLocks noGrp="1" noChangeArrowheads="1"/>
          </p:cNvSpPr>
          <p:nvPr>
            <p:ph type="title"/>
          </p:nvPr>
        </p:nvSpPr>
        <p:spPr bwMode="auto">
          <a:xfrm>
            <a:off x="1" y="41393"/>
            <a:ext cx="9144000"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nSpc>
                <a:spcPct val="100000"/>
              </a:lnSpc>
              <a:defRPr sz="2400"/>
            </a:lvl1pPr>
          </a:lstStyle>
          <a:p>
            <a:pPr lvl="0"/>
            <a:r>
              <a:rPr lang="en-US">
                <a:sym typeface="Arial" pitchFamily="34" charset="0"/>
              </a:rPr>
              <a:t>Click to edit Master title style</a:t>
            </a:r>
            <a:endParaRPr lang="en-US" dirty="0">
              <a:sym typeface="Arial" pitchFamily="34" charset="0"/>
            </a:endParaRPr>
          </a:p>
        </p:txBody>
      </p:sp>
    </p:spTree>
    <p:extLst>
      <p:ext uri="{BB962C8B-B14F-4D97-AF65-F5344CB8AC3E}">
        <p14:creationId xmlns:p14="http://schemas.microsoft.com/office/powerpoint/2010/main" val="2257996623"/>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992501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5_Title Slide-animated gradient">
    <p:bg>
      <p:bgPr>
        <a:solidFill>
          <a:schemeClr val="accent5"/>
        </a:solidFill>
        <a:effectLst/>
      </p:bgPr>
    </p:bg>
    <p:spTree>
      <p:nvGrpSpPr>
        <p:cNvPr id="1" name=""/>
        <p:cNvGrpSpPr/>
        <p:nvPr/>
      </p:nvGrpSpPr>
      <p:grpSpPr>
        <a:xfrm>
          <a:off x="0" y="0"/>
          <a:ext cx="0" cy="0"/>
          <a:chOff x="0" y="0"/>
          <a:chExt cx="0" cy="0"/>
        </a:xfrm>
      </p:grpSpPr>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1"/>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rgbClr val="004C69"/>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accent1"/>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chemeClr val="accent1"/>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3653042546"/>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6_Title Slide-animated gradient">
    <p:bg>
      <p:bgPr>
        <a:solidFill>
          <a:schemeClr val="accent5"/>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1974617842"/>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3_Segue">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0"/>
            <a:ext cx="9144000" cy="5143499"/>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p:cNvSpPr>
            <a:spLocks noGrp="1"/>
          </p:cNvSpPr>
          <p:nvPr>
            <p:ph type="ctrTitle"/>
          </p:nvPr>
        </p:nvSpPr>
        <p:spPr>
          <a:xfrm>
            <a:off x="416425" y="915409"/>
            <a:ext cx="7598042" cy="2569946"/>
          </a:xfrm>
          <a:prstGeom prst="rect">
            <a:avLst/>
          </a:prstGeom>
        </p:spPr>
        <p:txBody>
          <a:bodyPr anchor="b">
            <a:noAutofit/>
          </a:bodyPr>
          <a:lstStyle>
            <a:lvl1pPr marL="0" indent="0" algn="l">
              <a:lnSpc>
                <a:spcPct val="90000"/>
              </a:lnSpc>
              <a:buFont typeface="Arial" panose="020B0604020202020204" pitchFamily="34" charset="0"/>
              <a:buNone/>
              <a:defRPr sz="4600" b="0" i="0" spc="0" baseline="0">
                <a:solidFill>
                  <a:schemeClr val="accent5"/>
                </a:solidFill>
                <a:latin typeface="+mj-lt"/>
                <a:cs typeface="CiscoSans Thin"/>
              </a:defRPr>
            </a:lvl1pPr>
          </a:lstStyle>
          <a:p>
            <a:r>
              <a:rPr lang="en-US"/>
              <a:t>Click to edit Master title style</a:t>
            </a:r>
            <a:endParaRPr lang="en-US" dirty="0"/>
          </a:p>
        </p:txBody>
      </p:sp>
      <p:sp>
        <p:nvSpPr>
          <p:cNvPr id="8" name="Rectangle 7"/>
          <p:cNvSpPr>
            <a:spLocks noChangeArrowheads="1"/>
          </p:cNvSpPr>
          <p:nvPr userDrawn="1"/>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5">
                    <a:lumMod val="50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5">
                  <a:lumMod val="50000"/>
                </a:schemeClr>
              </a:solidFill>
              <a:latin typeface="+mn-lt"/>
              <a:ea typeface="+mn-ea"/>
              <a:cs typeface="CiscoSans Thin"/>
            </a:endParaRPr>
          </a:p>
        </p:txBody>
      </p:sp>
      <p:sp>
        <p:nvSpPr>
          <p:cNvPr id="9" name="Rectangle 4"/>
          <p:cNvSpPr>
            <a:spLocks noChangeArrowheads="1"/>
          </p:cNvSpPr>
          <p:nvPr userDrawn="1"/>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5">
                    <a:lumMod val="50000"/>
                  </a:schemeClr>
                </a:solidFill>
                <a:latin typeface="+mn-lt"/>
                <a:ea typeface="+mn-ea"/>
                <a:cs typeface="CiscoSans Thin"/>
              </a:rPr>
              <a:t>© 2016  Cisco and/or its affiliates. All rights reserved.   Cisco Confidential</a:t>
            </a:r>
          </a:p>
        </p:txBody>
      </p:sp>
      <p:grpSp>
        <p:nvGrpSpPr>
          <p:cNvPr id="11" name="Group 4"/>
          <p:cNvGrpSpPr>
            <a:grpSpLocks noChangeAspect="1"/>
          </p:cNvGrpSpPr>
          <p:nvPr userDrawn="1"/>
        </p:nvGrpSpPr>
        <p:grpSpPr bwMode="auto">
          <a:xfrm>
            <a:off x="508039" y="4715197"/>
            <a:ext cx="340257" cy="180974"/>
            <a:chOff x="310" y="249"/>
            <a:chExt cx="502" cy="267"/>
          </a:xfrm>
          <a:solidFill>
            <a:srgbClr val="086D8E"/>
          </a:solidFill>
        </p:grpSpPr>
        <p:sp>
          <p:nvSpPr>
            <p:cNvPr id="12"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90854121"/>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ulti_Slide">
    <p:spTree>
      <p:nvGrpSpPr>
        <p:cNvPr id="1" name=""/>
        <p:cNvGrpSpPr/>
        <p:nvPr/>
      </p:nvGrpSpPr>
      <p:grpSpPr>
        <a:xfrm>
          <a:off x="0" y="0"/>
          <a:ext cx="0" cy="0"/>
          <a:chOff x="0" y="0"/>
          <a:chExt cx="0" cy="0"/>
        </a:xfrm>
      </p:grpSpPr>
      <p:sp>
        <p:nvSpPr>
          <p:cNvPr id="5" name="Content Placeholder 2"/>
          <p:cNvSpPr>
            <a:spLocks noGrp="1"/>
          </p:cNvSpPr>
          <p:nvPr>
            <p:ph idx="1"/>
          </p:nvPr>
        </p:nvSpPr>
        <p:spPr>
          <a:xfrm>
            <a:off x="474662" y="1347788"/>
            <a:ext cx="8280057" cy="3073946"/>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sz="2000" b="0" i="0" baseline="0">
                <a:solidFill>
                  <a:schemeClr val="bg1"/>
                </a:solidFill>
                <a:latin typeface="+mn-lt"/>
                <a:cs typeface="CiscoSans ExtraLight"/>
              </a:defRPr>
            </a:lvl1pPr>
          </a:lstStyle>
          <a:p>
            <a:pPr lvl="0"/>
            <a:r>
              <a:rPr lang="en-US"/>
              <a:t>Click to edit Master text styles</a:t>
            </a:r>
          </a:p>
        </p:txBody>
      </p:sp>
      <p:sp>
        <p:nvSpPr>
          <p:cNvPr id="4"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4C69"/>
                </a:solidFill>
              </a:defRPr>
            </a:lvl1pPr>
          </a:lstStyle>
          <a:p>
            <a:pPr lvl="0"/>
            <a:r>
              <a:rPr lang="en-US"/>
              <a:t>Click to edit Master title style</a:t>
            </a:r>
            <a:endParaRPr lang="en-GB" dirty="0"/>
          </a:p>
        </p:txBody>
      </p:sp>
    </p:spTree>
    <p:extLst>
      <p:ext uri="{BB962C8B-B14F-4D97-AF65-F5344CB8AC3E}">
        <p14:creationId xmlns:p14="http://schemas.microsoft.com/office/powerpoint/2010/main" val="542967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2912136"/>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0" y="2552550"/>
            <a:ext cx="698624" cy="698624"/>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FFFFFF"/>
              </a:solidFill>
              <a:cs typeface="Arial"/>
            </a:endParaRPr>
          </a:p>
        </p:txBody>
      </p:sp>
      <p:sp>
        <p:nvSpPr>
          <p:cNvPr id="15" name="Oval 14"/>
          <p:cNvSpPr/>
          <p:nvPr/>
        </p:nvSpPr>
        <p:spPr>
          <a:xfrm>
            <a:off x="575610" y="1426607"/>
            <a:ext cx="698624" cy="698624"/>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bg1"/>
              </a:solidFill>
              <a:cs typeface="Arial"/>
            </a:endParaRPr>
          </a:p>
        </p:txBody>
      </p:sp>
      <p:sp>
        <p:nvSpPr>
          <p:cNvPr id="22" name="Oval 21"/>
          <p:cNvSpPr/>
          <p:nvPr/>
        </p:nvSpPr>
        <p:spPr>
          <a:xfrm>
            <a:off x="575610" y="3653093"/>
            <a:ext cx="698624" cy="698624"/>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049FD9"/>
              </a:solidFill>
              <a:cs typeface="Arial"/>
            </a:endParaRPr>
          </a:p>
        </p:txBody>
      </p:sp>
      <p:sp>
        <p:nvSpPr>
          <p:cNvPr id="24" name="Text Placeholder 17"/>
          <p:cNvSpPr>
            <a:spLocks noGrp="1"/>
          </p:cNvSpPr>
          <p:nvPr>
            <p:ph type="body" sz="quarter" idx="13"/>
          </p:nvPr>
        </p:nvSpPr>
        <p:spPr>
          <a:xfrm>
            <a:off x="1365250" y="1432522"/>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365250" y="25577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365250" y="36530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8" name="Text Placeholder 17"/>
          <p:cNvSpPr>
            <a:spLocks noGrp="1"/>
          </p:cNvSpPr>
          <p:nvPr>
            <p:ph type="body" sz="quarter" idx="17" hasCustomPrompt="1"/>
          </p:nvPr>
        </p:nvSpPr>
        <p:spPr>
          <a:xfrm>
            <a:off x="575610" y="2552550"/>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1" y="3651140"/>
            <a:ext cx="698624" cy="693381"/>
          </a:xfrm>
          <a:prstGeom prst="rect">
            <a:avLst/>
          </a:prstGeom>
          <a:ln>
            <a:noFill/>
          </a:ln>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Text Placeholder 17"/>
          <p:cNvSpPr>
            <a:spLocks noGrp="1"/>
          </p:cNvSpPr>
          <p:nvPr>
            <p:ph type="body" sz="quarter" idx="19" hasCustomPrompt="1"/>
          </p:nvPr>
        </p:nvSpPr>
        <p:spPr>
          <a:xfrm>
            <a:off x="575610" y="1427248"/>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Tree>
    <p:extLst>
      <p:ext uri="{BB962C8B-B14F-4D97-AF65-F5344CB8AC3E}">
        <p14:creationId xmlns:p14="http://schemas.microsoft.com/office/powerpoint/2010/main" val="3053872667"/>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5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5" name="Oval 14"/>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2" name="Oval 21"/>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4" name="Text Placeholder 17"/>
          <p:cNvSpPr>
            <a:spLocks noGrp="1"/>
          </p:cNvSpPr>
          <p:nvPr>
            <p:ph type="body" sz="quarter" idx="13"/>
          </p:nvPr>
        </p:nvSpPr>
        <p:spPr>
          <a:xfrm>
            <a:off x="1172384" y="1334842"/>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172385" y="198456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172385" y="262744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7"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28"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Oval 12"/>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4" name="Text Placeholder 17"/>
          <p:cNvSpPr>
            <a:spLocks noGrp="1"/>
          </p:cNvSpPr>
          <p:nvPr>
            <p:ph type="body" sz="quarter" idx="19"/>
          </p:nvPr>
        </p:nvSpPr>
        <p:spPr>
          <a:xfrm>
            <a:off x="1172386" y="327458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6"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17" name="Oval 16"/>
          <p:cNvSpPr/>
          <p:nvPr/>
        </p:nvSpPr>
        <p:spPr>
          <a:xfrm>
            <a:off x="575613" y="3921716"/>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8" name="Text Placeholder 17"/>
          <p:cNvSpPr>
            <a:spLocks noGrp="1"/>
          </p:cNvSpPr>
          <p:nvPr>
            <p:ph type="body" sz="quarter" idx="21"/>
          </p:nvPr>
        </p:nvSpPr>
        <p:spPr>
          <a:xfrm>
            <a:off x="1172387" y="392171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9" name="Text Placeholder 17"/>
          <p:cNvSpPr>
            <a:spLocks noGrp="1"/>
          </p:cNvSpPr>
          <p:nvPr>
            <p:ph type="body" sz="quarter" idx="22" hasCustomPrompt="1"/>
          </p:nvPr>
        </p:nvSpPr>
        <p:spPr>
          <a:xfrm>
            <a:off x="575614" y="3919763"/>
            <a:ext cx="464815" cy="461327"/>
          </a:xfrm>
          <a:prstGeom prst="rect">
            <a:avLst/>
          </a:prstGeom>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Tree>
    <p:extLst>
      <p:ext uri="{BB962C8B-B14F-4D97-AF65-F5344CB8AC3E}">
        <p14:creationId xmlns:p14="http://schemas.microsoft.com/office/powerpoint/2010/main" val="2962125011"/>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6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4C69"/>
                </a:solidFill>
              </a:defRPr>
            </a:lvl1pPr>
          </a:lstStyle>
          <a:p>
            <a:r>
              <a:rPr lang="en-US"/>
              <a:t>Click to edit Master title style</a:t>
            </a:r>
            <a:endParaRPr lang="en-US" dirty="0"/>
          </a:p>
        </p:txBody>
      </p:sp>
      <p:sp>
        <p:nvSpPr>
          <p:cNvPr id="42" name="Oval 4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3" name="Oval 42"/>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rgbClr val="FFFFFF"/>
              </a:solidFill>
              <a:cs typeface="Arial"/>
            </a:endParaRPr>
          </a:p>
        </p:txBody>
      </p:sp>
      <p:sp>
        <p:nvSpPr>
          <p:cNvPr id="44" name="Oval 43"/>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5" name="Text Placeholder 17"/>
          <p:cNvSpPr>
            <a:spLocks noGrp="1"/>
          </p:cNvSpPr>
          <p:nvPr>
            <p:ph type="body" sz="quarter" idx="13"/>
          </p:nvPr>
        </p:nvSpPr>
        <p:spPr>
          <a:xfrm>
            <a:off x="1172384" y="133484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6" name="Text Placeholder 17"/>
          <p:cNvSpPr>
            <a:spLocks noGrp="1"/>
          </p:cNvSpPr>
          <p:nvPr>
            <p:ph type="body" sz="quarter" idx="14"/>
          </p:nvPr>
        </p:nvSpPr>
        <p:spPr>
          <a:xfrm>
            <a:off x="1172385" y="198456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7" name="Text Placeholder 17"/>
          <p:cNvSpPr>
            <a:spLocks noGrp="1"/>
          </p:cNvSpPr>
          <p:nvPr>
            <p:ph type="body" sz="quarter" idx="15"/>
          </p:nvPr>
        </p:nvSpPr>
        <p:spPr>
          <a:xfrm>
            <a:off x="1172385" y="262744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8"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49"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50"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51" name="Oval 50"/>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2" name="Text Placeholder 17"/>
          <p:cNvSpPr>
            <a:spLocks noGrp="1"/>
          </p:cNvSpPr>
          <p:nvPr>
            <p:ph type="body" sz="quarter" idx="19"/>
          </p:nvPr>
        </p:nvSpPr>
        <p:spPr>
          <a:xfrm>
            <a:off x="1172386" y="327458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3"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54" name="Oval 53"/>
          <p:cNvSpPr/>
          <p:nvPr/>
        </p:nvSpPr>
        <p:spPr>
          <a:xfrm>
            <a:off x="575613" y="3921716"/>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5" name="Text Placeholder 17"/>
          <p:cNvSpPr>
            <a:spLocks noGrp="1"/>
          </p:cNvSpPr>
          <p:nvPr>
            <p:ph type="body" sz="quarter" idx="21"/>
          </p:nvPr>
        </p:nvSpPr>
        <p:spPr>
          <a:xfrm>
            <a:off x="1172387" y="392171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6" name="Text Placeholder 17"/>
          <p:cNvSpPr>
            <a:spLocks noGrp="1"/>
          </p:cNvSpPr>
          <p:nvPr>
            <p:ph type="body" sz="quarter" idx="22" hasCustomPrompt="1"/>
          </p:nvPr>
        </p:nvSpPr>
        <p:spPr>
          <a:xfrm>
            <a:off x="575614" y="391976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
        <p:nvSpPr>
          <p:cNvPr id="57" name="Oval 56"/>
          <p:cNvSpPr/>
          <p:nvPr/>
        </p:nvSpPr>
        <p:spPr>
          <a:xfrm>
            <a:off x="4414576" y="1983084"/>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8" name="Oval 57"/>
          <p:cNvSpPr/>
          <p:nvPr/>
        </p:nvSpPr>
        <p:spPr>
          <a:xfrm>
            <a:off x="4414575" y="1332693"/>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9" name="Oval 58"/>
          <p:cNvSpPr/>
          <p:nvPr/>
        </p:nvSpPr>
        <p:spPr>
          <a:xfrm>
            <a:off x="4414576" y="2631212"/>
            <a:ext cx="464815" cy="464815"/>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0" name="Text Placeholder 17"/>
          <p:cNvSpPr>
            <a:spLocks noGrp="1"/>
          </p:cNvSpPr>
          <p:nvPr>
            <p:ph type="body" sz="quarter" idx="23"/>
          </p:nvPr>
        </p:nvSpPr>
        <p:spPr>
          <a:xfrm>
            <a:off x="5011349" y="1338608"/>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1" name="Text Placeholder 17"/>
          <p:cNvSpPr>
            <a:spLocks noGrp="1"/>
          </p:cNvSpPr>
          <p:nvPr>
            <p:ph type="body" sz="quarter" idx="24"/>
          </p:nvPr>
        </p:nvSpPr>
        <p:spPr>
          <a:xfrm>
            <a:off x="5011350" y="198832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2" name="Text Placeholder 17"/>
          <p:cNvSpPr>
            <a:spLocks noGrp="1"/>
          </p:cNvSpPr>
          <p:nvPr>
            <p:ph type="body" sz="quarter" idx="25"/>
          </p:nvPr>
        </p:nvSpPr>
        <p:spPr>
          <a:xfrm>
            <a:off x="5011350" y="263121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3" name="Text Placeholder 17"/>
          <p:cNvSpPr>
            <a:spLocks noGrp="1"/>
          </p:cNvSpPr>
          <p:nvPr>
            <p:ph type="body" sz="quarter" idx="26" hasCustomPrompt="1"/>
          </p:nvPr>
        </p:nvSpPr>
        <p:spPr>
          <a:xfrm>
            <a:off x="4414576" y="1331287"/>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6</a:t>
            </a:r>
          </a:p>
        </p:txBody>
      </p:sp>
      <p:sp>
        <p:nvSpPr>
          <p:cNvPr id="64" name="Text Placeholder 17"/>
          <p:cNvSpPr>
            <a:spLocks noGrp="1"/>
          </p:cNvSpPr>
          <p:nvPr>
            <p:ph type="body" sz="quarter" idx="27" hasCustomPrompt="1"/>
          </p:nvPr>
        </p:nvSpPr>
        <p:spPr>
          <a:xfrm>
            <a:off x="4414576" y="198308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7</a:t>
            </a:r>
          </a:p>
        </p:txBody>
      </p:sp>
      <p:sp>
        <p:nvSpPr>
          <p:cNvPr id="65" name="Text Placeholder 17"/>
          <p:cNvSpPr>
            <a:spLocks noGrp="1"/>
          </p:cNvSpPr>
          <p:nvPr>
            <p:ph type="body" sz="quarter" idx="28" hasCustomPrompt="1"/>
          </p:nvPr>
        </p:nvSpPr>
        <p:spPr>
          <a:xfrm>
            <a:off x="4414577" y="262925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8</a:t>
            </a:r>
          </a:p>
        </p:txBody>
      </p:sp>
      <p:sp>
        <p:nvSpPr>
          <p:cNvPr id="66" name="Oval 65"/>
          <p:cNvSpPr/>
          <p:nvPr/>
        </p:nvSpPr>
        <p:spPr>
          <a:xfrm>
            <a:off x="4414577" y="3278347"/>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7" name="Text Placeholder 17"/>
          <p:cNvSpPr>
            <a:spLocks noGrp="1"/>
          </p:cNvSpPr>
          <p:nvPr>
            <p:ph type="body" sz="quarter" idx="29"/>
          </p:nvPr>
        </p:nvSpPr>
        <p:spPr>
          <a:xfrm>
            <a:off x="5011351" y="327834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8" name="Text Placeholder 17"/>
          <p:cNvSpPr>
            <a:spLocks noGrp="1"/>
          </p:cNvSpPr>
          <p:nvPr>
            <p:ph type="body" sz="quarter" idx="30" hasCustomPrompt="1"/>
          </p:nvPr>
        </p:nvSpPr>
        <p:spPr>
          <a:xfrm>
            <a:off x="4414578" y="327639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9</a:t>
            </a:r>
          </a:p>
        </p:txBody>
      </p:sp>
      <p:sp>
        <p:nvSpPr>
          <p:cNvPr id="69" name="Oval 68"/>
          <p:cNvSpPr/>
          <p:nvPr/>
        </p:nvSpPr>
        <p:spPr>
          <a:xfrm>
            <a:off x="4414578" y="3925482"/>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70" name="Text Placeholder 17"/>
          <p:cNvSpPr>
            <a:spLocks noGrp="1"/>
          </p:cNvSpPr>
          <p:nvPr>
            <p:ph type="body" sz="quarter" idx="31"/>
          </p:nvPr>
        </p:nvSpPr>
        <p:spPr>
          <a:xfrm>
            <a:off x="5011352" y="392548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71" name="Text Placeholder 17"/>
          <p:cNvSpPr>
            <a:spLocks noGrp="1"/>
          </p:cNvSpPr>
          <p:nvPr>
            <p:ph type="body" sz="quarter" idx="32" hasCustomPrompt="1"/>
          </p:nvPr>
        </p:nvSpPr>
        <p:spPr>
          <a:xfrm>
            <a:off x="4414579" y="392352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10</a:t>
            </a:r>
          </a:p>
        </p:txBody>
      </p:sp>
    </p:spTree>
    <p:extLst>
      <p:ext uri="{BB962C8B-B14F-4D97-AF65-F5344CB8AC3E}">
        <p14:creationId xmlns:p14="http://schemas.microsoft.com/office/powerpoint/2010/main" val="3643099958"/>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5"/>
          <p:cNvSpPr>
            <a:spLocks noGrp="1"/>
          </p:cNvSpPr>
          <p:nvPr>
            <p:ph type="title"/>
          </p:nvPr>
        </p:nvSpPr>
        <p:spPr bwMode="auto">
          <a:xfrm>
            <a:off x="438150"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4" tIns="45712" rIns="91424" bIns="45712" numCol="1" anchor="ctr" anchorCtr="0" compatLnSpc="1">
            <a:prstTxWarp prst="textNoShape">
              <a:avLst/>
            </a:prstTxWarp>
          </a:bodyPr>
          <a:lstStyle/>
          <a:p>
            <a:pPr lvl="0"/>
            <a:r>
              <a:rPr lang="en-GB" altLang="en-US" dirty="0"/>
              <a:t>Title Goes Here</a:t>
            </a:r>
          </a:p>
        </p:txBody>
      </p:sp>
      <p:sp>
        <p:nvSpPr>
          <p:cNvPr id="12" name="Rectangle 7"/>
          <p:cNvSpPr>
            <a:spLocks noChangeArrowheads="1"/>
          </p:cNvSpPr>
          <p:nvPr/>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3">
                    <a:lumMod val="85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3">
                  <a:lumMod val="85000"/>
                </a:schemeClr>
              </a:solidFill>
              <a:latin typeface="+mn-lt"/>
              <a:ea typeface="+mn-ea"/>
              <a:cs typeface="CiscoSans Thin"/>
            </a:endParaRPr>
          </a:p>
        </p:txBody>
      </p:sp>
      <p:sp>
        <p:nvSpPr>
          <p:cNvPr id="13" name="Rectangle 4"/>
          <p:cNvSpPr>
            <a:spLocks noChangeArrowheads="1"/>
          </p:cNvSpPr>
          <p:nvPr/>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3">
                    <a:lumMod val="85000"/>
                  </a:schemeClr>
                </a:solidFill>
                <a:latin typeface="+mn-lt"/>
                <a:ea typeface="+mn-ea"/>
                <a:cs typeface="CiscoSans Thin"/>
              </a:rPr>
              <a:t>© 2016  Cisco and/or its affiliates. All rights reserved.   Cisco Confidential</a:t>
            </a:r>
          </a:p>
        </p:txBody>
      </p:sp>
      <p:grpSp>
        <p:nvGrpSpPr>
          <p:cNvPr id="6" name="Group 4"/>
          <p:cNvGrpSpPr>
            <a:grpSpLocks noChangeAspect="1"/>
          </p:cNvGrpSpPr>
          <p:nvPr userDrawn="1"/>
        </p:nvGrpSpPr>
        <p:grpSpPr bwMode="auto">
          <a:xfrm>
            <a:off x="508039" y="4715197"/>
            <a:ext cx="340257" cy="180974"/>
            <a:chOff x="310" y="249"/>
            <a:chExt cx="502" cy="267"/>
          </a:xfrm>
          <a:solidFill>
            <a:schemeClr val="accent5"/>
          </a:solidFill>
        </p:grpSpPr>
        <p:sp>
          <p:nvSpPr>
            <p:cNvPr id="7"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cSld>
  <p:clrMap bg1="lt1" tx1="dk1" bg2="lt2" tx2="dk2" accent1="accent1" accent2="accent2" accent3="accent3" accent4="accent4" accent5="accent5" accent6="accent6" hlink="hlink" folHlink="folHlink"/>
  <p:sldLayoutIdLst>
    <p:sldLayoutId id="2147483962" r:id="rId1"/>
    <p:sldLayoutId id="2147484013" r:id="rId2"/>
    <p:sldLayoutId id="2147484014" r:id="rId3"/>
    <p:sldLayoutId id="2147483965" r:id="rId4"/>
    <p:sldLayoutId id="2147483967" r:id="rId5"/>
    <p:sldLayoutId id="2147483995" r:id="rId6"/>
    <p:sldLayoutId id="2147484007" r:id="rId7"/>
    <p:sldLayoutId id="2147484010" r:id="rId8"/>
    <p:sldLayoutId id="2147484011" r:id="rId9"/>
    <p:sldLayoutId id="2147484015" r:id="rId10"/>
    <p:sldLayoutId id="2147483998" r:id="rId11"/>
    <p:sldLayoutId id="2147484027" r:id="rId12"/>
    <p:sldLayoutId id="2147484029" r:id="rId13"/>
    <p:sldLayoutId id="2147484031" r:id="rId14"/>
  </p:sldLayoutIdLst>
  <p:transition spd="slow">
    <p:wipe/>
  </p:transition>
  <p:txStyles>
    <p:titleStyle>
      <a:lvl1pPr algn="l" defTabSz="684213" rtl="0" eaLnBrk="1" fontAlgn="base" hangingPunct="1">
        <a:lnSpc>
          <a:spcPct val="80000"/>
        </a:lnSpc>
        <a:spcBef>
          <a:spcPct val="0"/>
        </a:spcBef>
        <a:spcAft>
          <a:spcPct val="0"/>
        </a:spcAft>
        <a:defRPr lang="en-US" sz="3200" kern="1200" dirty="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p:titleStyle>
    <p:bodyStyle>
      <a:lvl1pPr marL="169863" indent="-169863" algn="l" defTabSz="684213" rtl="0" eaLnBrk="1" fontAlgn="base" hangingPunct="1">
        <a:lnSpc>
          <a:spcPct val="95000"/>
        </a:lnSpc>
        <a:spcBef>
          <a:spcPts val="1075"/>
        </a:spcBef>
        <a:spcAft>
          <a:spcPct val="0"/>
        </a:spcAft>
        <a:buClr>
          <a:schemeClr val="tx2"/>
        </a:buClr>
        <a:buSzPct val="90000"/>
        <a:buFont typeface="Arial" charset="0"/>
        <a:buChar char="•"/>
        <a:defRPr lang="en-US" sz="1500" kern="1200" dirty="0">
          <a:solidFill>
            <a:schemeClr val="tx1"/>
          </a:solidFill>
          <a:latin typeface="+mn-lt"/>
          <a:ea typeface="ＭＳ Ｐゴシック" charset="0"/>
          <a:cs typeface="CiscoSans"/>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77" rtl="0" eaLnBrk="1" latinLnBrk="0" hangingPunct="1">
        <a:defRPr sz="1400" kern="1200">
          <a:solidFill>
            <a:schemeClr val="tx1"/>
          </a:solidFill>
          <a:latin typeface="+mn-lt"/>
          <a:ea typeface="+mn-ea"/>
          <a:cs typeface="+mn-cs"/>
        </a:defRPr>
      </a:lvl1pPr>
      <a:lvl2pPr marL="342886" algn="l" defTabSz="685777" rtl="0" eaLnBrk="1" latinLnBrk="0" hangingPunct="1">
        <a:defRPr sz="1400" kern="1200">
          <a:solidFill>
            <a:schemeClr val="tx1"/>
          </a:solidFill>
          <a:latin typeface="+mn-lt"/>
          <a:ea typeface="+mn-ea"/>
          <a:cs typeface="+mn-cs"/>
        </a:defRPr>
      </a:lvl2pPr>
      <a:lvl3pPr marL="685777" algn="l" defTabSz="685777" rtl="0" eaLnBrk="1" latinLnBrk="0" hangingPunct="1">
        <a:defRPr sz="1400" kern="1200">
          <a:solidFill>
            <a:schemeClr val="tx1"/>
          </a:solidFill>
          <a:latin typeface="+mn-lt"/>
          <a:ea typeface="+mn-ea"/>
          <a:cs typeface="+mn-cs"/>
        </a:defRPr>
      </a:lvl3pPr>
      <a:lvl4pPr marL="1028665" algn="l" defTabSz="685777" rtl="0" eaLnBrk="1" latinLnBrk="0" hangingPunct="1">
        <a:defRPr sz="1400" kern="1200">
          <a:solidFill>
            <a:schemeClr val="tx1"/>
          </a:solidFill>
          <a:latin typeface="+mn-lt"/>
          <a:ea typeface="+mn-ea"/>
          <a:cs typeface="+mn-cs"/>
        </a:defRPr>
      </a:lvl4pPr>
      <a:lvl5pPr marL="1371555" algn="l" defTabSz="685777" rtl="0" eaLnBrk="1" latinLnBrk="0" hangingPunct="1">
        <a:defRPr sz="1400" kern="1200">
          <a:solidFill>
            <a:schemeClr val="tx1"/>
          </a:solidFill>
          <a:latin typeface="+mn-lt"/>
          <a:ea typeface="+mn-ea"/>
          <a:cs typeface="+mn-cs"/>
        </a:defRPr>
      </a:lvl5pPr>
      <a:lvl6pPr marL="1714441" algn="l" defTabSz="685777" rtl="0" eaLnBrk="1" latinLnBrk="0" hangingPunct="1">
        <a:defRPr sz="1400" kern="1200">
          <a:solidFill>
            <a:schemeClr val="tx1"/>
          </a:solidFill>
          <a:latin typeface="+mn-lt"/>
          <a:ea typeface="+mn-ea"/>
          <a:cs typeface="+mn-cs"/>
        </a:defRPr>
      </a:lvl6pPr>
      <a:lvl7pPr marL="2057332" algn="l" defTabSz="685777" rtl="0" eaLnBrk="1" latinLnBrk="0" hangingPunct="1">
        <a:defRPr sz="1400" kern="1200">
          <a:solidFill>
            <a:schemeClr val="tx1"/>
          </a:solidFill>
          <a:latin typeface="+mn-lt"/>
          <a:ea typeface="+mn-ea"/>
          <a:cs typeface="+mn-cs"/>
        </a:defRPr>
      </a:lvl7pPr>
      <a:lvl8pPr marL="2400220" algn="l" defTabSz="685777" rtl="0" eaLnBrk="1" latinLnBrk="0" hangingPunct="1">
        <a:defRPr sz="1400" kern="1200">
          <a:solidFill>
            <a:schemeClr val="tx1"/>
          </a:solidFill>
          <a:latin typeface="+mn-lt"/>
          <a:ea typeface="+mn-ea"/>
          <a:cs typeface="+mn-cs"/>
        </a:defRPr>
      </a:lvl8pPr>
      <a:lvl9pPr marL="2743110" algn="l" defTabSz="685777" rtl="0" eaLnBrk="1" latinLnBrk="0" hangingPunct="1">
        <a:defRPr sz="1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33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4.xml"/><Relationship Id="rId1" Type="http://schemas.openxmlformats.org/officeDocument/2006/relationships/tags" Target="../tags/tag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3.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4.xml"/><Relationship Id="rId1" Type="http://schemas.openxmlformats.org/officeDocument/2006/relationships/tags" Target="../tags/tag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10.xml"/><Relationship Id="rId1" Type="http://schemas.openxmlformats.org/officeDocument/2006/relationships/tags" Target="../tags/tag8.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4.xml"/><Relationship Id="rId1" Type="http://schemas.openxmlformats.org/officeDocument/2006/relationships/tags" Target="../tags/tag4.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4.xml"/><Relationship Id="rId1" Type="http://schemas.openxmlformats.org/officeDocument/2006/relationships/tags" Target="../tags/tag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6"/>
          <p:cNvSpPr>
            <a:spLocks noGrp="1"/>
          </p:cNvSpPr>
          <p:nvPr>
            <p:ph type="subTitle" idx="1"/>
          </p:nvPr>
        </p:nvSpPr>
        <p:spPr>
          <a:xfrm>
            <a:off x="469497" y="3809526"/>
            <a:ext cx="2368954" cy="902174"/>
          </a:xfrm>
        </p:spPr>
        <p:txBody>
          <a:bodyPr/>
          <a:lstStyle/>
          <a:p>
            <a:r>
              <a:rPr lang="en-US" dirty="0">
                <a:solidFill>
                  <a:schemeClr val="accent5">
                    <a:lumMod val="40000"/>
                    <a:lumOff val="60000"/>
                  </a:schemeClr>
                </a:solidFill>
              </a:rPr>
              <a:t>Introduction to Networks v7.0 (ITN)</a:t>
            </a:r>
          </a:p>
          <a:p>
            <a:endParaRPr lang="en-US" dirty="0"/>
          </a:p>
        </p:txBody>
      </p:sp>
      <p:sp>
        <p:nvSpPr>
          <p:cNvPr id="6" name="Title 5"/>
          <p:cNvSpPr>
            <a:spLocks noGrp="1"/>
          </p:cNvSpPr>
          <p:nvPr>
            <p:ph type="ctrTitle"/>
          </p:nvPr>
        </p:nvSpPr>
        <p:spPr>
          <a:xfrm>
            <a:off x="469497" y="2316480"/>
            <a:ext cx="6672708" cy="1080143"/>
          </a:xfrm>
        </p:spPr>
        <p:txBody>
          <a:bodyPr/>
          <a:lstStyle/>
          <a:p>
            <a:r>
              <a:rPr lang="en-US" dirty="0">
                <a:solidFill>
                  <a:schemeClr val="accent5">
                    <a:lumMod val="40000"/>
                    <a:lumOff val="60000"/>
                  </a:schemeClr>
                </a:solidFill>
              </a:rPr>
              <a:t>Module 7: Ethernet Switching</a:t>
            </a:r>
          </a:p>
        </p:txBody>
      </p:sp>
    </p:spTree>
    <p:custDataLst>
      <p:tags r:id="rId1"/>
    </p:custDataLst>
    <p:extLst>
      <p:ext uri="{BB962C8B-B14F-4D97-AF65-F5344CB8AC3E}">
        <p14:creationId xmlns:p14="http://schemas.microsoft.com/office/powerpoint/2010/main" val="1989389863"/>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r>
              <a:rPr lang="en-US" sz="1600" dirty="0"/>
              <a:t>Ethernet MAC Addresses</a:t>
            </a:r>
            <a:br>
              <a:rPr lang="en-US" dirty="0"/>
            </a:br>
            <a:r>
              <a:rPr lang="en-US" sz="2400" dirty="0"/>
              <a:t>Ethernet MAC Address</a:t>
            </a:r>
          </a:p>
        </p:txBody>
      </p:sp>
      <p:sp>
        <p:nvSpPr>
          <p:cNvPr id="4" name="Content Placeholder 3">
            <a:extLst>
              <a:ext uri="{FF2B5EF4-FFF2-40B4-BE49-F238E27FC236}">
                <a16:creationId xmlns:a16="http://schemas.microsoft.com/office/drawing/2014/main" id="{1F3CA7BB-7E7C-7149-9859-4AA0DDEC8CC4}"/>
              </a:ext>
            </a:extLst>
          </p:cNvPr>
          <p:cNvSpPr>
            <a:spLocks noGrp="1"/>
          </p:cNvSpPr>
          <p:nvPr>
            <p:ph idx="1"/>
          </p:nvPr>
        </p:nvSpPr>
        <p:spPr>
          <a:xfrm>
            <a:off x="474662" y="679622"/>
            <a:ext cx="8280057" cy="2458214"/>
          </a:xfrm>
        </p:spPr>
        <p:txBody>
          <a:bodyPr/>
          <a:lstStyle/>
          <a:p>
            <a:pPr marL="285750" indent="-285750" algn="l">
              <a:buFont typeface="Arial" panose="020B0604020202020204" pitchFamily="34" charset="0"/>
              <a:buChar char="•"/>
            </a:pPr>
            <a:r>
              <a:rPr lang="en-US" sz="1500" dirty="0">
                <a:solidFill>
                  <a:srgbClr val="000000"/>
                </a:solidFill>
              </a:rPr>
              <a:t>In an Ethernet LAN, every network device is connected to the same, shared media. MAC addressing provides a method for device identification at the data link layer of the OSI model.</a:t>
            </a:r>
          </a:p>
          <a:p>
            <a:pPr marL="285750" indent="-285750" algn="l">
              <a:buFont typeface="Arial" panose="020B0604020202020204" pitchFamily="34" charset="0"/>
              <a:buChar char="•"/>
            </a:pPr>
            <a:r>
              <a:rPr lang="en-US" sz="1500" dirty="0">
                <a:solidFill>
                  <a:srgbClr val="000000"/>
                </a:solidFill>
              </a:rPr>
              <a:t>An Ethernet MAC address is a 48-bit address expressed using 12 hexadecimal digits. Because a byte equals 8 bits, we can also say that a MAC address is 6 bytes in length.</a:t>
            </a:r>
          </a:p>
          <a:p>
            <a:pPr marL="285750" indent="-285750" algn="l">
              <a:buFont typeface="Arial" panose="020B0604020202020204" pitchFamily="34" charset="0"/>
              <a:buChar char="•"/>
            </a:pPr>
            <a:r>
              <a:rPr lang="en-US" sz="1500" dirty="0">
                <a:solidFill>
                  <a:srgbClr val="000000"/>
                </a:solidFill>
              </a:rPr>
              <a:t>All MAC addresses must be unique to the Ethernet device or Ethernet interface. To ensure this, all vendors that sell Ethernet devices must register with the IEEE to obtain a unique 6 hexadecimal (i.e., 24-bit or 3-byte) code called the organizationally unique identifier (OUI).</a:t>
            </a:r>
          </a:p>
          <a:p>
            <a:pPr marL="285750" indent="-285750" algn="l">
              <a:buFont typeface="Arial" panose="020B0604020202020204" pitchFamily="34" charset="0"/>
              <a:buChar char="•"/>
            </a:pPr>
            <a:r>
              <a:rPr lang="en-US" sz="1500" dirty="0">
                <a:solidFill>
                  <a:srgbClr val="000000"/>
                </a:solidFill>
              </a:rPr>
              <a:t>An Ethernet MAC address consists of a 6 hexadecimal vendor OUI code followed by a 6 hexadecimal vendor-assigned value.</a:t>
            </a:r>
          </a:p>
          <a:p>
            <a:pPr marL="342900" indent="-342900" algn="l">
              <a:buFont typeface="Arial" panose="020B0604020202020204" pitchFamily="34" charset="0"/>
              <a:buChar char="•"/>
            </a:pPr>
            <a:endParaRPr lang="en-US" sz="1400" dirty="0">
              <a:solidFill>
                <a:srgbClr val="000000"/>
              </a:solidFill>
            </a:endParaRPr>
          </a:p>
        </p:txBody>
      </p:sp>
      <p:pic>
        <p:nvPicPr>
          <p:cNvPr id="5" name="Picture 4">
            <a:extLst>
              <a:ext uri="{FF2B5EF4-FFF2-40B4-BE49-F238E27FC236}">
                <a16:creationId xmlns:a16="http://schemas.microsoft.com/office/drawing/2014/main" id="{E3B936E3-E1CB-5C42-9445-442FA726A951}"/>
              </a:ext>
            </a:extLst>
          </p:cNvPr>
          <p:cNvPicPr>
            <a:picLocks noChangeAspect="1"/>
          </p:cNvPicPr>
          <p:nvPr/>
        </p:nvPicPr>
        <p:blipFill>
          <a:blip r:embed="rId3"/>
          <a:stretch>
            <a:fillRect/>
          </a:stretch>
        </p:blipFill>
        <p:spPr>
          <a:xfrm>
            <a:off x="1075489" y="3289769"/>
            <a:ext cx="6762015" cy="1638277"/>
          </a:xfrm>
          <a:prstGeom prst="rect">
            <a:avLst/>
          </a:prstGeom>
        </p:spPr>
      </p:pic>
    </p:spTree>
    <p:extLst>
      <p:ext uri="{BB962C8B-B14F-4D97-AF65-F5344CB8AC3E}">
        <p14:creationId xmlns:p14="http://schemas.microsoft.com/office/powerpoint/2010/main" val="23076088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r>
              <a:rPr lang="en-US" sz="1600" dirty="0"/>
              <a:t>Ethernet MAC Addresses</a:t>
            </a:r>
            <a:br>
              <a:rPr lang="en-US" dirty="0"/>
            </a:br>
            <a:r>
              <a:rPr lang="en-US" sz="2400" dirty="0"/>
              <a:t>Frame Processing</a:t>
            </a:r>
          </a:p>
        </p:txBody>
      </p:sp>
      <p:sp>
        <p:nvSpPr>
          <p:cNvPr id="4" name="Content Placeholder 3">
            <a:extLst>
              <a:ext uri="{FF2B5EF4-FFF2-40B4-BE49-F238E27FC236}">
                <a16:creationId xmlns:a16="http://schemas.microsoft.com/office/drawing/2014/main" id="{1F3CA7BB-7E7C-7149-9859-4AA0DDEC8CC4}"/>
              </a:ext>
            </a:extLst>
          </p:cNvPr>
          <p:cNvSpPr>
            <a:spLocks noGrp="1"/>
          </p:cNvSpPr>
          <p:nvPr>
            <p:ph idx="1"/>
          </p:nvPr>
        </p:nvSpPr>
        <p:spPr>
          <a:xfrm>
            <a:off x="238125" y="763736"/>
            <a:ext cx="5211206" cy="3657998"/>
          </a:xfrm>
        </p:spPr>
        <p:txBody>
          <a:bodyPr/>
          <a:lstStyle/>
          <a:p>
            <a:pPr marL="285750" indent="-285750" algn="l">
              <a:buFont typeface="Arial" panose="020B0604020202020204" pitchFamily="34" charset="0"/>
              <a:buChar char="•"/>
            </a:pPr>
            <a:r>
              <a:rPr lang="en-US" sz="1400" dirty="0">
                <a:solidFill>
                  <a:srgbClr val="000000"/>
                </a:solidFill>
              </a:rPr>
              <a:t>When a device is forwarding a message to an Ethernet network, the Ethernet header include a Source MAC address and a Destination MAC address.</a:t>
            </a:r>
          </a:p>
          <a:p>
            <a:pPr marL="285750" indent="-285750" algn="l">
              <a:buFont typeface="Arial" panose="020B0604020202020204" pitchFamily="34" charset="0"/>
              <a:buChar char="•"/>
            </a:pPr>
            <a:r>
              <a:rPr lang="en-US" sz="1400" dirty="0">
                <a:solidFill>
                  <a:srgbClr val="000000"/>
                </a:solidFill>
              </a:rPr>
              <a:t>When a NIC receives an Ethernet frame, it examines the destination MAC address to see if it matches the physical MAC address that is stored in RAM. If there is no match, the device discards the frame. If there is a match, it passes the frame up the OSI layers, where the de-encapsulation process takes place.</a:t>
            </a:r>
          </a:p>
          <a:p>
            <a:pPr marL="73085" lvl="1" indent="0">
              <a:buNone/>
            </a:pPr>
            <a:r>
              <a:rPr lang="en-US" sz="1200" b="1" dirty="0">
                <a:solidFill>
                  <a:srgbClr val="000000"/>
                </a:solidFill>
              </a:rPr>
              <a:t>Note:</a:t>
            </a:r>
            <a:r>
              <a:rPr lang="en-US" sz="1200" dirty="0">
                <a:solidFill>
                  <a:srgbClr val="000000"/>
                </a:solidFill>
              </a:rPr>
              <a:t> Ethernet NICs will also accept frames if the destination MAC address is a broadcast or a multicast group of which the host is a member.</a:t>
            </a:r>
          </a:p>
          <a:p>
            <a:pPr marL="285750" indent="-285750" algn="l">
              <a:buFont typeface="Arial" panose="020B0604020202020204" pitchFamily="34" charset="0"/>
              <a:buChar char="•"/>
            </a:pPr>
            <a:r>
              <a:rPr lang="en-US" sz="1400" dirty="0">
                <a:solidFill>
                  <a:srgbClr val="000000"/>
                </a:solidFill>
              </a:rPr>
              <a:t>Any device that is the source or destination of an Ethernet frame, will have an Ethernet NIC and therefore, a MAC address. This includes workstations, servers, printers, mobile devices, and routers.</a:t>
            </a:r>
          </a:p>
          <a:p>
            <a:pPr marL="285750" indent="-285750" algn="l">
              <a:buFont typeface="Arial" panose="020B0604020202020204" pitchFamily="34" charset="0"/>
              <a:buChar char="•"/>
            </a:pPr>
            <a:endParaRPr lang="en-US" sz="1400" dirty="0">
              <a:solidFill>
                <a:srgbClr val="000000"/>
              </a:solidFill>
            </a:endParaRPr>
          </a:p>
        </p:txBody>
      </p:sp>
      <p:pic>
        <p:nvPicPr>
          <p:cNvPr id="5" name="Picture 4">
            <a:extLst>
              <a:ext uri="{FF2B5EF4-FFF2-40B4-BE49-F238E27FC236}">
                <a16:creationId xmlns:a16="http://schemas.microsoft.com/office/drawing/2014/main" id="{96B69223-7D35-3345-89F2-D23C56D422F0}"/>
              </a:ext>
            </a:extLst>
          </p:cNvPr>
          <p:cNvPicPr>
            <a:picLocks noChangeAspect="1"/>
          </p:cNvPicPr>
          <p:nvPr/>
        </p:nvPicPr>
        <p:blipFill>
          <a:blip r:embed="rId3"/>
          <a:stretch>
            <a:fillRect/>
          </a:stretch>
        </p:blipFill>
        <p:spPr>
          <a:xfrm>
            <a:off x="5341684" y="1144544"/>
            <a:ext cx="3677394" cy="2409568"/>
          </a:xfrm>
          <a:prstGeom prst="rect">
            <a:avLst/>
          </a:prstGeom>
        </p:spPr>
      </p:pic>
    </p:spTree>
    <p:extLst>
      <p:ext uri="{BB962C8B-B14F-4D97-AF65-F5344CB8AC3E}">
        <p14:creationId xmlns:p14="http://schemas.microsoft.com/office/powerpoint/2010/main" val="36499280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r>
              <a:rPr lang="en-US" sz="1600" dirty="0"/>
              <a:t>Ethernet MAC Addresses</a:t>
            </a:r>
            <a:br>
              <a:rPr lang="en-US" dirty="0"/>
            </a:br>
            <a:r>
              <a:rPr lang="en-US" sz="2400" dirty="0"/>
              <a:t>Unicast MAC Address</a:t>
            </a:r>
          </a:p>
        </p:txBody>
      </p:sp>
      <p:sp>
        <p:nvSpPr>
          <p:cNvPr id="4" name="Content Placeholder 3">
            <a:extLst>
              <a:ext uri="{FF2B5EF4-FFF2-40B4-BE49-F238E27FC236}">
                <a16:creationId xmlns:a16="http://schemas.microsoft.com/office/drawing/2014/main" id="{1F3CA7BB-7E7C-7149-9859-4AA0DDEC8CC4}"/>
              </a:ext>
            </a:extLst>
          </p:cNvPr>
          <p:cNvSpPr>
            <a:spLocks noGrp="1"/>
          </p:cNvSpPr>
          <p:nvPr>
            <p:ph idx="1"/>
          </p:nvPr>
        </p:nvSpPr>
        <p:spPr>
          <a:xfrm>
            <a:off x="277984" y="763736"/>
            <a:ext cx="3894760" cy="3618545"/>
          </a:xfrm>
        </p:spPr>
        <p:txBody>
          <a:bodyPr/>
          <a:lstStyle/>
          <a:p>
            <a:pPr marL="0" indent="0" algn="l"/>
            <a:r>
              <a:rPr lang="en-US" sz="1600" dirty="0">
                <a:solidFill>
                  <a:srgbClr val="000000"/>
                </a:solidFill>
              </a:rPr>
              <a:t>In Ethernet, different MAC addresses are used for Layer 2 unicast, broadcast, and multicast communications.</a:t>
            </a:r>
          </a:p>
          <a:p>
            <a:pPr marL="342900" indent="-342900" algn="l">
              <a:buFont typeface="Arial" panose="020B0604020202020204" pitchFamily="34" charset="0"/>
              <a:buChar char="•"/>
            </a:pPr>
            <a:r>
              <a:rPr lang="en-US" sz="1400" dirty="0">
                <a:solidFill>
                  <a:srgbClr val="000000"/>
                </a:solidFill>
              </a:rPr>
              <a:t>A unicast MAC address is the unique address that is used when a frame is sent from a single transmitting device to a single destination device.</a:t>
            </a:r>
          </a:p>
          <a:p>
            <a:pPr marL="342900" indent="-342900" algn="l">
              <a:buFont typeface="Arial" panose="020B0604020202020204" pitchFamily="34" charset="0"/>
              <a:buChar char="•"/>
            </a:pPr>
            <a:r>
              <a:rPr lang="en-US" sz="1400" dirty="0">
                <a:solidFill>
                  <a:srgbClr val="000000"/>
                </a:solidFill>
              </a:rPr>
              <a:t>The process that a source host uses to determine the destination MAC address associated with an IPv4 address is known as Address Resolution Protocol (ARP). The process that a source host uses to determine the destination MAC address associated with an IPv6 address is known as Neighbor Discovery (ND).</a:t>
            </a:r>
            <a:endParaRPr lang="en-US" sz="1400" b="1" dirty="0">
              <a:solidFill>
                <a:srgbClr val="000000"/>
              </a:solidFill>
            </a:endParaRPr>
          </a:p>
          <a:p>
            <a:pPr marL="0" indent="0" algn="l"/>
            <a:r>
              <a:rPr lang="en-US" sz="1400" b="1" dirty="0">
                <a:solidFill>
                  <a:srgbClr val="000000"/>
                </a:solidFill>
              </a:rPr>
              <a:t>Note:</a:t>
            </a:r>
            <a:r>
              <a:rPr lang="en-US" sz="1400" dirty="0">
                <a:solidFill>
                  <a:srgbClr val="000000"/>
                </a:solidFill>
              </a:rPr>
              <a:t> The source MAC address must always be a unicast.</a:t>
            </a:r>
          </a:p>
          <a:p>
            <a:pPr marL="0" indent="0" algn="l"/>
            <a:endParaRPr lang="en-US" sz="1400" dirty="0">
              <a:solidFill>
                <a:srgbClr val="000000"/>
              </a:solidFill>
            </a:endParaRPr>
          </a:p>
        </p:txBody>
      </p:sp>
      <p:pic>
        <p:nvPicPr>
          <p:cNvPr id="5" name="Picture 4">
            <a:extLst>
              <a:ext uri="{FF2B5EF4-FFF2-40B4-BE49-F238E27FC236}">
                <a16:creationId xmlns:a16="http://schemas.microsoft.com/office/drawing/2014/main" id="{5AC423A4-E5CC-3D4C-8FD2-2A3C0F10D304}"/>
              </a:ext>
            </a:extLst>
          </p:cNvPr>
          <p:cNvPicPr>
            <a:picLocks noChangeAspect="1"/>
          </p:cNvPicPr>
          <p:nvPr/>
        </p:nvPicPr>
        <p:blipFill>
          <a:blip r:embed="rId3"/>
          <a:stretch>
            <a:fillRect/>
          </a:stretch>
        </p:blipFill>
        <p:spPr>
          <a:xfrm>
            <a:off x="4369422" y="1103606"/>
            <a:ext cx="4418615" cy="2936287"/>
          </a:xfrm>
          <a:prstGeom prst="rect">
            <a:avLst/>
          </a:prstGeom>
        </p:spPr>
      </p:pic>
    </p:spTree>
    <p:extLst>
      <p:ext uri="{BB962C8B-B14F-4D97-AF65-F5344CB8AC3E}">
        <p14:creationId xmlns:p14="http://schemas.microsoft.com/office/powerpoint/2010/main" val="39310595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r>
              <a:rPr lang="en-US" sz="1600" dirty="0"/>
              <a:t>Ethernet MAC Addresses</a:t>
            </a:r>
            <a:br>
              <a:rPr lang="en-US" dirty="0"/>
            </a:br>
            <a:r>
              <a:rPr lang="en-US" sz="2400" dirty="0"/>
              <a:t>Broadcast MAC Address</a:t>
            </a:r>
          </a:p>
        </p:txBody>
      </p:sp>
      <p:sp>
        <p:nvSpPr>
          <p:cNvPr id="4" name="Content Placeholder 3">
            <a:extLst>
              <a:ext uri="{FF2B5EF4-FFF2-40B4-BE49-F238E27FC236}">
                <a16:creationId xmlns:a16="http://schemas.microsoft.com/office/drawing/2014/main" id="{1F3CA7BB-7E7C-7149-9859-4AA0DDEC8CC4}"/>
              </a:ext>
            </a:extLst>
          </p:cNvPr>
          <p:cNvSpPr>
            <a:spLocks noGrp="1"/>
          </p:cNvSpPr>
          <p:nvPr>
            <p:ph idx="1"/>
          </p:nvPr>
        </p:nvSpPr>
        <p:spPr>
          <a:xfrm>
            <a:off x="474662" y="763736"/>
            <a:ext cx="4488452" cy="3657998"/>
          </a:xfrm>
        </p:spPr>
        <p:txBody>
          <a:bodyPr/>
          <a:lstStyle/>
          <a:p>
            <a:pPr marL="0" indent="0" algn="l"/>
            <a:r>
              <a:rPr lang="en-US" sz="1500" dirty="0">
                <a:solidFill>
                  <a:srgbClr val="000000"/>
                </a:solidFill>
              </a:rPr>
              <a:t>An Ethernet broadcast frame is received and processed by every device on the Ethernet LAN. The features of an Ethernet broadcast are as follows:</a:t>
            </a:r>
          </a:p>
          <a:p>
            <a:pPr marL="285750" indent="-285750" algn="l">
              <a:buFont typeface="Arial" panose="020B0604020202020204" pitchFamily="34" charset="0"/>
              <a:buChar char="•"/>
            </a:pPr>
            <a:r>
              <a:rPr lang="en-US" sz="1500" dirty="0">
                <a:solidFill>
                  <a:srgbClr val="000000"/>
                </a:solidFill>
              </a:rPr>
              <a:t>It has a destination MAC address of FF-FF-FF-FF-FF-FF in hexadecimal (48 ones in binary).</a:t>
            </a:r>
          </a:p>
          <a:p>
            <a:pPr marL="285750" indent="-285750" algn="l">
              <a:buFont typeface="Arial" panose="020B0604020202020204" pitchFamily="34" charset="0"/>
              <a:buChar char="•"/>
            </a:pPr>
            <a:r>
              <a:rPr lang="en-US" sz="1500" dirty="0">
                <a:solidFill>
                  <a:srgbClr val="000000"/>
                </a:solidFill>
              </a:rPr>
              <a:t>It is flooded out all Ethernet switch ports except the incoming port. It is not forwarded by a router.</a:t>
            </a:r>
          </a:p>
          <a:p>
            <a:pPr marL="285750" indent="-285750" algn="l">
              <a:buFont typeface="Arial" panose="020B0604020202020204" pitchFamily="34" charset="0"/>
              <a:buChar char="•"/>
            </a:pPr>
            <a:r>
              <a:rPr lang="en-US" sz="1500" dirty="0">
                <a:solidFill>
                  <a:srgbClr val="000000"/>
                </a:solidFill>
              </a:rPr>
              <a:t>If the encapsulated data is an IPv4 broadcast packet, this means the packet contains a destination IPv4 address that has all ones (1s) in the host portion. This numbering in the address means that all hosts on that local network (broadcast domain) will receive and process the packet.</a:t>
            </a:r>
          </a:p>
          <a:p>
            <a:pPr marL="0" indent="0" algn="l"/>
            <a:endParaRPr lang="en-US" sz="1400" dirty="0">
              <a:solidFill>
                <a:srgbClr val="000000"/>
              </a:solidFill>
            </a:endParaRPr>
          </a:p>
        </p:txBody>
      </p:sp>
      <p:pic>
        <p:nvPicPr>
          <p:cNvPr id="5" name="Picture 4">
            <a:extLst>
              <a:ext uri="{FF2B5EF4-FFF2-40B4-BE49-F238E27FC236}">
                <a16:creationId xmlns:a16="http://schemas.microsoft.com/office/drawing/2014/main" id="{9BB74621-5EE7-1449-9518-A33F812065C0}"/>
              </a:ext>
            </a:extLst>
          </p:cNvPr>
          <p:cNvPicPr>
            <a:picLocks noChangeAspect="1"/>
          </p:cNvPicPr>
          <p:nvPr/>
        </p:nvPicPr>
        <p:blipFill>
          <a:blip r:embed="rId3"/>
          <a:stretch>
            <a:fillRect/>
          </a:stretch>
        </p:blipFill>
        <p:spPr>
          <a:xfrm>
            <a:off x="4963114" y="1112109"/>
            <a:ext cx="4012722" cy="2609226"/>
          </a:xfrm>
          <a:prstGeom prst="rect">
            <a:avLst/>
          </a:prstGeom>
        </p:spPr>
      </p:pic>
    </p:spTree>
    <p:extLst>
      <p:ext uri="{BB962C8B-B14F-4D97-AF65-F5344CB8AC3E}">
        <p14:creationId xmlns:p14="http://schemas.microsoft.com/office/powerpoint/2010/main" val="16113634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r>
              <a:rPr lang="en-US" sz="1600" dirty="0"/>
              <a:t>Ethernet MAC Addresses</a:t>
            </a:r>
            <a:br>
              <a:rPr lang="en-US" dirty="0"/>
            </a:br>
            <a:r>
              <a:rPr lang="en-US" sz="2400" dirty="0"/>
              <a:t>Multicast MAC Address</a:t>
            </a:r>
          </a:p>
        </p:txBody>
      </p:sp>
      <p:sp>
        <p:nvSpPr>
          <p:cNvPr id="4" name="Content Placeholder 3">
            <a:extLst>
              <a:ext uri="{FF2B5EF4-FFF2-40B4-BE49-F238E27FC236}">
                <a16:creationId xmlns:a16="http://schemas.microsoft.com/office/drawing/2014/main" id="{1F3CA7BB-7E7C-7149-9859-4AA0DDEC8CC4}"/>
              </a:ext>
            </a:extLst>
          </p:cNvPr>
          <p:cNvSpPr>
            <a:spLocks noGrp="1"/>
          </p:cNvSpPr>
          <p:nvPr>
            <p:ph idx="1"/>
          </p:nvPr>
        </p:nvSpPr>
        <p:spPr>
          <a:xfrm>
            <a:off x="133350" y="763735"/>
            <a:ext cx="5038725" cy="3836839"/>
          </a:xfrm>
        </p:spPr>
        <p:txBody>
          <a:bodyPr/>
          <a:lstStyle/>
          <a:p>
            <a:pPr marL="0" indent="0" algn="l"/>
            <a:r>
              <a:rPr lang="en-US" sz="1200" dirty="0">
                <a:solidFill>
                  <a:srgbClr val="000000"/>
                </a:solidFill>
              </a:rPr>
              <a:t>An Ethernet multicast frame is received and processed by a group of devices that belong to the same multicast group. </a:t>
            </a:r>
          </a:p>
          <a:p>
            <a:pPr marL="285750" indent="-285750" algn="l">
              <a:buFont typeface="Arial" panose="020B0604020202020204" pitchFamily="34" charset="0"/>
              <a:buChar char="•"/>
            </a:pPr>
            <a:r>
              <a:rPr lang="en-US" sz="1300" dirty="0">
                <a:solidFill>
                  <a:srgbClr val="000000"/>
                </a:solidFill>
              </a:rPr>
              <a:t>There is a destination MAC address of 01-00-5E when the encapsulated data is an IPv4 multicast packet and a destination MAC address of 33-33 when the encapsulated data is an IPv6 multicast packet.</a:t>
            </a:r>
          </a:p>
          <a:p>
            <a:pPr marL="285750" indent="-285750" algn="l">
              <a:buFont typeface="Arial" panose="020B0604020202020204" pitchFamily="34" charset="0"/>
              <a:buChar char="•"/>
            </a:pPr>
            <a:r>
              <a:rPr lang="en-US" sz="1300" dirty="0">
                <a:solidFill>
                  <a:srgbClr val="000000"/>
                </a:solidFill>
              </a:rPr>
              <a:t>There are other reserved multicast destination MAC addresses for when the encapsulated data is not IP, such as Spanning Tree Protocol (STP).</a:t>
            </a:r>
          </a:p>
          <a:p>
            <a:pPr marL="285750" indent="-285750" algn="l">
              <a:buFont typeface="Arial" panose="020B0604020202020204" pitchFamily="34" charset="0"/>
              <a:buChar char="•"/>
            </a:pPr>
            <a:r>
              <a:rPr lang="en-US" sz="1300" dirty="0">
                <a:solidFill>
                  <a:srgbClr val="000000"/>
                </a:solidFill>
              </a:rPr>
              <a:t>It is flooded out all Ethernet switch ports except the incoming port, unless the switch is configured for multicast snooping. It is not forwarded by a router, unless the router is configured to route multicast packets.</a:t>
            </a:r>
          </a:p>
          <a:p>
            <a:pPr marL="285750" indent="-285750" algn="l">
              <a:buFont typeface="Arial" panose="020B0604020202020204" pitchFamily="34" charset="0"/>
              <a:buChar char="•"/>
            </a:pPr>
            <a:r>
              <a:rPr lang="en-US" sz="1300" dirty="0">
                <a:solidFill>
                  <a:srgbClr val="000000"/>
                </a:solidFill>
              </a:rPr>
              <a:t>Because multicast addresses represent a group of addresses (sometimes called a host group), they can only be used as the destination of a packet. The source will always be a unicast address.</a:t>
            </a:r>
          </a:p>
          <a:p>
            <a:pPr marL="285750" indent="-285750" algn="l">
              <a:buFont typeface="Arial" panose="020B0604020202020204" pitchFamily="34" charset="0"/>
              <a:buChar char="•"/>
            </a:pPr>
            <a:r>
              <a:rPr lang="en-US" sz="1300" dirty="0">
                <a:solidFill>
                  <a:srgbClr val="000000"/>
                </a:solidFill>
              </a:rPr>
              <a:t>As with the unicast and broadcast addresses, the multicast IP address requires a corresponding multicast MAC address.</a:t>
            </a:r>
          </a:p>
        </p:txBody>
      </p:sp>
      <p:pic>
        <p:nvPicPr>
          <p:cNvPr id="5" name="Picture 4">
            <a:extLst>
              <a:ext uri="{FF2B5EF4-FFF2-40B4-BE49-F238E27FC236}">
                <a16:creationId xmlns:a16="http://schemas.microsoft.com/office/drawing/2014/main" id="{C2CEE847-F74D-1643-8791-340AD51F8CE0}"/>
              </a:ext>
            </a:extLst>
          </p:cNvPr>
          <p:cNvPicPr>
            <a:picLocks noChangeAspect="1"/>
          </p:cNvPicPr>
          <p:nvPr/>
        </p:nvPicPr>
        <p:blipFill>
          <a:blip r:embed="rId3"/>
          <a:stretch>
            <a:fillRect/>
          </a:stretch>
        </p:blipFill>
        <p:spPr>
          <a:xfrm>
            <a:off x="5305425" y="1211367"/>
            <a:ext cx="3607544" cy="2481290"/>
          </a:xfrm>
          <a:prstGeom prst="rect">
            <a:avLst/>
          </a:prstGeom>
        </p:spPr>
      </p:pic>
    </p:spTree>
    <p:extLst>
      <p:ext uri="{BB962C8B-B14F-4D97-AF65-F5344CB8AC3E}">
        <p14:creationId xmlns:p14="http://schemas.microsoft.com/office/powerpoint/2010/main" val="16915934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7.3 The MAC Address Table</a:t>
            </a:r>
          </a:p>
        </p:txBody>
      </p:sp>
    </p:spTree>
    <p:custDataLst>
      <p:tags r:id="rId1"/>
    </p:custDataLst>
    <p:extLst>
      <p:ext uri="{BB962C8B-B14F-4D97-AF65-F5344CB8AC3E}">
        <p14:creationId xmlns:p14="http://schemas.microsoft.com/office/powerpoint/2010/main" val="1016896985"/>
      </p:ext>
    </p:extLst>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r>
              <a:rPr lang="en-US" sz="1600" dirty="0"/>
              <a:t>The MAC Address Table</a:t>
            </a:r>
            <a:br>
              <a:rPr lang="en-US" dirty="0"/>
            </a:br>
            <a:r>
              <a:rPr lang="en-US" sz="2400" dirty="0"/>
              <a:t>Switch Fundamentals</a:t>
            </a:r>
          </a:p>
        </p:txBody>
      </p:sp>
      <p:sp>
        <p:nvSpPr>
          <p:cNvPr id="4" name="Content Placeholder 3">
            <a:extLst>
              <a:ext uri="{FF2B5EF4-FFF2-40B4-BE49-F238E27FC236}">
                <a16:creationId xmlns:a16="http://schemas.microsoft.com/office/drawing/2014/main" id="{1F3CA7BB-7E7C-7149-9859-4AA0DDEC8CC4}"/>
              </a:ext>
            </a:extLst>
          </p:cNvPr>
          <p:cNvSpPr>
            <a:spLocks noGrp="1"/>
          </p:cNvSpPr>
          <p:nvPr>
            <p:ph idx="1"/>
          </p:nvPr>
        </p:nvSpPr>
        <p:spPr>
          <a:xfrm>
            <a:off x="474662" y="763736"/>
            <a:ext cx="8280057" cy="3657998"/>
          </a:xfrm>
        </p:spPr>
        <p:txBody>
          <a:bodyPr/>
          <a:lstStyle/>
          <a:p>
            <a:pPr marL="342900" indent="-342900" algn="l">
              <a:buFont typeface="Arial" panose="020B0604020202020204" pitchFamily="34" charset="0"/>
              <a:buChar char="•"/>
            </a:pPr>
            <a:r>
              <a:rPr lang="en-US" sz="1600" dirty="0">
                <a:solidFill>
                  <a:srgbClr val="000000"/>
                </a:solidFill>
              </a:rPr>
              <a:t>A Layer 2 Ethernet switch uses Layer 2 MAC addresses to make forwarding decisions. It is completely unaware of the data (protocol) being carried in the data portion of the frame, such as an IPv4 packet, an ARP message, or an IPv6 ND packet. The switch makes its forwarding decisions based solely on the Layer 2 Ethernet MAC addresses.</a:t>
            </a:r>
          </a:p>
          <a:p>
            <a:pPr marL="342900" indent="-342900" algn="l">
              <a:buFont typeface="Arial" panose="020B0604020202020204" pitchFamily="34" charset="0"/>
              <a:buChar char="•"/>
            </a:pPr>
            <a:r>
              <a:rPr lang="en-US" sz="1600" dirty="0">
                <a:solidFill>
                  <a:srgbClr val="000000"/>
                </a:solidFill>
              </a:rPr>
              <a:t>An Ethernet switch examines its MAC address table to make a forwarding decision for each frame, unlike legacy Ethernet hubs that repeat bits out all ports except the incoming port. </a:t>
            </a:r>
          </a:p>
          <a:p>
            <a:pPr marL="342900" indent="-342900" algn="l">
              <a:buFont typeface="Arial" panose="020B0604020202020204" pitchFamily="34" charset="0"/>
              <a:buChar char="•"/>
            </a:pPr>
            <a:r>
              <a:rPr lang="en-US" sz="1600" dirty="0">
                <a:solidFill>
                  <a:srgbClr val="000000"/>
                </a:solidFill>
              </a:rPr>
              <a:t>When a switch is turned on, the MAC address table is empty</a:t>
            </a:r>
            <a:endParaRPr lang="en-US" sz="1400" dirty="0">
              <a:solidFill>
                <a:srgbClr val="000000"/>
              </a:solidFill>
            </a:endParaRPr>
          </a:p>
          <a:p>
            <a:pPr marL="0" indent="0" algn="l"/>
            <a:endParaRPr lang="en-US" sz="1600" b="1" dirty="0">
              <a:solidFill>
                <a:srgbClr val="000000"/>
              </a:solidFill>
            </a:endParaRPr>
          </a:p>
          <a:p>
            <a:pPr marL="0" indent="0" algn="l"/>
            <a:r>
              <a:rPr lang="en-US" sz="1600" b="1" dirty="0">
                <a:solidFill>
                  <a:srgbClr val="000000"/>
                </a:solidFill>
              </a:rPr>
              <a:t>Note</a:t>
            </a:r>
            <a:r>
              <a:rPr lang="en-US" sz="1600" dirty="0">
                <a:solidFill>
                  <a:srgbClr val="000000"/>
                </a:solidFill>
              </a:rPr>
              <a:t>: The MAC address table is sometimes referred to as a content addressable memory (CAM) table.</a:t>
            </a:r>
          </a:p>
          <a:p>
            <a:pPr marL="342900" indent="-342900" algn="l">
              <a:buFont typeface="Arial" panose="020B0604020202020204" pitchFamily="34" charset="0"/>
              <a:buChar char="•"/>
            </a:pPr>
            <a:endParaRPr lang="en-US" sz="1600" dirty="0">
              <a:solidFill>
                <a:srgbClr val="000000"/>
              </a:solidFill>
            </a:endParaRPr>
          </a:p>
        </p:txBody>
      </p:sp>
    </p:spTree>
    <p:extLst>
      <p:ext uri="{BB962C8B-B14F-4D97-AF65-F5344CB8AC3E}">
        <p14:creationId xmlns:p14="http://schemas.microsoft.com/office/powerpoint/2010/main" val="24844210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r>
              <a:rPr lang="en-US" sz="1600" dirty="0"/>
              <a:t>The MAC Address Table</a:t>
            </a:r>
            <a:br>
              <a:rPr lang="en-US" dirty="0"/>
            </a:br>
            <a:r>
              <a:rPr lang="en-US" sz="2400" dirty="0"/>
              <a:t>Switch Learning and Forwarding</a:t>
            </a:r>
          </a:p>
        </p:txBody>
      </p:sp>
      <p:sp>
        <p:nvSpPr>
          <p:cNvPr id="4" name="Content Placeholder 3">
            <a:extLst>
              <a:ext uri="{FF2B5EF4-FFF2-40B4-BE49-F238E27FC236}">
                <a16:creationId xmlns:a16="http://schemas.microsoft.com/office/drawing/2014/main" id="{1F3CA7BB-7E7C-7149-9859-4AA0DDEC8CC4}"/>
              </a:ext>
            </a:extLst>
          </p:cNvPr>
          <p:cNvSpPr>
            <a:spLocks noGrp="1"/>
          </p:cNvSpPr>
          <p:nvPr>
            <p:ph idx="1"/>
          </p:nvPr>
        </p:nvSpPr>
        <p:spPr>
          <a:xfrm>
            <a:off x="474662" y="763736"/>
            <a:ext cx="8280057" cy="3657998"/>
          </a:xfrm>
        </p:spPr>
        <p:txBody>
          <a:bodyPr/>
          <a:lstStyle/>
          <a:p>
            <a:pPr marL="0" indent="0" algn="l"/>
            <a:r>
              <a:rPr lang="en-US" sz="1600" b="1" dirty="0">
                <a:solidFill>
                  <a:srgbClr val="000000"/>
                </a:solidFill>
              </a:rPr>
              <a:t>Examine the Source MAC Address (Learn)</a:t>
            </a:r>
            <a:endParaRPr lang="en-US" sz="1600" dirty="0">
              <a:solidFill>
                <a:srgbClr val="000000"/>
              </a:solidFill>
            </a:endParaRPr>
          </a:p>
          <a:p>
            <a:pPr marL="0" indent="0" algn="l"/>
            <a:r>
              <a:rPr lang="en-US" sz="1600" dirty="0">
                <a:solidFill>
                  <a:srgbClr val="000000"/>
                </a:solidFill>
              </a:rPr>
              <a:t>Every frame that enters a switch is checked for new information to learn. It does this by examining the source MAC address of the frame and the port number where the frame entered the switch. If the source MAC address does not exist, it is added to the table along with the incoming port number. If the source MAC address does exist, the switch updates the refresh timer for that entry. By default, most Ethernet switches keep an entry in the table for 5 minutes.</a:t>
            </a:r>
          </a:p>
          <a:p>
            <a:pPr marL="0" indent="0" algn="l"/>
            <a:endParaRPr lang="en-US" sz="1600" b="1" dirty="0">
              <a:solidFill>
                <a:srgbClr val="000000"/>
              </a:solidFill>
            </a:endParaRPr>
          </a:p>
          <a:p>
            <a:pPr marL="0" indent="0" algn="l"/>
            <a:r>
              <a:rPr lang="en-US" sz="1600" b="1" dirty="0">
                <a:solidFill>
                  <a:srgbClr val="000000"/>
                </a:solidFill>
              </a:rPr>
              <a:t>Note</a:t>
            </a:r>
            <a:r>
              <a:rPr lang="en-US" sz="1600" dirty="0">
                <a:solidFill>
                  <a:srgbClr val="000000"/>
                </a:solidFill>
              </a:rPr>
              <a:t>: If the source MAC address does exist in the table but on a different port, the switch treats this as a new entry. The entry is replaced using the same MAC address but with the more current port number.</a:t>
            </a:r>
          </a:p>
        </p:txBody>
      </p:sp>
    </p:spTree>
    <p:extLst>
      <p:ext uri="{BB962C8B-B14F-4D97-AF65-F5344CB8AC3E}">
        <p14:creationId xmlns:p14="http://schemas.microsoft.com/office/powerpoint/2010/main" val="19104002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r>
              <a:rPr lang="en-US" sz="1600" dirty="0"/>
              <a:t>The MAC Address Table</a:t>
            </a:r>
            <a:br>
              <a:rPr lang="en-US" dirty="0"/>
            </a:br>
            <a:r>
              <a:rPr lang="en-US" sz="2400" dirty="0"/>
              <a:t>Switch Learning and Forwarding (Contd.)</a:t>
            </a:r>
          </a:p>
        </p:txBody>
      </p:sp>
      <p:sp>
        <p:nvSpPr>
          <p:cNvPr id="4" name="Content Placeholder 3">
            <a:extLst>
              <a:ext uri="{FF2B5EF4-FFF2-40B4-BE49-F238E27FC236}">
                <a16:creationId xmlns:a16="http://schemas.microsoft.com/office/drawing/2014/main" id="{1F3CA7BB-7E7C-7149-9859-4AA0DDEC8CC4}"/>
              </a:ext>
            </a:extLst>
          </p:cNvPr>
          <p:cNvSpPr>
            <a:spLocks noGrp="1"/>
          </p:cNvSpPr>
          <p:nvPr>
            <p:ph idx="1"/>
          </p:nvPr>
        </p:nvSpPr>
        <p:spPr>
          <a:xfrm>
            <a:off x="474662" y="763736"/>
            <a:ext cx="8280057" cy="3657998"/>
          </a:xfrm>
        </p:spPr>
        <p:txBody>
          <a:bodyPr/>
          <a:lstStyle/>
          <a:p>
            <a:pPr marL="0" indent="0" algn="l"/>
            <a:r>
              <a:rPr lang="en-US" sz="1600" b="1" dirty="0">
                <a:solidFill>
                  <a:srgbClr val="000000"/>
                </a:solidFill>
              </a:rPr>
              <a:t>Find the Destination MAC Address (Forward)</a:t>
            </a:r>
            <a:endParaRPr lang="en-US" sz="1600" dirty="0">
              <a:solidFill>
                <a:srgbClr val="000000"/>
              </a:solidFill>
            </a:endParaRPr>
          </a:p>
          <a:p>
            <a:pPr marL="0" indent="0" algn="l"/>
            <a:r>
              <a:rPr lang="en-US" sz="1600" dirty="0">
                <a:solidFill>
                  <a:srgbClr val="000000"/>
                </a:solidFill>
              </a:rPr>
              <a:t>If the destination MAC address is a unicast address, the switch will look for a match between the destination MAC address of the frame and an entry in its MAC address table. If the destination MAC address is in the table, it will forward the frame out the specified port. If the destination MAC address is not in the table, the switch will forward the frame out all ports except the incoming port. This is called an unknown unicast.</a:t>
            </a:r>
          </a:p>
          <a:p>
            <a:pPr marL="0" indent="0" algn="l"/>
            <a:endParaRPr lang="en-US" sz="1600" b="1" dirty="0">
              <a:solidFill>
                <a:srgbClr val="000000"/>
              </a:solidFill>
            </a:endParaRPr>
          </a:p>
          <a:p>
            <a:pPr marL="0" indent="0" algn="l"/>
            <a:r>
              <a:rPr lang="en-US" sz="1600" b="1" dirty="0">
                <a:solidFill>
                  <a:srgbClr val="000000"/>
                </a:solidFill>
              </a:rPr>
              <a:t>Note</a:t>
            </a:r>
            <a:r>
              <a:rPr lang="en-US" sz="1600" dirty="0">
                <a:solidFill>
                  <a:srgbClr val="000000"/>
                </a:solidFill>
              </a:rPr>
              <a:t>: If the destination MAC address is a broadcast or a multicast, the frame is also flooded out all ports except the incoming port.</a:t>
            </a:r>
          </a:p>
        </p:txBody>
      </p:sp>
    </p:spTree>
    <p:extLst>
      <p:ext uri="{BB962C8B-B14F-4D97-AF65-F5344CB8AC3E}">
        <p14:creationId xmlns:p14="http://schemas.microsoft.com/office/powerpoint/2010/main" val="30335363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r>
              <a:rPr lang="en-US" sz="1600" dirty="0"/>
              <a:t>The MAC Address Table</a:t>
            </a:r>
            <a:br>
              <a:rPr lang="en-US" dirty="0"/>
            </a:br>
            <a:r>
              <a:rPr lang="en-US" sz="2400" dirty="0"/>
              <a:t>Filtering Frames</a:t>
            </a:r>
          </a:p>
        </p:txBody>
      </p:sp>
      <p:sp>
        <p:nvSpPr>
          <p:cNvPr id="4" name="Content Placeholder 3">
            <a:extLst>
              <a:ext uri="{FF2B5EF4-FFF2-40B4-BE49-F238E27FC236}">
                <a16:creationId xmlns:a16="http://schemas.microsoft.com/office/drawing/2014/main" id="{1F3CA7BB-7E7C-7149-9859-4AA0DDEC8CC4}"/>
              </a:ext>
            </a:extLst>
          </p:cNvPr>
          <p:cNvSpPr>
            <a:spLocks noGrp="1"/>
          </p:cNvSpPr>
          <p:nvPr>
            <p:ph idx="1"/>
          </p:nvPr>
        </p:nvSpPr>
        <p:spPr>
          <a:xfrm>
            <a:off x="474662" y="763736"/>
            <a:ext cx="8280057" cy="1180567"/>
          </a:xfrm>
        </p:spPr>
        <p:txBody>
          <a:bodyPr/>
          <a:lstStyle/>
          <a:p>
            <a:pPr marL="0" indent="0" algn="l"/>
            <a:r>
              <a:rPr lang="en-US" sz="1600" dirty="0">
                <a:solidFill>
                  <a:srgbClr val="000000"/>
                </a:solidFill>
              </a:rPr>
              <a:t>As a switch receives frames from different devices, it is able to populate its MAC address table by examining the source MAC address of every frame. When the MAC address table of the switch contains the destination MAC address, it is able to filter the frame and forward out a single port.</a:t>
            </a:r>
          </a:p>
        </p:txBody>
      </p:sp>
      <p:pic>
        <p:nvPicPr>
          <p:cNvPr id="5" name="Picture 4">
            <a:extLst>
              <a:ext uri="{FF2B5EF4-FFF2-40B4-BE49-F238E27FC236}">
                <a16:creationId xmlns:a16="http://schemas.microsoft.com/office/drawing/2014/main" id="{449A7AB3-F150-504C-93AA-B753EDE0AF2D}"/>
              </a:ext>
            </a:extLst>
          </p:cNvPr>
          <p:cNvPicPr>
            <a:picLocks noChangeAspect="1"/>
          </p:cNvPicPr>
          <p:nvPr/>
        </p:nvPicPr>
        <p:blipFill>
          <a:blip r:embed="rId3"/>
          <a:stretch>
            <a:fillRect/>
          </a:stretch>
        </p:blipFill>
        <p:spPr>
          <a:xfrm>
            <a:off x="1992005" y="1944303"/>
            <a:ext cx="4361477" cy="2808405"/>
          </a:xfrm>
          <a:prstGeom prst="rect">
            <a:avLst/>
          </a:prstGeom>
        </p:spPr>
      </p:pic>
    </p:spTree>
    <p:extLst>
      <p:ext uri="{BB962C8B-B14F-4D97-AF65-F5344CB8AC3E}">
        <p14:creationId xmlns:p14="http://schemas.microsoft.com/office/powerpoint/2010/main" val="419729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3"/>
          <p:cNvSpPr>
            <a:spLocks noGrp="1" noChangeArrowheads="1"/>
          </p:cNvSpPr>
          <p:nvPr>
            <p:ph type="title"/>
          </p:nvPr>
        </p:nvSpPr>
        <p:spPr/>
        <p:txBody>
          <a:bodyPr/>
          <a:lstStyle/>
          <a:p>
            <a:pPr eaLnBrk="1" hangingPunct="1"/>
            <a:r>
              <a:rPr lang="en-US" dirty="0"/>
              <a:t>Module Objectives</a:t>
            </a:r>
          </a:p>
        </p:txBody>
      </p:sp>
      <p:sp>
        <p:nvSpPr>
          <p:cNvPr id="2" name="Content Placeholder 1">
            <a:extLst>
              <a:ext uri="{FF2B5EF4-FFF2-40B4-BE49-F238E27FC236}">
                <a16:creationId xmlns:a16="http://schemas.microsoft.com/office/drawing/2014/main" id="{578E99C3-C6EF-8348-99C6-8024418DDEF2}"/>
              </a:ext>
            </a:extLst>
          </p:cNvPr>
          <p:cNvSpPr>
            <a:spLocks noGrp="1"/>
          </p:cNvSpPr>
          <p:nvPr>
            <p:ph idx="1"/>
          </p:nvPr>
        </p:nvSpPr>
        <p:spPr>
          <a:xfrm>
            <a:off x="144065" y="798944"/>
            <a:ext cx="8853286" cy="757551"/>
          </a:xfrm>
        </p:spPr>
        <p:txBody>
          <a:bodyPr/>
          <a:lstStyle/>
          <a:p>
            <a:pPr marL="0" lvl="0" indent="0" defTabSz="914400" eaLnBrk="0" hangingPunct="0">
              <a:spcBef>
                <a:spcPct val="0"/>
              </a:spcBef>
              <a:spcAft>
                <a:spcPct val="0"/>
              </a:spcAft>
              <a:buClrTx/>
              <a:buSzTx/>
              <a:buNone/>
            </a:pPr>
            <a:r>
              <a:rPr lang="en-US" altLang="en-US" sz="1600" b="1" dirty="0">
                <a:solidFill>
                  <a:schemeClr val="tx1"/>
                </a:solidFill>
                <a:ea typeface="Calibri" panose="020F0502020204030204" pitchFamily="34" charset="0"/>
                <a:cs typeface="Calibri" panose="020F0502020204030204" pitchFamily="34" charset="0"/>
              </a:rPr>
              <a:t>Module Title: </a:t>
            </a:r>
            <a:r>
              <a:rPr lang="en-US" altLang="en-US" sz="1600" dirty="0">
                <a:solidFill>
                  <a:schemeClr val="tx1"/>
                </a:solidFill>
                <a:ea typeface="Calibri" panose="020F0502020204030204" pitchFamily="34" charset="0"/>
                <a:cs typeface="Calibri" panose="020F0502020204030204" pitchFamily="34" charset="0"/>
              </a:rPr>
              <a:t>Ethernet Switching</a:t>
            </a:r>
          </a:p>
          <a:p>
            <a:pPr marL="0" lvl="0" indent="0" defTabSz="914400" eaLnBrk="0" hangingPunct="0">
              <a:spcBef>
                <a:spcPct val="0"/>
              </a:spcBef>
              <a:spcAft>
                <a:spcPct val="0"/>
              </a:spcAft>
              <a:buClrTx/>
              <a:buSzTx/>
              <a:buNone/>
            </a:pPr>
            <a:endParaRPr lang="en-US" altLang="en-US" sz="1600" dirty="0">
              <a:solidFill>
                <a:schemeClr val="tx1"/>
              </a:solidFill>
            </a:endParaRPr>
          </a:p>
          <a:p>
            <a:pPr marL="0" lvl="0" indent="0" defTabSz="914400" eaLnBrk="0" hangingPunct="0">
              <a:spcBef>
                <a:spcPct val="0"/>
              </a:spcBef>
              <a:spcAft>
                <a:spcPct val="0"/>
              </a:spcAft>
              <a:buClrTx/>
              <a:buSzTx/>
              <a:buNone/>
            </a:pPr>
            <a:r>
              <a:rPr lang="en-US" altLang="en-US" sz="1600" b="1" dirty="0">
                <a:solidFill>
                  <a:schemeClr val="tx1"/>
                </a:solidFill>
                <a:ea typeface="Calibri" panose="020F0502020204030204" pitchFamily="34" charset="0"/>
                <a:cs typeface="Calibri" panose="020F0502020204030204" pitchFamily="34" charset="0"/>
              </a:rPr>
              <a:t>Module Objective</a:t>
            </a:r>
            <a:r>
              <a:rPr lang="en-US" altLang="en-US" sz="1600" dirty="0">
                <a:solidFill>
                  <a:schemeClr val="tx1"/>
                </a:solidFill>
                <a:ea typeface="Calibri" panose="020F0502020204030204" pitchFamily="34" charset="0"/>
                <a:cs typeface="Calibri" panose="020F0502020204030204" pitchFamily="34" charset="0"/>
              </a:rPr>
              <a:t>: Explain how Ethernet works in a switched network</a:t>
            </a:r>
            <a:r>
              <a:rPr lang="en-US" altLang="en-US" sz="1600" dirty="0">
                <a:solidFill>
                  <a:schemeClr val="tx1"/>
                </a:solidFill>
                <a:latin typeface="Calibri" panose="020F0502020204030204" pitchFamily="34" charset="0"/>
                <a:ea typeface="Calibri" panose="020F0502020204030204" pitchFamily="34" charset="0"/>
                <a:cs typeface="Calibri" panose="020F0502020204030204" pitchFamily="34" charset="0"/>
              </a:rPr>
              <a:t>.</a:t>
            </a:r>
            <a:endParaRPr lang="en-US" altLang="en-US" sz="1600" dirty="0">
              <a:solidFill>
                <a:schemeClr val="tx1"/>
              </a:solidFill>
            </a:endParaRPr>
          </a:p>
          <a:p>
            <a:endParaRPr lang="en-US" dirty="0"/>
          </a:p>
        </p:txBody>
      </p:sp>
      <p:graphicFrame>
        <p:nvGraphicFramePr>
          <p:cNvPr id="3" name="Table 2">
            <a:extLst>
              <a:ext uri="{FF2B5EF4-FFF2-40B4-BE49-F238E27FC236}">
                <a16:creationId xmlns:a16="http://schemas.microsoft.com/office/drawing/2014/main" id="{2203BE17-8BB3-DF41-A2CF-06DE014D1956}"/>
              </a:ext>
            </a:extLst>
          </p:cNvPr>
          <p:cNvGraphicFramePr>
            <a:graphicFrameLocks noGrp="1"/>
          </p:cNvGraphicFramePr>
          <p:nvPr>
            <p:extLst>
              <p:ext uri="{D42A27DB-BD31-4B8C-83A1-F6EECF244321}">
                <p14:modId xmlns:p14="http://schemas.microsoft.com/office/powerpoint/2010/main" val="2750409778"/>
              </p:ext>
            </p:extLst>
          </p:nvPr>
        </p:nvGraphicFramePr>
        <p:xfrm>
          <a:off x="336884" y="1716477"/>
          <a:ext cx="8364353" cy="2509016"/>
        </p:xfrm>
        <a:graphic>
          <a:graphicData uri="http://schemas.openxmlformats.org/drawingml/2006/table">
            <a:tbl>
              <a:tblPr firstRow="1" bandRow="1">
                <a:tableStyleId>{5C22544A-7EE6-4342-B048-85BDC9FD1C3A}</a:tableStyleId>
              </a:tblPr>
              <a:tblGrid>
                <a:gridCol w="3583809">
                  <a:extLst>
                    <a:ext uri="{9D8B030D-6E8A-4147-A177-3AD203B41FA5}">
                      <a16:colId xmlns:a16="http://schemas.microsoft.com/office/drawing/2014/main" val="2579019526"/>
                    </a:ext>
                  </a:extLst>
                </a:gridCol>
                <a:gridCol w="4780544">
                  <a:extLst>
                    <a:ext uri="{9D8B030D-6E8A-4147-A177-3AD203B41FA5}">
                      <a16:colId xmlns:a16="http://schemas.microsoft.com/office/drawing/2014/main" val="1764220437"/>
                    </a:ext>
                  </a:extLst>
                </a:gridCol>
              </a:tblGrid>
              <a:tr h="403210">
                <a:tc>
                  <a:txBody>
                    <a:bodyPr/>
                    <a:lstStyle/>
                    <a:p>
                      <a:pPr algn="l" fontAlgn="ctr"/>
                      <a:r>
                        <a:rPr lang="en-US" b="1" dirty="0">
                          <a:effectLst/>
                        </a:rPr>
                        <a:t>Topic Title</a:t>
                      </a:r>
                      <a:endParaRPr lang="en-US" dirty="0">
                        <a:effectLst/>
                      </a:endParaRPr>
                    </a:p>
                  </a:txBody>
                  <a:tcPr marL="47625" marR="47625" marT="47625" marB="47625" anchor="ctr"/>
                </a:tc>
                <a:tc>
                  <a:txBody>
                    <a:bodyPr/>
                    <a:lstStyle/>
                    <a:p>
                      <a:pPr algn="l" fontAlgn="ctr"/>
                      <a:r>
                        <a:rPr lang="en-US" b="1" dirty="0">
                          <a:effectLst/>
                        </a:rPr>
                        <a:t>Topic Objective</a:t>
                      </a:r>
                      <a:endParaRPr lang="en-US" dirty="0">
                        <a:effectLst/>
                      </a:endParaRPr>
                    </a:p>
                  </a:txBody>
                  <a:tcPr marL="47625" marR="47625" marT="47625" marB="47625" anchor="ctr"/>
                </a:tc>
                <a:extLst>
                  <a:ext uri="{0D108BD9-81ED-4DB2-BD59-A6C34878D82A}">
                    <a16:rowId xmlns:a16="http://schemas.microsoft.com/office/drawing/2014/main" val="742401779"/>
                  </a:ext>
                </a:extLst>
              </a:tr>
              <a:tr h="567532">
                <a:tc>
                  <a:txBody>
                    <a:bodyPr/>
                    <a:lstStyle/>
                    <a:p>
                      <a:pPr fontAlgn="ctr"/>
                      <a:r>
                        <a:rPr lang="en-US" b="1" dirty="0">
                          <a:solidFill>
                            <a:schemeClr val="bg1"/>
                          </a:solidFill>
                          <a:effectLst/>
                        </a:rPr>
                        <a:t>Ethernet Frame</a:t>
                      </a:r>
                      <a:endParaRPr lang="en-US" b="0" dirty="0">
                        <a:solidFill>
                          <a:schemeClr val="bg1"/>
                        </a:solidFill>
                        <a:effectLst/>
                      </a:endParaRPr>
                    </a:p>
                  </a:txBody>
                  <a:tcPr marL="47625" marR="47625" marT="47625" marB="47625" anchor="ctr">
                    <a:solidFill>
                      <a:schemeClr val="accent1"/>
                    </a:solidFill>
                  </a:tcPr>
                </a:tc>
                <a:tc>
                  <a:txBody>
                    <a:bodyPr/>
                    <a:lstStyle/>
                    <a:p>
                      <a:pPr fontAlgn="ctr"/>
                      <a:r>
                        <a:rPr lang="en-US" b="0" dirty="0">
                          <a:effectLst/>
                        </a:rPr>
                        <a:t>Explain how the Ethernet sublayers are related to the frame fields.</a:t>
                      </a:r>
                    </a:p>
                  </a:txBody>
                  <a:tcPr marL="47625" marR="47625" marT="47625" marB="47625" anchor="ctr"/>
                </a:tc>
                <a:extLst>
                  <a:ext uri="{0D108BD9-81ED-4DB2-BD59-A6C34878D82A}">
                    <a16:rowId xmlns:a16="http://schemas.microsoft.com/office/drawing/2014/main" val="3228802595"/>
                  </a:ext>
                </a:extLst>
              </a:tr>
              <a:tr h="403210">
                <a:tc>
                  <a:txBody>
                    <a:bodyPr/>
                    <a:lstStyle/>
                    <a:p>
                      <a:pPr fontAlgn="ctr"/>
                      <a:r>
                        <a:rPr lang="en-US" b="1" dirty="0">
                          <a:solidFill>
                            <a:schemeClr val="bg1"/>
                          </a:solidFill>
                          <a:effectLst/>
                        </a:rPr>
                        <a:t>Ethernet MAC Address</a:t>
                      </a:r>
                      <a:endParaRPr lang="en-US" b="0" dirty="0">
                        <a:solidFill>
                          <a:schemeClr val="bg1"/>
                        </a:solidFill>
                        <a:effectLst/>
                      </a:endParaRPr>
                    </a:p>
                  </a:txBody>
                  <a:tcPr marL="47625" marR="47625" marT="47625" marB="47625" anchor="ctr">
                    <a:solidFill>
                      <a:schemeClr val="accent1"/>
                    </a:solidFill>
                  </a:tcPr>
                </a:tc>
                <a:tc>
                  <a:txBody>
                    <a:bodyPr/>
                    <a:lstStyle/>
                    <a:p>
                      <a:pPr fontAlgn="ctr"/>
                      <a:r>
                        <a:rPr lang="en-US" b="0" dirty="0">
                          <a:effectLst/>
                        </a:rPr>
                        <a:t>Describe the Ethernet MAC address.</a:t>
                      </a:r>
                    </a:p>
                  </a:txBody>
                  <a:tcPr marL="47625" marR="47625" marT="47625" marB="47625" anchor="ctr"/>
                </a:tc>
                <a:extLst>
                  <a:ext uri="{0D108BD9-81ED-4DB2-BD59-A6C34878D82A}">
                    <a16:rowId xmlns:a16="http://schemas.microsoft.com/office/drawing/2014/main" val="3134809945"/>
                  </a:ext>
                </a:extLst>
              </a:tr>
              <a:tr h="567532">
                <a:tc>
                  <a:txBody>
                    <a:bodyPr/>
                    <a:lstStyle/>
                    <a:p>
                      <a:pPr fontAlgn="ctr"/>
                      <a:r>
                        <a:rPr lang="en-US" b="1" dirty="0">
                          <a:solidFill>
                            <a:schemeClr val="bg1"/>
                          </a:solidFill>
                          <a:effectLst/>
                        </a:rPr>
                        <a:t>The MAC Address Table</a:t>
                      </a:r>
                      <a:endParaRPr lang="en-US" b="0" dirty="0">
                        <a:solidFill>
                          <a:schemeClr val="bg1"/>
                        </a:solidFill>
                        <a:effectLst/>
                      </a:endParaRPr>
                    </a:p>
                  </a:txBody>
                  <a:tcPr marL="47625" marR="47625" marT="47625" marB="47625" anchor="ctr">
                    <a:solidFill>
                      <a:schemeClr val="accent1"/>
                    </a:solidFill>
                  </a:tcPr>
                </a:tc>
                <a:tc>
                  <a:txBody>
                    <a:bodyPr/>
                    <a:lstStyle/>
                    <a:p>
                      <a:pPr fontAlgn="ctr"/>
                      <a:r>
                        <a:rPr lang="en-US" b="0" dirty="0">
                          <a:effectLst/>
                        </a:rPr>
                        <a:t>Explain how a switch builds its MAC address table and forwards frames.</a:t>
                      </a:r>
                    </a:p>
                  </a:txBody>
                  <a:tcPr marL="47625" marR="47625" marT="47625" marB="47625" anchor="ctr"/>
                </a:tc>
                <a:extLst>
                  <a:ext uri="{0D108BD9-81ED-4DB2-BD59-A6C34878D82A}">
                    <a16:rowId xmlns:a16="http://schemas.microsoft.com/office/drawing/2014/main" val="1935925893"/>
                  </a:ext>
                </a:extLst>
              </a:tr>
              <a:tr h="567532">
                <a:tc>
                  <a:txBody>
                    <a:bodyPr/>
                    <a:lstStyle/>
                    <a:p>
                      <a:pPr fontAlgn="ctr"/>
                      <a:r>
                        <a:rPr lang="en-US" b="1" dirty="0">
                          <a:solidFill>
                            <a:schemeClr val="bg1"/>
                          </a:solidFill>
                          <a:effectLst/>
                        </a:rPr>
                        <a:t>Switch Speeds and Forwarding Methods</a:t>
                      </a:r>
                      <a:endParaRPr lang="en-US" b="0" dirty="0">
                        <a:solidFill>
                          <a:schemeClr val="bg1"/>
                        </a:solidFill>
                        <a:effectLst/>
                      </a:endParaRPr>
                    </a:p>
                  </a:txBody>
                  <a:tcPr marL="47625" marR="47625" marT="47625" marB="47625" anchor="ctr">
                    <a:solidFill>
                      <a:schemeClr val="accent1"/>
                    </a:solidFill>
                  </a:tcPr>
                </a:tc>
                <a:tc>
                  <a:txBody>
                    <a:bodyPr/>
                    <a:lstStyle/>
                    <a:p>
                      <a:pPr fontAlgn="ctr"/>
                      <a:r>
                        <a:rPr lang="en-US" b="0" dirty="0">
                          <a:effectLst/>
                        </a:rPr>
                        <a:t>Describe switch forwarding methods and port settings available on Layer 2 switch ports.</a:t>
                      </a:r>
                    </a:p>
                  </a:txBody>
                  <a:tcPr marL="47625" marR="47625" marT="47625" marB="47625" anchor="ctr"/>
                </a:tc>
                <a:extLst>
                  <a:ext uri="{0D108BD9-81ED-4DB2-BD59-A6C34878D82A}">
                    <a16:rowId xmlns:a16="http://schemas.microsoft.com/office/drawing/2014/main" val="207557669"/>
                  </a:ext>
                </a:extLst>
              </a:tr>
            </a:tbl>
          </a:graphicData>
        </a:graphic>
      </p:graphicFrame>
    </p:spTree>
    <p:custDataLst>
      <p:tags r:id="rId1"/>
    </p:custDataLst>
    <p:extLst>
      <p:ext uri="{BB962C8B-B14F-4D97-AF65-F5344CB8AC3E}">
        <p14:creationId xmlns:p14="http://schemas.microsoft.com/office/powerpoint/2010/main" val="111192384"/>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7.4 Switch Speeds and Forwarding Methods</a:t>
            </a:r>
          </a:p>
        </p:txBody>
      </p:sp>
    </p:spTree>
    <p:custDataLst>
      <p:tags r:id="rId1"/>
    </p:custDataLst>
    <p:extLst>
      <p:ext uri="{BB962C8B-B14F-4D97-AF65-F5344CB8AC3E}">
        <p14:creationId xmlns:p14="http://schemas.microsoft.com/office/powerpoint/2010/main" val="2518598079"/>
      </p:ext>
    </p:extLst>
  </p:cSld>
  <p:clrMapOvr>
    <a:masterClrMapping/>
  </p:clrMapOvr>
  <p:transition spd="slow">
    <p:wip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r>
              <a:rPr lang="en-US" sz="1600" dirty="0"/>
              <a:t>Switch Speeds and Forwarding Methods</a:t>
            </a:r>
            <a:br>
              <a:rPr lang="en-US" dirty="0"/>
            </a:br>
            <a:r>
              <a:rPr lang="en-US" sz="2400" dirty="0"/>
              <a:t>Frame Forwarding Methods on Cisco Switches</a:t>
            </a:r>
          </a:p>
        </p:txBody>
      </p:sp>
      <p:sp>
        <p:nvSpPr>
          <p:cNvPr id="4" name="Content Placeholder 3">
            <a:extLst>
              <a:ext uri="{FF2B5EF4-FFF2-40B4-BE49-F238E27FC236}">
                <a16:creationId xmlns:a16="http://schemas.microsoft.com/office/drawing/2014/main" id="{1F3CA7BB-7E7C-7149-9859-4AA0DDEC8CC4}"/>
              </a:ext>
            </a:extLst>
          </p:cNvPr>
          <p:cNvSpPr>
            <a:spLocks noGrp="1"/>
          </p:cNvSpPr>
          <p:nvPr>
            <p:ph idx="1"/>
          </p:nvPr>
        </p:nvSpPr>
        <p:spPr>
          <a:xfrm>
            <a:off x="231006" y="763736"/>
            <a:ext cx="8787866" cy="3657998"/>
          </a:xfrm>
        </p:spPr>
        <p:txBody>
          <a:bodyPr/>
          <a:lstStyle/>
          <a:p>
            <a:pPr marL="0" indent="0" algn="l"/>
            <a:r>
              <a:rPr lang="en-US" sz="1500" dirty="0">
                <a:solidFill>
                  <a:srgbClr val="000000"/>
                </a:solidFill>
              </a:rPr>
              <a:t>Switches use one of the following forwarding methods for switching data between network ports:</a:t>
            </a:r>
          </a:p>
          <a:p>
            <a:pPr marL="285750" indent="-285750" algn="l">
              <a:buFont typeface="Arial" panose="020B0604020202020204" pitchFamily="34" charset="0"/>
              <a:buChar char="•"/>
            </a:pPr>
            <a:r>
              <a:rPr lang="en-US" sz="1500" b="1" dirty="0">
                <a:solidFill>
                  <a:srgbClr val="000000"/>
                </a:solidFill>
              </a:rPr>
              <a:t>Store-and-forward switching</a:t>
            </a:r>
            <a:r>
              <a:rPr lang="en-US" sz="1500" dirty="0">
                <a:solidFill>
                  <a:srgbClr val="000000"/>
                </a:solidFill>
              </a:rPr>
              <a:t> - This frame forwarding method receives the entire frame and computes the CRC. If the CRC is valid, the switch looks up the destination address, which determines the outgoing interface. Then the frame is forwarded out of the correct port.</a:t>
            </a:r>
          </a:p>
          <a:p>
            <a:pPr marL="285750" indent="-285750" algn="l">
              <a:buFont typeface="Arial" panose="020B0604020202020204" pitchFamily="34" charset="0"/>
              <a:buChar char="•"/>
            </a:pPr>
            <a:r>
              <a:rPr lang="en-US" sz="1500" b="1" dirty="0">
                <a:solidFill>
                  <a:srgbClr val="000000"/>
                </a:solidFill>
              </a:rPr>
              <a:t>Cut-through switching</a:t>
            </a:r>
            <a:r>
              <a:rPr lang="en-US" sz="1500" dirty="0">
                <a:solidFill>
                  <a:srgbClr val="000000"/>
                </a:solidFill>
              </a:rPr>
              <a:t> - This frame forwarding method forwards the frame before it is entirely received. At a minimum, the destination address of the frame must be read before the frame can be forwarded.</a:t>
            </a:r>
          </a:p>
          <a:p>
            <a:pPr marL="0" indent="0" algn="l"/>
            <a:endParaRPr lang="en-US" sz="1500" dirty="0">
              <a:solidFill>
                <a:srgbClr val="000000"/>
              </a:solidFill>
            </a:endParaRPr>
          </a:p>
          <a:p>
            <a:pPr marL="285750" indent="-285750" algn="l">
              <a:buFont typeface="Arial" panose="020B0604020202020204" pitchFamily="34" charset="0"/>
              <a:buChar char="•"/>
            </a:pPr>
            <a:r>
              <a:rPr lang="en-US" sz="1500" dirty="0">
                <a:solidFill>
                  <a:srgbClr val="000000"/>
                </a:solidFill>
              </a:rPr>
              <a:t>A big advantage of store-and-forward switching is that it determines if a frame has errors before propagating the frame. When an error is detected in a frame, the switch discards the frame. Discarding frames with errors reduces the amount of bandwidth consumed by corrupt data. </a:t>
            </a:r>
          </a:p>
          <a:p>
            <a:pPr marL="285750" indent="-285750" algn="l">
              <a:buFont typeface="Arial" panose="020B0604020202020204" pitchFamily="34" charset="0"/>
              <a:buChar char="•"/>
            </a:pPr>
            <a:r>
              <a:rPr lang="en-US" sz="1500" dirty="0">
                <a:solidFill>
                  <a:srgbClr val="000000"/>
                </a:solidFill>
              </a:rPr>
              <a:t>Store-and-forward switching is required for quality of service (QoS) analysis on converged networks where frame classification for traffic prioritization is necessary. For example, voice over IP (VoIP) data streams need to have priority over web-browsing traffic.</a:t>
            </a:r>
          </a:p>
          <a:p>
            <a:pPr marL="285750" indent="-285750" algn="l">
              <a:buFont typeface="Arial" panose="020B0604020202020204" pitchFamily="34" charset="0"/>
              <a:buChar char="•"/>
            </a:pPr>
            <a:endParaRPr lang="en-US" sz="1400" dirty="0">
              <a:solidFill>
                <a:srgbClr val="000000"/>
              </a:solidFill>
            </a:endParaRPr>
          </a:p>
        </p:txBody>
      </p:sp>
    </p:spTree>
    <p:extLst>
      <p:ext uri="{BB962C8B-B14F-4D97-AF65-F5344CB8AC3E}">
        <p14:creationId xmlns:p14="http://schemas.microsoft.com/office/powerpoint/2010/main" val="6476214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r>
              <a:rPr lang="en-US" sz="1600" dirty="0"/>
              <a:t>Switch Speeds and Forwarding Methods</a:t>
            </a:r>
            <a:br>
              <a:rPr lang="en-US" dirty="0"/>
            </a:br>
            <a:r>
              <a:rPr lang="en-US" sz="2400" dirty="0"/>
              <a:t>Cut-Through Switching</a:t>
            </a:r>
          </a:p>
        </p:txBody>
      </p:sp>
      <p:sp>
        <p:nvSpPr>
          <p:cNvPr id="4" name="Content Placeholder 3">
            <a:extLst>
              <a:ext uri="{FF2B5EF4-FFF2-40B4-BE49-F238E27FC236}">
                <a16:creationId xmlns:a16="http://schemas.microsoft.com/office/drawing/2014/main" id="{1F3CA7BB-7E7C-7149-9859-4AA0DDEC8CC4}"/>
              </a:ext>
            </a:extLst>
          </p:cNvPr>
          <p:cNvSpPr>
            <a:spLocks noGrp="1"/>
          </p:cNvSpPr>
          <p:nvPr>
            <p:ph idx="1"/>
          </p:nvPr>
        </p:nvSpPr>
        <p:spPr>
          <a:xfrm>
            <a:off x="474662" y="763736"/>
            <a:ext cx="8280057" cy="3657998"/>
          </a:xfrm>
        </p:spPr>
        <p:txBody>
          <a:bodyPr/>
          <a:lstStyle/>
          <a:p>
            <a:pPr marL="0" indent="0" algn="l"/>
            <a:r>
              <a:rPr lang="en-US" sz="1600" dirty="0">
                <a:solidFill>
                  <a:srgbClr val="000000"/>
                </a:solidFill>
              </a:rPr>
              <a:t>In cut-through switching, the switch acts upon the data as soon as it is received, even if the transmission is not complete. The switch buffers just enough of the frame to read the destination MAC address so that it can determine to which port it should forward out the data. The switch does not perform any error checking on the frame.</a:t>
            </a:r>
          </a:p>
          <a:p>
            <a:pPr marL="0" indent="0" algn="l"/>
            <a:r>
              <a:rPr lang="en-US" sz="1600" dirty="0">
                <a:solidFill>
                  <a:srgbClr val="000000"/>
                </a:solidFill>
              </a:rPr>
              <a:t>There are two variants of cut-through switching:</a:t>
            </a:r>
          </a:p>
          <a:p>
            <a:pPr lvl="1">
              <a:buFont typeface="Arial" panose="020B0604020202020204" pitchFamily="34" charset="0"/>
              <a:buChar char="•"/>
            </a:pPr>
            <a:r>
              <a:rPr lang="en-US" sz="1500" b="1" dirty="0">
                <a:solidFill>
                  <a:srgbClr val="000000"/>
                </a:solidFill>
              </a:rPr>
              <a:t>Fast-forward switching -</a:t>
            </a:r>
            <a:r>
              <a:rPr lang="en-US" sz="1500" dirty="0">
                <a:solidFill>
                  <a:srgbClr val="000000"/>
                </a:solidFill>
              </a:rPr>
              <a:t> Offers the lowest level of latency by immediately forwarding a packet after reading the destination address. Because fast-forward switching starts forwarding before the entire packet has been received, there may be times when packets are relayed with errors. The destination NIC discards the faulty packet upon receipt. Fast-forward switching is the typical cut-through method of switching.</a:t>
            </a:r>
          </a:p>
          <a:p>
            <a:pPr lvl="1">
              <a:buFont typeface="Arial" panose="020B0604020202020204" pitchFamily="34" charset="0"/>
              <a:buChar char="•"/>
            </a:pPr>
            <a:r>
              <a:rPr lang="en-US" sz="1500" b="1" dirty="0">
                <a:solidFill>
                  <a:srgbClr val="000000"/>
                </a:solidFill>
              </a:rPr>
              <a:t>Fragment-free switching -</a:t>
            </a:r>
            <a:r>
              <a:rPr lang="en-US" sz="1500" dirty="0">
                <a:solidFill>
                  <a:srgbClr val="000000"/>
                </a:solidFill>
              </a:rPr>
              <a:t> A compromise between the high latency and high integrity of store-and-forward switching and the low latency and reduced integrity of fast-forward switching, the switch stores and performs an error check on the first 64 bytes of the frame before forwarding. Because most network errors and collisions occur during the first 64 bytes, this ensures that a collision has not occurred before forwarding the frame.</a:t>
            </a:r>
          </a:p>
        </p:txBody>
      </p:sp>
    </p:spTree>
    <p:extLst>
      <p:ext uri="{BB962C8B-B14F-4D97-AF65-F5344CB8AC3E}">
        <p14:creationId xmlns:p14="http://schemas.microsoft.com/office/powerpoint/2010/main" val="4342107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r>
              <a:rPr lang="en-US" sz="1600" dirty="0"/>
              <a:t>Switch Speeds and Forwarding Methods</a:t>
            </a:r>
            <a:br>
              <a:rPr lang="en-US" dirty="0"/>
            </a:br>
            <a:r>
              <a:rPr lang="en-US" sz="2400" dirty="0"/>
              <a:t>Memory Buffering on Switches</a:t>
            </a:r>
          </a:p>
        </p:txBody>
      </p:sp>
      <p:sp>
        <p:nvSpPr>
          <p:cNvPr id="4" name="Content Placeholder 3">
            <a:extLst>
              <a:ext uri="{FF2B5EF4-FFF2-40B4-BE49-F238E27FC236}">
                <a16:creationId xmlns:a16="http://schemas.microsoft.com/office/drawing/2014/main" id="{1F3CA7BB-7E7C-7149-9859-4AA0DDEC8CC4}"/>
              </a:ext>
            </a:extLst>
          </p:cNvPr>
          <p:cNvSpPr>
            <a:spLocks noGrp="1"/>
          </p:cNvSpPr>
          <p:nvPr>
            <p:ph idx="1"/>
          </p:nvPr>
        </p:nvSpPr>
        <p:spPr>
          <a:xfrm>
            <a:off x="474662" y="763736"/>
            <a:ext cx="8280057" cy="500519"/>
          </a:xfrm>
        </p:spPr>
        <p:txBody>
          <a:bodyPr/>
          <a:lstStyle/>
          <a:p>
            <a:pPr marL="0" indent="0" algn="l"/>
            <a:r>
              <a:rPr lang="en-US" sz="1400" dirty="0">
                <a:solidFill>
                  <a:srgbClr val="000000"/>
                </a:solidFill>
              </a:rPr>
              <a:t>An Ethernet switch may use a buffering technique to store frames before forwarding them or when the destination port is busy because of congestion. </a:t>
            </a:r>
          </a:p>
          <a:p>
            <a:pPr marL="285750" indent="-285750" algn="l">
              <a:buFont typeface="Arial" panose="020B0604020202020204" pitchFamily="34" charset="0"/>
              <a:buChar char="•"/>
            </a:pPr>
            <a:endParaRPr lang="en-US" sz="1400" dirty="0">
              <a:solidFill>
                <a:srgbClr val="000000"/>
              </a:solidFill>
            </a:endParaRPr>
          </a:p>
          <a:p>
            <a:pPr marL="285750" indent="-285750" algn="l">
              <a:buFont typeface="Arial" panose="020B0604020202020204" pitchFamily="34" charset="0"/>
              <a:buChar char="•"/>
            </a:pPr>
            <a:endParaRPr lang="en-US" sz="1400" dirty="0">
              <a:solidFill>
                <a:srgbClr val="000000"/>
              </a:solidFill>
            </a:endParaRPr>
          </a:p>
          <a:p>
            <a:pPr marL="285750" indent="-285750" algn="l">
              <a:buFont typeface="Arial" panose="020B0604020202020204" pitchFamily="34" charset="0"/>
              <a:buChar char="•"/>
            </a:pPr>
            <a:endParaRPr lang="en-US" sz="1400" dirty="0">
              <a:solidFill>
                <a:srgbClr val="000000"/>
              </a:solidFill>
            </a:endParaRPr>
          </a:p>
          <a:p>
            <a:pPr marL="285750" indent="-285750" algn="l">
              <a:buFont typeface="Arial" panose="020B0604020202020204" pitchFamily="34" charset="0"/>
              <a:buChar char="•"/>
            </a:pPr>
            <a:endParaRPr lang="en-US" sz="1400" dirty="0">
              <a:solidFill>
                <a:srgbClr val="000000"/>
              </a:solidFill>
            </a:endParaRPr>
          </a:p>
          <a:p>
            <a:pPr marL="285750" indent="-285750" algn="l">
              <a:buFont typeface="Arial" panose="020B0604020202020204" pitchFamily="34" charset="0"/>
              <a:buChar char="•"/>
            </a:pPr>
            <a:endParaRPr lang="en-US" sz="1400" dirty="0">
              <a:solidFill>
                <a:srgbClr val="000000"/>
              </a:solidFill>
            </a:endParaRPr>
          </a:p>
          <a:p>
            <a:pPr marL="285750" indent="-285750" algn="l">
              <a:buFont typeface="Arial" panose="020B0604020202020204" pitchFamily="34" charset="0"/>
              <a:buChar char="•"/>
            </a:pPr>
            <a:endParaRPr lang="en-US" sz="1400" dirty="0">
              <a:solidFill>
                <a:srgbClr val="000000"/>
              </a:solidFill>
            </a:endParaRPr>
          </a:p>
          <a:p>
            <a:pPr marL="285750" indent="-285750" algn="l">
              <a:buFont typeface="Arial" panose="020B0604020202020204" pitchFamily="34" charset="0"/>
              <a:buChar char="•"/>
            </a:pPr>
            <a:endParaRPr lang="en-US" sz="1400" dirty="0">
              <a:solidFill>
                <a:srgbClr val="000000"/>
              </a:solidFill>
            </a:endParaRPr>
          </a:p>
          <a:p>
            <a:pPr marL="285750" indent="-285750" algn="l">
              <a:buFont typeface="Arial" panose="020B0604020202020204" pitchFamily="34" charset="0"/>
              <a:buChar char="•"/>
            </a:pPr>
            <a:endParaRPr lang="en-US" sz="1400" dirty="0">
              <a:solidFill>
                <a:srgbClr val="000000"/>
              </a:solidFill>
            </a:endParaRPr>
          </a:p>
          <a:p>
            <a:pPr marL="285750" indent="-285750" algn="l">
              <a:buFont typeface="Arial" panose="020B0604020202020204" pitchFamily="34" charset="0"/>
              <a:buChar char="•"/>
            </a:pPr>
            <a:endParaRPr lang="en-US" sz="1400" dirty="0">
              <a:solidFill>
                <a:srgbClr val="000000"/>
              </a:solidFill>
            </a:endParaRPr>
          </a:p>
          <a:p>
            <a:pPr marL="285750" indent="-285750" algn="l">
              <a:buFont typeface="Arial" panose="020B0604020202020204" pitchFamily="34" charset="0"/>
              <a:buChar char="•"/>
            </a:pPr>
            <a:endParaRPr lang="en-US" sz="1400" dirty="0">
              <a:solidFill>
                <a:srgbClr val="000000"/>
              </a:solidFill>
            </a:endParaRPr>
          </a:p>
          <a:p>
            <a:pPr marL="285750" indent="-285750" algn="l">
              <a:buFont typeface="Arial" panose="020B0604020202020204" pitchFamily="34" charset="0"/>
              <a:buChar char="•"/>
            </a:pPr>
            <a:endParaRPr lang="en-US" sz="1400" dirty="0">
              <a:solidFill>
                <a:srgbClr val="000000"/>
              </a:solidFill>
            </a:endParaRPr>
          </a:p>
          <a:p>
            <a:pPr marL="285750" indent="-285750" algn="l">
              <a:buFont typeface="Arial" panose="020B0604020202020204" pitchFamily="34" charset="0"/>
              <a:buChar char="•"/>
            </a:pPr>
            <a:r>
              <a:rPr lang="en-US" sz="1400" dirty="0">
                <a:solidFill>
                  <a:srgbClr val="000000"/>
                </a:solidFill>
              </a:rPr>
              <a:t>Shared memory buffering also results in larger frames that can be transmitted with fewer dropped frames. This is important with asymmetric switching which allows for different data rates on different ports. Therefore, more bandwidth can be dedicated to certain ports (e.g., server port).</a:t>
            </a:r>
          </a:p>
        </p:txBody>
      </p:sp>
      <p:graphicFrame>
        <p:nvGraphicFramePr>
          <p:cNvPr id="2" name="Table 1">
            <a:extLst>
              <a:ext uri="{FF2B5EF4-FFF2-40B4-BE49-F238E27FC236}">
                <a16:creationId xmlns:a16="http://schemas.microsoft.com/office/drawing/2014/main" id="{0138F2A8-C500-184D-877E-6BADCD4F07C5}"/>
              </a:ext>
            </a:extLst>
          </p:cNvPr>
          <p:cNvGraphicFramePr>
            <a:graphicFrameLocks noGrp="1"/>
          </p:cNvGraphicFramePr>
          <p:nvPr>
            <p:extLst>
              <p:ext uri="{D42A27DB-BD31-4B8C-83A1-F6EECF244321}">
                <p14:modId xmlns:p14="http://schemas.microsoft.com/office/powerpoint/2010/main" val="2923982016"/>
              </p:ext>
            </p:extLst>
          </p:nvPr>
        </p:nvGraphicFramePr>
        <p:xfrm>
          <a:off x="761441" y="1306225"/>
          <a:ext cx="7706498" cy="2573020"/>
        </p:xfrm>
        <a:graphic>
          <a:graphicData uri="http://schemas.openxmlformats.org/drawingml/2006/table">
            <a:tbl>
              <a:tblPr firstRow="1" bandRow="1">
                <a:tableStyleId>{5C22544A-7EE6-4342-B048-85BDC9FD1C3A}</a:tableStyleId>
              </a:tblPr>
              <a:tblGrid>
                <a:gridCol w="1561629">
                  <a:extLst>
                    <a:ext uri="{9D8B030D-6E8A-4147-A177-3AD203B41FA5}">
                      <a16:colId xmlns:a16="http://schemas.microsoft.com/office/drawing/2014/main" val="2223784943"/>
                    </a:ext>
                  </a:extLst>
                </a:gridCol>
                <a:gridCol w="6144869">
                  <a:extLst>
                    <a:ext uri="{9D8B030D-6E8A-4147-A177-3AD203B41FA5}">
                      <a16:colId xmlns:a16="http://schemas.microsoft.com/office/drawing/2014/main" val="80051659"/>
                    </a:ext>
                  </a:extLst>
                </a:gridCol>
              </a:tblGrid>
              <a:tr h="370840">
                <a:tc>
                  <a:txBody>
                    <a:bodyPr/>
                    <a:lstStyle/>
                    <a:p>
                      <a:pPr algn="l" fontAlgn="ctr"/>
                      <a:r>
                        <a:rPr lang="en-US" sz="1200" dirty="0">
                          <a:effectLst/>
                        </a:rPr>
                        <a:t>Method</a:t>
                      </a:r>
                    </a:p>
                  </a:txBody>
                  <a:tcPr marL="47625" marR="47625" marT="47625" marB="47625" anchor="ctr"/>
                </a:tc>
                <a:tc>
                  <a:txBody>
                    <a:bodyPr/>
                    <a:lstStyle/>
                    <a:p>
                      <a:pPr algn="l" fontAlgn="ctr"/>
                      <a:r>
                        <a:rPr lang="en-US" sz="1200" dirty="0">
                          <a:effectLst/>
                        </a:rPr>
                        <a:t>Description</a:t>
                      </a:r>
                    </a:p>
                  </a:txBody>
                  <a:tcPr marL="47625" marR="47625" marT="47625" marB="47625" anchor="ctr"/>
                </a:tc>
                <a:extLst>
                  <a:ext uri="{0D108BD9-81ED-4DB2-BD59-A6C34878D82A}">
                    <a16:rowId xmlns:a16="http://schemas.microsoft.com/office/drawing/2014/main" val="902563454"/>
                  </a:ext>
                </a:extLst>
              </a:tr>
              <a:tr h="370840">
                <a:tc>
                  <a:txBody>
                    <a:bodyPr/>
                    <a:lstStyle/>
                    <a:p>
                      <a:pPr fontAlgn="ctr"/>
                      <a:r>
                        <a:rPr lang="en-US" sz="1200" b="1" dirty="0">
                          <a:effectLst/>
                        </a:rPr>
                        <a:t>Port-based memory</a:t>
                      </a:r>
                      <a:endParaRPr lang="en-US" sz="1200" b="0" dirty="0">
                        <a:effectLst/>
                      </a:endParaRPr>
                    </a:p>
                  </a:txBody>
                  <a:tcPr marL="47625" marR="47625" marT="47625" marB="47625" anchor="ctr"/>
                </a:tc>
                <a:tc>
                  <a:txBody>
                    <a:bodyPr/>
                    <a:lstStyle/>
                    <a:p>
                      <a:pPr fontAlgn="ctr">
                        <a:buFont typeface="Arial" panose="020B0604020202020204" pitchFamily="34" charset="0"/>
                        <a:buChar char="•"/>
                      </a:pPr>
                      <a:r>
                        <a:rPr lang="en-US" sz="1200" b="0" dirty="0">
                          <a:effectLst/>
                        </a:rPr>
                        <a:t>Frames are stored in queues that are linked to specific incoming and outgoing ports.</a:t>
                      </a:r>
                    </a:p>
                    <a:p>
                      <a:pPr fontAlgn="ctr">
                        <a:buFont typeface="Arial" panose="020B0604020202020204" pitchFamily="34" charset="0"/>
                        <a:buChar char="•"/>
                      </a:pPr>
                      <a:r>
                        <a:rPr lang="en-US" sz="1200" b="0" dirty="0">
                          <a:effectLst/>
                        </a:rPr>
                        <a:t>A frame is transmitted to the outgoing port only when all the frames ahead in the queue have been successfully transmitted.</a:t>
                      </a:r>
                    </a:p>
                    <a:p>
                      <a:pPr fontAlgn="ctr">
                        <a:buFont typeface="Arial" panose="020B0604020202020204" pitchFamily="34" charset="0"/>
                        <a:buChar char="•"/>
                      </a:pPr>
                      <a:r>
                        <a:rPr lang="en-US" sz="1200" b="0" dirty="0">
                          <a:effectLst/>
                        </a:rPr>
                        <a:t>It is possible for a single frame to delay the transmission of all the frames in memory because of a busy destination port.</a:t>
                      </a:r>
                    </a:p>
                    <a:p>
                      <a:pPr fontAlgn="ctr">
                        <a:buFont typeface="Arial" panose="020B0604020202020204" pitchFamily="34" charset="0"/>
                        <a:buChar char="•"/>
                      </a:pPr>
                      <a:r>
                        <a:rPr lang="en-US" sz="1200" b="0" dirty="0">
                          <a:effectLst/>
                        </a:rPr>
                        <a:t>This delay occurs even if the other frames could be transmitted to open destination ports.</a:t>
                      </a:r>
                    </a:p>
                  </a:txBody>
                  <a:tcPr marL="47625" marR="47625" marT="47625" marB="47625" anchor="ctr"/>
                </a:tc>
                <a:extLst>
                  <a:ext uri="{0D108BD9-81ED-4DB2-BD59-A6C34878D82A}">
                    <a16:rowId xmlns:a16="http://schemas.microsoft.com/office/drawing/2014/main" val="4000291324"/>
                  </a:ext>
                </a:extLst>
              </a:tr>
              <a:tr h="370840">
                <a:tc>
                  <a:txBody>
                    <a:bodyPr/>
                    <a:lstStyle/>
                    <a:p>
                      <a:pPr fontAlgn="ctr"/>
                      <a:r>
                        <a:rPr lang="en-US" sz="1200" b="1" dirty="0">
                          <a:effectLst/>
                        </a:rPr>
                        <a:t>Shared memory</a:t>
                      </a:r>
                      <a:endParaRPr lang="en-US" sz="1200" b="0" dirty="0">
                        <a:effectLst/>
                      </a:endParaRPr>
                    </a:p>
                  </a:txBody>
                  <a:tcPr marL="47625" marR="47625" marT="47625" marB="47625" anchor="ctr"/>
                </a:tc>
                <a:tc>
                  <a:txBody>
                    <a:bodyPr/>
                    <a:lstStyle/>
                    <a:p>
                      <a:pPr fontAlgn="ctr">
                        <a:buFont typeface="Arial" panose="020B0604020202020204" pitchFamily="34" charset="0"/>
                        <a:buChar char="•"/>
                      </a:pPr>
                      <a:r>
                        <a:rPr lang="en-US" sz="1200" b="0" dirty="0">
                          <a:effectLst/>
                        </a:rPr>
                        <a:t>Deposits all frames into a common memory buffer shared by all switch ports and the amount of buffer memory required by a port is dynamically allocated.</a:t>
                      </a:r>
                    </a:p>
                    <a:p>
                      <a:pPr fontAlgn="ctr">
                        <a:buFont typeface="Arial" panose="020B0604020202020204" pitchFamily="34" charset="0"/>
                        <a:buChar char="•"/>
                      </a:pPr>
                      <a:r>
                        <a:rPr lang="en-US" sz="1200" b="0" dirty="0">
                          <a:effectLst/>
                        </a:rPr>
                        <a:t>The frames in the buffer are dynamically linked to the destination port enabling a packet to be received on one port and then transmitted on another port, without moving it to a different queue.</a:t>
                      </a:r>
                    </a:p>
                  </a:txBody>
                  <a:tcPr marL="47625" marR="47625" marT="47625" marB="47625" anchor="ctr"/>
                </a:tc>
                <a:extLst>
                  <a:ext uri="{0D108BD9-81ED-4DB2-BD59-A6C34878D82A}">
                    <a16:rowId xmlns:a16="http://schemas.microsoft.com/office/drawing/2014/main" val="4232877066"/>
                  </a:ext>
                </a:extLst>
              </a:tr>
            </a:tbl>
          </a:graphicData>
        </a:graphic>
      </p:graphicFrame>
    </p:spTree>
    <p:extLst>
      <p:ext uri="{BB962C8B-B14F-4D97-AF65-F5344CB8AC3E}">
        <p14:creationId xmlns:p14="http://schemas.microsoft.com/office/powerpoint/2010/main" val="29889654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r>
              <a:rPr lang="en-US" sz="1600" dirty="0"/>
              <a:t>Switch Speeds and Forwarding Methods</a:t>
            </a:r>
            <a:br>
              <a:rPr lang="en-US" dirty="0"/>
            </a:br>
            <a:r>
              <a:rPr lang="en-US" sz="2400" dirty="0"/>
              <a:t>Duplex and Speed Settings</a:t>
            </a:r>
          </a:p>
        </p:txBody>
      </p:sp>
      <p:sp>
        <p:nvSpPr>
          <p:cNvPr id="4" name="Content Placeholder 3">
            <a:extLst>
              <a:ext uri="{FF2B5EF4-FFF2-40B4-BE49-F238E27FC236}">
                <a16:creationId xmlns:a16="http://schemas.microsoft.com/office/drawing/2014/main" id="{1F3CA7BB-7E7C-7149-9859-4AA0DDEC8CC4}"/>
              </a:ext>
            </a:extLst>
          </p:cNvPr>
          <p:cNvSpPr>
            <a:spLocks noGrp="1"/>
          </p:cNvSpPr>
          <p:nvPr>
            <p:ph idx="1"/>
          </p:nvPr>
        </p:nvSpPr>
        <p:spPr>
          <a:xfrm>
            <a:off x="474662" y="763736"/>
            <a:ext cx="8280057" cy="3657998"/>
          </a:xfrm>
        </p:spPr>
        <p:txBody>
          <a:bodyPr/>
          <a:lstStyle/>
          <a:p>
            <a:pPr marL="0" indent="0" algn="l"/>
            <a:r>
              <a:rPr lang="en-US" sz="1600" dirty="0">
                <a:solidFill>
                  <a:srgbClr val="000000"/>
                </a:solidFill>
              </a:rPr>
              <a:t>Two of the most basic settings on a switch are the bandwidth (“speed”) and duplex settings for each individual switch port. It is critical that the duplex and bandwidth settings match between the switch port and the connected devices.</a:t>
            </a:r>
          </a:p>
          <a:p>
            <a:pPr marL="0" indent="0" algn="l"/>
            <a:endParaRPr lang="en-US" sz="1600" dirty="0">
              <a:solidFill>
                <a:srgbClr val="000000"/>
              </a:solidFill>
            </a:endParaRPr>
          </a:p>
          <a:p>
            <a:pPr marL="0" indent="0" algn="l"/>
            <a:r>
              <a:rPr lang="en-US" sz="1600" dirty="0">
                <a:solidFill>
                  <a:srgbClr val="000000"/>
                </a:solidFill>
              </a:rPr>
              <a:t>There are two types of duplex settings used for communications on an Ethernet network:</a:t>
            </a:r>
          </a:p>
          <a:p>
            <a:pPr marL="358835" lvl="1" indent="-285750">
              <a:buFont typeface="Arial" panose="020B0604020202020204" pitchFamily="34" charset="0"/>
              <a:buChar char="•"/>
            </a:pPr>
            <a:r>
              <a:rPr lang="en-US" sz="1600" b="1" dirty="0">
                <a:solidFill>
                  <a:srgbClr val="000000"/>
                </a:solidFill>
              </a:rPr>
              <a:t>Full-duplex</a:t>
            </a:r>
            <a:r>
              <a:rPr lang="en-US" sz="1600" dirty="0">
                <a:solidFill>
                  <a:srgbClr val="000000"/>
                </a:solidFill>
              </a:rPr>
              <a:t> - Both ends of the connection can send and receive simultaneously.</a:t>
            </a:r>
          </a:p>
          <a:p>
            <a:pPr marL="358835" lvl="1" indent="-285750">
              <a:buFont typeface="Arial" panose="020B0604020202020204" pitchFamily="34" charset="0"/>
              <a:buChar char="•"/>
            </a:pPr>
            <a:r>
              <a:rPr lang="en-US" sz="1600" b="1" dirty="0">
                <a:solidFill>
                  <a:srgbClr val="000000"/>
                </a:solidFill>
              </a:rPr>
              <a:t>Half-duplex</a:t>
            </a:r>
            <a:r>
              <a:rPr lang="en-US" sz="1600" dirty="0">
                <a:solidFill>
                  <a:srgbClr val="000000"/>
                </a:solidFill>
              </a:rPr>
              <a:t> - Only one end of the connection can send at a time.</a:t>
            </a:r>
          </a:p>
          <a:p>
            <a:pPr marL="0" indent="0" algn="l"/>
            <a:endParaRPr lang="en-US" sz="1600" dirty="0">
              <a:solidFill>
                <a:srgbClr val="000000"/>
              </a:solidFill>
            </a:endParaRPr>
          </a:p>
          <a:p>
            <a:pPr marL="0" indent="0" algn="l"/>
            <a:r>
              <a:rPr lang="en-US" sz="1600" dirty="0">
                <a:solidFill>
                  <a:srgbClr val="000000"/>
                </a:solidFill>
              </a:rPr>
              <a:t>Autonegotiation is an optional function found on most Ethernet switches and NICs. It enables two devices to automatically negotiate the best speed and duplex capabilities.</a:t>
            </a:r>
          </a:p>
          <a:p>
            <a:pPr marL="0" indent="0" algn="l"/>
            <a:endParaRPr lang="en-US" sz="1600" b="1" dirty="0">
              <a:solidFill>
                <a:srgbClr val="000000"/>
              </a:solidFill>
            </a:endParaRPr>
          </a:p>
          <a:p>
            <a:pPr marL="0" indent="0" algn="l"/>
            <a:r>
              <a:rPr lang="en-US" sz="1600" b="1" dirty="0">
                <a:solidFill>
                  <a:srgbClr val="000000"/>
                </a:solidFill>
              </a:rPr>
              <a:t>Note</a:t>
            </a:r>
            <a:r>
              <a:rPr lang="en-US" sz="1600" dirty="0">
                <a:solidFill>
                  <a:srgbClr val="000000"/>
                </a:solidFill>
              </a:rPr>
              <a:t>: Gigabit Ethernet ports only operate in full-duplex. </a:t>
            </a:r>
          </a:p>
        </p:txBody>
      </p:sp>
    </p:spTree>
    <p:extLst>
      <p:ext uri="{BB962C8B-B14F-4D97-AF65-F5344CB8AC3E}">
        <p14:creationId xmlns:p14="http://schemas.microsoft.com/office/powerpoint/2010/main" val="40554031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r>
              <a:rPr lang="en-US" sz="1600" dirty="0"/>
              <a:t>Switch Speeds and Forwarding Methods</a:t>
            </a:r>
            <a:br>
              <a:rPr lang="en-US" dirty="0"/>
            </a:br>
            <a:r>
              <a:rPr lang="en-US" sz="2400" dirty="0"/>
              <a:t>Duplex and Speed Settings</a:t>
            </a:r>
          </a:p>
        </p:txBody>
      </p:sp>
      <p:sp>
        <p:nvSpPr>
          <p:cNvPr id="5" name="Content Placeholder 4">
            <a:extLst>
              <a:ext uri="{FF2B5EF4-FFF2-40B4-BE49-F238E27FC236}">
                <a16:creationId xmlns:a16="http://schemas.microsoft.com/office/drawing/2014/main" id="{EAF5B935-3345-4044-9B1C-FFAA3841A95F}"/>
              </a:ext>
            </a:extLst>
          </p:cNvPr>
          <p:cNvSpPr>
            <a:spLocks noGrp="1"/>
          </p:cNvSpPr>
          <p:nvPr>
            <p:ph idx="1"/>
          </p:nvPr>
        </p:nvSpPr>
        <p:spPr>
          <a:xfrm>
            <a:off x="474662" y="763736"/>
            <a:ext cx="8280057" cy="2140258"/>
          </a:xfrm>
        </p:spPr>
        <p:txBody>
          <a:bodyPr/>
          <a:lstStyle/>
          <a:p>
            <a:pPr marL="342900" indent="-342900" algn="l">
              <a:buFont typeface="Arial" panose="020B0604020202020204" pitchFamily="34" charset="0"/>
              <a:buChar char="•"/>
            </a:pPr>
            <a:r>
              <a:rPr lang="en-US" sz="1600" dirty="0">
                <a:solidFill>
                  <a:srgbClr val="000000"/>
                </a:solidFill>
              </a:rPr>
              <a:t>Duplex mismatch is one of the most common causes of performance issues on 10/100 Mbps Ethernet links. It occurs when one port on the link operates at half-duplex while the other port operates at full-duplex.</a:t>
            </a:r>
          </a:p>
          <a:p>
            <a:pPr marL="342900" indent="-342900" algn="l">
              <a:buFont typeface="Arial" panose="020B0604020202020204" pitchFamily="34" charset="0"/>
              <a:buChar char="•"/>
            </a:pPr>
            <a:r>
              <a:rPr lang="en-US" sz="1600" dirty="0">
                <a:solidFill>
                  <a:srgbClr val="000000"/>
                </a:solidFill>
              </a:rPr>
              <a:t>This can occur when one or both ports on a link are reset, and the autonegotiation process does not result in both link partners having the same configuration. </a:t>
            </a:r>
          </a:p>
          <a:p>
            <a:pPr marL="342900" indent="-342900" algn="l">
              <a:buFont typeface="Arial" panose="020B0604020202020204" pitchFamily="34" charset="0"/>
              <a:buChar char="•"/>
            </a:pPr>
            <a:r>
              <a:rPr lang="en-US" sz="1600" dirty="0">
                <a:solidFill>
                  <a:srgbClr val="000000"/>
                </a:solidFill>
              </a:rPr>
              <a:t>It also can occur when users reconfigure one side of a link and forget to reconfigure the other. Both sides of a link should have autonegotiation on, or both sides should have it off. Best practice is to configure both Ethernet switch ports as full-duplex.</a:t>
            </a:r>
          </a:p>
        </p:txBody>
      </p:sp>
      <p:pic>
        <p:nvPicPr>
          <p:cNvPr id="7" name="Picture 6">
            <a:extLst>
              <a:ext uri="{FF2B5EF4-FFF2-40B4-BE49-F238E27FC236}">
                <a16:creationId xmlns:a16="http://schemas.microsoft.com/office/drawing/2014/main" id="{E391F5F5-84B2-074A-ADD6-27895E0506BE}"/>
              </a:ext>
            </a:extLst>
          </p:cNvPr>
          <p:cNvPicPr>
            <a:picLocks noChangeAspect="1"/>
          </p:cNvPicPr>
          <p:nvPr/>
        </p:nvPicPr>
        <p:blipFill>
          <a:blip r:embed="rId3"/>
          <a:stretch>
            <a:fillRect/>
          </a:stretch>
        </p:blipFill>
        <p:spPr>
          <a:xfrm>
            <a:off x="1210704" y="2989719"/>
            <a:ext cx="6722591" cy="1694312"/>
          </a:xfrm>
          <a:prstGeom prst="rect">
            <a:avLst/>
          </a:prstGeom>
        </p:spPr>
      </p:pic>
    </p:spTree>
    <p:extLst>
      <p:ext uri="{BB962C8B-B14F-4D97-AF65-F5344CB8AC3E}">
        <p14:creationId xmlns:p14="http://schemas.microsoft.com/office/powerpoint/2010/main" val="38332029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r>
              <a:rPr lang="en-US" sz="1600" dirty="0"/>
              <a:t>Switch Speeds and Forwarding Methods</a:t>
            </a:r>
            <a:br>
              <a:rPr lang="en-US" dirty="0"/>
            </a:br>
            <a:r>
              <a:rPr lang="en-US" sz="2400" dirty="0"/>
              <a:t>Auto-MDIX</a:t>
            </a:r>
          </a:p>
        </p:txBody>
      </p:sp>
      <p:sp>
        <p:nvSpPr>
          <p:cNvPr id="4" name="Content Placeholder 3">
            <a:extLst>
              <a:ext uri="{FF2B5EF4-FFF2-40B4-BE49-F238E27FC236}">
                <a16:creationId xmlns:a16="http://schemas.microsoft.com/office/drawing/2014/main" id="{1F3CA7BB-7E7C-7149-9859-4AA0DDEC8CC4}"/>
              </a:ext>
            </a:extLst>
          </p:cNvPr>
          <p:cNvSpPr>
            <a:spLocks noGrp="1"/>
          </p:cNvSpPr>
          <p:nvPr>
            <p:ph idx="1"/>
          </p:nvPr>
        </p:nvSpPr>
        <p:spPr>
          <a:xfrm>
            <a:off x="474662" y="763736"/>
            <a:ext cx="8280057" cy="3657998"/>
          </a:xfrm>
        </p:spPr>
        <p:txBody>
          <a:bodyPr/>
          <a:lstStyle/>
          <a:p>
            <a:pPr marL="0" indent="0" algn="l"/>
            <a:r>
              <a:rPr lang="en-US" sz="1600" dirty="0">
                <a:solidFill>
                  <a:srgbClr val="000000"/>
                </a:solidFill>
              </a:rPr>
              <a:t>Connections between devices once required the use of either a crossover or straight-through cable. The type of cable required depended on the type of interconnecting devices.</a:t>
            </a:r>
          </a:p>
          <a:p>
            <a:pPr marL="0" indent="0" algn="l"/>
            <a:r>
              <a:rPr lang="en-US" sz="1600" b="1" dirty="0">
                <a:solidFill>
                  <a:srgbClr val="000000"/>
                </a:solidFill>
              </a:rPr>
              <a:t>Note</a:t>
            </a:r>
            <a:r>
              <a:rPr lang="en-US" sz="1600" dirty="0">
                <a:solidFill>
                  <a:srgbClr val="000000"/>
                </a:solidFill>
              </a:rPr>
              <a:t>: A direct connection between a router and a host requires a cross-over connection.</a:t>
            </a:r>
          </a:p>
          <a:p>
            <a:pPr marL="0" indent="0" algn="l"/>
            <a:endParaRPr lang="en-US" sz="1600" dirty="0">
              <a:solidFill>
                <a:srgbClr val="000000"/>
              </a:solidFill>
            </a:endParaRPr>
          </a:p>
          <a:p>
            <a:pPr marL="285750" indent="-285750" algn="l">
              <a:buFont typeface="Arial" panose="020B0604020202020204" pitchFamily="34" charset="0"/>
              <a:buChar char="•"/>
            </a:pPr>
            <a:r>
              <a:rPr lang="en-US" sz="1600" dirty="0">
                <a:solidFill>
                  <a:srgbClr val="000000"/>
                </a:solidFill>
              </a:rPr>
              <a:t>Most switch devices now support the automatic medium-dependent interface crossover (auto-MDIX) feature. When enabled, the switch automatically detects the type of cable attached to the port and configures the interfaces accordingly. </a:t>
            </a:r>
          </a:p>
          <a:p>
            <a:pPr marL="285750" indent="-285750" algn="l">
              <a:buFont typeface="Arial" panose="020B0604020202020204" pitchFamily="34" charset="0"/>
              <a:buChar char="•"/>
            </a:pPr>
            <a:r>
              <a:rPr lang="en-US" sz="1600" dirty="0">
                <a:solidFill>
                  <a:srgbClr val="000000"/>
                </a:solidFill>
              </a:rPr>
              <a:t>The auto-MDIX feature is enabled by default on switches running Cisco IOS Release 12.2(18)SE or later. However, the feature could be disabled. For this reason, you should always use the correct cable type and not rely on the auto-MDIX feature. </a:t>
            </a:r>
          </a:p>
          <a:p>
            <a:pPr marL="285750" indent="-285750" algn="l">
              <a:buFont typeface="Arial" panose="020B0604020202020204" pitchFamily="34" charset="0"/>
              <a:buChar char="•"/>
            </a:pPr>
            <a:r>
              <a:rPr lang="en-US" sz="1600" dirty="0">
                <a:solidFill>
                  <a:srgbClr val="000000"/>
                </a:solidFill>
              </a:rPr>
              <a:t>Auto-MDIX can be re-enabled using the </a:t>
            </a:r>
            <a:r>
              <a:rPr lang="en-US" sz="1600" b="1" dirty="0">
                <a:solidFill>
                  <a:srgbClr val="000000"/>
                </a:solidFill>
              </a:rPr>
              <a:t>mdix auto</a:t>
            </a:r>
            <a:r>
              <a:rPr lang="en-US" sz="1600" dirty="0">
                <a:solidFill>
                  <a:srgbClr val="000000"/>
                </a:solidFill>
              </a:rPr>
              <a:t> interface configuration command.</a:t>
            </a:r>
          </a:p>
          <a:p>
            <a:pPr marL="285750" indent="-285750" algn="l">
              <a:buFont typeface="Arial" panose="020B0604020202020204" pitchFamily="34" charset="0"/>
              <a:buChar char="•"/>
            </a:pPr>
            <a:endParaRPr lang="en-US" sz="1600" dirty="0">
              <a:solidFill>
                <a:srgbClr val="000000"/>
              </a:solidFill>
            </a:endParaRPr>
          </a:p>
        </p:txBody>
      </p:sp>
    </p:spTree>
    <p:extLst>
      <p:ext uri="{BB962C8B-B14F-4D97-AF65-F5344CB8AC3E}">
        <p14:creationId xmlns:p14="http://schemas.microsoft.com/office/powerpoint/2010/main" val="10765376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4190828277"/>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598042" cy="929640"/>
          </a:xfrm>
        </p:spPr>
        <p:txBody>
          <a:bodyPr/>
          <a:lstStyle/>
          <a:p>
            <a:r>
              <a:rPr lang="en-US" dirty="0">
                <a:solidFill>
                  <a:schemeClr val="accent5">
                    <a:lumMod val="40000"/>
                    <a:lumOff val="60000"/>
                  </a:schemeClr>
                </a:solidFill>
              </a:rPr>
              <a:t>7.1 Ethernet Frames</a:t>
            </a:r>
          </a:p>
        </p:txBody>
      </p:sp>
    </p:spTree>
    <p:custDataLst>
      <p:tags r:id="rId1"/>
    </p:custDataLst>
    <p:extLst>
      <p:ext uri="{BB962C8B-B14F-4D97-AF65-F5344CB8AC3E}">
        <p14:creationId xmlns:p14="http://schemas.microsoft.com/office/powerpoint/2010/main" val="673099643"/>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Ethernet Frames</a:t>
            </a:r>
            <a:br>
              <a:rPr lang="en-US" dirty="0"/>
            </a:br>
            <a:r>
              <a:rPr lang="en-US" sz="2400" dirty="0"/>
              <a:t>Ethernet Encapsulation</a:t>
            </a:r>
          </a:p>
        </p:txBody>
      </p:sp>
      <p:sp>
        <p:nvSpPr>
          <p:cNvPr id="8" name="Content Placeholder 7">
            <a:extLst>
              <a:ext uri="{FF2B5EF4-FFF2-40B4-BE49-F238E27FC236}">
                <a16:creationId xmlns:a16="http://schemas.microsoft.com/office/drawing/2014/main" id="{0739FE46-949D-5848-A3FF-68AA0B91430B}"/>
              </a:ext>
            </a:extLst>
          </p:cNvPr>
          <p:cNvSpPr>
            <a:spLocks noGrp="1"/>
          </p:cNvSpPr>
          <p:nvPr>
            <p:ph idx="1"/>
          </p:nvPr>
        </p:nvSpPr>
        <p:spPr>
          <a:xfrm>
            <a:off x="474662" y="731837"/>
            <a:ext cx="3364449" cy="3689897"/>
          </a:xfrm>
        </p:spPr>
        <p:txBody>
          <a:bodyPr/>
          <a:lstStyle/>
          <a:p>
            <a:pPr marL="342900" indent="-342900" algn="l">
              <a:buFont typeface="Arial" panose="020B0604020202020204" pitchFamily="34" charset="0"/>
              <a:buChar char="•"/>
            </a:pPr>
            <a:r>
              <a:rPr lang="en-US" dirty="0">
                <a:solidFill>
                  <a:srgbClr val="000000"/>
                </a:solidFill>
              </a:rPr>
              <a:t>Ethernet operates in the data link layer and the physical layer.</a:t>
            </a:r>
          </a:p>
          <a:p>
            <a:pPr marL="342900" indent="-342900" algn="l">
              <a:buFont typeface="Arial" panose="020B0604020202020204" pitchFamily="34" charset="0"/>
              <a:buChar char="•"/>
            </a:pPr>
            <a:r>
              <a:rPr lang="en-US" dirty="0">
                <a:solidFill>
                  <a:srgbClr val="000000"/>
                </a:solidFill>
              </a:rPr>
              <a:t>It is a family of networking technologies defined in the IEEE 802.2 and 802.3 standards.</a:t>
            </a:r>
          </a:p>
        </p:txBody>
      </p:sp>
      <p:pic>
        <p:nvPicPr>
          <p:cNvPr id="4" name="Picture 3">
            <a:extLst>
              <a:ext uri="{FF2B5EF4-FFF2-40B4-BE49-F238E27FC236}">
                <a16:creationId xmlns:a16="http://schemas.microsoft.com/office/drawing/2014/main" id="{0D9ED349-78FE-6946-8E1B-0C6059771B2C}"/>
              </a:ext>
            </a:extLst>
          </p:cNvPr>
          <p:cNvPicPr>
            <a:picLocks noChangeAspect="1"/>
          </p:cNvPicPr>
          <p:nvPr/>
        </p:nvPicPr>
        <p:blipFill>
          <a:blip r:embed="rId3"/>
          <a:stretch>
            <a:fillRect/>
          </a:stretch>
        </p:blipFill>
        <p:spPr>
          <a:xfrm>
            <a:off x="3944473" y="731837"/>
            <a:ext cx="4734478" cy="3463645"/>
          </a:xfrm>
          <a:prstGeom prst="rect">
            <a:avLst/>
          </a:prstGeom>
        </p:spPr>
      </p:pic>
    </p:spTree>
    <p:extLst>
      <p:ext uri="{BB962C8B-B14F-4D97-AF65-F5344CB8AC3E}">
        <p14:creationId xmlns:p14="http://schemas.microsoft.com/office/powerpoint/2010/main" val="16710648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Ethernet Frames</a:t>
            </a:r>
            <a:br>
              <a:rPr lang="en-US" dirty="0"/>
            </a:br>
            <a:r>
              <a:rPr lang="en-US" sz="2400" dirty="0"/>
              <a:t>Data Link Sublayers</a:t>
            </a:r>
          </a:p>
        </p:txBody>
      </p:sp>
      <p:sp>
        <p:nvSpPr>
          <p:cNvPr id="5" name="TextBox 4">
            <a:extLst>
              <a:ext uri="{FF2B5EF4-FFF2-40B4-BE49-F238E27FC236}">
                <a16:creationId xmlns:a16="http://schemas.microsoft.com/office/drawing/2014/main" id="{7D6FED96-F5B8-9740-B01D-C6CD3F14A641}"/>
              </a:ext>
            </a:extLst>
          </p:cNvPr>
          <p:cNvSpPr txBox="1"/>
          <p:nvPr/>
        </p:nvSpPr>
        <p:spPr>
          <a:xfrm>
            <a:off x="340658" y="770964"/>
            <a:ext cx="4973079" cy="2646878"/>
          </a:xfrm>
          <a:prstGeom prst="rect">
            <a:avLst/>
          </a:prstGeom>
          <a:noFill/>
        </p:spPr>
        <p:txBody>
          <a:bodyPr wrap="square" rtlCol="0">
            <a:spAutoFit/>
          </a:bodyPr>
          <a:lstStyle/>
          <a:p>
            <a:r>
              <a:rPr lang="en-US" dirty="0">
                <a:solidFill>
                  <a:srgbClr val="000000"/>
                </a:solidFill>
              </a:rPr>
              <a:t>The 802 LAN/MAN standards, including Ethernet, use two separate sublayers of the data link layer to operate:</a:t>
            </a:r>
          </a:p>
          <a:p>
            <a:pPr marL="285750" indent="-285750">
              <a:buFont typeface="Arial" panose="020B0604020202020204" pitchFamily="34" charset="0"/>
              <a:buChar char="•"/>
            </a:pPr>
            <a:r>
              <a:rPr lang="en-US" sz="1600" b="1" dirty="0">
                <a:solidFill>
                  <a:srgbClr val="000000"/>
                </a:solidFill>
              </a:rPr>
              <a:t>LLC Sublayer</a:t>
            </a:r>
            <a:r>
              <a:rPr lang="en-US" sz="1600" dirty="0">
                <a:solidFill>
                  <a:srgbClr val="000000"/>
                </a:solidFill>
              </a:rPr>
              <a:t>: (IEEE 802.2) Places information in the frame to identify which network layer protocol is used for the frame.</a:t>
            </a:r>
          </a:p>
          <a:p>
            <a:pPr marL="285750" indent="-285750">
              <a:buFont typeface="Arial" panose="020B0604020202020204" pitchFamily="34" charset="0"/>
              <a:buChar char="•"/>
            </a:pPr>
            <a:r>
              <a:rPr lang="en-US" sz="1600" b="1" dirty="0">
                <a:solidFill>
                  <a:srgbClr val="000000"/>
                </a:solidFill>
              </a:rPr>
              <a:t>MAC Sublayer</a:t>
            </a:r>
            <a:r>
              <a:rPr lang="en-US" sz="1600" dirty="0">
                <a:solidFill>
                  <a:srgbClr val="000000"/>
                </a:solidFill>
              </a:rPr>
              <a:t>: (IEEE 802.3, 802.11, or 802.15) Responsible for data encapsulation and media access control, and provides data link layer addressing.</a:t>
            </a:r>
          </a:p>
        </p:txBody>
      </p:sp>
      <p:pic>
        <p:nvPicPr>
          <p:cNvPr id="4" name="Content Placeholder 3">
            <a:extLst>
              <a:ext uri="{FF2B5EF4-FFF2-40B4-BE49-F238E27FC236}">
                <a16:creationId xmlns:a16="http://schemas.microsoft.com/office/drawing/2014/main" id="{6676CA92-276E-A349-B5F5-87C0459C4C86}"/>
              </a:ext>
            </a:extLst>
          </p:cNvPr>
          <p:cNvPicPr>
            <a:picLocks noGrp="1" noChangeAspect="1"/>
          </p:cNvPicPr>
          <p:nvPr>
            <p:ph idx="1"/>
          </p:nvPr>
        </p:nvPicPr>
        <p:blipFill>
          <a:blip r:embed="rId3"/>
          <a:stretch>
            <a:fillRect/>
          </a:stretch>
        </p:blipFill>
        <p:spPr>
          <a:xfrm>
            <a:off x="5313737" y="1061103"/>
            <a:ext cx="3248735" cy="2628247"/>
          </a:xfrm>
        </p:spPr>
      </p:pic>
    </p:spTree>
    <p:extLst>
      <p:ext uri="{BB962C8B-B14F-4D97-AF65-F5344CB8AC3E}">
        <p14:creationId xmlns:p14="http://schemas.microsoft.com/office/powerpoint/2010/main" val="14936602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Ethernet Frames</a:t>
            </a:r>
            <a:br>
              <a:rPr lang="en-US" dirty="0"/>
            </a:br>
            <a:r>
              <a:rPr lang="en-US" sz="2400" dirty="0"/>
              <a:t>MAC Sublayer</a:t>
            </a:r>
          </a:p>
        </p:txBody>
      </p:sp>
      <p:sp>
        <p:nvSpPr>
          <p:cNvPr id="8" name="Content Placeholder 7">
            <a:extLst>
              <a:ext uri="{FF2B5EF4-FFF2-40B4-BE49-F238E27FC236}">
                <a16:creationId xmlns:a16="http://schemas.microsoft.com/office/drawing/2014/main" id="{0739FE46-949D-5848-A3FF-68AA0B91430B}"/>
              </a:ext>
            </a:extLst>
          </p:cNvPr>
          <p:cNvSpPr>
            <a:spLocks noGrp="1"/>
          </p:cNvSpPr>
          <p:nvPr>
            <p:ph idx="1"/>
          </p:nvPr>
        </p:nvSpPr>
        <p:spPr>
          <a:xfrm>
            <a:off x="224405" y="731837"/>
            <a:ext cx="8280057" cy="3689897"/>
          </a:xfrm>
        </p:spPr>
        <p:txBody>
          <a:bodyPr/>
          <a:lstStyle/>
          <a:p>
            <a:pPr algn="l"/>
            <a:r>
              <a:rPr lang="en-US" sz="1600" dirty="0">
                <a:solidFill>
                  <a:srgbClr val="000000"/>
                </a:solidFill>
              </a:rPr>
              <a:t>The MAC sublayer is responsible for data encapsulation and accessing the media.</a:t>
            </a:r>
          </a:p>
          <a:p>
            <a:pPr algn="l"/>
            <a:endParaRPr lang="en-US" sz="1600" b="1" dirty="0">
              <a:solidFill>
                <a:srgbClr val="000000"/>
              </a:solidFill>
            </a:endParaRPr>
          </a:p>
          <a:p>
            <a:pPr algn="l"/>
            <a:r>
              <a:rPr lang="en-US" sz="1600" b="1" dirty="0">
                <a:solidFill>
                  <a:srgbClr val="000000"/>
                </a:solidFill>
              </a:rPr>
              <a:t>Data Encapsulation</a:t>
            </a:r>
          </a:p>
          <a:p>
            <a:pPr algn="l"/>
            <a:r>
              <a:rPr lang="en-US" sz="1600" dirty="0">
                <a:solidFill>
                  <a:srgbClr val="000000"/>
                </a:solidFill>
              </a:rPr>
              <a:t>IEEE 802.3 data encapsulation includes the following:</a:t>
            </a:r>
          </a:p>
          <a:p>
            <a:pPr marL="457200" indent="-457200" algn="l">
              <a:buFont typeface="+mj-lt"/>
              <a:buAutoNum type="arabicPeriod"/>
            </a:pPr>
            <a:r>
              <a:rPr lang="en-US" sz="1400" b="1" dirty="0">
                <a:solidFill>
                  <a:srgbClr val="000000"/>
                </a:solidFill>
              </a:rPr>
              <a:t>Ethernet frame</a:t>
            </a:r>
            <a:r>
              <a:rPr lang="en-US" sz="1400" dirty="0">
                <a:solidFill>
                  <a:srgbClr val="000000"/>
                </a:solidFill>
              </a:rPr>
              <a:t> - This is the internal structure of the Ethernet frame.</a:t>
            </a:r>
          </a:p>
          <a:p>
            <a:pPr marL="457200" indent="-457200" algn="l">
              <a:buFont typeface="+mj-lt"/>
              <a:buAutoNum type="arabicPeriod"/>
            </a:pPr>
            <a:r>
              <a:rPr lang="en-US" sz="1400" b="1" dirty="0">
                <a:solidFill>
                  <a:srgbClr val="000000"/>
                </a:solidFill>
              </a:rPr>
              <a:t>Ethernet Addressing</a:t>
            </a:r>
            <a:r>
              <a:rPr lang="en-US" sz="1400" dirty="0">
                <a:solidFill>
                  <a:srgbClr val="000000"/>
                </a:solidFill>
              </a:rPr>
              <a:t> - The Ethernet frame includes both a source and destination MAC address to deliver the Ethernet frame from Ethernet NIC to Ethernet NIC on the same LAN.</a:t>
            </a:r>
          </a:p>
          <a:p>
            <a:pPr marL="457200" indent="-457200" algn="l">
              <a:buFont typeface="+mj-lt"/>
              <a:buAutoNum type="arabicPeriod"/>
            </a:pPr>
            <a:r>
              <a:rPr lang="en-US" sz="1400" b="1" dirty="0">
                <a:solidFill>
                  <a:srgbClr val="000000"/>
                </a:solidFill>
              </a:rPr>
              <a:t>Ethernet Error detection</a:t>
            </a:r>
            <a:r>
              <a:rPr lang="en-US" sz="1400" dirty="0">
                <a:solidFill>
                  <a:srgbClr val="000000"/>
                </a:solidFill>
              </a:rPr>
              <a:t> - The Ethernet frame includes a frame check sequence (FCS) trailer used for error detection.</a:t>
            </a:r>
          </a:p>
          <a:p>
            <a:pPr algn="l"/>
            <a:endParaRPr lang="en-US" dirty="0">
              <a:solidFill>
                <a:srgbClr val="000000"/>
              </a:solidFill>
            </a:endParaRPr>
          </a:p>
        </p:txBody>
      </p:sp>
    </p:spTree>
    <p:extLst>
      <p:ext uri="{BB962C8B-B14F-4D97-AF65-F5344CB8AC3E}">
        <p14:creationId xmlns:p14="http://schemas.microsoft.com/office/powerpoint/2010/main" val="3943937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Ethernet Frames</a:t>
            </a:r>
            <a:br>
              <a:rPr lang="en-US" dirty="0"/>
            </a:br>
            <a:r>
              <a:rPr lang="en-US" sz="2400" dirty="0"/>
              <a:t>MAC Sublayer</a:t>
            </a:r>
          </a:p>
        </p:txBody>
      </p:sp>
      <p:sp>
        <p:nvSpPr>
          <p:cNvPr id="8" name="Content Placeholder 7">
            <a:extLst>
              <a:ext uri="{FF2B5EF4-FFF2-40B4-BE49-F238E27FC236}">
                <a16:creationId xmlns:a16="http://schemas.microsoft.com/office/drawing/2014/main" id="{0739FE46-949D-5848-A3FF-68AA0B91430B}"/>
              </a:ext>
            </a:extLst>
          </p:cNvPr>
          <p:cNvSpPr>
            <a:spLocks noGrp="1"/>
          </p:cNvSpPr>
          <p:nvPr>
            <p:ph idx="1"/>
          </p:nvPr>
        </p:nvSpPr>
        <p:spPr>
          <a:xfrm>
            <a:off x="219076" y="731837"/>
            <a:ext cx="4620554" cy="3689897"/>
          </a:xfrm>
        </p:spPr>
        <p:txBody>
          <a:bodyPr/>
          <a:lstStyle/>
          <a:p>
            <a:pPr marL="0" indent="0" algn="l"/>
            <a:r>
              <a:rPr lang="en-US" sz="1400" b="1" dirty="0">
                <a:solidFill>
                  <a:srgbClr val="000000"/>
                </a:solidFill>
              </a:rPr>
              <a:t>Media Access</a:t>
            </a:r>
          </a:p>
          <a:p>
            <a:pPr marL="285750" indent="-285750" algn="l">
              <a:buFont typeface="Arial" panose="020B0604020202020204" pitchFamily="34" charset="0"/>
              <a:buChar char="•"/>
            </a:pPr>
            <a:r>
              <a:rPr lang="en-US" sz="1600" dirty="0">
                <a:solidFill>
                  <a:srgbClr val="000000"/>
                </a:solidFill>
              </a:rPr>
              <a:t>The IEEE 802.3 MAC sublayer includes the specifications for different Ethernet communications standards over various types of media including copper and fiber.</a:t>
            </a:r>
          </a:p>
          <a:p>
            <a:pPr marL="285750" indent="-285750" algn="l">
              <a:buFont typeface="Arial" panose="020B0604020202020204" pitchFamily="34" charset="0"/>
              <a:buChar char="•"/>
            </a:pPr>
            <a:r>
              <a:rPr lang="en-US" sz="1600" dirty="0">
                <a:solidFill>
                  <a:srgbClr val="000000"/>
                </a:solidFill>
              </a:rPr>
              <a:t>Legacy Ethernet using a bus topology or hubs, is a shared, half-duplex medium. Ethernet over a half-duplex medium uses a contention-based access method, carrier sense multiple access/collision detection (CSMA/CD). </a:t>
            </a:r>
          </a:p>
          <a:p>
            <a:pPr marL="285750" indent="-285750" algn="l">
              <a:buFont typeface="Arial" panose="020B0604020202020204" pitchFamily="34" charset="0"/>
              <a:buChar char="•"/>
            </a:pPr>
            <a:r>
              <a:rPr lang="en-US" sz="1600" dirty="0">
                <a:solidFill>
                  <a:srgbClr val="000000"/>
                </a:solidFill>
              </a:rPr>
              <a:t>Ethernet LANs of today use switches that operate in full-duplex. Full-duplex communications with Ethernet switches do not require access control through CSMA/CD.</a:t>
            </a:r>
          </a:p>
        </p:txBody>
      </p:sp>
      <p:pic>
        <p:nvPicPr>
          <p:cNvPr id="4" name="Picture 3">
            <a:extLst>
              <a:ext uri="{FF2B5EF4-FFF2-40B4-BE49-F238E27FC236}">
                <a16:creationId xmlns:a16="http://schemas.microsoft.com/office/drawing/2014/main" id="{6A9979E0-78FF-C747-A412-797510E5D7C2}"/>
              </a:ext>
            </a:extLst>
          </p:cNvPr>
          <p:cNvPicPr>
            <a:picLocks noChangeAspect="1"/>
          </p:cNvPicPr>
          <p:nvPr/>
        </p:nvPicPr>
        <p:blipFill>
          <a:blip r:embed="rId3"/>
          <a:stretch>
            <a:fillRect/>
          </a:stretch>
        </p:blipFill>
        <p:spPr>
          <a:xfrm>
            <a:off x="5034187" y="1354757"/>
            <a:ext cx="3635151" cy="2209490"/>
          </a:xfrm>
          <a:prstGeom prst="rect">
            <a:avLst/>
          </a:prstGeom>
        </p:spPr>
      </p:pic>
    </p:spTree>
    <p:extLst>
      <p:ext uri="{BB962C8B-B14F-4D97-AF65-F5344CB8AC3E}">
        <p14:creationId xmlns:p14="http://schemas.microsoft.com/office/powerpoint/2010/main" val="24534872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Ethernet Frames</a:t>
            </a:r>
            <a:br>
              <a:rPr lang="en-US" dirty="0"/>
            </a:br>
            <a:r>
              <a:rPr lang="en-US" sz="2400" dirty="0"/>
              <a:t>Ethernet Frame Fields</a:t>
            </a:r>
          </a:p>
        </p:txBody>
      </p:sp>
      <p:sp>
        <p:nvSpPr>
          <p:cNvPr id="8" name="Content Placeholder 7">
            <a:extLst>
              <a:ext uri="{FF2B5EF4-FFF2-40B4-BE49-F238E27FC236}">
                <a16:creationId xmlns:a16="http://schemas.microsoft.com/office/drawing/2014/main" id="{0739FE46-949D-5848-A3FF-68AA0B91430B}"/>
              </a:ext>
            </a:extLst>
          </p:cNvPr>
          <p:cNvSpPr>
            <a:spLocks noGrp="1"/>
          </p:cNvSpPr>
          <p:nvPr>
            <p:ph idx="1"/>
          </p:nvPr>
        </p:nvSpPr>
        <p:spPr>
          <a:xfrm>
            <a:off x="123826" y="731837"/>
            <a:ext cx="8630894" cy="2411413"/>
          </a:xfrm>
        </p:spPr>
        <p:txBody>
          <a:bodyPr/>
          <a:lstStyle/>
          <a:p>
            <a:pPr marL="342900" indent="-342900" algn="l">
              <a:buFont typeface="Arial" panose="020B0604020202020204" pitchFamily="34" charset="0"/>
              <a:buChar char="•"/>
            </a:pPr>
            <a:r>
              <a:rPr lang="en-US" sz="1600" dirty="0">
                <a:solidFill>
                  <a:srgbClr val="000000"/>
                </a:solidFill>
              </a:rPr>
              <a:t>The minimum Ethernet frame size is 64 bytes and the maximum is 1518 bytes. The preamble field is not included when describing the size of the frame.</a:t>
            </a:r>
          </a:p>
          <a:p>
            <a:pPr marL="342900" indent="-342900" algn="l">
              <a:buFont typeface="Arial" panose="020B0604020202020204" pitchFamily="34" charset="0"/>
              <a:buChar char="•"/>
            </a:pPr>
            <a:r>
              <a:rPr lang="en-US" sz="1600" dirty="0">
                <a:solidFill>
                  <a:srgbClr val="000000"/>
                </a:solidFill>
              </a:rPr>
              <a:t>Any frame less than 64 bytes in length is considered a “collision fragment” or “runt frame” and is automatically discarded. Frames with more than 1500 bytes of data are considered “jumbo” or “baby giant frames”.</a:t>
            </a:r>
          </a:p>
          <a:p>
            <a:pPr marL="342900" indent="-342900" algn="l">
              <a:buFont typeface="Arial" panose="020B0604020202020204" pitchFamily="34" charset="0"/>
              <a:buChar char="•"/>
            </a:pPr>
            <a:r>
              <a:rPr lang="en-US" sz="1600" dirty="0">
                <a:solidFill>
                  <a:srgbClr val="000000"/>
                </a:solidFill>
              </a:rPr>
              <a:t>If the size of a transmitted frame is less than the minimum, or greater than the maximum, the receiving device drops the frame. Dropped frames are likely to be the result of collisions or other unwanted signals. They are considered invalid. Jumbo frames are usually supported by most Fast Ethernet and Gigabit Ethernet switches and NICs.</a:t>
            </a:r>
          </a:p>
          <a:p>
            <a:pPr marL="342900" indent="-342900" algn="l">
              <a:buFont typeface="Arial" panose="020B0604020202020204" pitchFamily="34" charset="0"/>
              <a:buChar char="•"/>
            </a:pPr>
            <a:endParaRPr lang="en-US" sz="1400" dirty="0">
              <a:solidFill>
                <a:srgbClr val="000000"/>
              </a:solidFill>
            </a:endParaRPr>
          </a:p>
        </p:txBody>
      </p:sp>
      <p:pic>
        <p:nvPicPr>
          <p:cNvPr id="4" name="Picture 3">
            <a:extLst>
              <a:ext uri="{FF2B5EF4-FFF2-40B4-BE49-F238E27FC236}">
                <a16:creationId xmlns:a16="http://schemas.microsoft.com/office/drawing/2014/main" id="{48E17D93-6D91-9A41-B7B0-366DE18C84BA}"/>
              </a:ext>
            </a:extLst>
          </p:cNvPr>
          <p:cNvPicPr>
            <a:picLocks noChangeAspect="1"/>
          </p:cNvPicPr>
          <p:nvPr/>
        </p:nvPicPr>
        <p:blipFill>
          <a:blip r:embed="rId3"/>
          <a:stretch>
            <a:fillRect/>
          </a:stretch>
        </p:blipFill>
        <p:spPr>
          <a:xfrm>
            <a:off x="1711635" y="3162300"/>
            <a:ext cx="5720730" cy="1713542"/>
          </a:xfrm>
          <a:prstGeom prst="rect">
            <a:avLst/>
          </a:prstGeom>
        </p:spPr>
      </p:pic>
    </p:spTree>
    <p:extLst>
      <p:ext uri="{BB962C8B-B14F-4D97-AF65-F5344CB8AC3E}">
        <p14:creationId xmlns:p14="http://schemas.microsoft.com/office/powerpoint/2010/main" val="31139252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7.2 Ethernet MAC Address</a:t>
            </a:r>
          </a:p>
        </p:txBody>
      </p:sp>
    </p:spTree>
    <p:custDataLst>
      <p:tags r:id="rId1"/>
    </p:custDataLst>
    <p:extLst>
      <p:ext uri="{BB962C8B-B14F-4D97-AF65-F5344CB8AC3E}">
        <p14:creationId xmlns:p14="http://schemas.microsoft.com/office/powerpoint/2010/main" val="1619359580"/>
      </p:ext>
    </p:extLst>
  </p:cSld>
  <p:clrMapOvr>
    <a:masterClrMapping/>
  </p:clrMapOvr>
  <p:transition spd="slow">
    <p:wipe/>
  </p:transition>
</p:sld>
</file>

<file path=ppt/tags/tag1.xml><?xml version="1.0" encoding="utf-8"?>
<p:tagLst xmlns:a="http://schemas.openxmlformats.org/drawingml/2006/main" xmlns:r="http://schemas.openxmlformats.org/officeDocument/2006/relationships" xmlns:p="http://schemas.openxmlformats.org/presentationml/2006/main">
  <p:tag name="ARTICULATE_SLIDE_COUNT" val="65"/>
  <p:tag name="ARTICULATE_PROJECT_OPEN" val="0"/>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Default Theme">
  <a:themeElements>
    <a:clrScheme name="Custom 6">
      <a:dk1>
        <a:srgbClr val="58585B"/>
      </a:dk1>
      <a:lt1>
        <a:srgbClr val="FFFFFF"/>
      </a:lt1>
      <a:dk2>
        <a:srgbClr val="58585B"/>
      </a:dk2>
      <a:lt2>
        <a:srgbClr val="81C569"/>
      </a:lt2>
      <a:accent1>
        <a:srgbClr val="004C69"/>
      </a:accent1>
      <a:accent2>
        <a:srgbClr val="9E0B0F"/>
      </a:accent2>
      <a:accent3>
        <a:srgbClr val="FFFFFF"/>
      </a:accent3>
      <a:accent4>
        <a:srgbClr val="367187"/>
      </a:accent4>
      <a:accent5>
        <a:srgbClr val="38C6F4"/>
      </a:accent5>
      <a:accent6>
        <a:srgbClr val="FBAB18"/>
      </a:accent6>
      <a:hlink>
        <a:srgbClr val="38C6F4"/>
      </a:hlink>
      <a:folHlink>
        <a:srgbClr val="81C569"/>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6A4D7"/>
        </a:solidFill>
        <a:ln>
          <a:noFill/>
        </a:ln>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ITE7_Chp1_Example-1" id="{4A20ED44-3835-F149-9AE4-C332C230E09E}" vid="{AFB5BC48-58F8-AD45-912F-AE2AD65EB6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Default Theme</Template>
  <TotalTime>8119</TotalTime>
  <Words>2918</Words>
  <Application>Microsoft Office PowerPoint</Application>
  <PresentationFormat>On-screen Show (16:9)</PresentationFormat>
  <Paragraphs>184</Paragraphs>
  <Slides>27</Slides>
  <Notes>27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Arial</vt:lpstr>
      <vt:lpstr>Calibri</vt:lpstr>
      <vt:lpstr>CiscoSans ExtraLight</vt:lpstr>
      <vt:lpstr>Wingdings</vt:lpstr>
      <vt:lpstr>Default Theme</vt:lpstr>
      <vt:lpstr>Module 7: Ethernet Switching</vt:lpstr>
      <vt:lpstr>Module Objectives</vt:lpstr>
      <vt:lpstr>7.1 Ethernet Frames</vt:lpstr>
      <vt:lpstr>Ethernet Frames Ethernet Encapsulation</vt:lpstr>
      <vt:lpstr>Ethernet Frames Data Link Sublayers</vt:lpstr>
      <vt:lpstr>Ethernet Frames MAC Sublayer</vt:lpstr>
      <vt:lpstr>Ethernet Frames MAC Sublayer</vt:lpstr>
      <vt:lpstr>Ethernet Frames Ethernet Frame Fields</vt:lpstr>
      <vt:lpstr>7.2 Ethernet MAC Address</vt:lpstr>
      <vt:lpstr>Ethernet MAC Addresses Ethernet MAC Address</vt:lpstr>
      <vt:lpstr>Ethernet MAC Addresses Frame Processing</vt:lpstr>
      <vt:lpstr>Ethernet MAC Addresses Unicast MAC Address</vt:lpstr>
      <vt:lpstr>Ethernet MAC Addresses Broadcast MAC Address</vt:lpstr>
      <vt:lpstr>Ethernet MAC Addresses Multicast MAC Address</vt:lpstr>
      <vt:lpstr>7.3 The MAC Address Table</vt:lpstr>
      <vt:lpstr>The MAC Address Table Switch Fundamentals</vt:lpstr>
      <vt:lpstr>The MAC Address Table Switch Learning and Forwarding</vt:lpstr>
      <vt:lpstr>The MAC Address Table Switch Learning and Forwarding (Contd.)</vt:lpstr>
      <vt:lpstr>The MAC Address Table Filtering Frames</vt:lpstr>
      <vt:lpstr>7.4 Switch Speeds and Forwarding Methods</vt:lpstr>
      <vt:lpstr>Switch Speeds and Forwarding Methods Frame Forwarding Methods on Cisco Switches</vt:lpstr>
      <vt:lpstr>Switch Speeds and Forwarding Methods Cut-Through Switching</vt:lpstr>
      <vt:lpstr>Switch Speeds and Forwarding Methods Memory Buffering on Switches</vt:lpstr>
      <vt:lpstr>Switch Speeds and Forwarding Methods Duplex and Speed Settings</vt:lpstr>
      <vt:lpstr>Switch Speeds and Forwarding Methods Duplex and Speed Settings</vt:lpstr>
      <vt:lpstr>Switch Speeds and Forwarding Methods Auto-MDIX</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 Basic Switch and End Device Configuration</dc:title>
  <dc:creator>Stephanie Harvey</dc:creator>
  <cp:lastModifiedBy>Emman</cp:lastModifiedBy>
  <cp:revision>257</cp:revision>
  <dcterms:created xsi:type="dcterms:W3CDTF">2019-10-18T06:21:22Z</dcterms:created>
  <dcterms:modified xsi:type="dcterms:W3CDTF">2021-10-12T05:26:05Z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ProviderInitializationData">
    <vt:lpwstr>https://cisco.jiveon.com</vt:lpwstr>
  </property>
  <property fmtid="{D5CDD505-2E9C-101B-9397-08002B2CF9AE}" pid="3" name="Offisync_UpdateToken">
    <vt:lpwstr>1</vt:lpwstr>
  </property>
  <property fmtid="{D5CDD505-2E9C-101B-9397-08002B2CF9AE}" pid="4" name="Offisync_ServerID">
    <vt:lpwstr>07841bbc-cd3c-4a76-827f-75a2226890f4</vt:lpwstr>
  </property>
  <property fmtid="{D5CDD505-2E9C-101B-9397-08002B2CF9AE}" pid="5" name="Offisync_UniqueId">
    <vt:lpwstr>1702406</vt:lpwstr>
  </property>
  <property fmtid="{D5CDD505-2E9C-101B-9397-08002B2CF9AE}" pid="6" name="Jive_VersionGuid">
    <vt:lpwstr>fd96a0b3-f68d-4727-8e4f-2128d37ed30a</vt:lpwstr>
  </property>
  <property fmtid="{D5CDD505-2E9C-101B-9397-08002B2CF9AE}" pid="7" name="Jive_LatestUserAccountName">
    <vt:lpwstr>alljohns</vt:lpwstr>
  </property>
  <property fmtid="{D5CDD505-2E9C-101B-9397-08002B2CF9AE}" pid="8" name="ArticulateGUID">
    <vt:lpwstr>F9A496F7-57D7-4028-9572-D40DFDF3715A</vt:lpwstr>
  </property>
  <property fmtid="{D5CDD505-2E9C-101B-9397-08002B2CF9AE}" pid="9" name="ArticulatePath">
    <vt:lpwstr>ITE7_Chp9_by_jg</vt:lpwstr>
  </property>
</Properties>
</file>