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6" r:id="rId5"/>
    <p:sldId id="257" r:id="rId6"/>
    <p:sldId id="258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4B6-FA8E-42F6-89BA-832E9DC74EA3}" type="datetimeFigureOut">
              <a:rPr lang="en-PH" smtClean="0"/>
              <a:t>9/17/2018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6D4-41B1-4A16-8A8A-759665D9D9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279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4B6-FA8E-42F6-89BA-832E9DC74EA3}" type="datetimeFigureOut">
              <a:rPr lang="en-PH" smtClean="0"/>
              <a:t>9/17/2018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6D4-41B1-4A16-8A8A-759665D9D9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98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4B6-FA8E-42F6-89BA-832E9DC74EA3}" type="datetimeFigureOut">
              <a:rPr lang="en-PH" smtClean="0"/>
              <a:t>9/17/2018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6D4-41B1-4A16-8A8A-759665D9D9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40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4B6-FA8E-42F6-89BA-832E9DC74EA3}" type="datetimeFigureOut">
              <a:rPr lang="en-PH" smtClean="0"/>
              <a:t>9/17/2018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6D4-41B1-4A16-8A8A-759665D9D9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282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4B6-FA8E-42F6-89BA-832E9DC74EA3}" type="datetimeFigureOut">
              <a:rPr lang="en-PH" smtClean="0"/>
              <a:t>9/17/2018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6D4-41B1-4A16-8A8A-759665D9D9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424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4B6-FA8E-42F6-89BA-832E9DC74EA3}" type="datetimeFigureOut">
              <a:rPr lang="en-PH" smtClean="0"/>
              <a:t>9/17/2018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6D4-41B1-4A16-8A8A-759665D9D9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582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4B6-FA8E-42F6-89BA-832E9DC74EA3}" type="datetimeFigureOut">
              <a:rPr lang="en-PH" smtClean="0"/>
              <a:t>9/17/2018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6D4-41B1-4A16-8A8A-759665D9D9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664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4B6-FA8E-42F6-89BA-832E9DC74EA3}" type="datetimeFigureOut">
              <a:rPr lang="en-PH" smtClean="0"/>
              <a:t>9/17/2018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6D4-41B1-4A16-8A8A-759665D9D9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202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4B6-FA8E-42F6-89BA-832E9DC74EA3}" type="datetimeFigureOut">
              <a:rPr lang="en-PH" smtClean="0"/>
              <a:t>9/17/2018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6D4-41B1-4A16-8A8A-759665D9D9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216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4B6-FA8E-42F6-89BA-832E9DC74EA3}" type="datetimeFigureOut">
              <a:rPr lang="en-PH" smtClean="0"/>
              <a:t>9/17/2018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6D4-41B1-4A16-8A8A-759665D9D9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612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4B6-FA8E-42F6-89BA-832E9DC74EA3}" type="datetimeFigureOut">
              <a:rPr lang="en-PH" smtClean="0"/>
              <a:t>9/17/2018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6D4-41B1-4A16-8A8A-759665D9D9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550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134B6-FA8E-42F6-89BA-832E9DC74EA3}" type="datetimeFigureOut">
              <a:rPr lang="en-PH" smtClean="0"/>
              <a:t>9/17/2018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546D4-41B1-4A16-8A8A-759665D9D9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820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Physics</a:t>
            </a:r>
            <a:endParaRPr lang="en-P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05402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PH" b="1" dirty="0" smtClean="0"/>
              <a:t>Assignment 2 </a:t>
            </a:r>
            <a:r>
              <a:rPr lang="en-PH" b="1" smtClean="0"/>
              <a:t>( notebook)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3600" dirty="0" smtClean="0"/>
              <a:t>Identify the branch of Physics where the following will best fit in.</a:t>
            </a:r>
          </a:p>
          <a:p>
            <a:pPr marL="514350" indent="-514350">
              <a:buAutoNum type="arabicPeriod"/>
            </a:pPr>
            <a:r>
              <a:rPr lang="en-PH" sz="3600" dirty="0"/>
              <a:t>f</a:t>
            </a:r>
            <a:r>
              <a:rPr lang="en-PH" sz="3600" dirty="0" smtClean="0"/>
              <a:t>ree falling bodies</a:t>
            </a:r>
          </a:p>
          <a:p>
            <a:pPr marL="514350" indent="-514350">
              <a:buAutoNum type="arabicPeriod"/>
            </a:pPr>
            <a:r>
              <a:rPr lang="en-PH" sz="3600" dirty="0"/>
              <a:t>a</a:t>
            </a:r>
            <a:r>
              <a:rPr lang="en-PH" sz="3600" dirty="0" smtClean="0"/>
              <a:t>dvantages and disadvantages of friction</a:t>
            </a:r>
          </a:p>
          <a:p>
            <a:pPr marL="514350" indent="-514350">
              <a:buAutoNum type="arabicPeriod"/>
            </a:pPr>
            <a:r>
              <a:rPr lang="en-PH" sz="3600" dirty="0"/>
              <a:t>f</a:t>
            </a:r>
            <a:r>
              <a:rPr lang="en-PH" sz="3600" dirty="0" smtClean="0"/>
              <a:t>orce of attraction and repulsion between charges</a:t>
            </a:r>
          </a:p>
          <a:p>
            <a:pPr marL="514350" indent="-514350">
              <a:buAutoNum type="arabicPeriod"/>
            </a:pPr>
            <a:r>
              <a:rPr lang="en-PH" sz="3600" dirty="0"/>
              <a:t>w</a:t>
            </a:r>
            <a:r>
              <a:rPr lang="en-PH" sz="3600" dirty="0" smtClean="0"/>
              <a:t>ays to cure cancer using laser light</a:t>
            </a:r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398855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What is Physics?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4400" dirty="0" smtClean="0"/>
              <a:t>The term is derived from the Greek word “</a:t>
            </a:r>
            <a:r>
              <a:rPr lang="en-PH" sz="4400" dirty="0" err="1" smtClean="0"/>
              <a:t>fusis</a:t>
            </a:r>
            <a:r>
              <a:rPr lang="en-PH" sz="4400" dirty="0" smtClean="0"/>
              <a:t>” meaning “nature” or “natural things”</a:t>
            </a:r>
          </a:p>
          <a:p>
            <a:r>
              <a:rPr lang="en-PH" sz="4400" dirty="0" smtClean="0"/>
              <a:t>Physics is both Descriptive and Predictive</a:t>
            </a:r>
          </a:p>
          <a:p>
            <a:r>
              <a:rPr lang="en-PH" sz="4400" dirty="0" smtClean="0"/>
              <a:t>Physics is a branch of Natural Science that deals with matter and energy and their interactions. 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96759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Branches of Physics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600" dirty="0" smtClean="0">
                <a:solidFill>
                  <a:srgbClr val="FF0000"/>
                </a:solidFill>
              </a:rPr>
              <a:t>Classical</a:t>
            </a:r>
            <a:r>
              <a:rPr lang="en-PH" sz="3600" dirty="0" smtClean="0"/>
              <a:t> – Mechanics, Kinematics, Dynamics, Thermodynamics, Electromagnetism, Optics</a:t>
            </a:r>
          </a:p>
          <a:p>
            <a:r>
              <a:rPr lang="en-PH" sz="3600" dirty="0" smtClean="0">
                <a:solidFill>
                  <a:srgbClr val="FF0000"/>
                </a:solidFill>
              </a:rPr>
              <a:t>Modern Physics</a:t>
            </a:r>
            <a:r>
              <a:rPr lang="en-PH" sz="3600" dirty="0" smtClean="0"/>
              <a:t> – Atomic Physics, Biophysics, Chemical Physics, Cryogenics, Fluids Physics, Geophysics, Health Physics, Mathematical Physics, Nuclear Physics, Plasma Physics, Planetary Physics, Quantum Physics, Relativity, Solid State Physics, Space Physics</a:t>
            </a:r>
          </a:p>
        </p:txBody>
      </p:sp>
    </p:spTree>
    <p:extLst>
      <p:ext uri="{BB962C8B-B14F-4D97-AF65-F5344CB8AC3E}">
        <p14:creationId xmlns:p14="http://schemas.microsoft.com/office/powerpoint/2010/main" val="418245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Measurement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551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Overview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PH" sz="3200" dirty="0" smtClean="0"/>
              <a:t>In Physics, measurement is very essential. It is the process of comparing an unknown quantity to a standard one. These quantities can be classified into Fundamental Quantity or Derived Quantity.</a:t>
            </a:r>
          </a:p>
          <a:p>
            <a:r>
              <a:rPr lang="en-PH" sz="3200" dirty="0" smtClean="0"/>
              <a:t>Examples of Fundamental Quantities: </a:t>
            </a:r>
            <a:r>
              <a:rPr lang="en-PH" sz="3200" i="1" dirty="0" smtClean="0"/>
              <a:t>length, mass, time, temperature, luminous intensity, electric current, and amount of substance.</a:t>
            </a:r>
          </a:p>
          <a:p>
            <a:r>
              <a:rPr lang="en-PH" sz="3200" dirty="0" smtClean="0"/>
              <a:t>Derived Quantities are combination of two or more of fundamental quantities. Examples are: </a:t>
            </a:r>
            <a:r>
              <a:rPr lang="en-PH" sz="3200" i="1" dirty="0" smtClean="0"/>
              <a:t>area, volume, density, velocity, acceleration, force, work, power, energy, etc.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355874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Systems of Measurement </a:t>
            </a:r>
            <a:endParaRPr lang="en-P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765688"/>
              </p:ext>
            </p:extLst>
          </p:nvPr>
        </p:nvGraphicFramePr>
        <p:xfrm>
          <a:off x="400050" y="1325561"/>
          <a:ext cx="1095375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75">
                  <a:extLst>
                    <a:ext uri="{9D8B030D-6E8A-4147-A177-3AD203B41FA5}">
                      <a16:colId xmlns:a16="http://schemas.microsoft.com/office/drawing/2014/main" val="1493259298"/>
                    </a:ext>
                  </a:extLst>
                </a:gridCol>
                <a:gridCol w="5476875">
                  <a:extLst>
                    <a:ext uri="{9D8B030D-6E8A-4147-A177-3AD203B41FA5}">
                      <a16:colId xmlns:a16="http://schemas.microsoft.com/office/drawing/2014/main" val="421002321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r>
                        <a:rPr lang="en-PH" sz="3200" dirty="0" smtClean="0">
                          <a:solidFill>
                            <a:schemeClr val="tx1"/>
                          </a:solidFill>
                        </a:rPr>
                        <a:t>Fundamental</a:t>
                      </a:r>
                      <a:r>
                        <a:rPr lang="en-PH" sz="3200" baseline="0" dirty="0" smtClean="0">
                          <a:solidFill>
                            <a:schemeClr val="tx1"/>
                          </a:solidFill>
                        </a:rPr>
                        <a:t> Quantities</a:t>
                      </a:r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3200" dirty="0" smtClean="0">
                          <a:solidFill>
                            <a:schemeClr val="tx1"/>
                          </a:solidFill>
                        </a:rPr>
                        <a:t>Standard Unit</a:t>
                      </a:r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71357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r>
                        <a:rPr lang="en-PH" sz="3200" dirty="0" smtClean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3200" dirty="0" smtClean="0">
                          <a:solidFill>
                            <a:schemeClr val="tx1"/>
                          </a:solidFill>
                        </a:rPr>
                        <a:t>meter</a:t>
                      </a:r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117327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r>
                        <a:rPr lang="en-PH" sz="3200" dirty="0" smtClean="0">
                          <a:solidFill>
                            <a:schemeClr val="tx1"/>
                          </a:solidFill>
                        </a:rPr>
                        <a:t>Mass</a:t>
                      </a:r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3200" dirty="0" smtClean="0">
                          <a:solidFill>
                            <a:schemeClr val="tx1"/>
                          </a:solidFill>
                        </a:rPr>
                        <a:t>kilogram</a:t>
                      </a:r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34935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r>
                        <a:rPr lang="en-PH" sz="320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3200" dirty="0" smtClean="0">
                          <a:solidFill>
                            <a:schemeClr val="tx1"/>
                          </a:solidFill>
                        </a:rPr>
                        <a:t>second</a:t>
                      </a:r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88528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r>
                        <a:rPr lang="en-PH" sz="3200" dirty="0" smtClean="0">
                          <a:solidFill>
                            <a:schemeClr val="tx1"/>
                          </a:solidFill>
                        </a:rPr>
                        <a:t>Temperature</a:t>
                      </a:r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3200" dirty="0" smtClean="0">
                          <a:solidFill>
                            <a:schemeClr val="tx1"/>
                          </a:solidFill>
                        </a:rPr>
                        <a:t>kelvin</a:t>
                      </a:r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851048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r>
                        <a:rPr lang="en-PH" sz="3200" dirty="0" smtClean="0">
                          <a:solidFill>
                            <a:schemeClr val="tx1"/>
                          </a:solidFill>
                        </a:rPr>
                        <a:t>Luminous Intensity</a:t>
                      </a:r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3200" dirty="0" smtClean="0">
                          <a:solidFill>
                            <a:schemeClr val="tx1"/>
                          </a:solidFill>
                        </a:rPr>
                        <a:t>candela</a:t>
                      </a:r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876139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r>
                        <a:rPr lang="en-PH" sz="3200" dirty="0" smtClean="0">
                          <a:solidFill>
                            <a:schemeClr val="tx1"/>
                          </a:solidFill>
                        </a:rPr>
                        <a:t>Electric Current</a:t>
                      </a:r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3200" dirty="0" smtClean="0">
                          <a:solidFill>
                            <a:schemeClr val="tx1"/>
                          </a:solidFill>
                        </a:rPr>
                        <a:t>ampere</a:t>
                      </a:r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58757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r>
                        <a:rPr lang="en-PH" sz="3200" dirty="0" smtClean="0">
                          <a:solidFill>
                            <a:schemeClr val="tx1"/>
                          </a:solidFill>
                        </a:rPr>
                        <a:t>Amount of Substance</a:t>
                      </a:r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3200" dirty="0" smtClean="0">
                          <a:solidFill>
                            <a:schemeClr val="tx1"/>
                          </a:solidFill>
                        </a:rPr>
                        <a:t>mole</a:t>
                      </a:r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4709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6000752"/>
            <a:ext cx="726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*English system </a:t>
            </a:r>
            <a:r>
              <a:rPr lang="en-PH" dirty="0" err="1" smtClean="0"/>
              <a:t>vs.International</a:t>
            </a:r>
            <a:r>
              <a:rPr lang="en-PH" dirty="0" smtClean="0"/>
              <a:t> System of Units (SI) or metric system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2071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Convert the following: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4000" dirty="0" smtClean="0"/>
              <a:t>40 m to cm</a:t>
            </a:r>
          </a:p>
          <a:p>
            <a:r>
              <a:rPr lang="en-PH" sz="4000" dirty="0" smtClean="0"/>
              <a:t>500 mg to kilograms</a:t>
            </a:r>
          </a:p>
          <a:p>
            <a:r>
              <a:rPr lang="en-PH" sz="4000" dirty="0" smtClean="0"/>
              <a:t>260 ns to hours</a:t>
            </a:r>
          </a:p>
          <a:p>
            <a:r>
              <a:rPr lang="en-PH" sz="4000" dirty="0" smtClean="0"/>
              <a:t>10,000 cm</a:t>
            </a:r>
            <a:r>
              <a:rPr lang="en-PH" sz="4000" baseline="30000" dirty="0" smtClean="0"/>
              <a:t>2 </a:t>
            </a:r>
            <a:r>
              <a:rPr lang="en-PH" sz="4000" dirty="0" smtClean="0"/>
              <a:t>to m</a:t>
            </a:r>
            <a:r>
              <a:rPr lang="en-PH" sz="4000" baseline="30000" dirty="0" smtClean="0"/>
              <a:t>2</a:t>
            </a:r>
          </a:p>
          <a:p>
            <a:r>
              <a:rPr lang="en-PH" sz="4000" dirty="0" smtClean="0"/>
              <a:t>31L to </a:t>
            </a:r>
            <a:r>
              <a:rPr lang="en-PH" sz="4000" dirty="0" smtClean="0"/>
              <a:t>mL</a:t>
            </a:r>
          </a:p>
          <a:p>
            <a:r>
              <a:rPr lang="en-PH" sz="4000" smtClean="0"/>
              <a:t>60kph to m/s</a:t>
            </a:r>
          </a:p>
          <a:p>
            <a:endParaRPr lang="en-PH" sz="4000" dirty="0"/>
          </a:p>
        </p:txBody>
      </p:sp>
    </p:spTree>
    <p:extLst>
      <p:ext uri="{BB962C8B-B14F-4D97-AF65-F5344CB8AC3E}">
        <p14:creationId xmlns:p14="http://schemas.microsoft.com/office/powerpoint/2010/main" val="419957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Identification: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7563" cy="4351338"/>
          </a:xfrm>
        </p:spPr>
        <p:txBody>
          <a:bodyPr/>
          <a:lstStyle/>
          <a:p>
            <a:r>
              <a:rPr lang="en-PH" dirty="0" smtClean="0"/>
              <a:t>Give the name of the physical quantity described by the following units and write F if its is a fundamental quantity or D if it is derived quantity.</a:t>
            </a:r>
          </a:p>
          <a:p>
            <a:endParaRPr lang="en-PH" dirty="0"/>
          </a:p>
          <a:p>
            <a:r>
              <a:rPr lang="en-PH" dirty="0" smtClean="0"/>
              <a:t>Example </a:t>
            </a:r>
          </a:p>
          <a:p>
            <a:pPr marL="0" indent="0">
              <a:buNone/>
            </a:pPr>
            <a:r>
              <a:rPr lang="en-PH" dirty="0"/>
              <a:t>	</a:t>
            </a:r>
            <a:r>
              <a:rPr lang="en-PH" dirty="0" smtClean="0"/>
              <a:t>Standard Unit	Name of Quantity		Fundamental/ Derived</a:t>
            </a:r>
          </a:p>
          <a:p>
            <a:pPr marL="0" indent="0">
              <a:buNone/>
            </a:pPr>
            <a:r>
              <a:rPr lang="en-PH" dirty="0"/>
              <a:t>	</a:t>
            </a:r>
            <a:r>
              <a:rPr lang="en-PH" dirty="0" smtClean="0"/>
              <a:t>meter			length					F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9447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55823"/>
              </p:ext>
            </p:extLst>
          </p:nvPr>
        </p:nvGraphicFramePr>
        <p:xfrm>
          <a:off x="371477" y="425450"/>
          <a:ext cx="11082336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112">
                  <a:extLst>
                    <a:ext uri="{9D8B030D-6E8A-4147-A177-3AD203B41FA5}">
                      <a16:colId xmlns:a16="http://schemas.microsoft.com/office/drawing/2014/main" val="3876129058"/>
                    </a:ext>
                  </a:extLst>
                </a:gridCol>
                <a:gridCol w="3694112">
                  <a:extLst>
                    <a:ext uri="{9D8B030D-6E8A-4147-A177-3AD203B41FA5}">
                      <a16:colId xmlns:a16="http://schemas.microsoft.com/office/drawing/2014/main" val="3957596023"/>
                    </a:ext>
                  </a:extLst>
                </a:gridCol>
                <a:gridCol w="3694112">
                  <a:extLst>
                    <a:ext uri="{9D8B030D-6E8A-4147-A177-3AD203B41FA5}">
                      <a16:colId xmlns:a16="http://schemas.microsoft.com/office/drawing/2014/main" val="1753440620"/>
                    </a:ext>
                  </a:extLst>
                </a:gridCol>
              </a:tblGrid>
              <a:tr h="629179">
                <a:tc>
                  <a:txBody>
                    <a:bodyPr/>
                    <a:lstStyle/>
                    <a:p>
                      <a:pPr algn="ctr"/>
                      <a:r>
                        <a:rPr lang="en-PH" sz="4400" dirty="0" smtClean="0">
                          <a:solidFill>
                            <a:schemeClr val="tx1"/>
                          </a:solidFill>
                        </a:rPr>
                        <a:t>Standard Unit</a:t>
                      </a:r>
                      <a:endParaRPr lang="en-PH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4400" dirty="0" smtClean="0">
                          <a:solidFill>
                            <a:schemeClr val="tx1"/>
                          </a:solidFill>
                        </a:rPr>
                        <a:t>Name of Quantity</a:t>
                      </a:r>
                      <a:endParaRPr lang="en-PH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4400" dirty="0" smtClean="0">
                          <a:solidFill>
                            <a:schemeClr val="tx1"/>
                          </a:solidFill>
                        </a:rPr>
                        <a:t>Fundamental/</a:t>
                      </a:r>
                      <a:r>
                        <a:rPr lang="en-PH" sz="4400" baseline="0" dirty="0" smtClean="0">
                          <a:solidFill>
                            <a:schemeClr val="tx1"/>
                          </a:solidFill>
                        </a:rPr>
                        <a:t> Derived</a:t>
                      </a:r>
                      <a:endParaRPr lang="en-PH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488670"/>
                  </a:ext>
                </a:extLst>
              </a:tr>
              <a:tr h="62917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PH" sz="4400" dirty="0" smtClean="0">
                          <a:solidFill>
                            <a:schemeClr val="tx1"/>
                          </a:solidFill>
                        </a:rPr>
                        <a:t>1. mile</a:t>
                      </a:r>
                      <a:endParaRPr lang="en-PH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509939"/>
                  </a:ext>
                </a:extLst>
              </a:tr>
              <a:tr h="629179">
                <a:tc>
                  <a:txBody>
                    <a:bodyPr/>
                    <a:lstStyle/>
                    <a:p>
                      <a:r>
                        <a:rPr lang="en-PH" sz="4400" dirty="0" smtClean="0">
                          <a:solidFill>
                            <a:schemeClr val="tx1"/>
                          </a:solidFill>
                        </a:rPr>
                        <a:t>2. millisecond</a:t>
                      </a:r>
                      <a:endParaRPr lang="en-PH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635110"/>
                  </a:ext>
                </a:extLst>
              </a:tr>
              <a:tr h="629179">
                <a:tc>
                  <a:txBody>
                    <a:bodyPr/>
                    <a:lstStyle/>
                    <a:p>
                      <a:r>
                        <a:rPr lang="en-PH" sz="4400" dirty="0" smtClean="0">
                          <a:solidFill>
                            <a:schemeClr val="tx1"/>
                          </a:solidFill>
                        </a:rPr>
                        <a:t>3. m/s</a:t>
                      </a:r>
                      <a:endParaRPr lang="en-PH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623989"/>
                  </a:ext>
                </a:extLst>
              </a:tr>
              <a:tr h="629179">
                <a:tc>
                  <a:txBody>
                    <a:bodyPr/>
                    <a:lstStyle/>
                    <a:p>
                      <a:r>
                        <a:rPr lang="en-PH" sz="4400" dirty="0" smtClean="0">
                          <a:solidFill>
                            <a:schemeClr val="tx1"/>
                          </a:solidFill>
                        </a:rPr>
                        <a:t>4. g/</a:t>
                      </a:r>
                      <a:r>
                        <a:rPr lang="en-PH" sz="4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PH" sz="4400" baseline="0" dirty="0" err="1" smtClean="0">
                          <a:solidFill>
                            <a:schemeClr val="tx1"/>
                          </a:solidFill>
                        </a:rPr>
                        <a:t>cal</a:t>
                      </a:r>
                      <a:endParaRPr lang="en-PH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881353"/>
                  </a:ext>
                </a:extLst>
              </a:tr>
              <a:tr h="629179">
                <a:tc>
                  <a:txBody>
                    <a:bodyPr/>
                    <a:lstStyle/>
                    <a:p>
                      <a:r>
                        <a:rPr lang="en-PH" sz="4400" dirty="0" smtClean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en-PH" sz="4400" dirty="0" err="1" smtClean="0">
                          <a:solidFill>
                            <a:schemeClr val="tx1"/>
                          </a:solidFill>
                        </a:rPr>
                        <a:t>celcius</a:t>
                      </a:r>
                      <a:endParaRPr lang="en-PH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579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02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364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Physics</vt:lpstr>
      <vt:lpstr>What is Physics?</vt:lpstr>
      <vt:lpstr>Branches of Physics</vt:lpstr>
      <vt:lpstr>Measurement</vt:lpstr>
      <vt:lpstr>Overview</vt:lpstr>
      <vt:lpstr>Systems of Measurement </vt:lpstr>
      <vt:lpstr>Convert the following:</vt:lpstr>
      <vt:lpstr>Identification:</vt:lpstr>
      <vt:lpstr>PowerPoint Presentation</vt:lpstr>
      <vt:lpstr>Assignment 2 ( notebook)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</dc:title>
  <dc:creator>Maria Sayo</dc:creator>
  <cp:lastModifiedBy>Maria Sayo</cp:lastModifiedBy>
  <cp:revision>23</cp:revision>
  <dcterms:created xsi:type="dcterms:W3CDTF">2018-06-05T09:25:27Z</dcterms:created>
  <dcterms:modified xsi:type="dcterms:W3CDTF">2018-09-17T03:28:21Z</dcterms:modified>
</cp:coreProperties>
</file>