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6" r:id="rId27"/>
    <p:sldId id="282" r:id="rId28"/>
    <p:sldId id="283" r:id="rId29"/>
    <p:sldId id="284"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enaissants hehe" userId="0b38a95ee111b039" providerId="LiveId" clId="{2EA39F55-A4C1-4B7D-97BD-8CDB6E96F5D7}"/>
    <pc:docChg chg="modSld">
      <pc:chgData name="Geenaissants hehe" userId="0b38a95ee111b039" providerId="LiveId" clId="{2EA39F55-A4C1-4B7D-97BD-8CDB6E96F5D7}" dt="2024-02-29T02:06:50.646" v="0" actId="1076"/>
      <pc:docMkLst>
        <pc:docMk/>
      </pc:docMkLst>
      <pc:sldChg chg="modSp mod">
        <pc:chgData name="Geenaissants hehe" userId="0b38a95ee111b039" providerId="LiveId" clId="{2EA39F55-A4C1-4B7D-97BD-8CDB6E96F5D7}" dt="2024-02-29T02:06:50.646" v="0" actId="1076"/>
        <pc:sldMkLst>
          <pc:docMk/>
          <pc:sldMk cId="1939159967" sldId="265"/>
        </pc:sldMkLst>
        <pc:spChg chg="mod">
          <ac:chgData name="Geenaissants hehe" userId="0b38a95ee111b039" providerId="LiveId" clId="{2EA39F55-A4C1-4B7D-97BD-8CDB6E96F5D7}" dt="2024-02-29T02:06:50.646" v="0" actId="1076"/>
          <ac:spMkLst>
            <pc:docMk/>
            <pc:sldMk cId="1939159967" sldId="26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9A393EAB-B91F-42E3-B79B-97DC7C1C411F}" type="datetimeFigureOut">
              <a:rPr lang="en-PH" smtClean="0"/>
              <a:t>29/02/2024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380585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9A393EAB-B91F-42E3-B79B-97DC7C1C411F}" type="datetimeFigureOut">
              <a:rPr lang="en-PH" smtClean="0"/>
              <a:t>29/02/2024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599043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9A393EAB-B91F-42E3-B79B-97DC7C1C411F}" type="datetimeFigureOut">
              <a:rPr lang="en-PH" smtClean="0"/>
              <a:t>29/02/2024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2490506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ar-SA"/>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93990F52-C86B-40C4-B2E1-8ADA752FC42A}" type="slidenum">
              <a:rPr lang="en-US" altLang="en-US"/>
              <a:pPr/>
              <a:t>‹#›</a:t>
            </a:fld>
            <a:endParaRPr lang="en-US" altLang="en-US"/>
          </a:p>
        </p:txBody>
      </p:sp>
    </p:spTree>
    <p:extLst>
      <p:ext uri="{BB962C8B-B14F-4D97-AF65-F5344CB8AC3E}">
        <p14:creationId xmlns:p14="http://schemas.microsoft.com/office/powerpoint/2010/main" val="2419465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ar-SA"/>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CCE28282-443A-4446-80A8-AC7C83555E43}" type="slidenum">
              <a:rPr lang="en-US" altLang="en-US"/>
              <a:pPr/>
              <a:t>‹#›</a:t>
            </a:fld>
            <a:endParaRPr lang="en-US" altLang="en-US"/>
          </a:p>
        </p:txBody>
      </p:sp>
    </p:spTree>
    <p:extLst>
      <p:ext uri="{BB962C8B-B14F-4D97-AF65-F5344CB8AC3E}">
        <p14:creationId xmlns:p14="http://schemas.microsoft.com/office/powerpoint/2010/main" val="4799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9A393EAB-B91F-42E3-B79B-97DC7C1C411F}" type="datetimeFigureOut">
              <a:rPr lang="en-PH" smtClean="0"/>
              <a:t>29/02/2024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396021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393EAB-B91F-42E3-B79B-97DC7C1C411F}" type="datetimeFigureOut">
              <a:rPr lang="en-PH" smtClean="0"/>
              <a:t>29/02/2024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2626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9A393EAB-B91F-42E3-B79B-97DC7C1C411F}" type="datetimeFigureOut">
              <a:rPr lang="en-PH" smtClean="0"/>
              <a:t>29/02/2024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424158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9A393EAB-B91F-42E3-B79B-97DC7C1C411F}" type="datetimeFigureOut">
              <a:rPr lang="en-PH" smtClean="0"/>
              <a:t>29/02/2024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249690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9A393EAB-B91F-42E3-B79B-97DC7C1C411F}" type="datetimeFigureOut">
              <a:rPr lang="en-PH" smtClean="0"/>
              <a:t>29/02/2024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258203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93EAB-B91F-42E3-B79B-97DC7C1C411F}" type="datetimeFigureOut">
              <a:rPr lang="en-PH" smtClean="0"/>
              <a:t>29/02/2024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421612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393EAB-B91F-42E3-B79B-97DC7C1C411F}" type="datetimeFigureOut">
              <a:rPr lang="en-PH" smtClean="0"/>
              <a:t>29/02/2024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140309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393EAB-B91F-42E3-B79B-97DC7C1C411F}" type="datetimeFigureOut">
              <a:rPr lang="en-PH" smtClean="0"/>
              <a:t>29/02/2024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2E20DEC-571B-477B-8C61-62D0953A9A4B}" type="slidenum">
              <a:rPr lang="en-PH" smtClean="0"/>
              <a:t>‹#›</a:t>
            </a:fld>
            <a:endParaRPr lang="en-PH"/>
          </a:p>
        </p:txBody>
      </p:sp>
    </p:spTree>
    <p:extLst>
      <p:ext uri="{BB962C8B-B14F-4D97-AF65-F5344CB8AC3E}">
        <p14:creationId xmlns:p14="http://schemas.microsoft.com/office/powerpoint/2010/main" val="3278113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93EAB-B91F-42E3-B79B-97DC7C1C411F}" type="datetimeFigureOut">
              <a:rPr lang="en-PH" smtClean="0"/>
              <a:t>29/02/2024</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20DEC-571B-477B-8C61-62D0953A9A4B}" type="slidenum">
              <a:rPr lang="en-PH" smtClean="0"/>
              <a:t>‹#›</a:t>
            </a:fld>
            <a:endParaRPr lang="en-PH"/>
          </a:p>
        </p:txBody>
      </p:sp>
    </p:spTree>
    <p:extLst>
      <p:ext uri="{BB962C8B-B14F-4D97-AF65-F5344CB8AC3E}">
        <p14:creationId xmlns:p14="http://schemas.microsoft.com/office/powerpoint/2010/main" val="352347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6.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Horizontal Motion Along A Straight Line</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190321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a:t>Acceleration and Velocity</a:t>
            </a:r>
          </a:p>
        </p:txBody>
      </p:sp>
      <p:sp>
        <p:nvSpPr>
          <p:cNvPr id="37891" name="Rectangle 3"/>
          <p:cNvSpPr>
            <a:spLocks noGrp="1" noChangeArrowheads="1"/>
          </p:cNvSpPr>
          <p:nvPr>
            <p:ph type="body" sz="half" idx="2"/>
          </p:nvPr>
        </p:nvSpPr>
        <p:spPr>
          <a:xfrm>
            <a:off x="1981200" y="4006851"/>
            <a:ext cx="8229600" cy="2124075"/>
          </a:xfrm>
        </p:spPr>
        <p:txBody>
          <a:bodyPr/>
          <a:lstStyle/>
          <a:p>
            <a:pPr eaLnBrk="1" hangingPunct="1">
              <a:lnSpc>
                <a:spcPct val="90000"/>
              </a:lnSpc>
            </a:pPr>
            <a:r>
              <a:rPr lang="en-US" altLang="en-US" sz="2600" dirty="0"/>
              <a:t>Images are equally spaced. The car is moving with constant positive velocity (shown by red arrows maintaining the same size)</a:t>
            </a:r>
          </a:p>
          <a:p>
            <a:pPr eaLnBrk="1" hangingPunct="1">
              <a:lnSpc>
                <a:spcPct val="90000"/>
              </a:lnSpc>
            </a:pPr>
            <a:r>
              <a:rPr lang="en-US" altLang="en-US" sz="2600" dirty="0"/>
              <a:t>Acceleration equals zero</a:t>
            </a:r>
          </a:p>
          <a:p>
            <a:pPr eaLnBrk="1" hangingPunct="1">
              <a:lnSpc>
                <a:spcPct val="90000"/>
              </a:lnSpc>
            </a:pPr>
            <a:endParaRPr lang="en-US" altLang="en-US" sz="2600" dirty="0"/>
          </a:p>
        </p:txBody>
      </p:sp>
      <p:pic>
        <p:nvPicPr>
          <p:cNvPr id="37892" name="Picture 14" descr="021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1846264"/>
            <a:ext cx="8966200"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91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a:t>Acceleration and Velocity</a:t>
            </a:r>
          </a:p>
        </p:txBody>
      </p:sp>
      <p:sp>
        <p:nvSpPr>
          <p:cNvPr id="38915" name="Rectangle 3"/>
          <p:cNvSpPr>
            <a:spLocks noGrp="1" noChangeArrowheads="1"/>
          </p:cNvSpPr>
          <p:nvPr>
            <p:ph type="body" sz="half" idx="2"/>
          </p:nvPr>
        </p:nvSpPr>
        <p:spPr>
          <a:xfrm>
            <a:off x="1981200" y="4006851"/>
            <a:ext cx="8229600" cy="2124075"/>
          </a:xfrm>
        </p:spPr>
        <p:txBody>
          <a:bodyPr/>
          <a:lstStyle/>
          <a:p>
            <a:pPr eaLnBrk="1" hangingPunct="1">
              <a:lnSpc>
                <a:spcPct val="90000"/>
              </a:lnSpc>
            </a:pPr>
            <a:r>
              <a:rPr lang="en-US" altLang="en-US" sz="2200"/>
              <a:t>Images become farther apart as time increases</a:t>
            </a:r>
          </a:p>
          <a:p>
            <a:pPr eaLnBrk="1" hangingPunct="1">
              <a:lnSpc>
                <a:spcPct val="90000"/>
              </a:lnSpc>
            </a:pPr>
            <a:r>
              <a:rPr lang="en-US" altLang="en-US" sz="2200"/>
              <a:t>Velocity and acceleration are in the same direction</a:t>
            </a:r>
          </a:p>
          <a:p>
            <a:pPr eaLnBrk="1" hangingPunct="1">
              <a:lnSpc>
                <a:spcPct val="90000"/>
              </a:lnSpc>
            </a:pPr>
            <a:r>
              <a:rPr lang="en-US" altLang="en-US" sz="2200"/>
              <a:t>Acceleration is uniform (violet arrows maintain the same length)</a:t>
            </a:r>
          </a:p>
          <a:p>
            <a:pPr eaLnBrk="1" hangingPunct="1">
              <a:lnSpc>
                <a:spcPct val="90000"/>
              </a:lnSpc>
            </a:pPr>
            <a:r>
              <a:rPr lang="en-US" altLang="en-US" sz="2200"/>
              <a:t>Velocity is increasing (red arrows are getting longer)</a:t>
            </a:r>
          </a:p>
          <a:p>
            <a:pPr eaLnBrk="1" hangingPunct="1">
              <a:lnSpc>
                <a:spcPct val="90000"/>
              </a:lnSpc>
            </a:pPr>
            <a:r>
              <a:rPr lang="en-US" altLang="en-US" sz="2200"/>
              <a:t>This shows positive acceleration and positive velocity</a:t>
            </a:r>
          </a:p>
        </p:txBody>
      </p:sp>
      <p:pic>
        <p:nvPicPr>
          <p:cNvPr id="38916" name="Picture 9" descr="021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1828800"/>
            <a:ext cx="89662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05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t>Acceleration and Velocity</a:t>
            </a:r>
          </a:p>
        </p:txBody>
      </p:sp>
      <p:sp>
        <p:nvSpPr>
          <p:cNvPr id="39939" name="Rectangle 3"/>
          <p:cNvSpPr>
            <a:spLocks noGrp="1" noChangeArrowheads="1"/>
          </p:cNvSpPr>
          <p:nvPr>
            <p:ph type="body" sz="half" idx="2"/>
          </p:nvPr>
        </p:nvSpPr>
        <p:spPr>
          <a:xfrm>
            <a:off x="1981200" y="4006851"/>
            <a:ext cx="8229600" cy="2124075"/>
          </a:xfrm>
        </p:spPr>
        <p:txBody>
          <a:bodyPr/>
          <a:lstStyle/>
          <a:p>
            <a:pPr eaLnBrk="1" hangingPunct="1">
              <a:lnSpc>
                <a:spcPct val="80000"/>
              </a:lnSpc>
            </a:pPr>
            <a:r>
              <a:rPr lang="en-US" altLang="en-US" sz="2200"/>
              <a:t>Images become closer together as time increases</a:t>
            </a:r>
          </a:p>
          <a:p>
            <a:pPr eaLnBrk="1" hangingPunct="1">
              <a:lnSpc>
                <a:spcPct val="80000"/>
              </a:lnSpc>
            </a:pPr>
            <a:r>
              <a:rPr lang="en-US" altLang="en-US" sz="2200"/>
              <a:t>Acceleration and velocity are in opposite directions</a:t>
            </a:r>
          </a:p>
          <a:p>
            <a:pPr eaLnBrk="1" hangingPunct="1">
              <a:lnSpc>
                <a:spcPct val="80000"/>
              </a:lnSpc>
            </a:pPr>
            <a:r>
              <a:rPr lang="en-US" altLang="en-US" sz="2200"/>
              <a:t>Acceleration is uniform (violet arrows maintain the same length)</a:t>
            </a:r>
          </a:p>
          <a:p>
            <a:pPr eaLnBrk="1" hangingPunct="1">
              <a:lnSpc>
                <a:spcPct val="80000"/>
              </a:lnSpc>
            </a:pPr>
            <a:r>
              <a:rPr lang="en-US" altLang="en-US" sz="2200"/>
              <a:t>Velocity is decreasing (red arrows are getting shorter)</a:t>
            </a:r>
          </a:p>
          <a:p>
            <a:pPr eaLnBrk="1" hangingPunct="1">
              <a:lnSpc>
                <a:spcPct val="80000"/>
              </a:lnSpc>
            </a:pPr>
            <a:r>
              <a:rPr lang="en-US" altLang="en-US" sz="2200"/>
              <a:t>Positive velocity and negative acceleration</a:t>
            </a:r>
          </a:p>
        </p:txBody>
      </p:sp>
      <p:pic>
        <p:nvPicPr>
          <p:cNvPr id="39940" name="Picture 8" descr="0210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1828800"/>
            <a:ext cx="89662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8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a:t>Acceleration</a:t>
            </a:r>
          </a:p>
        </p:txBody>
      </p:sp>
      <p:sp>
        <p:nvSpPr>
          <p:cNvPr id="6" name="Content Placeholder 5"/>
          <p:cNvSpPr>
            <a:spLocks noGrp="1"/>
          </p:cNvSpPr>
          <p:nvPr>
            <p:ph idx="1"/>
          </p:nvPr>
        </p:nvSpPr>
        <p:spPr/>
        <p:txBody>
          <a:bodyPr/>
          <a:lstStyle/>
          <a:p>
            <a:pPr marL="0" indent="0">
              <a:buNone/>
            </a:pPr>
            <a:endParaRPr lang="en-PH" dirty="0">
              <a:solidFill>
                <a:srgbClr val="FF0000"/>
              </a:solidFill>
            </a:endParaRPr>
          </a:p>
          <a:p>
            <a:pPr marL="0" indent="0">
              <a:buNone/>
            </a:pPr>
            <a:endParaRPr lang="en-PH" dirty="0">
              <a:solidFill>
                <a:srgbClr val="FF0000"/>
              </a:solidFill>
            </a:endParaRPr>
          </a:p>
          <a:p>
            <a:pPr marL="0" indent="0">
              <a:buNone/>
            </a:pPr>
            <a:endParaRPr lang="en-PH" dirty="0">
              <a:solidFill>
                <a:srgbClr val="FF0000"/>
              </a:solidFill>
            </a:endParaRPr>
          </a:p>
          <a:p>
            <a:pPr marL="0" indent="0">
              <a:buNone/>
            </a:pPr>
            <a:endParaRPr lang="en-PH" dirty="0">
              <a:solidFill>
                <a:srgbClr val="FF0000"/>
              </a:solidFill>
            </a:endParaRPr>
          </a:p>
          <a:p>
            <a:pPr marL="0" indent="0">
              <a:buNone/>
            </a:pPr>
            <a:r>
              <a:rPr lang="en-PH" dirty="0">
                <a:solidFill>
                  <a:srgbClr val="FF0000"/>
                </a:solidFill>
              </a:rPr>
              <a:t>Where:</a:t>
            </a:r>
            <a:endParaRPr lang="en-PH" dirty="0"/>
          </a:p>
          <a:p>
            <a:pPr marL="0" indent="0">
              <a:buNone/>
            </a:pPr>
            <a:r>
              <a:rPr lang="en-PH" dirty="0" err="1"/>
              <a:t>V</a:t>
            </a:r>
            <a:r>
              <a:rPr lang="en-PH" baseline="-25000" dirty="0" err="1"/>
              <a:t>f</a:t>
            </a:r>
            <a:r>
              <a:rPr lang="en-PH" dirty="0"/>
              <a:t> – final velocity</a:t>
            </a:r>
          </a:p>
          <a:p>
            <a:pPr marL="0" indent="0">
              <a:buNone/>
            </a:pPr>
            <a:r>
              <a:rPr lang="en-PH" dirty="0"/>
              <a:t>V</a:t>
            </a:r>
            <a:r>
              <a:rPr lang="en-PH" baseline="-25000" dirty="0"/>
              <a:t>i</a:t>
            </a:r>
            <a:r>
              <a:rPr lang="en-PH" dirty="0"/>
              <a:t> – initial velocity</a:t>
            </a:r>
          </a:p>
          <a:p>
            <a:pPr marL="0" indent="0">
              <a:buNone/>
            </a:pPr>
            <a:r>
              <a:rPr lang="en-PH" dirty="0" err="1"/>
              <a:t>Δt</a:t>
            </a:r>
            <a:r>
              <a:rPr lang="en-PH" dirty="0"/>
              <a:t> – change in time</a:t>
            </a:r>
          </a:p>
        </p:txBody>
      </p:sp>
      <p:sp>
        <p:nvSpPr>
          <p:cNvPr id="7" name="TextBox 6"/>
          <p:cNvSpPr txBox="1"/>
          <p:nvPr/>
        </p:nvSpPr>
        <p:spPr>
          <a:xfrm>
            <a:off x="266700" y="2198688"/>
            <a:ext cx="4292600" cy="1323439"/>
          </a:xfrm>
          <a:prstGeom prst="rect">
            <a:avLst/>
          </a:prstGeom>
          <a:noFill/>
        </p:spPr>
        <p:txBody>
          <a:bodyPr wrap="square" rtlCol="0">
            <a:spAutoFit/>
          </a:bodyPr>
          <a:lstStyle/>
          <a:p>
            <a:pPr algn="ctr"/>
            <a:r>
              <a:rPr lang="en-PH" sz="4000" dirty="0"/>
              <a:t>a = </a:t>
            </a:r>
            <a:r>
              <a:rPr lang="en-PH" sz="4000" u="sng" dirty="0" err="1"/>
              <a:t>v</a:t>
            </a:r>
            <a:r>
              <a:rPr lang="en-PH" sz="4000" u="sng" baseline="-25000" dirty="0" err="1"/>
              <a:t>f</a:t>
            </a:r>
            <a:r>
              <a:rPr lang="en-PH" sz="4000" u="sng" dirty="0"/>
              <a:t> – v</a:t>
            </a:r>
            <a:r>
              <a:rPr lang="en-PH" sz="4000" u="sng" baseline="-25000" dirty="0"/>
              <a:t>i</a:t>
            </a:r>
            <a:endParaRPr lang="en-PH" sz="4000" dirty="0"/>
          </a:p>
          <a:p>
            <a:pPr algn="ctr"/>
            <a:r>
              <a:rPr lang="en-PH" sz="4000" baseline="-25000" dirty="0"/>
              <a:t>	</a:t>
            </a:r>
            <a:r>
              <a:rPr lang="en-PH" sz="4000" dirty="0"/>
              <a:t> </a:t>
            </a:r>
            <a:r>
              <a:rPr lang="el-GR" sz="4000" dirty="0"/>
              <a:t>Δ</a:t>
            </a:r>
            <a:r>
              <a:rPr lang="en-PH" sz="4000" dirty="0"/>
              <a:t>t</a:t>
            </a:r>
            <a:endParaRPr lang="en-PH" sz="4000" baseline="-25000" dirty="0"/>
          </a:p>
        </p:txBody>
      </p:sp>
    </p:spTree>
    <p:extLst>
      <p:ext uri="{BB962C8B-B14F-4D97-AF65-F5344CB8AC3E}">
        <p14:creationId xmlns:p14="http://schemas.microsoft.com/office/powerpoint/2010/main" val="351539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Average Acceleration</a:t>
            </a:r>
          </a:p>
        </p:txBody>
      </p:sp>
      <p:sp>
        <p:nvSpPr>
          <p:cNvPr id="3" name="Content Placeholder 2"/>
          <p:cNvSpPr>
            <a:spLocks noGrp="1"/>
          </p:cNvSpPr>
          <p:nvPr>
            <p:ph idx="1"/>
          </p:nvPr>
        </p:nvSpPr>
        <p:spPr/>
        <p:txBody>
          <a:bodyPr/>
          <a:lstStyle/>
          <a:p>
            <a:r>
              <a:rPr lang="en-US" altLang="en-US" dirty="0"/>
              <a:t>Acceleration is the rate of change of the velocity</a:t>
            </a:r>
            <a:endParaRPr lang="en-PH" dirty="0"/>
          </a:p>
        </p:txBody>
      </p:sp>
      <p:graphicFrame>
        <p:nvGraphicFramePr>
          <p:cNvPr id="5" name="Object 4"/>
          <p:cNvGraphicFramePr>
            <a:graphicFrameLocks noChangeAspect="1"/>
          </p:cNvGraphicFramePr>
          <p:nvPr>
            <p:extLst>
              <p:ext uri="{D42A27DB-BD31-4B8C-83A1-F6EECF244321}">
                <p14:modId xmlns:p14="http://schemas.microsoft.com/office/powerpoint/2010/main" val="2319402569"/>
              </p:ext>
            </p:extLst>
          </p:nvPr>
        </p:nvGraphicFramePr>
        <p:xfrm>
          <a:off x="4049712" y="2295525"/>
          <a:ext cx="4092575" cy="1219200"/>
        </p:xfrm>
        <a:graphic>
          <a:graphicData uri="http://schemas.openxmlformats.org/presentationml/2006/ole">
            <mc:AlternateContent xmlns:mc="http://schemas.openxmlformats.org/markup-compatibility/2006">
              <mc:Choice xmlns:v="urn:schemas-microsoft-com:vml" Requires="v">
                <p:oleObj name="Equation" r:id="rId2" imgW="1485720" imgH="444240" progId="Equation.DSMT4">
                  <p:embed/>
                </p:oleObj>
              </mc:Choice>
              <mc:Fallback>
                <p:oleObj name="Equation" r:id="rId2" imgW="1485720" imgH="444240"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712" y="2295525"/>
                        <a:ext cx="409257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4727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a:t>Kinematic Equations, specific</a:t>
            </a:r>
          </a:p>
        </p:txBody>
      </p:sp>
      <p:sp>
        <p:nvSpPr>
          <p:cNvPr id="7172" name="Rectangle 3"/>
          <p:cNvSpPr>
            <a:spLocks noGrp="1" noChangeArrowheads="1"/>
          </p:cNvSpPr>
          <p:nvPr>
            <p:ph type="body" sz="half" idx="1"/>
          </p:nvPr>
        </p:nvSpPr>
        <p:spPr>
          <a:xfrm>
            <a:off x="1016000" y="1719263"/>
            <a:ext cx="9359900" cy="4411662"/>
          </a:xfrm>
        </p:spPr>
        <p:txBody>
          <a:bodyPr>
            <a:normAutofit/>
          </a:bodyPr>
          <a:lstStyle/>
          <a:p>
            <a:pPr eaLnBrk="1" hangingPunct="1"/>
            <a:r>
              <a:rPr lang="en-US" altLang="en-US" sz="3200" dirty="0"/>
              <a:t>For constant </a:t>
            </a:r>
            <a:r>
              <a:rPr lang="en-US" altLang="en-US" sz="3200" i="1" dirty="0"/>
              <a:t>a</a:t>
            </a:r>
            <a:r>
              <a:rPr lang="en-US" altLang="en-US" sz="3200" dirty="0"/>
              <a:t>,</a:t>
            </a:r>
          </a:p>
          <a:p>
            <a:pPr eaLnBrk="1" hangingPunct="1"/>
            <a:r>
              <a:rPr lang="en-US" altLang="en-US" sz="3200" dirty="0"/>
              <a:t>Can determine an object’s velocity at any time </a:t>
            </a:r>
            <a:r>
              <a:rPr lang="en-US" altLang="en-US" sz="3200" i="1" dirty="0"/>
              <a:t>t</a:t>
            </a:r>
            <a:r>
              <a:rPr lang="en-US" altLang="en-US" sz="3200" dirty="0"/>
              <a:t> when we know its initial velocity and its acceleration</a:t>
            </a:r>
          </a:p>
          <a:p>
            <a:pPr lvl="1" eaLnBrk="1" hangingPunct="1"/>
            <a:r>
              <a:rPr lang="en-US" altLang="en-US" sz="2800" dirty="0"/>
              <a:t>Assumes </a:t>
            </a:r>
            <a:r>
              <a:rPr lang="en-US" altLang="en-US" sz="2800" dirty="0" err="1"/>
              <a:t>t</a:t>
            </a:r>
            <a:r>
              <a:rPr lang="en-US" altLang="en-US" sz="2800" baseline="-25000" dirty="0" err="1"/>
              <a:t>i</a:t>
            </a:r>
            <a:r>
              <a:rPr lang="en-US" altLang="en-US" sz="2800" dirty="0"/>
              <a:t> = 0 and </a:t>
            </a:r>
            <a:r>
              <a:rPr lang="en-US" altLang="en-US" sz="2800" dirty="0" err="1"/>
              <a:t>t</a:t>
            </a:r>
            <a:r>
              <a:rPr lang="en-US" altLang="en-US" sz="2800" baseline="-25000" dirty="0" err="1"/>
              <a:t>f</a:t>
            </a:r>
            <a:r>
              <a:rPr lang="en-US" altLang="en-US" sz="2800" dirty="0"/>
              <a:t> = t</a:t>
            </a:r>
          </a:p>
          <a:p>
            <a:pPr eaLnBrk="1" hangingPunct="1"/>
            <a:r>
              <a:rPr lang="en-US" altLang="en-US" sz="3200" dirty="0"/>
              <a:t>Does not give any information about displacement</a:t>
            </a:r>
          </a:p>
          <a:p>
            <a:pPr eaLnBrk="1" hangingPunct="1"/>
            <a:endParaRPr lang="en-US" altLang="en-US" sz="3200" dirty="0"/>
          </a:p>
        </p:txBody>
      </p:sp>
      <p:graphicFrame>
        <p:nvGraphicFramePr>
          <p:cNvPr id="7170" name="Object 5"/>
          <p:cNvGraphicFramePr>
            <a:graphicFrameLocks noGrp="1" noChangeAspect="1"/>
          </p:cNvGraphicFramePr>
          <p:nvPr>
            <p:ph sz="half" idx="2"/>
          </p:nvPr>
        </p:nvGraphicFramePr>
        <p:xfrm>
          <a:off x="4724400" y="1735139"/>
          <a:ext cx="2057400" cy="522287"/>
        </p:xfrm>
        <a:graphic>
          <a:graphicData uri="http://schemas.openxmlformats.org/presentationml/2006/ole">
            <mc:AlternateContent xmlns:mc="http://schemas.openxmlformats.org/markup-compatibility/2006">
              <mc:Choice xmlns:v="urn:schemas-microsoft-com:vml" Requires="v">
                <p:oleObj name="Equation" r:id="rId2" imgW="901440" imgH="228600" progId="Equation.DSMT4">
                  <p:embed/>
                </p:oleObj>
              </mc:Choice>
              <mc:Fallback>
                <p:oleObj name="Equation" r:id="rId2" imgW="901440" imgH="228600" progId="Equation.DSMT4">
                  <p:embed/>
                  <p:pic>
                    <p:nvPicPr>
                      <p:cNvPr id="717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35139"/>
                        <a:ext cx="205740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4559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en-US"/>
              <a:t>Kinematic Equations, specific</a:t>
            </a:r>
          </a:p>
        </p:txBody>
      </p:sp>
      <p:sp>
        <p:nvSpPr>
          <p:cNvPr id="8196" name="Rectangle 3"/>
          <p:cNvSpPr>
            <a:spLocks noGrp="1" noChangeArrowheads="1"/>
          </p:cNvSpPr>
          <p:nvPr>
            <p:ph type="body" idx="1"/>
          </p:nvPr>
        </p:nvSpPr>
        <p:spPr/>
        <p:txBody>
          <a:bodyPr>
            <a:normAutofit/>
          </a:bodyPr>
          <a:lstStyle/>
          <a:p>
            <a:pPr eaLnBrk="1" hangingPunct="1"/>
            <a:r>
              <a:rPr lang="en-US" altLang="en-US" sz="3600" dirty="0"/>
              <a:t>For constant acceleration,</a:t>
            </a:r>
          </a:p>
          <a:p>
            <a:pPr eaLnBrk="1" hangingPunct="1"/>
            <a:endParaRPr lang="en-US" altLang="en-US" sz="3600" dirty="0"/>
          </a:p>
          <a:p>
            <a:pPr eaLnBrk="1" hangingPunct="1"/>
            <a:endParaRPr lang="en-US" altLang="en-US" sz="3600" dirty="0"/>
          </a:p>
          <a:p>
            <a:pPr eaLnBrk="1" hangingPunct="1"/>
            <a:r>
              <a:rPr lang="en-US" altLang="en-US" sz="3600" dirty="0"/>
              <a:t>The average velocity can be expressed as the arithmetic mean of the initial and final velocities</a:t>
            </a:r>
          </a:p>
        </p:txBody>
      </p:sp>
      <p:graphicFrame>
        <p:nvGraphicFramePr>
          <p:cNvPr id="8194" name="Object 4"/>
          <p:cNvGraphicFramePr>
            <a:graphicFrameLocks noChangeAspect="1"/>
          </p:cNvGraphicFramePr>
          <p:nvPr/>
        </p:nvGraphicFramePr>
        <p:xfrm>
          <a:off x="3055939" y="2209801"/>
          <a:ext cx="2746375" cy="1057275"/>
        </p:xfrm>
        <a:graphic>
          <a:graphicData uri="http://schemas.openxmlformats.org/presentationml/2006/ole">
            <mc:AlternateContent xmlns:mc="http://schemas.openxmlformats.org/markup-compatibility/2006">
              <mc:Choice xmlns:v="urn:schemas-microsoft-com:vml" Requires="v">
                <p:oleObj name="Equation" r:id="rId2" imgW="1054080" imgH="406080" progId="Equation.DSMT4">
                  <p:embed/>
                </p:oleObj>
              </mc:Choice>
              <mc:Fallback>
                <p:oleObj name="Equation" r:id="rId2" imgW="1054080" imgH="406080" progId="Equation.DSMT4">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939" y="2209801"/>
                        <a:ext cx="27463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09596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a:t>Kinematic Equations, specific</a:t>
            </a:r>
          </a:p>
        </p:txBody>
      </p:sp>
      <p:sp>
        <p:nvSpPr>
          <p:cNvPr id="9220" name="Rectangle 3"/>
          <p:cNvSpPr>
            <a:spLocks noGrp="1" noChangeArrowheads="1"/>
          </p:cNvSpPr>
          <p:nvPr>
            <p:ph type="body" sz="half" idx="1"/>
          </p:nvPr>
        </p:nvSpPr>
        <p:spPr>
          <a:xfrm>
            <a:off x="838200" y="1719263"/>
            <a:ext cx="9829800" cy="4411662"/>
          </a:xfrm>
        </p:spPr>
        <p:txBody>
          <a:bodyPr>
            <a:normAutofit/>
          </a:bodyPr>
          <a:lstStyle/>
          <a:p>
            <a:pPr eaLnBrk="1" hangingPunct="1"/>
            <a:r>
              <a:rPr lang="en-US" altLang="en-US" sz="3200" dirty="0"/>
              <a:t>For constant acceleration,</a:t>
            </a:r>
          </a:p>
          <a:p>
            <a:pPr eaLnBrk="1" hangingPunct="1"/>
            <a:endParaRPr lang="en-US" altLang="en-US" sz="3200" dirty="0"/>
          </a:p>
          <a:p>
            <a:pPr eaLnBrk="1" hangingPunct="1"/>
            <a:endParaRPr lang="en-US" altLang="en-US" sz="3200" dirty="0"/>
          </a:p>
          <a:p>
            <a:pPr eaLnBrk="1" hangingPunct="1"/>
            <a:r>
              <a:rPr lang="en-US" altLang="en-US" sz="3200" dirty="0"/>
              <a:t>This gives you the position of the particle in terms of time and velocities</a:t>
            </a:r>
          </a:p>
          <a:p>
            <a:pPr eaLnBrk="1" hangingPunct="1"/>
            <a:r>
              <a:rPr lang="en-US" altLang="en-US" sz="3200" dirty="0"/>
              <a:t>Doesn’t give you the acceleration</a:t>
            </a:r>
          </a:p>
          <a:p>
            <a:pPr eaLnBrk="1" hangingPunct="1"/>
            <a:endParaRPr lang="en-US" altLang="en-US" sz="3200" dirty="0"/>
          </a:p>
        </p:txBody>
      </p:sp>
      <p:graphicFrame>
        <p:nvGraphicFramePr>
          <p:cNvPr id="9218" name="Object 5"/>
          <p:cNvGraphicFramePr>
            <a:graphicFrameLocks noGrp="1" noChangeAspect="1"/>
          </p:cNvGraphicFramePr>
          <p:nvPr>
            <p:ph sz="half" idx="2"/>
          </p:nvPr>
        </p:nvGraphicFramePr>
        <p:xfrm>
          <a:off x="2819400" y="2209801"/>
          <a:ext cx="5486400" cy="962025"/>
        </p:xfrm>
        <a:graphic>
          <a:graphicData uri="http://schemas.openxmlformats.org/presentationml/2006/ole">
            <mc:AlternateContent xmlns:mc="http://schemas.openxmlformats.org/markup-compatibility/2006">
              <mc:Choice xmlns:v="urn:schemas-microsoft-com:vml" Requires="v">
                <p:oleObj name="Equation" r:id="rId2" imgW="2247840" imgH="393480" progId="Equation.DSMT4">
                  <p:embed/>
                </p:oleObj>
              </mc:Choice>
              <mc:Fallback>
                <p:oleObj name="Equation" r:id="rId2" imgW="2247840" imgH="393480" progId="Equation.DSMT4">
                  <p:embed/>
                  <p:pic>
                    <p:nvPicPr>
                      <p:cNvPr id="921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09801"/>
                        <a:ext cx="54864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4700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en-US"/>
              <a:t>Kinematic Equations, specific</a:t>
            </a:r>
          </a:p>
        </p:txBody>
      </p:sp>
      <p:sp>
        <p:nvSpPr>
          <p:cNvPr id="10244" name="Rectangle 3"/>
          <p:cNvSpPr>
            <a:spLocks noGrp="1" noChangeArrowheads="1"/>
          </p:cNvSpPr>
          <p:nvPr>
            <p:ph type="body" idx="1"/>
          </p:nvPr>
        </p:nvSpPr>
        <p:spPr/>
        <p:txBody>
          <a:bodyPr>
            <a:normAutofit/>
          </a:bodyPr>
          <a:lstStyle/>
          <a:p>
            <a:pPr eaLnBrk="1" hangingPunct="1"/>
            <a:r>
              <a:rPr lang="en-US" altLang="en-US" sz="3600" dirty="0"/>
              <a:t>For constant acceleration,</a:t>
            </a:r>
          </a:p>
          <a:p>
            <a:pPr eaLnBrk="1" hangingPunct="1"/>
            <a:endParaRPr lang="en-US" altLang="en-US" sz="3600" dirty="0"/>
          </a:p>
          <a:p>
            <a:pPr eaLnBrk="1" hangingPunct="1"/>
            <a:endParaRPr lang="en-US" altLang="en-US" sz="3600" dirty="0"/>
          </a:p>
          <a:p>
            <a:pPr eaLnBrk="1" hangingPunct="1"/>
            <a:endParaRPr lang="en-US" altLang="en-US" sz="3600" dirty="0"/>
          </a:p>
          <a:p>
            <a:pPr eaLnBrk="1" hangingPunct="1"/>
            <a:r>
              <a:rPr lang="en-US" altLang="en-US" sz="3600" dirty="0"/>
              <a:t>Gives final position in terms of velocity and acceleration</a:t>
            </a:r>
          </a:p>
          <a:p>
            <a:pPr eaLnBrk="1" hangingPunct="1"/>
            <a:r>
              <a:rPr lang="en-US" altLang="en-US" sz="3600" dirty="0"/>
              <a:t>Doesn’t tell you about final velocity</a:t>
            </a:r>
          </a:p>
          <a:p>
            <a:pPr eaLnBrk="1" hangingPunct="1"/>
            <a:endParaRPr lang="en-US" altLang="en-US" sz="3600" dirty="0"/>
          </a:p>
        </p:txBody>
      </p:sp>
      <p:graphicFrame>
        <p:nvGraphicFramePr>
          <p:cNvPr id="10242" name="Object 4"/>
          <p:cNvGraphicFramePr>
            <a:graphicFrameLocks noChangeAspect="1"/>
          </p:cNvGraphicFramePr>
          <p:nvPr/>
        </p:nvGraphicFramePr>
        <p:xfrm>
          <a:off x="3340100" y="2438400"/>
          <a:ext cx="3849688" cy="1111250"/>
        </p:xfrm>
        <a:graphic>
          <a:graphicData uri="http://schemas.openxmlformats.org/presentationml/2006/ole">
            <mc:AlternateContent xmlns:mc="http://schemas.openxmlformats.org/markup-compatibility/2006">
              <mc:Choice xmlns:v="urn:schemas-microsoft-com:vml" Requires="v">
                <p:oleObj name="Equation" r:id="rId2" imgW="1358640" imgH="393480" progId="Equation.DSMT4">
                  <p:embed/>
                </p:oleObj>
              </mc:Choice>
              <mc:Fallback>
                <p:oleObj name="Equation" r:id="rId2" imgW="1358640" imgH="393480" progId="Equation.DSMT4">
                  <p:embed/>
                  <p:pic>
                    <p:nvPicPr>
                      <p:cNvPr id="1024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2438400"/>
                        <a:ext cx="3849688"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39222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a:t>Kinematic Equations, specific</a:t>
            </a:r>
          </a:p>
        </p:txBody>
      </p:sp>
      <p:sp>
        <p:nvSpPr>
          <p:cNvPr id="11268" name="Rectangle 3"/>
          <p:cNvSpPr>
            <a:spLocks noGrp="1" noChangeArrowheads="1"/>
          </p:cNvSpPr>
          <p:nvPr>
            <p:ph type="body" sz="half" idx="1"/>
          </p:nvPr>
        </p:nvSpPr>
        <p:spPr>
          <a:xfrm>
            <a:off x="1003300" y="1719263"/>
            <a:ext cx="9664700" cy="4411662"/>
          </a:xfrm>
        </p:spPr>
        <p:txBody>
          <a:bodyPr>
            <a:normAutofit/>
          </a:bodyPr>
          <a:lstStyle/>
          <a:p>
            <a:pPr eaLnBrk="1" hangingPunct="1"/>
            <a:r>
              <a:rPr lang="en-US" altLang="en-US" sz="3200" dirty="0"/>
              <a:t>For constant </a:t>
            </a:r>
            <a:r>
              <a:rPr lang="en-US" altLang="en-US" sz="3200" i="1" dirty="0"/>
              <a:t>a</a:t>
            </a:r>
            <a:r>
              <a:rPr lang="en-US" altLang="en-US" sz="3200" dirty="0"/>
              <a:t>,</a:t>
            </a:r>
          </a:p>
          <a:p>
            <a:pPr eaLnBrk="1" hangingPunct="1"/>
            <a:endParaRPr lang="en-US" altLang="en-US" sz="3200" dirty="0"/>
          </a:p>
          <a:p>
            <a:pPr eaLnBrk="1" hangingPunct="1"/>
            <a:endParaRPr lang="en-US" altLang="en-US" sz="3200" dirty="0"/>
          </a:p>
          <a:p>
            <a:pPr eaLnBrk="1" hangingPunct="1"/>
            <a:r>
              <a:rPr lang="en-US" altLang="en-US" sz="3200" dirty="0"/>
              <a:t>Gives final velocity in terms of acceleration and displacement</a:t>
            </a:r>
          </a:p>
          <a:p>
            <a:pPr eaLnBrk="1" hangingPunct="1"/>
            <a:r>
              <a:rPr lang="en-US" altLang="en-US" sz="3200" dirty="0"/>
              <a:t>Does not give any information about the time</a:t>
            </a:r>
          </a:p>
          <a:p>
            <a:pPr eaLnBrk="1" hangingPunct="1"/>
            <a:endParaRPr lang="en-US" altLang="en-US" sz="3200" dirty="0"/>
          </a:p>
        </p:txBody>
      </p:sp>
      <p:graphicFrame>
        <p:nvGraphicFramePr>
          <p:cNvPr id="11266" name="Object 5"/>
          <p:cNvGraphicFramePr>
            <a:graphicFrameLocks noGrp="1" noChangeAspect="1"/>
          </p:cNvGraphicFramePr>
          <p:nvPr>
            <p:ph sz="half" idx="2"/>
          </p:nvPr>
        </p:nvGraphicFramePr>
        <p:xfrm>
          <a:off x="2819400" y="2286001"/>
          <a:ext cx="3886200" cy="665163"/>
        </p:xfrm>
        <a:graphic>
          <a:graphicData uri="http://schemas.openxmlformats.org/presentationml/2006/ole">
            <mc:AlternateContent xmlns:mc="http://schemas.openxmlformats.org/markup-compatibility/2006">
              <mc:Choice xmlns:v="urn:schemas-microsoft-com:vml" Requires="v">
                <p:oleObj name="Equation" r:id="rId2" imgW="1485720" imgH="253800" progId="Equation.DSMT4">
                  <p:embed/>
                </p:oleObj>
              </mc:Choice>
              <mc:Fallback>
                <p:oleObj name="Equation" r:id="rId2" imgW="1485720" imgH="253800" progId="Equation.DSMT4">
                  <p:embed/>
                  <p:pic>
                    <p:nvPicPr>
                      <p:cNvPr id="1126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86001"/>
                        <a:ext cx="388620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3157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274638"/>
            <a:ext cx="8229600" cy="563562"/>
          </a:xfrm>
        </p:spPr>
        <p:txBody>
          <a:bodyPr>
            <a:normAutofit fontScale="90000"/>
          </a:bodyPr>
          <a:lstStyle/>
          <a:p>
            <a:r>
              <a:rPr lang="en-US" altLang="en-US" sz="4000" b="1"/>
              <a:t>Motion</a:t>
            </a:r>
          </a:p>
        </p:txBody>
      </p:sp>
      <p:sp>
        <p:nvSpPr>
          <p:cNvPr id="13315" name="Rectangle 3"/>
          <p:cNvSpPr>
            <a:spLocks noGrp="1" noChangeArrowheads="1"/>
          </p:cNvSpPr>
          <p:nvPr>
            <p:ph type="body" idx="1"/>
          </p:nvPr>
        </p:nvSpPr>
        <p:spPr>
          <a:xfrm>
            <a:off x="5867400" y="1905000"/>
            <a:ext cx="5105400" cy="5562600"/>
          </a:xfrm>
        </p:spPr>
        <p:txBody>
          <a:bodyPr/>
          <a:lstStyle/>
          <a:p>
            <a:r>
              <a:rPr lang="en-US" altLang="en-US" dirty="0"/>
              <a:t>The world, and everything in it, moves.</a:t>
            </a:r>
          </a:p>
          <a:p>
            <a:r>
              <a:rPr lang="en-US" altLang="en-US" b="1" dirty="0"/>
              <a:t>Kinematics</a:t>
            </a:r>
            <a:r>
              <a:rPr lang="en-US" altLang="en-US" dirty="0"/>
              <a:t>: describes motion.</a:t>
            </a:r>
            <a:endParaRPr lang="en-US" altLang="en-US" b="1" dirty="0"/>
          </a:p>
          <a:p>
            <a:r>
              <a:rPr lang="en-US" altLang="en-US" b="1" dirty="0"/>
              <a:t>Dynamics</a:t>
            </a:r>
            <a:r>
              <a:rPr lang="en-US" altLang="en-US" dirty="0"/>
              <a:t>: deals with the causes of motion.</a:t>
            </a:r>
          </a:p>
        </p:txBody>
      </p:sp>
      <p:pic>
        <p:nvPicPr>
          <p:cNvPr id="13316" name="Picture 4" descr="np0019-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998664"/>
            <a:ext cx="40005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724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a:t>When a = 0</a:t>
            </a:r>
          </a:p>
        </p:txBody>
      </p:sp>
      <p:sp>
        <p:nvSpPr>
          <p:cNvPr id="45059" name="Rectangle 3"/>
          <p:cNvSpPr>
            <a:spLocks noGrp="1" noChangeArrowheads="1"/>
          </p:cNvSpPr>
          <p:nvPr>
            <p:ph type="body" idx="1"/>
          </p:nvPr>
        </p:nvSpPr>
        <p:spPr/>
        <p:txBody>
          <a:bodyPr>
            <a:normAutofit/>
          </a:bodyPr>
          <a:lstStyle/>
          <a:p>
            <a:pPr eaLnBrk="1" hangingPunct="1"/>
            <a:r>
              <a:rPr lang="en-US" altLang="en-US" sz="4400" dirty="0"/>
              <a:t>When the acceleration is zero,</a:t>
            </a:r>
          </a:p>
          <a:p>
            <a:pPr lvl="1" eaLnBrk="1" hangingPunct="1"/>
            <a:r>
              <a:rPr lang="en-US" altLang="en-US" sz="4000" i="1" dirty="0" err="1"/>
              <a:t>v</a:t>
            </a:r>
            <a:r>
              <a:rPr lang="en-US" altLang="en-US" sz="4000" i="1" baseline="-25000" dirty="0" err="1"/>
              <a:t>xf</a:t>
            </a:r>
            <a:r>
              <a:rPr lang="en-US" altLang="en-US" sz="4000" i="1" dirty="0"/>
              <a:t> = </a:t>
            </a:r>
            <a:r>
              <a:rPr lang="en-US" altLang="en-US" sz="4000" i="1" dirty="0" err="1"/>
              <a:t>v</a:t>
            </a:r>
            <a:r>
              <a:rPr lang="en-US" altLang="en-US" sz="4000" i="1" baseline="-25000" dirty="0" err="1"/>
              <a:t>xi</a:t>
            </a:r>
            <a:r>
              <a:rPr lang="en-US" altLang="en-US" sz="4000" i="1" dirty="0"/>
              <a:t> = </a:t>
            </a:r>
            <a:r>
              <a:rPr lang="en-US" altLang="en-US" sz="4000" i="1" dirty="0" err="1"/>
              <a:t>v</a:t>
            </a:r>
            <a:r>
              <a:rPr lang="en-US" altLang="en-US" sz="4000" i="1" baseline="-25000" dirty="0" err="1"/>
              <a:t>x</a:t>
            </a:r>
            <a:endParaRPr lang="en-US" altLang="en-US" sz="4000" i="1" baseline="-25000" dirty="0"/>
          </a:p>
          <a:p>
            <a:pPr lvl="1" eaLnBrk="1" hangingPunct="1"/>
            <a:r>
              <a:rPr lang="en-US" altLang="en-US" sz="4000" i="1" dirty="0" err="1"/>
              <a:t>x</a:t>
            </a:r>
            <a:r>
              <a:rPr lang="en-US" altLang="en-US" sz="4000" i="1" baseline="-25000" dirty="0" err="1"/>
              <a:t>f</a:t>
            </a:r>
            <a:r>
              <a:rPr lang="en-US" altLang="en-US" sz="4000" i="1" dirty="0"/>
              <a:t> = x</a:t>
            </a:r>
            <a:r>
              <a:rPr lang="en-US" altLang="en-US" sz="4000" i="1" baseline="-25000" dirty="0"/>
              <a:t>i</a:t>
            </a:r>
            <a:r>
              <a:rPr lang="en-US" altLang="en-US" sz="4000" i="1" dirty="0"/>
              <a:t> + </a:t>
            </a:r>
            <a:r>
              <a:rPr lang="en-US" altLang="en-US" sz="4000" i="1" dirty="0" err="1"/>
              <a:t>v</a:t>
            </a:r>
            <a:r>
              <a:rPr lang="en-US" altLang="en-US" sz="4000" i="1" baseline="-25000" dirty="0" err="1"/>
              <a:t>x</a:t>
            </a:r>
            <a:r>
              <a:rPr lang="en-US" altLang="en-US" sz="4000" i="1" dirty="0"/>
              <a:t> t</a:t>
            </a:r>
          </a:p>
          <a:p>
            <a:pPr eaLnBrk="1" hangingPunct="1"/>
            <a:r>
              <a:rPr lang="en-US" altLang="en-US" sz="4400" dirty="0"/>
              <a:t>The constant acceleration model reduces to the constant velocity model</a:t>
            </a:r>
          </a:p>
        </p:txBody>
      </p:sp>
    </p:spTree>
    <p:extLst>
      <p:ext uri="{BB962C8B-B14F-4D97-AF65-F5344CB8AC3E}">
        <p14:creationId xmlns:p14="http://schemas.microsoft.com/office/powerpoint/2010/main" val="274550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Examples</a:t>
            </a:r>
          </a:p>
        </p:txBody>
      </p:sp>
      <p:sp>
        <p:nvSpPr>
          <p:cNvPr id="3" name="Content Placeholder 2"/>
          <p:cNvSpPr>
            <a:spLocks noGrp="1"/>
          </p:cNvSpPr>
          <p:nvPr>
            <p:ph idx="1"/>
          </p:nvPr>
        </p:nvSpPr>
        <p:spPr/>
        <p:txBody>
          <a:bodyPr/>
          <a:lstStyle/>
          <a:p>
            <a:r>
              <a:rPr lang="en-PH" dirty="0"/>
              <a:t>A sprinter starting from rest speeds up and covers a distance of 100 meters in 15 seconds. Assuming constant acceleration, compute the sprinter’s</a:t>
            </a:r>
          </a:p>
          <a:p>
            <a:pPr marL="514350" indent="-514350">
              <a:buAutoNum type="alphaLcPeriod"/>
            </a:pPr>
            <a:r>
              <a:rPr lang="en-PH" dirty="0"/>
              <a:t>acceleration during 100-m sprint</a:t>
            </a:r>
          </a:p>
          <a:p>
            <a:pPr marL="514350" indent="-514350">
              <a:buAutoNum type="alphaLcPeriod"/>
            </a:pPr>
            <a:r>
              <a:rPr lang="en-PH" dirty="0"/>
              <a:t>velocity when he reaches the 100-m mark</a:t>
            </a:r>
          </a:p>
          <a:p>
            <a:pPr marL="514350" indent="-514350">
              <a:buAutoNum type="alphaLcPeriod"/>
            </a:pPr>
            <a:r>
              <a:rPr lang="en-PH" dirty="0"/>
              <a:t>distance from the starting point after  8 seconds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2882900"/>
            <a:ext cx="2959100" cy="3429000"/>
          </a:xfrm>
          <a:prstGeom prst="rect">
            <a:avLst/>
          </a:prstGeom>
        </p:spPr>
      </p:pic>
    </p:spTree>
    <p:extLst>
      <p:ext uri="{BB962C8B-B14F-4D97-AF65-F5344CB8AC3E}">
        <p14:creationId xmlns:p14="http://schemas.microsoft.com/office/powerpoint/2010/main" val="558467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Assignment</a:t>
            </a:r>
          </a:p>
        </p:txBody>
      </p:sp>
      <p:sp>
        <p:nvSpPr>
          <p:cNvPr id="3" name="Content Placeholder 2"/>
          <p:cNvSpPr>
            <a:spLocks noGrp="1"/>
          </p:cNvSpPr>
          <p:nvPr>
            <p:ph idx="1"/>
          </p:nvPr>
        </p:nvSpPr>
        <p:spPr/>
        <p:txBody>
          <a:bodyPr>
            <a:normAutofit/>
          </a:bodyPr>
          <a:lstStyle/>
          <a:p>
            <a:r>
              <a:rPr lang="en-PH" sz="4000" dirty="0"/>
              <a:t>A cyclist moving at 12 m/s starts to slow down when he sees danger along his path. He stops after exactly 4 seconds. What is the distance covered by the cyclist when he stops?</a:t>
            </a:r>
          </a:p>
        </p:txBody>
      </p:sp>
    </p:spTree>
    <p:extLst>
      <p:ext uri="{BB962C8B-B14F-4D97-AF65-F5344CB8AC3E}">
        <p14:creationId xmlns:p14="http://schemas.microsoft.com/office/powerpoint/2010/main" val="72523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Assignment 3</a:t>
            </a:r>
          </a:p>
        </p:txBody>
      </p:sp>
      <p:sp>
        <p:nvSpPr>
          <p:cNvPr id="3" name="Content Placeholder 2"/>
          <p:cNvSpPr>
            <a:spLocks noGrp="1"/>
          </p:cNvSpPr>
          <p:nvPr>
            <p:ph idx="1"/>
          </p:nvPr>
        </p:nvSpPr>
        <p:spPr/>
        <p:txBody>
          <a:bodyPr>
            <a:normAutofit/>
          </a:bodyPr>
          <a:lstStyle/>
          <a:p>
            <a:r>
              <a:rPr lang="en-PH" sz="4000" dirty="0"/>
              <a:t>A bike accelerates uniformly from rest to a speed of 8.00m/s over a distance of 40.0 m. Determine the acceleration of the bike.</a:t>
            </a:r>
          </a:p>
        </p:txBody>
      </p:sp>
    </p:spTree>
    <p:extLst>
      <p:ext uri="{BB962C8B-B14F-4D97-AF65-F5344CB8AC3E}">
        <p14:creationId xmlns:p14="http://schemas.microsoft.com/office/powerpoint/2010/main" val="358216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a:t>Objects in Free Fall Motion</a:t>
            </a:r>
          </a:p>
        </p:txBody>
      </p:sp>
      <p:sp>
        <p:nvSpPr>
          <p:cNvPr id="5" name="Subtitle 4"/>
          <p:cNvSpPr>
            <a:spLocks noGrp="1"/>
          </p:cNvSpPr>
          <p:nvPr>
            <p:ph type="subTitle" idx="1"/>
          </p:nvPr>
        </p:nvSpPr>
        <p:spPr/>
        <p:txBody>
          <a:bodyPr/>
          <a:lstStyle/>
          <a:p>
            <a:endParaRPr lang="en-PH"/>
          </a:p>
        </p:txBody>
      </p:sp>
    </p:spTree>
    <p:extLst>
      <p:ext uri="{BB962C8B-B14F-4D97-AF65-F5344CB8AC3E}">
        <p14:creationId xmlns:p14="http://schemas.microsoft.com/office/powerpoint/2010/main" val="2291630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Falling Objects</a:t>
            </a:r>
          </a:p>
        </p:txBody>
      </p:sp>
      <p:sp>
        <p:nvSpPr>
          <p:cNvPr id="3" name="Content Placeholder 2"/>
          <p:cNvSpPr>
            <a:spLocks noGrp="1"/>
          </p:cNvSpPr>
          <p:nvPr>
            <p:ph idx="1"/>
          </p:nvPr>
        </p:nvSpPr>
        <p:spPr/>
        <p:txBody>
          <a:bodyPr>
            <a:normAutofit/>
          </a:bodyPr>
          <a:lstStyle/>
          <a:p>
            <a:r>
              <a:rPr lang="en-PH" sz="3600" dirty="0"/>
              <a:t>When an object is dropped from a certain height, its initial velocity is zero. But there are cases wherein an object is thrown </a:t>
            </a:r>
            <a:r>
              <a:rPr lang="en-PH" sz="3600" dirty="0">
                <a:solidFill>
                  <a:srgbClr val="FF0000"/>
                </a:solidFill>
              </a:rPr>
              <a:t>downward</a:t>
            </a:r>
            <a:r>
              <a:rPr lang="en-PH" sz="3600" dirty="0"/>
              <a:t>. In these cases, the object’s initial velocity is not equal to zero. Since the object’s direction is downward, consider velocities and displacement to be negative.</a:t>
            </a:r>
          </a:p>
        </p:txBody>
      </p:sp>
    </p:spTree>
    <p:extLst>
      <p:ext uri="{BB962C8B-B14F-4D97-AF65-F5344CB8AC3E}">
        <p14:creationId xmlns:p14="http://schemas.microsoft.com/office/powerpoint/2010/main" val="1033078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Kinematics equation for uniformly accelerated motion</a:t>
            </a:r>
          </a:p>
        </p:txBody>
      </p:sp>
      <p:sp>
        <p:nvSpPr>
          <p:cNvPr id="3" name="Content Placeholder 2"/>
          <p:cNvSpPr>
            <a:spLocks noGrp="1"/>
          </p:cNvSpPr>
          <p:nvPr>
            <p:ph idx="1"/>
          </p:nvPr>
        </p:nvSpPr>
        <p:spPr/>
        <p:txBody>
          <a:bodyPr/>
          <a:lstStyle/>
          <a:p>
            <a:pPr marL="0" indent="0">
              <a:buNone/>
            </a:pPr>
            <a:r>
              <a:rPr lang="en-PH" dirty="0" err="1"/>
              <a:t>V</a:t>
            </a:r>
            <a:r>
              <a:rPr lang="en-PH" baseline="-25000" dirty="0" err="1"/>
              <a:t>f</a:t>
            </a:r>
            <a:r>
              <a:rPr lang="en-PH" dirty="0"/>
              <a:t> = V</a:t>
            </a:r>
            <a:r>
              <a:rPr lang="en-PH" baseline="-25000" dirty="0"/>
              <a:t>i</a:t>
            </a:r>
            <a:r>
              <a:rPr lang="en-PH" dirty="0"/>
              <a:t> - |</a:t>
            </a:r>
            <a:r>
              <a:rPr lang="en-PH" dirty="0" err="1"/>
              <a:t>g|t</a:t>
            </a:r>
            <a:endParaRPr lang="en-PH" dirty="0"/>
          </a:p>
          <a:p>
            <a:pPr marL="0" indent="0">
              <a:buNone/>
            </a:pPr>
            <a:endParaRPr lang="en-PH" dirty="0"/>
          </a:p>
          <a:p>
            <a:pPr marL="0" indent="0">
              <a:buNone/>
            </a:pPr>
            <a:r>
              <a:rPr lang="en-PH" dirty="0"/>
              <a:t>y = </a:t>
            </a:r>
            <a:r>
              <a:rPr lang="en-PH" dirty="0" err="1"/>
              <a:t>V</a:t>
            </a:r>
            <a:r>
              <a:rPr lang="en-PH" baseline="-25000" dirty="0" err="1"/>
              <a:t>i</a:t>
            </a:r>
            <a:r>
              <a:rPr lang="en-PH" dirty="0" err="1"/>
              <a:t>t</a:t>
            </a:r>
            <a:r>
              <a:rPr lang="en-PH" dirty="0"/>
              <a:t> – ½ |g|t</a:t>
            </a:r>
            <a:r>
              <a:rPr lang="en-PH" baseline="30000" dirty="0"/>
              <a:t>2</a:t>
            </a:r>
            <a:endParaRPr lang="en-PH" dirty="0"/>
          </a:p>
          <a:p>
            <a:pPr marL="0" indent="0">
              <a:buNone/>
            </a:pPr>
            <a:r>
              <a:rPr lang="en-PH" dirty="0"/>
              <a:t>V</a:t>
            </a:r>
            <a:r>
              <a:rPr lang="en-PH" baseline="-25000" dirty="0"/>
              <a:t>f</a:t>
            </a:r>
            <a:r>
              <a:rPr lang="en-PH" dirty="0"/>
              <a:t>2 = V</a:t>
            </a:r>
            <a:r>
              <a:rPr lang="en-PH" baseline="-25000" dirty="0"/>
              <a:t>i</a:t>
            </a:r>
            <a:r>
              <a:rPr lang="en-PH" dirty="0"/>
              <a:t> – 2|g|y</a:t>
            </a:r>
          </a:p>
        </p:txBody>
      </p:sp>
    </p:spTree>
    <p:extLst>
      <p:ext uri="{BB962C8B-B14F-4D97-AF65-F5344CB8AC3E}">
        <p14:creationId xmlns:p14="http://schemas.microsoft.com/office/powerpoint/2010/main" val="1757472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Example 1</a:t>
            </a:r>
          </a:p>
        </p:txBody>
      </p:sp>
      <p:sp>
        <p:nvSpPr>
          <p:cNvPr id="3" name="Content Placeholder 2"/>
          <p:cNvSpPr>
            <a:spLocks noGrp="1"/>
          </p:cNvSpPr>
          <p:nvPr>
            <p:ph idx="1"/>
          </p:nvPr>
        </p:nvSpPr>
        <p:spPr/>
        <p:txBody>
          <a:bodyPr>
            <a:normAutofit/>
          </a:bodyPr>
          <a:lstStyle/>
          <a:p>
            <a:r>
              <a:rPr lang="en-PH" sz="3600" dirty="0"/>
              <a:t>A stone is dropped from the top of a 400-m high building </a:t>
            </a:r>
          </a:p>
          <a:p>
            <a:pPr marL="514350" indent="-514350">
              <a:buAutoNum type="alphaLcPeriod"/>
            </a:pPr>
            <a:r>
              <a:rPr lang="en-PH" sz="3600" dirty="0"/>
              <a:t>How long will it take for the stone to reach the ground?</a:t>
            </a:r>
          </a:p>
          <a:p>
            <a:pPr marL="514350" indent="-514350">
              <a:buAutoNum type="alphaLcPeriod"/>
            </a:pPr>
            <a:r>
              <a:rPr lang="en-PH" sz="3600" dirty="0"/>
              <a:t>What is the stone’s velocity when it reaches the ground?</a:t>
            </a:r>
          </a:p>
        </p:txBody>
      </p:sp>
    </p:spTree>
    <p:extLst>
      <p:ext uri="{BB962C8B-B14F-4D97-AF65-F5344CB8AC3E}">
        <p14:creationId xmlns:p14="http://schemas.microsoft.com/office/powerpoint/2010/main" val="2921437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Objects Thrown </a:t>
            </a:r>
            <a:r>
              <a:rPr lang="en-PH" dirty="0">
                <a:solidFill>
                  <a:srgbClr val="FF0000"/>
                </a:solidFill>
              </a:rPr>
              <a:t>Upward</a:t>
            </a:r>
          </a:p>
        </p:txBody>
      </p:sp>
      <p:sp>
        <p:nvSpPr>
          <p:cNvPr id="3" name="Content Placeholder 2"/>
          <p:cNvSpPr>
            <a:spLocks noGrp="1"/>
          </p:cNvSpPr>
          <p:nvPr>
            <p:ph idx="1"/>
          </p:nvPr>
        </p:nvSpPr>
        <p:spPr/>
        <p:txBody>
          <a:bodyPr>
            <a:normAutofit/>
          </a:bodyPr>
          <a:lstStyle/>
          <a:p>
            <a:r>
              <a:rPr lang="en-PH" sz="3600" dirty="0"/>
              <a:t>When an object is thrown upward, its initial velocity decreases by 9.8m/s until it becomes zero reaching its maximum height. The decrease is because of the acceleration due to gravity. When an object’s velocity is already zero, the object will start to fall. The time that the object reaches the maximum height is the same as the time that the object goes back to its original position.</a:t>
            </a:r>
          </a:p>
        </p:txBody>
      </p:sp>
    </p:spTree>
    <p:extLst>
      <p:ext uri="{BB962C8B-B14F-4D97-AF65-F5344CB8AC3E}">
        <p14:creationId xmlns:p14="http://schemas.microsoft.com/office/powerpoint/2010/main" val="2959231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Example 2</a:t>
            </a:r>
          </a:p>
        </p:txBody>
      </p:sp>
      <p:sp>
        <p:nvSpPr>
          <p:cNvPr id="3" name="Content Placeholder 2"/>
          <p:cNvSpPr>
            <a:spLocks noGrp="1"/>
          </p:cNvSpPr>
          <p:nvPr>
            <p:ph idx="1"/>
          </p:nvPr>
        </p:nvSpPr>
        <p:spPr/>
        <p:txBody>
          <a:bodyPr>
            <a:normAutofit/>
          </a:bodyPr>
          <a:lstStyle/>
          <a:p>
            <a:r>
              <a:rPr lang="en-PH" sz="3600" dirty="0"/>
              <a:t>A ball is thrown upward with an initial velocity of 10.00 m/s</a:t>
            </a:r>
          </a:p>
          <a:p>
            <a:pPr marL="514350" indent="-514350">
              <a:buAutoNum type="alphaLcPeriod"/>
            </a:pPr>
            <a:r>
              <a:rPr lang="en-PH" sz="3600" dirty="0"/>
              <a:t>How high does the ball rise?</a:t>
            </a:r>
          </a:p>
          <a:p>
            <a:pPr marL="514350" indent="-514350">
              <a:buAutoNum type="alphaLcPeriod"/>
            </a:pPr>
            <a:r>
              <a:rPr lang="en-PH" sz="3600" dirty="0"/>
              <a:t>What is its total time of flight?</a:t>
            </a:r>
          </a:p>
        </p:txBody>
      </p:sp>
    </p:spTree>
    <p:extLst>
      <p:ext uri="{BB962C8B-B14F-4D97-AF65-F5344CB8AC3E}">
        <p14:creationId xmlns:p14="http://schemas.microsoft.com/office/powerpoint/2010/main" val="142810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Scalar and Vector Quantities</a:t>
            </a:r>
          </a:p>
        </p:txBody>
      </p:sp>
      <p:sp>
        <p:nvSpPr>
          <p:cNvPr id="3" name="Content Placeholder 2"/>
          <p:cNvSpPr>
            <a:spLocks noGrp="1"/>
          </p:cNvSpPr>
          <p:nvPr>
            <p:ph idx="1"/>
          </p:nvPr>
        </p:nvSpPr>
        <p:spPr/>
        <p:txBody>
          <a:bodyPr>
            <a:normAutofit/>
          </a:bodyPr>
          <a:lstStyle/>
          <a:p>
            <a:pPr marL="0" indent="0">
              <a:buNone/>
            </a:pPr>
            <a:r>
              <a:rPr lang="en-US" altLang="en-US" sz="3600" dirty="0">
                <a:solidFill>
                  <a:srgbClr val="FF0000"/>
                </a:solidFill>
              </a:rPr>
              <a:t>Scalar</a:t>
            </a:r>
            <a:r>
              <a:rPr lang="en-US" altLang="en-US" sz="3600" dirty="0"/>
              <a:t> quantities are completely described by magnitude only </a:t>
            </a:r>
          </a:p>
          <a:p>
            <a:pPr marL="0" indent="0">
              <a:buNone/>
            </a:pPr>
            <a:r>
              <a:rPr lang="en-US" altLang="en-US" sz="3600" dirty="0">
                <a:solidFill>
                  <a:srgbClr val="FF0000"/>
                </a:solidFill>
              </a:rPr>
              <a:t>Vector</a:t>
            </a:r>
            <a:r>
              <a:rPr lang="en-US" altLang="en-US" sz="3600" dirty="0"/>
              <a:t> quantities need both magnitude (size or numerical value) and direction to completely describe them </a:t>
            </a:r>
            <a:r>
              <a:rPr lang="en-US" altLang="en-US" sz="3600" dirty="0">
                <a:solidFill>
                  <a:srgbClr val="FF0000"/>
                </a:solidFill>
              </a:rPr>
              <a:t>positive </a:t>
            </a:r>
            <a:r>
              <a:rPr lang="en-US" altLang="en-US" sz="3600" dirty="0"/>
              <a:t>or </a:t>
            </a:r>
            <a:r>
              <a:rPr lang="en-US" altLang="en-US" sz="3600" dirty="0">
                <a:solidFill>
                  <a:srgbClr val="FF0000"/>
                </a:solidFill>
              </a:rPr>
              <a:t>negative </a:t>
            </a:r>
            <a:r>
              <a:rPr lang="en-US" altLang="en-US" sz="3600" dirty="0"/>
              <a:t>to indicate directions</a:t>
            </a:r>
            <a:r>
              <a:rPr lang="en-US" altLang="en-US" sz="3600" dirty="0">
                <a:solidFill>
                  <a:srgbClr val="FF0000"/>
                </a:solidFill>
              </a:rPr>
              <a:t> </a:t>
            </a:r>
            <a:endParaRPr lang="en-US" altLang="en-US" sz="3600" dirty="0"/>
          </a:p>
          <a:p>
            <a:endParaRPr lang="en-PH" sz="3600" dirty="0"/>
          </a:p>
        </p:txBody>
      </p:sp>
      <p:pic>
        <p:nvPicPr>
          <p:cNvPr id="4" name="Picture 4" descr="nw0011-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00" y="4495800"/>
            <a:ext cx="77343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155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Assignment 4</a:t>
            </a:r>
          </a:p>
        </p:txBody>
      </p:sp>
      <p:sp>
        <p:nvSpPr>
          <p:cNvPr id="3" name="Content Placeholder 2"/>
          <p:cNvSpPr>
            <a:spLocks noGrp="1"/>
          </p:cNvSpPr>
          <p:nvPr>
            <p:ph idx="1"/>
          </p:nvPr>
        </p:nvSpPr>
        <p:spPr/>
        <p:txBody>
          <a:bodyPr>
            <a:normAutofit/>
          </a:bodyPr>
          <a:lstStyle/>
          <a:p>
            <a:r>
              <a:rPr lang="en-PH" sz="3600" dirty="0"/>
              <a:t>A calculator falls off the side of the teacher’s table and hits the floor of 0.40 s later.</a:t>
            </a:r>
          </a:p>
          <a:p>
            <a:pPr marL="514350" indent="-514350">
              <a:buAutoNum type="alphaLcPeriod"/>
            </a:pPr>
            <a:r>
              <a:rPr lang="en-PH" sz="3600" dirty="0"/>
              <a:t>How high is the table?</a:t>
            </a:r>
          </a:p>
          <a:p>
            <a:pPr marL="514350" indent="-514350">
              <a:buAutoNum type="alphaLcPeriod"/>
            </a:pPr>
            <a:r>
              <a:rPr lang="en-PH" sz="3600" dirty="0"/>
              <a:t>How fast is the calculator traveling when it hits the floor?</a:t>
            </a:r>
          </a:p>
        </p:txBody>
      </p:sp>
    </p:spTree>
    <p:extLst>
      <p:ext uri="{BB962C8B-B14F-4D97-AF65-F5344CB8AC3E}">
        <p14:creationId xmlns:p14="http://schemas.microsoft.com/office/powerpoint/2010/main" val="82932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Seatwork 2</a:t>
            </a:r>
          </a:p>
        </p:txBody>
      </p:sp>
      <p:sp>
        <p:nvSpPr>
          <p:cNvPr id="3" name="Content Placeholder 2"/>
          <p:cNvSpPr>
            <a:spLocks noGrp="1"/>
          </p:cNvSpPr>
          <p:nvPr>
            <p:ph idx="1"/>
          </p:nvPr>
        </p:nvSpPr>
        <p:spPr/>
        <p:txBody>
          <a:bodyPr>
            <a:normAutofit/>
          </a:bodyPr>
          <a:lstStyle/>
          <a:p>
            <a:pPr marL="514350" indent="-514350">
              <a:buAutoNum type="arabicPeriod"/>
            </a:pPr>
            <a:r>
              <a:rPr lang="en-PH" sz="3600" dirty="0"/>
              <a:t>A guava thrown straight upward rises to 18.00m above its launch point.  At what height has the guava speed increased to one-half of its initial value?</a:t>
            </a:r>
          </a:p>
          <a:p>
            <a:pPr marL="514350" indent="-514350">
              <a:buAutoNum type="arabicPeriod"/>
            </a:pPr>
            <a:r>
              <a:rPr lang="en-PH" sz="3600" dirty="0"/>
              <a:t>How fast must a coin be thrown upward to reach a height of 15.00 m?</a:t>
            </a:r>
          </a:p>
        </p:txBody>
      </p:sp>
    </p:spTree>
    <p:extLst>
      <p:ext uri="{BB962C8B-B14F-4D97-AF65-F5344CB8AC3E}">
        <p14:creationId xmlns:p14="http://schemas.microsoft.com/office/powerpoint/2010/main" val="301539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Distance and Displacement</a:t>
            </a:r>
          </a:p>
        </p:txBody>
      </p:sp>
      <p:sp>
        <p:nvSpPr>
          <p:cNvPr id="3" name="Content Placeholder 2"/>
          <p:cNvSpPr>
            <a:spLocks noGrp="1"/>
          </p:cNvSpPr>
          <p:nvPr>
            <p:ph idx="1"/>
          </p:nvPr>
        </p:nvSpPr>
        <p:spPr/>
        <p:txBody>
          <a:bodyPr>
            <a:normAutofit/>
          </a:bodyPr>
          <a:lstStyle/>
          <a:p>
            <a:r>
              <a:rPr lang="en-PH" sz="4000" dirty="0">
                <a:solidFill>
                  <a:srgbClr val="FF0000"/>
                </a:solidFill>
              </a:rPr>
              <a:t>Distance </a:t>
            </a:r>
            <a:r>
              <a:rPr lang="en-PH" sz="4000" dirty="0"/>
              <a:t>is a scalar quantity that measures how far an object has traveled during its motion </a:t>
            </a:r>
          </a:p>
          <a:p>
            <a:pPr marL="0" indent="0">
              <a:buNone/>
            </a:pPr>
            <a:r>
              <a:rPr lang="en-PH" sz="4000" dirty="0"/>
              <a:t> </a:t>
            </a:r>
            <a:r>
              <a:rPr lang="en-PH" sz="4000" i="1" dirty="0"/>
              <a:t>x </a:t>
            </a:r>
            <a:r>
              <a:rPr lang="en-PH" sz="4000" dirty="0"/>
              <a:t>is used as symbol for distance, </a:t>
            </a:r>
            <a:r>
              <a:rPr lang="en-PH" sz="4000" i="1" dirty="0"/>
              <a:t>x</a:t>
            </a:r>
            <a:r>
              <a:rPr lang="en-PH" sz="4000" i="1" baseline="-25000" dirty="0"/>
              <a:t>i</a:t>
            </a:r>
            <a:r>
              <a:rPr lang="en-PH" sz="4000" i="1" dirty="0"/>
              <a:t> </a:t>
            </a:r>
            <a:r>
              <a:rPr lang="en-PH" sz="4000" dirty="0"/>
              <a:t>(initial distance) and </a:t>
            </a:r>
            <a:r>
              <a:rPr lang="en-PH" sz="4000" dirty="0" err="1"/>
              <a:t>x</a:t>
            </a:r>
            <a:r>
              <a:rPr lang="en-PH" sz="4000" baseline="-25000" dirty="0" err="1"/>
              <a:t>f</a:t>
            </a:r>
            <a:r>
              <a:rPr lang="en-PH" sz="4000" dirty="0"/>
              <a:t> (final distance)</a:t>
            </a:r>
          </a:p>
          <a:p>
            <a:r>
              <a:rPr lang="en-PH" sz="4000" dirty="0">
                <a:solidFill>
                  <a:srgbClr val="FF0000"/>
                </a:solidFill>
              </a:rPr>
              <a:t>Displacement </a:t>
            </a:r>
            <a:r>
              <a:rPr lang="en-PH" sz="4000" dirty="0"/>
              <a:t>is a vector quantity that tells the position of the object from its starting point</a:t>
            </a:r>
          </a:p>
          <a:p>
            <a:pPr marL="0" indent="0">
              <a:buNone/>
            </a:pPr>
            <a:r>
              <a:rPr lang="en-PH" sz="4000" dirty="0" err="1">
                <a:solidFill>
                  <a:srgbClr val="FF0000"/>
                </a:solidFill>
              </a:rPr>
              <a:t>X</a:t>
            </a:r>
            <a:r>
              <a:rPr lang="en-PH" sz="4000" baseline="-25000" dirty="0" err="1">
                <a:solidFill>
                  <a:srgbClr val="FF0000"/>
                </a:solidFill>
              </a:rPr>
              <a:t>f</a:t>
            </a:r>
            <a:r>
              <a:rPr lang="en-PH" sz="4000" dirty="0">
                <a:solidFill>
                  <a:srgbClr val="FF0000"/>
                </a:solidFill>
              </a:rPr>
              <a:t> – X</a:t>
            </a:r>
            <a:r>
              <a:rPr lang="en-PH" sz="4000" baseline="-25000" dirty="0">
                <a:solidFill>
                  <a:srgbClr val="FF0000"/>
                </a:solidFill>
              </a:rPr>
              <a:t>i</a:t>
            </a:r>
            <a:r>
              <a:rPr lang="en-PH" sz="4000" dirty="0">
                <a:solidFill>
                  <a:srgbClr val="FF0000"/>
                </a:solidFill>
              </a:rPr>
              <a:t> = displacement </a:t>
            </a:r>
          </a:p>
        </p:txBody>
      </p:sp>
    </p:spTree>
    <p:extLst>
      <p:ext uri="{BB962C8B-B14F-4D97-AF65-F5344CB8AC3E}">
        <p14:creationId xmlns:p14="http://schemas.microsoft.com/office/powerpoint/2010/main" val="228314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Speed vs Velocity</a:t>
            </a:r>
          </a:p>
        </p:txBody>
      </p:sp>
      <p:sp>
        <p:nvSpPr>
          <p:cNvPr id="3" name="Content Placeholder 2"/>
          <p:cNvSpPr>
            <a:spLocks noGrp="1"/>
          </p:cNvSpPr>
          <p:nvPr>
            <p:ph idx="1"/>
          </p:nvPr>
        </p:nvSpPr>
        <p:spPr/>
        <p:txBody>
          <a:bodyPr/>
          <a:lstStyle/>
          <a:p>
            <a:r>
              <a:rPr lang="en-PH" dirty="0">
                <a:solidFill>
                  <a:srgbClr val="FF0000"/>
                </a:solidFill>
              </a:rPr>
              <a:t>Speed </a:t>
            </a:r>
            <a:r>
              <a:rPr lang="en-PH" dirty="0"/>
              <a:t>is a scalar quantity and it is measured by:</a:t>
            </a:r>
          </a:p>
          <a:p>
            <a:endParaRPr lang="en-PH" dirty="0"/>
          </a:p>
          <a:p>
            <a:endParaRPr lang="en-PH" dirty="0"/>
          </a:p>
          <a:p>
            <a:endParaRPr lang="en-PH" dirty="0"/>
          </a:p>
          <a:p>
            <a:pPr marL="0" indent="0">
              <a:buNone/>
            </a:pPr>
            <a:r>
              <a:rPr lang="en-PH" dirty="0"/>
              <a:t>Where: </a:t>
            </a:r>
          </a:p>
          <a:p>
            <a:pPr marL="0" indent="0">
              <a:buNone/>
            </a:pPr>
            <a:r>
              <a:rPr lang="en-PH" dirty="0"/>
              <a:t>s – speed</a:t>
            </a:r>
          </a:p>
          <a:p>
            <a:pPr marL="0" indent="0">
              <a:buNone/>
            </a:pPr>
            <a:r>
              <a:rPr lang="en-PH" dirty="0"/>
              <a:t>d – distance</a:t>
            </a:r>
          </a:p>
          <a:p>
            <a:pPr marL="0" indent="0">
              <a:buNone/>
            </a:pPr>
            <a:r>
              <a:rPr lang="en-PH" dirty="0"/>
              <a:t>t -time</a:t>
            </a:r>
          </a:p>
          <a:p>
            <a:pPr marL="0" indent="0">
              <a:buNone/>
            </a:pPr>
            <a:endParaRPr lang="en-PH" dirty="0">
              <a:solidFill>
                <a:srgbClr val="FF0000"/>
              </a:solidFill>
            </a:endParaRPr>
          </a:p>
        </p:txBody>
      </p:sp>
      <p:pic>
        <p:nvPicPr>
          <p:cNvPr id="4" name="Picture 3"/>
          <p:cNvPicPr>
            <a:picLocks noChangeAspect="1"/>
          </p:cNvPicPr>
          <p:nvPr/>
        </p:nvPicPr>
        <p:blipFill>
          <a:blip r:embed="rId2"/>
          <a:stretch>
            <a:fillRect/>
          </a:stretch>
        </p:blipFill>
        <p:spPr>
          <a:xfrm>
            <a:off x="8356600" y="1508124"/>
            <a:ext cx="2033587" cy="1209675"/>
          </a:xfrm>
          <a:prstGeom prst="rect">
            <a:avLst/>
          </a:prstGeom>
        </p:spPr>
      </p:pic>
      <p:pic>
        <p:nvPicPr>
          <p:cNvPr id="5" name="Picture 4"/>
          <p:cNvPicPr>
            <a:picLocks noChangeAspect="1"/>
          </p:cNvPicPr>
          <p:nvPr/>
        </p:nvPicPr>
        <p:blipFill>
          <a:blip r:embed="rId3"/>
          <a:stretch>
            <a:fillRect/>
          </a:stretch>
        </p:blipFill>
        <p:spPr>
          <a:xfrm>
            <a:off x="2826544" y="2717799"/>
            <a:ext cx="3541712" cy="1930400"/>
          </a:xfrm>
          <a:prstGeom prst="rect">
            <a:avLst/>
          </a:prstGeom>
        </p:spPr>
      </p:pic>
    </p:spTree>
    <p:extLst>
      <p:ext uri="{BB962C8B-B14F-4D97-AF65-F5344CB8AC3E}">
        <p14:creationId xmlns:p14="http://schemas.microsoft.com/office/powerpoint/2010/main" val="202988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What is the dog’s average speed?</a:t>
            </a:r>
          </a:p>
        </p:txBody>
      </p:sp>
      <p:sp>
        <p:nvSpPr>
          <p:cNvPr id="3" name="Content Placeholder 2"/>
          <p:cNvSpPr>
            <a:spLocks noGrp="1"/>
          </p:cNvSpPr>
          <p:nvPr>
            <p:ph idx="1"/>
          </p:nvPr>
        </p:nvSpPr>
        <p:spPr/>
        <p:txBody>
          <a:bodyPr/>
          <a:lstStyle/>
          <a:p>
            <a:endParaRPr lang="en-PH"/>
          </a:p>
        </p:txBody>
      </p:sp>
      <p:pic>
        <p:nvPicPr>
          <p:cNvPr id="5" name="Picture 4"/>
          <p:cNvPicPr>
            <a:picLocks noChangeAspect="1"/>
          </p:cNvPicPr>
          <p:nvPr/>
        </p:nvPicPr>
        <p:blipFill>
          <a:blip r:embed="rId2"/>
          <a:stretch>
            <a:fillRect/>
          </a:stretch>
        </p:blipFill>
        <p:spPr>
          <a:xfrm>
            <a:off x="0" y="1414463"/>
            <a:ext cx="13687425" cy="5572125"/>
          </a:xfrm>
          <a:prstGeom prst="rect">
            <a:avLst/>
          </a:prstGeom>
        </p:spPr>
      </p:pic>
      <p:pic>
        <p:nvPicPr>
          <p:cNvPr id="6" name="Picture 5"/>
          <p:cNvPicPr>
            <a:picLocks noChangeAspect="1"/>
          </p:cNvPicPr>
          <p:nvPr/>
        </p:nvPicPr>
        <p:blipFill>
          <a:blip r:embed="rId3"/>
          <a:stretch>
            <a:fillRect/>
          </a:stretch>
        </p:blipFill>
        <p:spPr>
          <a:xfrm>
            <a:off x="1298374" y="2473326"/>
            <a:ext cx="723900" cy="533400"/>
          </a:xfrm>
          <a:prstGeom prst="rect">
            <a:avLst/>
          </a:prstGeom>
        </p:spPr>
      </p:pic>
      <p:pic>
        <p:nvPicPr>
          <p:cNvPr id="7" name="Picture 6"/>
          <p:cNvPicPr>
            <a:picLocks noChangeAspect="1"/>
          </p:cNvPicPr>
          <p:nvPr/>
        </p:nvPicPr>
        <p:blipFill>
          <a:blip r:embed="rId4"/>
          <a:stretch>
            <a:fillRect/>
          </a:stretch>
        </p:blipFill>
        <p:spPr>
          <a:xfrm>
            <a:off x="4591050" y="2495227"/>
            <a:ext cx="895350" cy="619125"/>
          </a:xfrm>
          <a:prstGeom prst="rect">
            <a:avLst/>
          </a:prstGeom>
        </p:spPr>
      </p:pic>
      <p:pic>
        <p:nvPicPr>
          <p:cNvPr id="8" name="Picture 7"/>
          <p:cNvPicPr>
            <a:picLocks noChangeAspect="1"/>
          </p:cNvPicPr>
          <p:nvPr/>
        </p:nvPicPr>
        <p:blipFill>
          <a:blip r:embed="rId4"/>
          <a:stretch>
            <a:fillRect/>
          </a:stretch>
        </p:blipFill>
        <p:spPr>
          <a:xfrm>
            <a:off x="6843712" y="2466657"/>
            <a:ext cx="895350" cy="619125"/>
          </a:xfrm>
          <a:prstGeom prst="rect">
            <a:avLst/>
          </a:prstGeom>
        </p:spPr>
      </p:pic>
      <p:pic>
        <p:nvPicPr>
          <p:cNvPr id="9" name="Picture 8"/>
          <p:cNvPicPr>
            <a:picLocks noChangeAspect="1"/>
          </p:cNvPicPr>
          <p:nvPr/>
        </p:nvPicPr>
        <p:blipFill>
          <a:blip r:embed="rId3"/>
          <a:stretch>
            <a:fillRect/>
          </a:stretch>
        </p:blipFill>
        <p:spPr>
          <a:xfrm>
            <a:off x="9467852" y="2452372"/>
            <a:ext cx="723900" cy="533400"/>
          </a:xfrm>
          <a:prstGeom prst="rect">
            <a:avLst/>
          </a:prstGeom>
        </p:spPr>
      </p:pic>
      <p:sp>
        <p:nvSpPr>
          <p:cNvPr id="10" name="TextBox 9"/>
          <p:cNvSpPr txBox="1"/>
          <p:nvPr/>
        </p:nvSpPr>
        <p:spPr>
          <a:xfrm>
            <a:off x="9285689" y="1467130"/>
            <a:ext cx="1850230" cy="584775"/>
          </a:xfrm>
          <a:prstGeom prst="rect">
            <a:avLst/>
          </a:prstGeom>
          <a:noFill/>
        </p:spPr>
        <p:txBody>
          <a:bodyPr wrap="square" rtlCol="0">
            <a:spAutoFit/>
          </a:bodyPr>
          <a:lstStyle/>
          <a:p>
            <a:r>
              <a:rPr lang="en-PH" sz="3200" b="1" dirty="0">
                <a:latin typeface="Broadway" panose="04040905080B02020502" pitchFamily="82" charset="0"/>
              </a:rPr>
              <a:t>t = 0 s</a:t>
            </a:r>
          </a:p>
        </p:txBody>
      </p:sp>
      <p:sp>
        <p:nvSpPr>
          <p:cNvPr id="11" name="TextBox 10"/>
          <p:cNvSpPr txBox="1"/>
          <p:nvPr/>
        </p:nvSpPr>
        <p:spPr>
          <a:xfrm>
            <a:off x="849513" y="1480762"/>
            <a:ext cx="1850230" cy="584775"/>
          </a:xfrm>
          <a:prstGeom prst="rect">
            <a:avLst/>
          </a:prstGeom>
          <a:noFill/>
        </p:spPr>
        <p:txBody>
          <a:bodyPr wrap="square" rtlCol="0">
            <a:spAutoFit/>
          </a:bodyPr>
          <a:lstStyle/>
          <a:p>
            <a:r>
              <a:rPr lang="en-PH" sz="3200" b="1" dirty="0">
                <a:latin typeface="Verdana" panose="020B0604030504040204" pitchFamily="34" charset="0"/>
                <a:ea typeface="Verdana" panose="020B0604030504040204" pitchFamily="34" charset="0"/>
                <a:cs typeface="Verdana" panose="020B0604030504040204" pitchFamily="34" charset="0"/>
              </a:rPr>
              <a:t>t = 5 s</a:t>
            </a:r>
          </a:p>
        </p:txBody>
      </p:sp>
      <p:sp>
        <p:nvSpPr>
          <p:cNvPr id="12" name="TextBox 11"/>
          <p:cNvSpPr txBox="1"/>
          <p:nvPr/>
        </p:nvSpPr>
        <p:spPr>
          <a:xfrm>
            <a:off x="4561285" y="1495026"/>
            <a:ext cx="1850230" cy="584775"/>
          </a:xfrm>
          <a:prstGeom prst="rect">
            <a:avLst/>
          </a:prstGeom>
          <a:noFill/>
        </p:spPr>
        <p:txBody>
          <a:bodyPr wrap="square" rtlCol="0">
            <a:spAutoFit/>
          </a:bodyPr>
          <a:lstStyle/>
          <a:p>
            <a:r>
              <a:rPr lang="en-PH" sz="3200" b="1" dirty="0">
                <a:latin typeface="Broadway" panose="04040905080B02020502" pitchFamily="82" charset="0"/>
              </a:rPr>
              <a:t>t = 8 s</a:t>
            </a:r>
          </a:p>
        </p:txBody>
      </p:sp>
      <p:sp>
        <p:nvSpPr>
          <p:cNvPr id="13" name="TextBox 12"/>
          <p:cNvSpPr txBox="1"/>
          <p:nvPr/>
        </p:nvSpPr>
        <p:spPr>
          <a:xfrm>
            <a:off x="6650238" y="1452048"/>
            <a:ext cx="1850230" cy="584775"/>
          </a:xfrm>
          <a:prstGeom prst="rect">
            <a:avLst/>
          </a:prstGeom>
          <a:noFill/>
        </p:spPr>
        <p:txBody>
          <a:bodyPr wrap="square" rtlCol="0">
            <a:spAutoFit/>
          </a:bodyPr>
          <a:lstStyle/>
          <a:p>
            <a:r>
              <a:rPr lang="en-PH" sz="3200" b="1" dirty="0">
                <a:latin typeface="Broadway" panose="04040905080B02020502" pitchFamily="82" charset="0"/>
              </a:rPr>
              <a:t>t = 10 s</a:t>
            </a:r>
          </a:p>
        </p:txBody>
      </p:sp>
    </p:spTree>
    <p:extLst>
      <p:ext uri="{BB962C8B-B14F-4D97-AF65-F5344CB8AC3E}">
        <p14:creationId xmlns:p14="http://schemas.microsoft.com/office/powerpoint/2010/main" val="11610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solidFill>
                  <a:srgbClr val="FF0000"/>
                </a:solidFill>
              </a:rPr>
              <a:t>Velocity</a:t>
            </a:r>
          </a:p>
        </p:txBody>
      </p:sp>
      <p:sp>
        <p:nvSpPr>
          <p:cNvPr id="3" name="Content Placeholder 2"/>
          <p:cNvSpPr>
            <a:spLocks noGrp="1"/>
          </p:cNvSpPr>
          <p:nvPr>
            <p:ph idx="1"/>
          </p:nvPr>
        </p:nvSpPr>
        <p:spPr/>
        <p:txBody>
          <a:bodyPr/>
          <a:lstStyle/>
          <a:p>
            <a:r>
              <a:rPr lang="en-PH" dirty="0"/>
              <a:t>is a vector product (with magnitude and direction)</a:t>
            </a:r>
          </a:p>
          <a:p>
            <a:pPr marL="0" indent="0">
              <a:buNone/>
            </a:pPr>
            <a:endParaRPr lang="en-PH" dirty="0"/>
          </a:p>
        </p:txBody>
      </p:sp>
      <p:pic>
        <p:nvPicPr>
          <p:cNvPr id="4" name="Picture 3"/>
          <p:cNvPicPr>
            <a:picLocks noChangeAspect="1"/>
          </p:cNvPicPr>
          <p:nvPr/>
        </p:nvPicPr>
        <p:blipFill>
          <a:blip r:embed="rId2"/>
          <a:stretch>
            <a:fillRect/>
          </a:stretch>
        </p:blipFill>
        <p:spPr>
          <a:xfrm>
            <a:off x="1447800" y="2501106"/>
            <a:ext cx="5791200" cy="1500188"/>
          </a:xfrm>
          <a:prstGeom prst="rect">
            <a:avLst/>
          </a:prstGeom>
        </p:spPr>
      </p:pic>
      <p:sp>
        <p:nvSpPr>
          <p:cNvPr id="5" name="TextBox 4"/>
          <p:cNvSpPr txBox="1"/>
          <p:nvPr/>
        </p:nvSpPr>
        <p:spPr>
          <a:xfrm>
            <a:off x="7099300" y="2774146"/>
            <a:ext cx="1320800" cy="954107"/>
          </a:xfrm>
          <a:prstGeom prst="rect">
            <a:avLst/>
          </a:prstGeom>
          <a:noFill/>
        </p:spPr>
        <p:txBody>
          <a:bodyPr wrap="square" rtlCol="0">
            <a:spAutoFit/>
          </a:bodyPr>
          <a:lstStyle/>
          <a:p>
            <a:pPr algn="ctr"/>
            <a:r>
              <a:rPr lang="en-PH" sz="2800" u="sng" dirty="0"/>
              <a:t>6m</a:t>
            </a:r>
            <a:r>
              <a:rPr lang="en-PH" sz="2800" dirty="0"/>
              <a:t> </a:t>
            </a:r>
            <a:endParaRPr lang="en-PH" sz="2800" u="sng" dirty="0"/>
          </a:p>
          <a:p>
            <a:pPr algn="ctr"/>
            <a:r>
              <a:rPr lang="en-PH" sz="2800" dirty="0"/>
              <a:t>s</a:t>
            </a:r>
          </a:p>
        </p:txBody>
      </p:sp>
      <p:sp>
        <p:nvSpPr>
          <p:cNvPr id="6" name="TextBox 5"/>
          <p:cNvSpPr txBox="1"/>
          <p:nvPr/>
        </p:nvSpPr>
        <p:spPr>
          <a:xfrm>
            <a:off x="8420100" y="2774146"/>
            <a:ext cx="1663700" cy="584775"/>
          </a:xfrm>
          <a:prstGeom prst="rect">
            <a:avLst/>
          </a:prstGeom>
          <a:noFill/>
        </p:spPr>
        <p:txBody>
          <a:bodyPr wrap="square" rtlCol="0">
            <a:spAutoFit/>
          </a:bodyPr>
          <a:lstStyle/>
          <a:p>
            <a:r>
              <a:rPr lang="en-PH" sz="3200"/>
              <a:t>,West</a:t>
            </a:r>
            <a:endParaRPr lang="en-PH" sz="3200" dirty="0"/>
          </a:p>
        </p:txBody>
      </p:sp>
      <p:sp>
        <p:nvSpPr>
          <p:cNvPr id="7" name="TextBox 6"/>
          <p:cNvSpPr txBox="1"/>
          <p:nvPr/>
        </p:nvSpPr>
        <p:spPr>
          <a:xfrm>
            <a:off x="6731000" y="2895600"/>
            <a:ext cx="558800" cy="707886"/>
          </a:xfrm>
          <a:prstGeom prst="rect">
            <a:avLst/>
          </a:prstGeom>
          <a:noFill/>
        </p:spPr>
        <p:txBody>
          <a:bodyPr wrap="square" rtlCol="0">
            <a:spAutoFit/>
          </a:bodyPr>
          <a:lstStyle/>
          <a:p>
            <a:pPr algn="ctr"/>
            <a:r>
              <a:rPr lang="en-PH" sz="4000" dirty="0"/>
              <a:t>=</a:t>
            </a:r>
          </a:p>
        </p:txBody>
      </p:sp>
    </p:spTree>
    <p:extLst>
      <p:ext uri="{BB962C8B-B14F-4D97-AF65-F5344CB8AC3E}">
        <p14:creationId xmlns:p14="http://schemas.microsoft.com/office/powerpoint/2010/main" val="321425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76200"/>
            <a:ext cx="8534400" cy="701731"/>
          </a:xfrm>
        </p:spPr>
        <p:txBody>
          <a:bodyPr anchor="t">
            <a:spAutoFit/>
          </a:bodyPr>
          <a:lstStyle/>
          <a:p>
            <a:r>
              <a:rPr lang="en-US" altLang="en-US" dirty="0"/>
              <a:t>Negative velocity</a:t>
            </a:r>
          </a:p>
        </p:txBody>
      </p:sp>
      <p:sp>
        <p:nvSpPr>
          <p:cNvPr id="7171" name="Rectangle 3"/>
          <p:cNvSpPr>
            <a:spLocks noGrp="1" noChangeArrowheads="1"/>
          </p:cNvSpPr>
          <p:nvPr>
            <p:ph type="body" idx="4294967295"/>
          </p:nvPr>
        </p:nvSpPr>
        <p:spPr>
          <a:xfrm>
            <a:off x="1790700" y="762001"/>
            <a:ext cx="8610600" cy="1172629"/>
          </a:xfrm>
        </p:spPr>
        <p:txBody>
          <a:bodyPr>
            <a:spAutoFit/>
          </a:bodyPr>
          <a:lstStyle/>
          <a:p>
            <a:pPr marL="203200" indent="-203200">
              <a:buClr>
                <a:srgbClr val="D33325"/>
              </a:buClr>
              <a:buFont typeface="Times" panose="02020603050405020304" pitchFamily="18" charset="0"/>
              <a:buChar char="•"/>
            </a:pPr>
            <a:r>
              <a:rPr lang="en-US" altLang="en-US" sz="2600" dirty="0">
                <a:latin typeface="Times New Roman" panose="02020603050405020304" pitchFamily="18" charset="0"/>
              </a:rPr>
              <a:t>The average </a:t>
            </a:r>
            <a:r>
              <a:rPr lang="en-US" altLang="en-US" sz="2600" i="1" dirty="0">
                <a:latin typeface="Times New Roman" panose="02020603050405020304" pitchFamily="18" charset="0"/>
              </a:rPr>
              <a:t>x-</a:t>
            </a:r>
            <a:r>
              <a:rPr lang="en-US" altLang="en-US" sz="2600" dirty="0">
                <a:latin typeface="Times New Roman" panose="02020603050405020304" pitchFamily="18" charset="0"/>
              </a:rPr>
              <a:t>velocity is </a:t>
            </a:r>
            <a:r>
              <a:rPr lang="en-US" altLang="en-US" sz="2600" i="1" dirty="0">
                <a:latin typeface="Times New Roman" panose="02020603050405020304" pitchFamily="18" charset="0"/>
              </a:rPr>
              <a:t>negative</a:t>
            </a:r>
            <a:r>
              <a:rPr lang="en-US" altLang="en-US" sz="2600" dirty="0">
                <a:latin typeface="Times New Roman" panose="02020603050405020304" pitchFamily="18" charset="0"/>
              </a:rPr>
              <a:t> during a time interval if the particle moves in the negative </a:t>
            </a:r>
            <a:r>
              <a:rPr lang="en-US" altLang="en-US" sz="2600" i="1" dirty="0">
                <a:latin typeface="Times New Roman" panose="02020603050405020304" pitchFamily="18" charset="0"/>
              </a:rPr>
              <a:t>x-</a:t>
            </a:r>
            <a:r>
              <a:rPr lang="en-US" altLang="en-US" sz="2600" dirty="0">
                <a:latin typeface="Times New Roman" panose="02020603050405020304" pitchFamily="18" charset="0"/>
              </a:rPr>
              <a:t>direction for that time interval. </a:t>
            </a:r>
            <a:endParaRPr lang="en-US" altLang="en-US" dirty="0"/>
          </a:p>
        </p:txBody>
      </p:sp>
      <p:pic>
        <p:nvPicPr>
          <p:cNvPr id="7172" name="Picture 4" descr="02_Figure02-I"/>
          <p:cNvPicPr>
            <a:picLocks noChangeAspect="1" noChangeArrowheads="1"/>
          </p:cNvPicPr>
          <p:nvPr/>
        </p:nvPicPr>
        <p:blipFill>
          <a:blip r:embed="rId2">
            <a:extLst>
              <a:ext uri="{28A0092B-C50C-407E-A947-70E740481C1C}">
                <a14:useLocalDpi xmlns:a14="http://schemas.microsoft.com/office/drawing/2010/main" val="0"/>
              </a:ext>
            </a:extLst>
          </a:blip>
          <a:srcRect b="4887"/>
          <a:stretch>
            <a:fillRect/>
          </a:stretch>
        </p:blipFill>
        <p:spPr bwMode="auto">
          <a:xfrm>
            <a:off x="710416" y="2620431"/>
            <a:ext cx="9690884"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711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076"/>
            <a:ext cx="10515600" cy="1325563"/>
          </a:xfrm>
        </p:spPr>
        <p:txBody>
          <a:bodyPr/>
          <a:lstStyle/>
          <a:p>
            <a:r>
              <a:rPr lang="en-PH" dirty="0"/>
              <a:t>Uniformly Accelerated Motion</a:t>
            </a:r>
          </a:p>
        </p:txBody>
      </p:sp>
      <p:sp>
        <p:nvSpPr>
          <p:cNvPr id="3" name="Content Placeholder 2"/>
          <p:cNvSpPr>
            <a:spLocks noGrp="1"/>
          </p:cNvSpPr>
          <p:nvPr>
            <p:ph idx="1"/>
          </p:nvPr>
        </p:nvSpPr>
        <p:spPr/>
        <p:txBody>
          <a:bodyPr>
            <a:normAutofit/>
          </a:bodyPr>
          <a:lstStyle/>
          <a:p>
            <a:r>
              <a:rPr lang="en-PH" sz="3200" dirty="0"/>
              <a:t>When an object’s velocity changes constantly either in magnitude or direction, the object is in </a:t>
            </a:r>
            <a:r>
              <a:rPr lang="en-PH" sz="3200" dirty="0">
                <a:solidFill>
                  <a:srgbClr val="FF0000"/>
                </a:solidFill>
              </a:rPr>
              <a:t>accelerated motion</a:t>
            </a:r>
            <a:r>
              <a:rPr lang="en-PH" sz="3200" dirty="0"/>
              <a:t>. When a moving object speeds up, the acceleration is </a:t>
            </a:r>
            <a:r>
              <a:rPr lang="en-PH" sz="3200" dirty="0">
                <a:solidFill>
                  <a:srgbClr val="FF0000"/>
                </a:solidFill>
              </a:rPr>
              <a:t>positive</a:t>
            </a:r>
            <a:r>
              <a:rPr lang="en-PH" sz="3200" dirty="0"/>
              <a:t> and when the object slows down, the acceleration is </a:t>
            </a:r>
            <a:r>
              <a:rPr lang="en-PH" sz="3200" dirty="0">
                <a:solidFill>
                  <a:srgbClr val="FF0000"/>
                </a:solidFill>
              </a:rPr>
              <a:t>negative</a:t>
            </a:r>
            <a:endParaRPr lang="en-PH" sz="3200" dirty="0"/>
          </a:p>
        </p:txBody>
      </p:sp>
    </p:spTree>
    <p:extLst>
      <p:ext uri="{BB962C8B-B14F-4D97-AF65-F5344CB8AC3E}">
        <p14:creationId xmlns:p14="http://schemas.microsoft.com/office/powerpoint/2010/main" val="1939159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1024</Words>
  <Application>Microsoft Office PowerPoint</Application>
  <PresentationFormat>Widescreen</PresentationFormat>
  <Paragraphs>133</Paragraphs>
  <Slides>31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Broadway</vt:lpstr>
      <vt:lpstr>Calibri</vt:lpstr>
      <vt:lpstr>Calibri Light</vt:lpstr>
      <vt:lpstr>Times</vt:lpstr>
      <vt:lpstr>Times New Roman</vt:lpstr>
      <vt:lpstr>Verdana</vt:lpstr>
      <vt:lpstr>Office Theme</vt:lpstr>
      <vt:lpstr>Equation</vt:lpstr>
      <vt:lpstr>Horizontal Motion Along A Straight Line</vt:lpstr>
      <vt:lpstr>Motion</vt:lpstr>
      <vt:lpstr>Scalar and Vector Quantities</vt:lpstr>
      <vt:lpstr>Distance and Displacement</vt:lpstr>
      <vt:lpstr>Speed vs Velocity</vt:lpstr>
      <vt:lpstr>What is the dog’s average speed?</vt:lpstr>
      <vt:lpstr>Velocity</vt:lpstr>
      <vt:lpstr>Negative velocity</vt:lpstr>
      <vt:lpstr>Uniformly Accelerated Motion</vt:lpstr>
      <vt:lpstr>Acceleration and Velocity</vt:lpstr>
      <vt:lpstr>Acceleration and Velocity</vt:lpstr>
      <vt:lpstr>Acceleration and Velocity</vt:lpstr>
      <vt:lpstr>Acceleration</vt:lpstr>
      <vt:lpstr>Average Acceleration</vt:lpstr>
      <vt:lpstr>Kinematic Equations, specific</vt:lpstr>
      <vt:lpstr>Kinematic Equations, specific</vt:lpstr>
      <vt:lpstr>Kinematic Equations, specific</vt:lpstr>
      <vt:lpstr>Kinematic Equations, specific</vt:lpstr>
      <vt:lpstr>Kinematic Equations, specific</vt:lpstr>
      <vt:lpstr>When a = 0</vt:lpstr>
      <vt:lpstr>Examples</vt:lpstr>
      <vt:lpstr>Assignment</vt:lpstr>
      <vt:lpstr>Assignment 3</vt:lpstr>
      <vt:lpstr>Objects in Free Fall Motion</vt:lpstr>
      <vt:lpstr>Falling Objects</vt:lpstr>
      <vt:lpstr>Kinematics equation for uniformly accelerated motion</vt:lpstr>
      <vt:lpstr>Example 1</vt:lpstr>
      <vt:lpstr>Objects Thrown Upward</vt:lpstr>
      <vt:lpstr>Example 2</vt:lpstr>
      <vt:lpstr>Assignment 4</vt:lpstr>
      <vt:lpstr>Seatwork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Motion Along A Straight Line</dc:title>
  <dc:creator>Maria Sayo</dc:creator>
  <cp:lastModifiedBy>Geenaissants hehe</cp:lastModifiedBy>
  <cp:revision>28</cp:revision>
  <dcterms:created xsi:type="dcterms:W3CDTF">2018-10-02T11:45:16Z</dcterms:created>
  <dcterms:modified xsi:type="dcterms:W3CDTF">2024-02-29T02:07:01Z</dcterms:modified>
</cp:coreProperties>
</file>