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139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25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6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08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95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48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08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47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0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7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71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1202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99F910-2497-442A-A132-D96B9C71A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0" y="1523999"/>
            <a:ext cx="6096000" cy="3085323"/>
          </a:xfrm>
        </p:spPr>
        <p:txBody>
          <a:bodyPr>
            <a:normAutofit fontScale="90000"/>
          </a:bodyPr>
          <a:lstStyle/>
          <a:p>
            <a:pPr algn="r"/>
            <a:r>
              <a:rPr lang="en-PH" sz="6800" dirty="0"/>
              <a:t>GUIDELINES:  CURRENT TRENDS AND ISSUES WITH SEMINAR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7F670D-CDA9-4A41-AE35-3A42AB0E2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0" y="5033961"/>
            <a:ext cx="6096000" cy="762001"/>
          </a:xfrm>
        </p:spPr>
        <p:txBody>
          <a:bodyPr>
            <a:normAutofit/>
          </a:bodyPr>
          <a:lstStyle/>
          <a:p>
            <a:pPr algn="r"/>
            <a:endParaRPr lang="en-PH" dirty="0"/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C327A6BD-E304-4BAA-9BB1-2B20013F74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15" r="25819" b="1"/>
          <a:stretch/>
        </p:blipFill>
        <p:spPr>
          <a:xfrm>
            <a:off x="-2" y="-1"/>
            <a:ext cx="4572002" cy="685800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6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6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58155" y="4933805"/>
                </a:lnTo>
                <a:cubicBezTo>
                  <a:pt x="4160163" y="4953853"/>
                  <a:pt x="4171415" y="4969749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8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2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289" y="6365204"/>
                </a:lnTo>
                <a:lnTo>
                  <a:pt x="4380007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lnTo>
                  <a:pt x="4381289" y="6365204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6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1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4"/>
                  <a:pt x="4125838" y="2518264"/>
                </a:cubicBez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8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1" y="2463018"/>
                </a:cubicBez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1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6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7900967-84CA-47B4-9F1C-E787BAC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AB3C749-6482-440B-9386-94091006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C5C6B36-2238-4BBF-87F8-B1B3F5DD5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6453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6612E-DBA5-47ED-B5F0-E3E03C43D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38539"/>
            <a:ext cx="10668000" cy="5657461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PH" sz="1800" dirty="0">
                <a:effectLst/>
                <a:latin typeface="Calibri" panose="020F0502020204030204" pitchFamily="34" charset="0"/>
                <a:ea typeface="Batang" panose="02030600000101010101" pitchFamily="18" charset="-127"/>
                <a:cs typeface="Cordia New" panose="020B0304020202020204" pitchFamily="34" charset="-34"/>
              </a:rPr>
              <a:t>The class will be divided into different groups to form </a:t>
            </a:r>
            <a:r>
              <a:rPr lang="en-PH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Batang" panose="02030600000101010101" pitchFamily="18" charset="-127"/>
                <a:cs typeface="Cordia New" panose="020B0304020202020204" pitchFamily="34" charset="-34"/>
              </a:rPr>
              <a:t>5 members </a:t>
            </a:r>
            <a:r>
              <a:rPr lang="en-PH" sz="1800" dirty="0">
                <a:effectLst/>
                <a:latin typeface="Calibri" panose="020F0502020204030204" pitchFamily="34" charset="0"/>
                <a:ea typeface="Batang" panose="02030600000101010101" pitchFamily="18" charset="-127"/>
                <a:cs typeface="Cordia New" panose="020B0304020202020204" pitchFamily="34" charset="-34"/>
              </a:rPr>
              <a:t>per group.</a:t>
            </a:r>
          </a:p>
          <a:p>
            <a:pPr marL="514350" indent="-514350">
              <a:buFont typeface="+mj-lt"/>
              <a:buAutoNum type="arabicPeriod"/>
            </a:pPr>
            <a:r>
              <a:rPr lang="en-PH" sz="1800" dirty="0">
                <a:effectLst/>
                <a:latin typeface="Calibri" panose="020F0502020204030204" pitchFamily="34" charset="0"/>
                <a:ea typeface="Batang" panose="02030600000101010101" pitchFamily="18" charset="-127"/>
                <a:cs typeface="Cordia New" panose="020B0304020202020204" pitchFamily="34" charset="-34"/>
              </a:rPr>
              <a:t>The students will have the liberty to choose their group members</a:t>
            </a:r>
          </a:p>
          <a:p>
            <a:pPr marL="514350" indent="-514350">
              <a:buFont typeface="+mj-lt"/>
              <a:buAutoNum type="arabicPeriod"/>
            </a:pPr>
            <a:r>
              <a:rPr lang="en-PH" sz="1800" dirty="0">
                <a:effectLst/>
                <a:latin typeface="Calibri" panose="020F0502020204030204" pitchFamily="34" charset="0"/>
                <a:ea typeface="Batang" panose="02030600000101010101" pitchFamily="18" charset="-127"/>
                <a:cs typeface="Cordia New" panose="020B0304020202020204" pitchFamily="34" charset="-34"/>
              </a:rPr>
              <a:t>Once the group was established, </a:t>
            </a:r>
            <a:r>
              <a:rPr lang="en-PH" sz="1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Batang" panose="02030600000101010101" pitchFamily="18" charset="-127"/>
                <a:cs typeface="Cordia New" panose="020B0304020202020204" pitchFamily="34" charset="-34"/>
              </a:rPr>
              <a:t>FORM 1: GROUP INFORMATION FORM</a:t>
            </a:r>
            <a:r>
              <a:rPr lang="en-PH" sz="18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Batang" panose="02030600000101010101" pitchFamily="18" charset="-127"/>
                <a:cs typeface="Cordia New" panose="020B0304020202020204" pitchFamily="34" charset="-34"/>
              </a:rPr>
              <a:t> </a:t>
            </a:r>
            <a:r>
              <a:rPr lang="en-PH" sz="1800" dirty="0">
                <a:effectLst/>
                <a:latin typeface="Calibri" panose="020F0502020204030204" pitchFamily="34" charset="0"/>
                <a:ea typeface="Batang" panose="02030600000101010101" pitchFamily="18" charset="-127"/>
                <a:cs typeface="Cordia New" panose="020B0304020202020204" pitchFamily="34" charset="-34"/>
              </a:rPr>
              <a:t>should be accomplished and submit to the teacher in-charged.</a:t>
            </a:r>
          </a:p>
          <a:p>
            <a:pPr marL="514350" indent="-514350">
              <a:buFont typeface="+mj-lt"/>
              <a:buAutoNum type="arabicPeriod"/>
            </a:pPr>
            <a:r>
              <a:rPr lang="en-PH" sz="1800" dirty="0">
                <a:effectLst/>
                <a:latin typeface="Calibri" panose="020F0502020204030204" pitchFamily="34" charset="0"/>
                <a:ea typeface="Batang" panose="02030600000101010101" pitchFamily="18" charset="-127"/>
                <a:cs typeface="Cordia New" panose="020B0304020202020204" pitchFamily="34" charset="-34"/>
              </a:rPr>
              <a:t>The teacher will discuss to the class the topics and the requirements in organizing the training (online or in-person)</a:t>
            </a:r>
          </a:p>
          <a:p>
            <a:pPr marL="514350" indent="-514350">
              <a:buFont typeface="+mj-lt"/>
              <a:buAutoNum type="arabicPeriod"/>
            </a:pPr>
            <a:r>
              <a:rPr lang="en-PH" sz="1800" dirty="0">
                <a:effectLst/>
                <a:latin typeface="Calibri" panose="020F0502020204030204" pitchFamily="34" charset="0"/>
                <a:ea typeface="Batang" panose="02030600000101010101" pitchFamily="18" charset="-127"/>
                <a:cs typeface="Cordia New" panose="020B0304020202020204" pitchFamily="34" charset="-34"/>
              </a:rPr>
              <a:t>Each group will submit the </a:t>
            </a:r>
            <a:r>
              <a:rPr lang="en-PH" sz="1800" b="1" dirty="0">
                <a:effectLst/>
                <a:latin typeface="Calibri" panose="020F0502020204030204" pitchFamily="34" charset="0"/>
                <a:ea typeface="Batang" panose="02030600000101010101" pitchFamily="18" charset="-127"/>
                <a:cs typeface="Cordia New" panose="020B0304020202020204" pitchFamily="34" charset="-34"/>
              </a:rPr>
              <a:t>FORM 2: PROPOSED TRAINING PROGRAM </a:t>
            </a:r>
            <a:r>
              <a:rPr lang="en-PH" sz="1800" dirty="0">
                <a:effectLst/>
                <a:latin typeface="Calibri" panose="020F0502020204030204" pitchFamily="34" charset="0"/>
                <a:ea typeface="Batang" panose="02030600000101010101" pitchFamily="18" charset="-127"/>
                <a:cs typeface="Cordia New" panose="020B0304020202020204" pitchFamily="34" charset="-34"/>
              </a:rPr>
              <a:t>and submit to the teacher for approval. </a:t>
            </a:r>
          </a:p>
          <a:p>
            <a:pPr marL="342900" lvl="0" indent="-342900" rtl="0">
              <a:lnSpc>
                <a:spcPct val="107000"/>
              </a:lnSpc>
              <a:buFont typeface="+mj-lt"/>
              <a:buAutoNum type="arabicPeriod"/>
            </a:pPr>
            <a:r>
              <a:rPr lang="en-PH" sz="1800" dirty="0">
                <a:latin typeface="Calibri" panose="020F0502020204030204" pitchFamily="34" charset="0"/>
                <a:ea typeface="Batang" panose="02030600000101010101" pitchFamily="18" charset="-127"/>
                <a:cs typeface="Cordia New" panose="020B0304020202020204" pitchFamily="34" charset="-34"/>
              </a:rPr>
              <a:t>Once approved, the group should prepare all the requirements for the training. The following are the suggested list of things to be prepared: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en-PH" sz="1800" dirty="0">
                <a:latin typeface="Calibri" panose="020F0502020204030204" pitchFamily="34" charset="0"/>
                <a:ea typeface="Batang" panose="02030600000101010101" pitchFamily="18" charset="-127"/>
                <a:cs typeface="Cordia New" panose="020B0304020202020204" pitchFamily="34" charset="-34"/>
              </a:rPr>
              <a:t>Registration process and flow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en-PH" sz="1800" dirty="0">
                <a:latin typeface="Calibri" panose="020F0502020204030204" pitchFamily="34" charset="0"/>
                <a:ea typeface="Batang" panose="02030600000101010101" pitchFamily="18" charset="-127"/>
                <a:cs typeface="Cordia New" panose="020B0304020202020204" pitchFamily="34" charset="-34"/>
              </a:rPr>
              <a:t>Invitation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en-PH" sz="1800" dirty="0">
                <a:latin typeface="Calibri" panose="020F0502020204030204" pitchFamily="34" charset="0"/>
                <a:ea typeface="Batang" panose="02030600000101010101" pitchFamily="18" charset="-127"/>
                <a:cs typeface="Cordia New" panose="020B0304020202020204" pitchFamily="34" charset="-34"/>
              </a:rPr>
              <a:t>Certificates (both for speakers / attendees)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en-PH" sz="1800" dirty="0">
                <a:latin typeface="Calibri" panose="020F0502020204030204" pitchFamily="34" charset="0"/>
                <a:ea typeface="Batang" panose="02030600000101010101" pitchFamily="18" charset="-127"/>
                <a:cs typeface="Cordia New" panose="020B0304020202020204" pitchFamily="34" charset="-34"/>
              </a:rPr>
              <a:t>Program Flow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en-PH" sz="1800" dirty="0">
                <a:latin typeface="Calibri" panose="020F0502020204030204" pitchFamily="34" charset="0"/>
                <a:ea typeface="Batang" panose="02030600000101010101" pitchFamily="18" charset="-127"/>
                <a:cs typeface="Cordia New" panose="020B0304020202020204" pitchFamily="34" charset="-34"/>
              </a:rPr>
              <a:t>Documentation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en-PH" sz="1800" dirty="0">
                <a:latin typeface="Calibri" panose="020F0502020204030204" pitchFamily="34" charset="0"/>
                <a:ea typeface="Batang" panose="02030600000101010101" pitchFamily="18" charset="-127"/>
                <a:cs typeface="Cordia New" panose="020B0304020202020204" pitchFamily="34" charset="-34"/>
              </a:rPr>
              <a:t>Result of Evaluation (based from </a:t>
            </a:r>
            <a:r>
              <a:rPr lang="en-PH" sz="1800" b="1" dirty="0">
                <a:solidFill>
                  <a:srgbClr val="FFFF00"/>
                </a:solidFill>
                <a:latin typeface="Calibri" panose="020F0502020204030204" pitchFamily="34" charset="0"/>
                <a:ea typeface="Batang" panose="02030600000101010101" pitchFamily="18" charset="-127"/>
                <a:cs typeface="Cordia New" panose="020B0304020202020204" pitchFamily="34" charset="-34"/>
              </a:rPr>
              <a:t>FORM 3: TRAINING / WEBINAR EVALUATION FORM</a:t>
            </a:r>
            <a:r>
              <a:rPr lang="en-PH" sz="1800" dirty="0">
                <a:latin typeface="Calibri" panose="020F0502020204030204" pitchFamily="34" charset="0"/>
                <a:ea typeface="Batang" panose="02030600000101010101" pitchFamily="18" charset="-127"/>
                <a:cs typeface="Cordia New" panose="020B0304020202020204" pitchFamily="34" charset="-34"/>
              </a:rPr>
              <a:t>)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PH" sz="1800" dirty="0">
                <a:effectLst/>
                <a:latin typeface="Calibri" panose="020F0502020204030204" pitchFamily="34" charset="0"/>
                <a:ea typeface="Batang" panose="02030600000101010101" pitchFamily="18" charset="-127"/>
                <a:cs typeface="Cordia New" panose="020B0304020202020204" pitchFamily="34" charset="-34"/>
              </a:rPr>
              <a:t>The final documentation should be submitted to the as part of final requirements.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PH" sz="2200" dirty="0">
              <a:latin typeface="Calibri" panose="020F0502020204030204" pitchFamily="34" charset="0"/>
              <a:ea typeface="Batang" panose="02030600000101010101" pitchFamily="18" charset="-127"/>
              <a:cs typeface="Cordia New" panose="020B0304020202020204" pitchFamily="34" charset="-34"/>
            </a:endParaRPr>
          </a:p>
          <a:p>
            <a:pPr marL="514350" indent="-514350">
              <a:buFont typeface="+mj-lt"/>
              <a:buAutoNum type="arabicPeriod"/>
            </a:pPr>
            <a:endParaRPr lang="en-PH" sz="1800" dirty="0">
              <a:latin typeface="Calibri" panose="020F0502020204030204" pitchFamily="34" charset="0"/>
              <a:ea typeface="Batang" panose="02030600000101010101" pitchFamily="18" charset="-127"/>
              <a:cs typeface="Cordia New" panose="020B0304020202020204" pitchFamily="34" charset="-34"/>
            </a:endParaRPr>
          </a:p>
          <a:p>
            <a:pPr marL="514350" indent="-514350">
              <a:buFont typeface="+mj-lt"/>
              <a:buAutoNum type="arabicPeriod"/>
            </a:pPr>
            <a:endParaRPr lang="en-PH" sz="1800" dirty="0">
              <a:effectLst/>
              <a:latin typeface="Calibri" panose="020F0502020204030204" pitchFamily="34" charset="0"/>
              <a:ea typeface="Batang" panose="02030600000101010101" pitchFamily="18" charset="-127"/>
              <a:cs typeface="Cordia New" panose="020B0304020202020204" pitchFamily="34" charset="-34"/>
            </a:endParaRPr>
          </a:p>
          <a:p>
            <a:pPr marL="514350" indent="-514350">
              <a:buFont typeface="+mj-lt"/>
              <a:buAutoNum type="arabicPeriod"/>
            </a:pPr>
            <a:endParaRPr lang="en-PH" sz="1800" dirty="0">
              <a:effectLst/>
              <a:latin typeface="Calibri" panose="020F0502020204030204" pitchFamily="34" charset="0"/>
              <a:ea typeface="Batang" panose="02030600000101010101" pitchFamily="18" charset="-127"/>
              <a:cs typeface="Cordia New" panose="020B0304020202020204" pitchFamily="34" charset="-34"/>
            </a:endParaRPr>
          </a:p>
          <a:p>
            <a:pPr marL="514350" indent="-514350">
              <a:buFont typeface="+mj-lt"/>
              <a:buAutoNum type="arabicPeriod"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670362782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RegularSeed_2SEEDS">
      <a:dk1>
        <a:srgbClr val="000000"/>
      </a:dk1>
      <a:lt1>
        <a:srgbClr val="FFFFFF"/>
      </a:lt1>
      <a:dk2>
        <a:srgbClr val="1B2C2F"/>
      </a:dk2>
      <a:lt2>
        <a:srgbClr val="F3F0F0"/>
      </a:lt2>
      <a:accent1>
        <a:srgbClr val="3BB1AE"/>
      </a:accent1>
      <a:accent2>
        <a:srgbClr val="46B382"/>
      </a:accent2>
      <a:accent3>
        <a:srgbClr val="4D96C3"/>
      </a:accent3>
      <a:accent4>
        <a:srgbClr val="B13BAD"/>
      </a:accent4>
      <a:accent5>
        <a:srgbClr val="C34D8D"/>
      </a:accent5>
      <a:accent6>
        <a:srgbClr val="B13B4A"/>
      </a:accent6>
      <a:hlink>
        <a:srgbClr val="C2494D"/>
      </a:hlink>
      <a:folHlink>
        <a:srgbClr val="7F7F7F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167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Nova Cond</vt:lpstr>
      <vt:lpstr>Calibri</vt:lpstr>
      <vt:lpstr>Impact</vt:lpstr>
      <vt:lpstr>TornVTI</vt:lpstr>
      <vt:lpstr>GUIDELINES:  CURRENT TRENDS AND ISSUES WITH SEMINAR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GUIDELINES:  CURRENT TRENDS AND ISSUES WITH SEMINAR</dc:title>
  <dc:creator>Marissa G. Chua</dc:creator>
  <cp:lastModifiedBy>Marissa G. Chua</cp:lastModifiedBy>
  <cp:revision>2</cp:revision>
  <dcterms:created xsi:type="dcterms:W3CDTF">2021-01-16T02:09:55Z</dcterms:created>
  <dcterms:modified xsi:type="dcterms:W3CDTF">2021-01-16T02:50:22Z</dcterms:modified>
</cp:coreProperties>
</file>