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33"/>
  </p:notesMasterIdLst>
  <p:sldIdLst>
    <p:sldId id="256" r:id="rId2"/>
    <p:sldId id="307" r:id="rId3"/>
    <p:sldId id="318" r:id="rId4"/>
    <p:sldId id="319" r:id="rId5"/>
    <p:sldId id="259" r:id="rId6"/>
    <p:sldId id="331" r:id="rId7"/>
    <p:sldId id="330" r:id="rId8"/>
    <p:sldId id="334" r:id="rId9"/>
    <p:sldId id="309" r:id="rId10"/>
    <p:sldId id="310" r:id="rId11"/>
    <p:sldId id="332" r:id="rId12"/>
    <p:sldId id="335" r:id="rId13"/>
    <p:sldId id="311" r:id="rId14"/>
    <p:sldId id="333" r:id="rId15"/>
    <p:sldId id="312" r:id="rId16"/>
    <p:sldId id="313" r:id="rId17"/>
    <p:sldId id="314" r:id="rId18"/>
    <p:sldId id="315" r:id="rId19"/>
    <p:sldId id="316" r:id="rId20"/>
    <p:sldId id="317" r:id="rId21"/>
    <p:sldId id="320" r:id="rId22"/>
    <p:sldId id="322" r:id="rId23"/>
    <p:sldId id="323" r:id="rId24"/>
    <p:sldId id="324" r:id="rId25"/>
    <p:sldId id="325" r:id="rId26"/>
    <p:sldId id="326" r:id="rId27"/>
    <p:sldId id="327" r:id="rId28"/>
    <p:sldId id="328" r:id="rId29"/>
    <p:sldId id="336" r:id="rId30"/>
    <p:sldId id="337" r:id="rId31"/>
    <p:sldId id="329" r:id="rId32"/>
  </p:sldIdLst>
  <p:sldSz cx="9144000" cy="5143500" type="screen16x9"/>
  <p:notesSz cx="6858000" cy="9144000"/>
  <p:embeddedFontLst>
    <p:embeddedFont>
      <p:font typeface="Bree Serif" panose="020B0604020202020204" charset="0"/>
      <p:regular r:id="rId34"/>
    </p:embeddedFont>
    <p:embeddedFont>
      <p:font typeface="Roboto Black" panose="020B0604020202020204" charset="0"/>
      <p:bold r:id="rId35"/>
      <p:boldItalic r:id="rId36"/>
    </p:embeddedFont>
    <p:embeddedFont>
      <p:font typeface="Roboto Condensed Light" panose="02000000000000000000" pitchFamily="2" charset="0"/>
      <p:regular r:id="rId37"/>
      <p:italic r:id="rId38"/>
    </p:embeddedFont>
    <p:embeddedFont>
      <p:font typeface="Roboto Light"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2542"/>
    <a:srgbClr val="48FED4"/>
    <a:srgbClr val="5C5C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217" autoAdjust="0"/>
  </p:normalViewPr>
  <p:slideViewPr>
    <p:cSldViewPr snapToGrid="0">
      <p:cViewPr varScale="1">
        <p:scale>
          <a:sx n="66" d="100"/>
          <a:sy n="66" d="100"/>
        </p:scale>
        <p:origin x="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webroot.com/us/en/resources/tips-articles/computer-security-threats-phishin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www.webroot.com/us/en/resources/tips-articles/malware"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guru99.com/software-testing.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recordedfuture.com/threat-actor-types/" TargetMode="External"/><Relationship Id="rId7" Type="http://schemas.openxmlformats.org/officeDocument/2006/relationships/hyperlink" Target="https://www.webopedia.com/TERM/D/DDoS_attack.html"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www.webopedia.com/TERM/H/hacktivism.html" TargetMode="External"/><Relationship Id="rId5" Type="http://schemas.openxmlformats.org/officeDocument/2006/relationships/hyperlink" Target="https://www.webopedia.com/TERM/R/ransomware.html" TargetMode="External"/><Relationship Id="rId4" Type="http://schemas.openxmlformats.org/officeDocument/2006/relationships/hyperlink" Target="https://www.webopedia.com/TERM/P/phishing.html"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webroot.com/us/en/resources/glossary/what-is-distributed-denial-of-service"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www.webroot.com/us/en/home/products/isp"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8" Type="http://schemas.openxmlformats.org/officeDocument/2006/relationships/hyperlink" Target="https://blog.malwarebytes.com/threat-analysis/2018/03/exploit-kits-winter-2018-review/" TargetMode="External"/><Relationship Id="rId13" Type="http://schemas.openxmlformats.org/officeDocument/2006/relationships/hyperlink" Target="https://blog.malwarebytes.com/101/2016/01/hacking-your-head-how-cybercriminals-use-social-engineering/" TargetMode="External"/><Relationship Id="rId18" Type="http://schemas.openxmlformats.org/officeDocument/2006/relationships/hyperlink" Target="http://www.malwarebytes.com/ios" TargetMode="External"/><Relationship Id="rId3" Type="http://schemas.openxmlformats.org/officeDocument/2006/relationships/hyperlink" Target="https://blog.malwarebytes.com/author/wzamora/" TargetMode="External"/><Relationship Id="rId21" Type="http://schemas.openxmlformats.org/officeDocument/2006/relationships/hyperlink" Target="https://www.malwarebytes.com/products/" TargetMode="External"/><Relationship Id="rId7" Type="http://schemas.openxmlformats.org/officeDocument/2006/relationships/hyperlink" Target="https://blog.malwarebytes.com/101/2016/03/how-to-beat-ransomware-prevent-dont-react/" TargetMode="External"/><Relationship Id="rId12" Type="http://schemas.openxmlformats.org/officeDocument/2006/relationships/hyperlink" Target="https://blog.malwarebytes.com/101/2015/10/whats-patch-tuesday/" TargetMode="External"/><Relationship Id="rId17" Type="http://schemas.openxmlformats.org/officeDocument/2006/relationships/hyperlink" Target="http://www.malwarebytes.com/android" TargetMode="External"/><Relationship Id="rId2" Type="http://schemas.openxmlformats.org/officeDocument/2006/relationships/slide" Target="../slides/slide28.xml"/><Relationship Id="rId16" Type="http://schemas.openxmlformats.org/officeDocument/2006/relationships/hyperlink" Target="https://blog.malwarebytes.com/tech-support-scams/" TargetMode="External"/><Relationship Id="rId20" Type="http://schemas.openxmlformats.org/officeDocument/2006/relationships/hyperlink" Target="https://blog.malwarebytes.com/101/2018/05/https-why-the-green-padlock-is-not-enough/" TargetMode="External"/><Relationship Id="rId1" Type="http://schemas.openxmlformats.org/officeDocument/2006/relationships/notesMaster" Target="../notesMasters/notesMaster1.xml"/><Relationship Id="rId6" Type="http://schemas.openxmlformats.org/officeDocument/2006/relationships/hyperlink" Target="https://www.malwarebytes.com/malware/" TargetMode="External"/><Relationship Id="rId11" Type="http://schemas.openxmlformats.org/officeDocument/2006/relationships/hyperlink" Target="https://www.malwarebytes.com/malvertising/" TargetMode="External"/><Relationship Id="rId5" Type="http://schemas.openxmlformats.org/officeDocument/2006/relationships/hyperlink" Target="https://blog.malwarebytes.com/101/2015/06/10-easy-steps-to-clean-your-infected-computer/" TargetMode="External"/><Relationship Id="rId15" Type="http://schemas.openxmlformats.org/officeDocument/2006/relationships/hyperlink" Target="https://blog.malwarebytes.com/101/2017/06/somethings-phishy-how-to-detect-phishing-attempts/" TargetMode="External"/><Relationship Id="rId10" Type="http://schemas.openxmlformats.org/officeDocument/2006/relationships/hyperlink" Target="https://blog.malwarebytes.com/101/2016/06/truth-in-malvertising-how-to-beat-bad-ads/" TargetMode="External"/><Relationship Id="rId19" Type="http://schemas.openxmlformats.org/officeDocument/2006/relationships/hyperlink" Target="https://blog.malwarebytes.com/101/2017/05/dont-need-27-different-passwords/" TargetMode="External"/><Relationship Id="rId4" Type="http://schemas.openxmlformats.org/officeDocument/2006/relationships/hyperlink" Target="https://blog.malwarebytes.com/101/2016/05/how-to-tell-if-youre-infected-with-malware/" TargetMode="External"/><Relationship Id="rId9" Type="http://schemas.openxmlformats.org/officeDocument/2006/relationships/hyperlink" Target="https://www.malwarebytes.com/exploits/" TargetMode="External"/><Relationship Id="rId14" Type="http://schemas.openxmlformats.org/officeDocument/2006/relationships/hyperlink" Target="https://blog.malwarebytes.com/101/2018/06/five-easy-ways-to-recognize-and-dispose-of-malicious-emails/" TargetMode="External"/></Relationships>
</file>

<file path=ppt/notesSlides/_rels/notesSlide29.xml.rels><?xml version="1.0" encoding="UTF-8" standalone="yes"?>
<Relationships xmlns="http://schemas.openxmlformats.org/package/2006/relationships"><Relationship Id="rId8" Type="http://schemas.openxmlformats.org/officeDocument/2006/relationships/hyperlink" Target="https://blog.malwarebytes.com/threat-analysis/2018/03/exploit-kits-winter-2018-review/" TargetMode="External"/><Relationship Id="rId13" Type="http://schemas.openxmlformats.org/officeDocument/2006/relationships/hyperlink" Target="https://blog.malwarebytes.com/101/2016/01/hacking-your-head-how-cybercriminals-use-social-engineering/" TargetMode="External"/><Relationship Id="rId18" Type="http://schemas.openxmlformats.org/officeDocument/2006/relationships/hyperlink" Target="http://www.malwarebytes.com/ios" TargetMode="External"/><Relationship Id="rId3" Type="http://schemas.openxmlformats.org/officeDocument/2006/relationships/hyperlink" Target="https://blog.malwarebytes.com/author/wzamora/" TargetMode="External"/><Relationship Id="rId21" Type="http://schemas.openxmlformats.org/officeDocument/2006/relationships/hyperlink" Target="https://www.malwarebytes.com/products/" TargetMode="External"/><Relationship Id="rId7" Type="http://schemas.openxmlformats.org/officeDocument/2006/relationships/hyperlink" Target="https://blog.malwarebytes.com/101/2016/03/how-to-beat-ransomware-prevent-dont-react/" TargetMode="External"/><Relationship Id="rId12" Type="http://schemas.openxmlformats.org/officeDocument/2006/relationships/hyperlink" Target="https://blog.malwarebytes.com/101/2015/10/whats-patch-tuesday/" TargetMode="External"/><Relationship Id="rId17" Type="http://schemas.openxmlformats.org/officeDocument/2006/relationships/hyperlink" Target="http://www.malwarebytes.com/android" TargetMode="External"/><Relationship Id="rId2" Type="http://schemas.openxmlformats.org/officeDocument/2006/relationships/slide" Target="../slides/slide29.xml"/><Relationship Id="rId16" Type="http://schemas.openxmlformats.org/officeDocument/2006/relationships/hyperlink" Target="https://blog.malwarebytes.com/tech-support-scams/" TargetMode="External"/><Relationship Id="rId20" Type="http://schemas.openxmlformats.org/officeDocument/2006/relationships/hyperlink" Target="https://blog.malwarebytes.com/101/2018/05/https-why-the-green-padlock-is-not-enough/" TargetMode="External"/><Relationship Id="rId1" Type="http://schemas.openxmlformats.org/officeDocument/2006/relationships/notesMaster" Target="../notesMasters/notesMaster1.xml"/><Relationship Id="rId6" Type="http://schemas.openxmlformats.org/officeDocument/2006/relationships/hyperlink" Target="https://www.malwarebytes.com/malware/" TargetMode="External"/><Relationship Id="rId11" Type="http://schemas.openxmlformats.org/officeDocument/2006/relationships/hyperlink" Target="https://www.malwarebytes.com/malvertising/" TargetMode="External"/><Relationship Id="rId5" Type="http://schemas.openxmlformats.org/officeDocument/2006/relationships/hyperlink" Target="https://blog.malwarebytes.com/101/2015/06/10-easy-steps-to-clean-your-infected-computer/" TargetMode="External"/><Relationship Id="rId15" Type="http://schemas.openxmlformats.org/officeDocument/2006/relationships/hyperlink" Target="https://blog.malwarebytes.com/101/2017/06/somethings-phishy-how-to-detect-phishing-attempts/" TargetMode="External"/><Relationship Id="rId10" Type="http://schemas.openxmlformats.org/officeDocument/2006/relationships/hyperlink" Target="https://blog.malwarebytes.com/101/2016/06/truth-in-malvertising-how-to-beat-bad-ads/" TargetMode="External"/><Relationship Id="rId19" Type="http://schemas.openxmlformats.org/officeDocument/2006/relationships/hyperlink" Target="https://blog.malwarebytes.com/101/2017/05/dont-need-27-different-passwords/" TargetMode="External"/><Relationship Id="rId4" Type="http://schemas.openxmlformats.org/officeDocument/2006/relationships/hyperlink" Target="https://blog.malwarebytes.com/101/2016/05/how-to-tell-if-youre-infected-with-malware/" TargetMode="External"/><Relationship Id="rId9" Type="http://schemas.openxmlformats.org/officeDocument/2006/relationships/hyperlink" Target="https://www.malwarebytes.com/exploits/" TargetMode="External"/><Relationship Id="rId14" Type="http://schemas.openxmlformats.org/officeDocument/2006/relationships/hyperlink" Target="https://blog.malwarebytes.com/101/2018/06/five-easy-ways-to-recognize-and-dispose-of-malicious-emails/"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8" Type="http://schemas.openxmlformats.org/officeDocument/2006/relationships/hyperlink" Target="https://blog.malwarebytes.com/threat-analysis/2018/03/exploit-kits-winter-2018-review/" TargetMode="External"/><Relationship Id="rId13" Type="http://schemas.openxmlformats.org/officeDocument/2006/relationships/hyperlink" Target="https://blog.malwarebytes.com/101/2016/01/hacking-your-head-how-cybercriminals-use-social-engineering/" TargetMode="External"/><Relationship Id="rId18" Type="http://schemas.openxmlformats.org/officeDocument/2006/relationships/hyperlink" Target="http://www.malwarebytes.com/ios" TargetMode="External"/><Relationship Id="rId3" Type="http://schemas.openxmlformats.org/officeDocument/2006/relationships/hyperlink" Target="https://blog.malwarebytes.com/author/wzamora/" TargetMode="External"/><Relationship Id="rId21" Type="http://schemas.openxmlformats.org/officeDocument/2006/relationships/hyperlink" Target="https://www.malwarebytes.com/products/" TargetMode="External"/><Relationship Id="rId7" Type="http://schemas.openxmlformats.org/officeDocument/2006/relationships/hyperlink" Target="https://blog.malwarebytes.com/101/2016/03/how-to-beat-ransomware-prevent-dont-react/" TargetMode="External"/><Relationship Id="rId12" Type="http://schemas.openxmlformats.org/officeDocument/2006/relationships/hyperlink" Target="https://blog.malwarebytes.com/101/2015/10/whats-patch-tuesday/" TargetMode="External"/><Relationship Id="rId17" Type="http://schemas.openxmlformats.org/officeDocument/2006/relationships/hyperlink" Target="http://www.malwarebytes.com/android" TargetMode="External"/><Relationship Id="rId2" Type="http://schemas.openxmlformats.org/officeDocument/2006/relationships/slide" Target="../slides/slide30.xml"/><Relationship Id="rId16" Type="http://schemas.openxmlformats.org/officeDocument/2006/relationships/hyperlink" Target="https://blog.malwarebytes.com/tech-support-scams/" TargetMode="External"/><Relationship Id="rId20" Type="http://schemas.openxmlformats.org/officeDocument/2006/relationships/hyperlink" Target="https://blog.malwarebytes.com/101/2018/05/https-why-the-green-padlock-is-not-enough/" TargetMode="External"/><Relationship Id="rId1" Type="http://schemas.openxmlformats.org/officeDocument/2006/relationships/notesMaster" Target="../notesMasters/notesMaster1.xml"/><Relationship Id="rId6" Type="http://schemas.openxmlformats.org/officeDocument/2006/relationships/hyperlink" Target="https://www.malwarebytes.com/malware/" TargetMode="External"/><Relationship Id="rId11" Type="http://schemas.openxmlformats.org/officeDocument/2006/relationships/hyperlink" Target="https://www.malwarebytes.com/malvertising/" TargetMode="External"/><Relationship Id="rId5" Type="http://schemas.openxmlformats.org/officeDocument/2006/relationships/hyperlink" Target="https://blog.malwarebytes.com/101/2015/06/10-easy-steps-to-clean-your-infected-computer/" TargetMode="External"/><Relationship Id="rId15" Type="http://schemas.openxmlformats.org/officeDocument/2006/relationships/hyperlink" Target="https://blog.malwarebytes.com/101/2017/06/somethings-phishy-how-to-detect-phishing-attempts/" TargetMode="External"/><Relationship Id="rId10" Type="http://schemas.openxmlformats.org/officeDocument/2006/relationships/hyperlink" Target="https://blog.malwarebytes.com/101/2016/06/truth-in-malvertising-how-to-beat-bad-ads/" TargetMode="External"/><Relationship Id="rId19" Type="http://schemas.openxmlformats.org/officeDocument/2006/relationships/hyperlink" Target="https://blog.malwarebytes.com/101/2017/05/dont-need-27-different-passwords/" TargetMode="External"/><Relationship Id="rId4" Type="http://schemas.openxmlformats.org/officeDocument/2006/relationships/hyperlink" Target="https://blog.malwarebytes.com/101/2016/05/how-to-tell-if-youre-infected-with-malware/" TargetMode="External"/><Relationship Id="rId9" Type="http://schemas.openxmlformats.org/officeDocument/2006/relationships/hyperlink" Target="https://www.malwarebytes.com/exploits/" TargetMode="External"/><Relationship Id="rId14" Type="http://schemas.openxmlformats.org/officeDocument/2006/relationships/hyperlink" Target="https://blog.malwarebytes.com/101/2018/06/five-easy-ways-to-recognize-and-dispose-of-malicious-emails/"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How can hackers find me?</a:t>
            </a:r>
          </a:p>
          <a:p>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Anyone who uses a computer connected to the Internet is susceptible to the threats that computer hackers and online predators pose. These online villains typically use </a:t>
            </a:r>
            <a:r>
              <a:rPr lang="en-US" sz="1100" b="0" i="0" u="none" strike="noStrike" cap="none" dirty="0">
                <a:solidFill>
                  <a:srgbClr val="000000"/>
                </a:solidFill>
                <a:effectLst/>
                <a:latin typeface="Arial"/>
                <a:ea typeface="Arial"/>
                <a:cs typeface="Arial"/>
                <a:sym typeface="Arial"/>
                <a:hlinkClick r:id="rId3"/>
              </a:rPr>
              <a:t>phishing scams</a:t>
            </a:r>
            <a:r>
              <a:rPr lang="en-US" sz="1100" b="0" i="0" u="none" strike="noStrike" cap="none" dirty="0">
                <a:solidFill>
                  <a:srgbClr val="000000"/>
                </a:solidFill>
                <a:effectLst/>
                <a:latin typeface="Arial"/>
                <a:ea typeface="Arial"/>
                <a:cs typeface="Arial"/>
                <a:sym typeface="Arial"/>
              </a:rPr>
              <a:t>, spam email or instant messages and bogus websites to deliver </a:t>
            </a:r>
            <a:r>
              <a:rPr lang="en-US" sz="1100" b="0" i="0" u="none" strike="noStrike" cap="none" dirty="0">
                <a:solidFill>
                  <a:srgbClr val="000000"/>
                </a:solidFill>
                <a:effectLst/>
                <a:latin typeface="Arial"/>
                <a:ea typeface="Arial"/>
                <a:cs typeface="Arial"/>
                <a:sym typeface="Arial"/>
                <a:hlinkClick r:id="rId4"/>
              </a:rPr>
              <a:t>dangerous malware</a:t>
            </a:r>
            <a:r>
              <a:rPr lang="en-US" sz="1100" b="0" i="0" u="none" strike="noStrike" cap="none" dirty="0">
                <a:solidFill>
                  <a:srgbClr val="000000"/>
                </a:solidFill>
                <a:effectLst/>
                <a:latin typeface="Arial"/>
                <a:ea typeface="Arial"/>
                <a:cs typeface="Arial"/>
                <a:sym typeface="Arial"/>
              </a:rPr>
              <a:t> to your computer and compromise your computer security.</a:t>
            </a:r>
          </a:p>
          <a:p>
            <a:r>
              <a:rPr lang="en-US" sz="1100" b="0" i="0" u="none" strike="noStrike" cap="none" dirty="0">
                <a:solidFill>
                  <a:srgbClr val="000000"/>
                </a:solidFill>
                <a:effectLst/>
                <a:latin typeface="Arial"/>
                <a:ea typeface="Arial"/>
                <a:cs typeface="Arial"/>
                <a:sym typeface="Arial"/>
              </a:rPr>
              <a:t>Computer hackers can also try to access your computer and private information directly if you are not protected by a firewall. They can monitor your conversations or peruse the back-end of your personal website. Usually disguised with a bogus identity, predators can lure you into revealing sensitive personal and financial information, or much worse.</a:t>
            </a:r>
          </a:p>
          <a:p>
            <a:r>
              <a:rPr lang="en-US" sz="1100" b="0" i="0" u="none" strike="noStrike" cap="none" dirty="0">
                <a:solidFill>
                  <a:srgbClr val="000000"/>
                </a:solidFill>
                <a:effectLst/>
                <a:latin typeface="Arial"/>
                <a:ea typeface="Arial"/>
                <a:cs typeface="Arial"/>
                <a:sym typeface="Arial"/>
              </a:rPr>
              <a:t>What are things that a hacker can do to me?</a:t>
            </a:r>
          </a:p>
          <a:p>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While your computer is connected to the Internet, the malware a hacker has installed on your PC quietly transmits your personal and financial information without your knowledge or consent. Or, a computer predator may pounce on the private information you unwittingly revealed. In either case, they will be able to:</a:t>
            </a:r>
          </a:p>
          <a:p>
            <a:r>
              <a:rPr lang="en-US" sz="1100" b="0" i="0" u="none" strike="noStrike" cap="none" dirty="0">
                <a:solidFill>
                  <a:srgbClr val="000000"/>
                </a:solidFill>
                <a:effectLst/>
                <a:latin typeface="Arial"/>
                <a:ea typeface="Arial"/>
                <a:cs typeface="Arial"/>
                <a:sym typeface="Arial"/>
              </a:rPr>
              <a:t>Hijack your usernames and passwords</a:t>
            </a:r>
          </a:p>
          <a:p>
            <a:r>
              <a:rPr lang="en-US" sz="1100" b="0" i="0" u="none" strike="noStrike" cap="none" dirty="0">
                <a:solidFill>
                  <a:srgbClr val="000000"/>
                </a:solidFill>
                <a:effectLst/>
                <a:latin typeface="Arial"/>
                <a:ea typeface="Arial"/>
                <a:cs typeface="Arial"/>
                <a:sym typeface="Arial"/>
              </a:rPr>
              <a:t>Steal your money and open credit card and bank accounts in your name</a:t>
            </a:r>
          </a:p>
          <a:p>
            <a:r>
              <a:rPr lang="en-US" sz="1100" b="0" i="0" u="none" strike="noStrike" cap="none" dirty="0">
                <a:solidFill>
                  <a:srgbClr val="000000"/>
                </a:solidFill>
                <a:effectLst/>
                <a:latin typeface="Arial"/>
                <a:ea typeface="Arial"/>
                <a:cs typeface="Arial"/>
                <a:sym typeface="Arial"/>
              </a:rPr>
              <a:t>Ruin your credit</a:t>
            </a:r>
          </a:p>
          <a:p>
            <a:r>
              <a:rPr lang="en-US" sz="1100" b="0" i="0" u="none" strike="noStrike" cap="none" dirty="0">
                <a:solidFill>
                  <a:srgbClr val="000000"/>
                </a:solidFill>
                <a:effectLst/>
                <a:latin typeface="Arial"/>
                <a:ea typeface="Arial"/>
                <a:cs typeface="Arial"/>
                <a:sym typeface="Arial"/>
              </a:rPr>
              <a:t>Request new account Personal Identification Numbers (PINs) or additional credit cards</a:t>
            </a:r>
          </a:p>
          <a:p>
            <a:r>
              <a:rPr lang="en-US" sz="1100" b="0" i="0" u="none" strike="noStrike" cap="none" dirty="0">
                <a:solidFill>
                  <a:srgbClr val="000000"/>
                </a:solidFill>
                <a:effectLst/>
                <a:latin typeface="Arial"/>
                <a:ea typeface="Arial"/>
                <a:cs typeface="Arial"/>
                <a:sym typeface="Arial"/>
              </a:rPr>
              <a:t>Make purchases</a:t>
            </a:r>
          </a:p>
          <a:p>
            <a:r>
              <a:rPr lang="en-US" sz="1100" b="0" i="0" u="none" strike="noStrike" cap="none" dirty="0">
                <a:solidFill>
                  <a:srgbClr val="000000"/>
                </a:solidFill>
                <a:effectLst/>
                <a:latin typeface="Arial"/>
                <a:ea typeface="Arial"/>
                <a:cs typeface="Arial"/>
                <a:sym typeface="Arial"/>
              </a:rPr>
              <a:t>Add themselves or an alias that they control as an authorized user so it’s easier to use your credit</a:t>
            </a:r>
          </a:p>
          <a:p>
            <a:r>
              <a:rPr lang="en-US" sz="1100" b="0" i="0" u="none" strike="noStrike" cap="none" dirty="0">
                <a:solidFill>
                  <a:srgbClr val="000000"/>
                </a:solidFill>
                <a:effectLst/>
                <a:latin typeface="Arial"/>
                <a:ea typeface="Arial"/>
                <a:cs typeface="Arial"/>
                <a:sym typeface="Arial"/>
              </a:rPr>
              <a:t>Obtain cash advances</a:t>
            </a:r>
          </a:p>
          <a:p>
            <a:r>
              <a:rPr lang="en-US" sz="1100" b="0" i="0" u="none" strike="noStrike" cap="none" dirty="0">
                <a:solidFill>
                  <a:srgbClr val="000000"/>
                </a:solidFill>
                <a:effectLst/>
                <a:latin typeface="Arial"/>
                <a:ea typeface="Arial"/>
                <a:cs typeface="Arial"/>
                <a:sym typeface="Arial"/>
              </a:rPr>
              <a:t>Use and abuse your Social Security number</a:t>
            </a:r>
          </a:p>
          <a:p>
            <a:r>
              <a:rPr lang="en-US" sz="1100" b="0" i="0" u="none" strike="noStrike" cap="none" dirty="0">
                <a:solidFill>
                  <a:srgbClr val="000000"/>
                </a:solidFill>
                <a:effectLst/>
                <a:latin typeface="Arial"/>
                <a:ea typeface="Arial"/>
                <a:cs typeface="Arial"/>
                <a:sym typeface="Arial"/>
              </a:rPr>
              <a:t>Sell your information to other parties who will use it for illicit or illegal purposes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631877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1" i="0" u="none" strike="noStrike" cap="none" dirty="0">
                <a:solidFill>
                  <a:srgbClr val="000000"/>
                </a:solidFill>
                <a:effectLst/>
                <a:latin typeface="Arial"/>
                <a:ea typeface="Arial"/>
                <a:cs typeface="Arial"/>
                <a:sym typeface="Arial"/>
              </a:rPr>
              <a:t>Who is a Hacker? Types of Hackers</a:t>
            </a:r>
          </a:p>
          <a:p>
            <a:r>
              <a:rPr lang="en-US" sz="1100" b="0" i="0" u="none" strike="noStrike" cap="none" dirty="0">
                <a:solidFill>
                  <a:srgbClr val="000000"/>
                </a:solidFill>
                <a:effectLst/>
                <a:latin typeface="Arial"/>
                <a:ea typeface="Arial"/>
                <a:cs typeface="Arial"/>
                <a:sym typeface="Arial"/>
              </a:rPr>
              <a:t>A </a:t>
            </a:r>
            <a:r>
              <a:rPr lang="en-US" sz="1100" b="1" i="0" u="none" strike="noStrike" cap="none" dirty="0">
                <a:solidFill>
                  <a:srgbClr val="000000"/>
                </a:solidFill>
                <a:effectLst/>
                <a:latin typeface="Arial"/>
                <a:ea typeface="Arial"/>
                <a:cs typeface="Arial"/>
                <a:sym typeface="Arial"/>
              </a:rPr>
              <a:t>Hacker</a:t>
            </a:r>
            <a:r>
              <a:rPr lang="en-US" sz="1100" b="0" i="0" u="none" strike="noStrike" cap="none" dirty="0">
                <a:solidFill>
                  <a:srgbClr val="000000"/>
                </a:solidFill>
                <a:effectLst/>
                <a:latin typeface="Arial"/>
                <a:ea typeface="Arial"/>
                <a:cs typeface="Arial"/>
                <a:sym typeface="Arial"/>
              </a:rPr>
              <a:t> is a person who finds and exploits the weakness in computer systems and/or networks to gain access. Hackers are usually skilled computer programmers with knowledge of computer security.</a:t>
            </a:r>
          </a:p>
          <a:p>
            <a:r>
              <a:rPr lang="en-US" sz="1100" b="0" i="0" u="none" strike="noStrike" cap="none" dirty="0">
                <a:solidFill>
                  <a:srgbClr val="000000"/>
                </a:solidFill>
                <a:effectLst/>
                <a:latin typeface="Arial"/>
                <a:ea typeface="Arial"/>
                <a:cs typeface="Arial"/>
                <a:sym typeface="Arial"/>
              </a:rPr>
              <a:t>Hackers are classified according to the intent of their actions. The following list classifies hackers according to their intent.</a:t>
            </a:r>
          </a:p>
          <a:p>
            <a:r>
              <a:rPr lang="en-US" b="1" dirty="0" err="1">
                <a:effectLst/>
              </a:rPr>
              <a:t>SymbolDescriptionEthical</a:t>
            </a:r>
            <a:r>
              <a:rPr lang="en-US" b="1" dirty="0">
                <a:effectLst/>
              </a:rPr>
              <a:t> Hacker (White hat): </a:t>
            </a:r>
            <a:r>
              <a:rPr lang="en-US" dirty="0">
                <a:effectLst/>
              </a:rPr>
              <a:t>A hacker who gains access to systems with a view to fix the identified weaknesses. They may also perform penetration</a:t>
            </a:r>
            <a:r>
              <a:rPr lang="en-US" sz="1100" b="0" i="0" u="none" strike="noStrike" cap="none" dirty="0">
                <a:solidFill>
                  <a:srgbClr val="000000"/>
                </a:solidFill>
                <a:effectLst/>
                <a:latin typeface="Arial"/>
                <a:ea typeface="Arial"/>
                <a:cs typeface="Arial"/>
                <a:sym typeface="Arial"/>
                <a:hlinkClick r:id="rId3"/>
              </a:rPr>
              <a:t> Testing </a:t>
            </a:r>
            <a:r>
              <a:rPr lang="en-US" dirty="0">
                <a:effectLst/>
              </a:rPr>
              <a:t>and vulnerability assessments.</a:t>
            </a:r>
          </a:p>
          <a:p>
            <a:r>
              <a:rPr lang="en-US" b="1" dirty="0">
                <a:effectLst/>
              </a:rPr>
              <a:t>Cracker (Black hat): </a:t>
            </a:r>
            <a:r>
              <a:rPr lang="en-US" dirty="0">
                <a:effectLst/>
              </a:rPr>
              <a:t>A hacker who gains unauthorized access to computer systems for personal gain. The intent is usually to steal corporate data, violate privacy rights, transfer funds from bank accounts etc.</a:t>
            </a:r>
          </a:p>
          <a:p>
            <a:r>
              <a:rPr lang="en-US" b="1" dirty="0">
                <a:effectLst/>
              </a:rPr>
              <a:t>Grey hat: </a:t>
            </a:r>
            <a:r>
              <a:rPr lang="en-US" dirty="0">
                <a:effectLst/>
              </a:rPr>
              <a:t>A hacker who is in between ethical and black hat hackers. He/she breaks into computer systems without authority with a view to identify weaknesses and reveal them to the system owner.</a:t>
            </a:r>
          </a:p>
          <a:p>
            <a:r>
              <a:rPr lang="en-US" b="1" dirty="0">
                <a:effectLst/>
              </a:rPr>
              <a:t>Script kiddies: </a:t>
            </a:r>
            <a:r>
              <a:rPr lang="en-US" dirty="0">
                <a:effectLst/>
              </a:rPr>
              <a:t>A non-skilled person who gains access to computer systems using already made </a:t>
            </a:r>
            <a:r>
              <a:rPr lang="en-US" dirty="0" err="1">
                <a:effectLst/>
              </a:rPr>
              <a:t>tools.</a:t>
            </a:r>
            <a:r>
              <a:rPr lang="en-US" b="1" dirty="0" err="1">
                <a:effectLst/>
              </a:rPr>
              <a:t>Hacktivist</a:t>
            </a:r>
            <a:r>
              <a:rPr lang="en-US" b="1" dirty="0">
                <a:effectLst/>
              </a:rPr>
              <a:t>: </a:t>
            </a:r>
            <a:r>
              <a:rPr lang="en-US" dirty="0">
                <a:effectLst/>
              </a:rPr>
              <a:t>A hacker who use hacking to send social, religious, and political, etc. messages. This is usually done by hijacking websites and leaving the message on the hijacked website.</a:t>
            </a:r>
          </a:p>
          <a:p>
            <a:r>
              <a:rPr lang="en-US" b="1" dirty="0">
                <a:effectLst/>
              </a:rPr>
              <a:t>Phreaker: </a:t>
            </a:r>
            <a:r>
              <a:rPr lang="en-US" dirty="0">
                <a:effectLst/>
              </a:rPr>
              <a:t>A hacker who identifies and exploits weaknesses in telephones instead of computers.</a:t>
            </a:r>
            <a:endParaRPr dirty="0"/>
          </a:p>
        </p:txBody>
      </p:sp>
    </p:spTree>
    <p:extLst>
      <p:ext uri="{BB962C8B-B14F-4D97-AF65-F5344CB8AC3E}">
        <p14:creationId xmlns:p14="http://schemas.microsoft.com/office/powerpoint/2010/main" val="2139600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fontAlgn="base"/>
            <a:r>
              <a:rPr lang="en-US" sz="1100" b="1" i="1" u="none" strike="noStrike" cap="none" dirty="0">
                <a:solidFill>
                  <a:srgbClr val="000000"/>
                </a:solidFill>
                <a:effectLst/>
                <a:latin typeface="Arial"/>
                <a:ea typeface="Arial"/>
                <a:cs typeface="Arial"/>
                <a:sym typeface="Arial"/>
              </a:rPr>
              <a:t>Four Main Types of Threat Actors</a:t>
            </a:r>
          </a:p>
          <a:p>
            <a:pPr fontAlgn="base"/>
            <a:r>
              <a:rPr lang="en-US" sz="1100" b="0" i="0" u="none" strike="noStrike" cap="none" dirty="0">
                <a:solidFill>
                  <a:srgbClr val="000000"/>
                </a:solidFill>
                <a:effectLst/>
                <a:latin typeface="Arial"/>
                <a:ea typeface="Arial"/>
                <a:cs typeface="Arial"/>
                <a:sym typeface="Arial"/>
              </a:rPr>
              <a:t>With such a broad definition, it can be helpful to think of threat actors in distinct groups that take different approaches in compromising corporate security. </a:t>
            </a:r>
            <a:r>
              <a:rPr lang="en-US" sz="1100" b="0" i="0" u="none" strike="noStrike" cap="none" dirty="0">
                <a:solidFill>
                  <a:srgbClr val="000000"/>
                </a:solidFill>
                <a:effectLst/>
                <a:latin typeface="Arial"/>
                <a:ea typeface="Arial"/>
                <a:cs typeface="Arial"/>
                <a:sym typeface="Arial"/>
                <a:hlinkClick r:id="rId3"/>
              </a:rPr>
              <a:t>Recorded Future</a:t>
            </a:r>
            <a:r>
              <a:rPr lang="en-US" sz="1100" b="0" i="0" u="none" strike="noStrike" cap="none" dirty="0">
                <a:solidFill>
                  <a:srgbClr val="000000"/>
                </a:solidFill>
                <a:effectLst/>
                <a:latin typeface="Arial"/>
                <a:ea typeface="Arial"/>
                <a:cs typeface="Arial"/>
                <a:sym typeface="Arial"/>
              </a:rPr>
              <a:t> breaks down threat actors into four major categories:</a:t>
            </a:r>
          </a:p>
          <a:p>
            <a:pPr fontAlgn="base"/>
            <a:r>
              <a:rPr lang="en-US" sz="1100" b="0" i="0" u="none" strike="noStrike" cap="none" dirty="0">
                <a:solidFill>
                  <a:srgbClr val="000000"/>
                </a:solidFill>
                <a:effectLst/>
                <a:latin typeface="Arial"/>
                <a:ea typeface="Arial"/>
                <a:cs typeface="Arial"/>
                <a:sym typeface="Arial"/>
              </a:rPr>
              <a:t>Cyber criminals – Hackers and attackers that use techniques like </a:t>
            </a:r>
            <a:r>
              <a:rPr lang="en-US" sz="1100" b="0" i="0" u="none" strike="noStrike" cap="none" dirty="0">
                <a:solidFill>
                  <a:srgbClr val="000000"/>
                </a:solidFill>
                <a:effectLst/>
                <a:latin typeface="Arial"/>
                <a:ea typeface="Arial"/>
                <a:cs typeface="Arial"/>
                <a:sym typeface="Arial"/>
                <a:hlinkClick r:id="rId4"/>
              </a:rPr>
              <a:t>phishing</a:t>
            </a:r>
            <a:r>
              <a:rPr lang="en-US" sz="1100" b="0" i="0" u="none" strike="noStrike" cap="none" dirty="0">
                <a:solidFill>
                  <a:srgbClr val="000000"/>
                </a:solidFill>
                <a:effectLst/>
                <a:latin typeface="Arial"/>
                <a:ea typeface="Arial"/>
                <a:cs typeface="Arial"/>
                <a:sym typeface="Arial"/>
              </a:rPr>
              <a:t> and </a:t>
            </a:r>
            <a:r>
              <a:rPr lang="en-US" sz="1100" b="0" i="0" u="none" strike="noStrike" cap="none" dirty="0">
                <a:solidFill>
                  <a:srgbClr val="000000"/>
                </a:solidFill>
                <a:effectLst/>
                <a:latin typeface="Arial"/>
                <a:ea typeface="Arial"/>
                <a:cs typeface="Arial"/>
                <a:sym typeface="Arial"/>
                <a:hlinkClick r:id="rId5"/>
              </a:rPr>
              <a:t>ransomware</a:t>
            </a:r>
            <a:r>
              <a:rPr lang="en-US" sz="1100" b="0" i="0" u="none" strike="noStrike" cap="none" dirty="0">
                <a:solidFill>
                  <a:srgbClr val="000000"/>
                </a:solidFill>
                <a:effectLst/>
                <a:latin typeface="Arial"/>
                <a:ea typeface="Arial"/>
                <a:cs typeface="Arial"/>
                <a:sym typeface="Arial"/>
              </a:rPr>
              <a:t> when targeting individuals and corporations, typically in attempts to generate money from their cybercriminal activities.</a:t>
            </a:r>
          </a:p>
          <a:p>
            <a:pPr fontAlgn="base"/>
            <a:r>
              <a:rPr lang="en-US" sz="1100" b="0" i="0" u="none" strike="noStrike" cap="none" dirty="0">
                <a:solidFill>
                  <a:srgbClr val="000000"/>
                </a:solidFill>
                <a:effectLst/>
                <a:latin typeface="Arial"/>
                <a:ea typeface="Arial"/>
                <a:cs typeface="Arial"/>
                <a:sym typeface="Arial"/>
              </a:rPr>
              <a:t>Hacktivists – Threat actors that are typically motivated by political or social causes more than monetary gains in committing acts of “</a:t>
            </a:r>
            <a:r>
              <a:rPr lang="en-US" sz="1100" b="0" i="0" u="none" strike="noStrike" cap="none" dirty="0" err="1">
                <a:solidFill>
                  <a:srgbClr val="000000"/>
                </a:solidFill>
                <a:effectLst/>
                <a:latin typeface="Arial"/>
                <a:ea typeface="Arial"/>
                <a:cs typeface="Arial"/>
                <a:sym typeface="Arial"/>
                <a:hlinkClick r:id="rId6"/>
              </a:rPr>
              <a:t>hactivism</a:t>
            </a:r>
            <a:r>
              <a:rPr lang="en-US" sz="1100" b="0" i="0" u="none" strike="noStrike" cap="none" dirty="0">
                <a:solidFill>
                  <a:srgbClr val="000000"/>
                </a:solidFill>
                <a:effectLst/>
                <a:latin typeface="Arial"/>
                <a:ea typeface="Arial"/>
                <a:cs typeface="Arial"/>
                <a:sym typeface="Arial"/>
              </a:rPr>
              <a:t>.” Hacktivists are more likely to take sites and networks down via </a:t>
            </a:r>
            <a:r>
              <a:rPr lang="en-US" sz="1100" b="0" i="0" u="none" strike="noStrike" cap="none" dirty="0">
                <a:solidFill>
                  <a:srgbClr val="000000"/>
                </a:solidFill>
                <a:effectLst/>
                <a:latin typeface="Arial"/>
                <a:ea typeface="Arial"/>
                <a:cs typeface="Arial"/>
                <a:sym typeface="Arial"/>
                <a:hlinkClick r:id="rId7"/>
              </a:rPr>
              <a:t>DDoS</a:t>
            </a:r>
            <a:r>
              <a:rPr lang="en-US" sz="1100" b="0" i="0" u="none" strike="noStrike" cap="none" dirty="0">
                <a:solidFill>
                  <a:srgbClr val="000000"/>
                </a:solidFill>
                <a:effectLst/>
                <a:latin typeface="Arial"/>
                <a:ea typeface="Arial"/>
                <a:cs typeface="Arial"/>
                <a:sym typeface="Arial"/>
              </a:rPr>
              <a:t> and similar attacks or commit other acts of cyber vandalism as opposed to extorting businesses or individuals for money.</a:t>
            </a:r>
          </a:p>
          <a:p>
            <a:pPr fontAlgn="base"/>
            <a:r>
              <a:rPr lang="en-US" sz="1100" b="0" i="0" u="none" strike="noStrike" cap="none" dirty="0">
                <a:solidFill>
                  <a:srgbClr val="000000"/>
                </a:solidFill>
                <a:effectLst/>
                <a:latin typeface="Arial"/>
                <a:ea typeface="Arial"/>
                <a:cs typeface="Arial"/>
                <a:sym typeface="Arial"/>
              </a:rPr>
              <a:t>State-Sponsored Attackers – These threat actors are well-funded and well-organized cyber espionage entities that commit their activities with the backing of governments or similar large entities. State-sponsored attackers typically focus on infiltrating larger organizations with the intent to steal massive amounts of mission-critical and other sensitive data.</a:t>
            </a:r>
          </a:p>
          <a:p>
            <a:pPr fontAlgn="base"/>
            <a:r>
              <a:rPr lang="en-US" sz="1100" b="0" i="0" u="none" strike="noStrike" cap="none" dirty="0">
                <a:solidFill>
                  <a:srgbClr val="000000"/>
                </a:solidFill>
                <a:effectLst/>
                <a:latin typeface="Arial"/>
                <a:ea typeface="Arial"/>
                <a:cs typeface="Arial"/>
                <a:sym typeface="Arial"/>
              </a:rPr>
              <a:t>Insider Threats – Threat actors that intentionally or unintentionally provide sensitive corporate data to others, either by mistake, by not following security policies and best practices, by being duped or deceived by a cybercriminal, or by criminally obtaining and sharing information with cyber criminals for money or revenge.</a:t>
            </a:r>
          </a:p>
        </p:txBody>
      </p:sp>
    </p:spTree>
    <p:extLst>
      <p:ext uri="{BB962C8B-B14F-4D97-AF65-F5344CB8AC3E}">
        <p14:creationId xmlns:p14="http://schemas.microsoft.com/office/powerpoint/2010/main" val="750450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40222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0368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93253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5373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503339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850256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25065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8805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10903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311203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09465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Phishing is a method of trying to gather personal information using deceptive e-mails and websites. Here's what you need to know about this venerable, but increasingly sophisticated, form of cyber attack.</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Download malware. Like a lot of spam, these types of phishing emails aim to get the victim to infect their own computer with malware. Often the messages are "soft targeted" — they might be sent to an HR staffer with an attachment that purports to be a job seeker's resume, for instance. These attachments are often .zip files, or Microsoft Office documents with malicious embedded code. The most common form of malicious code is ransomware — in 2017 it was estimated that 93% of phishing emails contained ransomware attachments.</a:t>
            </a:r>
            <a:endParaRPr dirty="0"/>
          </a:p>
        </p:txBody>
      </p:sp>
    </p:spTree>
    <p:extLst>
      <p:ext uri="{BB962C8B-B14F-4D97-AF65-F5344CB8AC3E}">
        <p14:creationId xmlns:p14="http://schemas.microsoft.com/office/powerpoint/2010/main" val="27725149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How Do Botnets Work?</a:t>
            </a:r>
          </a:p>
          <a:p>
            <a:r>
              <a:rPr lang="en-US" sz="1100" b="0" i="0" u="none" strike="noStrike" cap="none" dirty="0">
                <a:solidFill>
                  <a:srgbClr val="000000"/>
                </a:solidFill>
                <a:effectLst/>
                <a:latin typeface="Arial"/>
                <a:ea typeface="Arial"/>
                <a:cs typeface="Arial"/>
                <a:sym typeface="Arial"/>
              </a:rPr>
              <a:t>Botnets have been one of the most common methods of malware deployment for the past decade, infecting hundreds of millions of computers. As botnets infect new technologies, such as Internet of Things (IoT) devices in homes, public spaces, and secure areas, compromised systems can put even more unsuspecting users at risk.</a:t>
            </a:r>
          </a:p>
          <a:p>
            <a:r>
              <a:rPr lang="en-US" sz="1100" b="0" i="0" u="none" strike="noStrike" cap="none" dirty="0">
                <a:solidFill>
                  <a:srgbClr val="000000"/>
                </a:solidFill>
                <a:effectLst/>
                <a:latin typeface="Arial"/>
                <a:ea typeface="Arial"/>
                <a:cs typeface="Arial"/>
                <a:sym typeface="Arial"/>
              </a:rPr>
              <a:t>They perform large operations while remaining small</a:t>
            </a:r>
          </a:p>
          <a:p>
            <a:r>
              <a:rPr lang="en-US" sz="1100" b="0" i="0" u="none" strike="noStrike" cap="none" dirty="0">
                <a:solidFill>
                  <a:srgbClr val="000000"/>
                </a:solidFill>
                <a:effectLst/>
                <a:latin typeface="Arial"/>
                <a:ea typeface="Arial"/>
                <a:cs typeface="Arial"/>
                <a:sym typeface="Arial"/>
              </a:rPr>
              <a:t>Most people would be shocked to learn that the spam they're receiving is coming from thousands or even millions of computers just like their own. The real owners of those computers can still use them, and are probably totally unaware that anything is wrong, except perhaps that their computer sometimes seems slow. Most botnets have an extremely small footprint, meaning they bog your system down or use a lot of system resources, so it can be difficult to recognize when your machine is being used by a criminal for malicious purposes. They also typically have the ability to mask themselves, so they can perform large-scale attacks without getting noticed.</a:t>
            </a:r>
          </a:p>
          <a:p>
            <a:r>
              <a:rPr lang="en-US" sz="1100" b="0" i="0" u="none" strike="noStrike" cap="none" dirty="0">
                <a:solidFill>
                  <a:srgbClr val="000000"/>
                </a:solidFill>
                <a:effectLst/>
                <a:latin typeface="Arial"/>
                <a:ea typeface="Arial"/>
                <a:cs typeface="Arial"/>
                <a:sym typeface="Arial"/>
              </a:rPr>
              <a:t>They compromise open-source and unsecured devices</a:t>
            </a:r>
          </a:p>
          <a:p>
            <a:r>
              <a:rPr lang="en-US" sz="1100" b="0" i="0" u="none" strike="noStrike" cap="none" dirty="0" err="1">
                <a:solidFill>
                  <a:srgbClr val="000000"/>
                </a:solidFill>
                <a:effectLst/>
                <a:latin typeface="Arial"/>
                <a:ea typeface="Arial"/>
                <a:cs typeface="Arial"/>
                <a:sym typeface="Arial"/>
              </a:rPr>
              <a:t>Mirai</a:t>
            </a:r>
            <a:r>
              <a:rPr lang="en-US" sz="1100" b="0" i="0" u="none" strike="noStrike" cap="none" dirty="0">
                <a:solidFill>
                  <a:srgbClr val="000000"/>
                </a:solidFill>
                <a:effectLst/>
                <a:latin typeface="Arial"/>
                <a:ea typeface="Arial"/>
                <a:cs typeface="Arial"/>
                <a:sym typeface="Arial"/>
              </a:rPr>
              <a:t>, a botnet discovered in 2016, primarily attacked IoT devices, including cameras and internet routers. Essentially, devices infected with </a:t>
            </a:r>
            <a:r>
              <a:rPr lang="en-US" sz="1100" b="0" i="0" u="none" strike="noStrike" cap="none" dirty="0" err="1">
                <a:solidFill>
                  <a:srgbClr val="000000"/>
                </a:solidFill>
                <a:effectLst/>
                <a:latin typeface="Arial"/>
                <a:ea typeface="Arial"/>
                <a:cs typeface="Arial"/>
                <a:sym typeface="Arial"/>
              </a:rPr>
              <a:t>Mirai</a:t>
            </a:r>
            <a:r>
              <a:rPr lang="en-US" sz="1100" b="0" i="0" u="none" strike="noStrike" cap="none" dirty="0">
                <a:solidFill>
                  <a:srgbClr val="000000"/>
                </a:solidFill>
                <a:effectLst/>
                <a:latin typeface="Arial"/>
                <a:ea typeface="Arial"/>
                <a:cs typeface="Arial"/>
                <a:sym typeface="Arial"/>
              </a:rPr>
              <a:t> malware became bots that would scan the internet to locate IoT devices. </a:t>
            </a:r>
            <a:r>
              <a:rPr lang="en-US" sz="1100" b="0" i="0" u="none" strike="noStrike" cap="none" dirty="0" err="1">
                <a:solidFill>
                  <a:srgbClr val="000000"/>
                </a:solidFill>
                <a:effectLst/>
                <a:latin typeface="Arial"/>
                <a:ea typeface="Arial"/>
                <a:cs typeface="Arial"/>
                <a:sym typeface="Arial"/>
              </a:rPr>
              <a:t>Mirai</a:t>
            </a:r>
            <a:r>
              <a:rPr lang="en-US" sz="1100" b="0" i="0" u="none" strike="noStrike" cap="none" dirty="0">
                <a:solidFill>
                  <a:srgbClr val="000000"/>
                </a:solidFill>
                <a:effectLst/>
                <a:latin typeface="Arial"/>
                <a:ea typeface="Arial"/>
                <a:cs typeface="Arial"/>
                <a:sym typeface="Arial"/>
              </a:rPr>
              <a:t> would then use common default usernames and passwords set by device manufacturers to try to infiltrate and infect those devices. For the most part, infected devices would function normally, even as they were used in major </a:t>
            </a:r>
            <a:r>
              <a:rPr lang="en-US" sz="1100" b="0" i="0" u="none" strike="noStrike" cap="none" dirty="0">
                <a:solidFill>
                  <a:srgbClr val="000000"/>
                </a:solidFill>
                <a:effectLst/>
                <a:latin typeface="Arial"/>
                <a:ea typeface="Arial"/>
                <a:cs typeface="Arial"/>
                <a:sym typeface="Arial"/>
                <a:hlinkClick r:id="rId3"/>
              </a:rPr>
              <a:t>distributed denial of service (DDoS) attacks</a:t>
            </a:r>
            <a:r>
              <a:rPr lang="en-US" sz="1100" b="0" i="0" u="none" strike="noStrike" cap="none" dirty="0">
                <a:solidFill>
                  <a:srgbClr val="000000"/>
                </a:solidFill>
                <a:effectLst/>
                <a:latin typeface="Arial"/>
                <a:ea typeface="Arial"/>
                <a:cs typeface="Arial"/>
                <a:sym typeface="Arial"/>
              </a:rPr>
              <a:t>.</a:t>
            </a:r>
          </a:p>
          <a:p>
            <a:r>
              <a:rPr lang="en-US" sz="1100" b="0" i="0" u="none" strike="noStrike" cap="none" dirty="0">
                <a:solidFill>
                  <a:srgbClr val="000000"/>
                </a:solidFill>
                <a:effectLst/>
                <a:latin typeface="Arial"/>
                <a:ea typeface="Arial"/>
                <a:cs typeface="Arial"/>
                <a:sym typeface="Arial"/>
              </a:rPr>
              <a:t>It only takes minutes for an unprotected, internet-connected computer or another device to be infected with malicious software and turned into a bot, underscoring the critical need for every computer and smartphone user to have up-to-date </a:t>
            </a:r>
            <a:r>
              <a:rPr lang="en-US" sz="1100" b="0" i="0" u="none" strike="noStrike" cap="none" dirty="0">
                <a:solidFill>
                  <a:srgbClr val="000000"/>
                </a:solidFill>
                <a:effectLst/>
                <a:latin typeface="Arial"/>
                <a:ea typeface="Arial"/>
                <a:cs typeface="Arial"/>
                <a:sym typeface="Arial"/>
                <a:hlinkClick r:id="rId4"/>
              </a:rPr>
              <a:t>internet security software</a:t>
            </a:r>
            <a:r>
              <a:rPr lang="en-US" sz="1100" b="0" i="0" u="none" strike="noStrike" cap="none" dirty="0">
                <a:solidFill>
                  <a:srgbClr val="000000"/>
                </a:solidFill>
                <a:effectLst/>
                <a:latin typeface="Arial"/>
                <a:ea typeface="Arial"/>
                <a:cs typeface="Arial"/>
                <a:sym typeface="Arial"/>
              </a:rPr>
              <a:t> on all their devices and to always change factory default usernames and passwords.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96510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079339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Logic and Time Bombs</a:t>
            </a:r>
          </a:p>
          <a:p>
            <a:r>
              <a:rPr lang="en-US" sz="1100" b="0" i="0" u="none" strike="noStrike" cap="none" dirty="0">
                <a:solidFill>
                  <a:srgbClr val="000000"/>
                </a:solidFill>
                <a:effectLst/>
                <a:latin typeface="Arial"/>
                <a:ea typeface="Arial"/>
                <a:cs typeface="Arial"/>
                <a:sym typeface="Arial"/>
              </a:rPr>
              <a:t>A logic bomb is commonly defined as an attribute or a portion of code running within a program that remains inactive until a specific event or time occurs. An excellent example of logic bombs are those used to encourage infected computers to purchase software for artificially induced circumstances. Numerous spyware and AV removal vendors have been known to abuse this type of function for financial </a:t>
            </a:r>
            <a:r>
              <a:rPr lang="en-US" sz="1100" b="0" i="0" u="none" strike="noStrike" cap="none" dirty="0" err="1">
                <a:solidFill>
                  <a:srgbClr val="000000"/>
                </a:solidFill>
                <a:effectLst/>
                <a:latin typeface="Arial"/>
                <a:ea typeface="Arial"/>
                <a:cs typeface="Arial"/>
                <a:sym typeface="Arial"/>
              </a:rPr>
              <a:t>gain.</a:t>
            </a:r>
            <a:r>
              <a:rPr lang="en-US" sz="1100" b="0" i="0" u="none" strike="noStrike" cap="none" baseline="30000" dirty="0" err="1">
                <a:solidFill>
                  <a:srgbClr val="000000"/>
                </a:solidFill>
                <a:effectLst/>
                <a:latin typeface="Arial"/>
                <a:ea typeface="Arial"/>
                <a:cs typeface="Arial"/>
                <a:sym typeface="Arial"/>
              </a:rPr>
              <a:t>H</a:t>
            </a: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174508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992462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10 easy ways to prevent malware infection</a:t>
            </a:r>
          </a:p>
          <a:p>
            <a:r>
              <a:rPr lang="en-US" sz="1100" b="0" i="0" u="none" strike="noStrike" cap="none" dirty="0">
                <a:solidFill>
                  <a:srgbClr val="000000"/>
                </a:solidFill>
                <a:effectLst/>
                <a:latin typeface="Arial"/>
                <a:ea typeface="Arial"/>
                <a:cs typeface="Arial"/>
                <a:sym typeface="Arial"/>
              </a:rPr>
              <a:t>Posted: August 26, 2016 by </a:t>
            </a:r>
            <a:r>
              <a:rPr lang="en-US" sz="1100" b="0" i="0" u="none" strike="noStrike" cap="none" dirty="0">
                <a:solidFill>
                  <a:srgbClr val="000000"/>
                </a:solidFill>
                <a:effectLst/>
                <a:latin typeface="Arial"/>
                <a:ea typeface="Arial"/>
                <a:cs typeface="Arial"/>
                <a:sym typeface="Arial"/>
                <a:hlinkClick r:id="rId3" tooltip="Posts by Wendy Zamora"/>
              </a:rPr>
              <a:t>Wendy Zamora</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Last updated: July 10, 2019</a:t>
            </a:r>
          </a:p>
          <a:p>
            <a:r>
              <a:rPr lang="en-US" sz="1100" b="0" i="0" u="none" strike="noStrike" cap="none" dirty="0">
                <a:solidFill>
                  <a:srgbClr val="000000"/>
                </a:solidFill>
                <a:effectLst/>
                <a:latin typeface="Arial"/>
                <a:ea typeface="Arial"/>
                <a:cs typeface="Arial"/>
                <a:sym typeface="Arial"/>
              </a:rPr>
              <a:t>We told you </a:t>
            </a:r>
            <a:r>
              <a:rPr lang="en-US" sz="1100" b="0" i="0" u="none" strike="noStrike" cap="none" dirty="0">
                <a:solidFill>
                  <a:srgbClr val="000000"/>
                </a:solidFill>
                <a:effectLst/>
                <a:latin typeface="Arial"/>
                <a:ea typeface="Arial"/>
                <a:cs typeface="Arial"/>
                <a:sym typeface="Arial"/>
                <a:hlinkClick r:id="rId4"/>
              </a:rPr>
              <a:t>how to tell if you’re infected</a:t>
            </a:r>
            <a:r>
              <a:rPr lang="en-US" sz="1100" b="0" i="0" u="none" strike="noStrike" cap="none" dirty="0">
                <a:solidFill>
                  <a:srgbClr val="000000"/>
                </a:solidFill>
                <a:effectLst/>
                <a:latin typeface="Arial"/>
                <a:ea typeface="Arial"/>
                <a:cs typeface="Arial"/>
                <a:sym typeface="Arial"/>
              </a:rPr>
              <a:t> with malware. We told you </a:t>
            </a:r>
            <a:r>
              <a:rPr lang="en-US" sz="1100" b="0" i="0" u="none" strike="noStrike" cap="none" dirty="0">
                <a:solidFill>
                  <a:srgbClr val="000000"/>
                </a:solidFill>
                <a:effectLst/>
                <a:latin typeface="Arial"/>
                <a:ea typeface="Arial"/>
                <a:cs typeface="Arial"/>
                <a:sym typeface="Arial"/>
                <a:hlinkClick r:id="rId5"/>
              </a:rPr>
              <a:t>how to clean up the infection</a:t>
            </a:r>
            <a:r>
              <a:rPr lang="en-US" sz="1100" b="0" i="0" u="none" strike="noStrike" cap="none" dirty="0">
                <a:solidFill>
                  <a:srgbClr val="000000"/>
                </a:solidFill>
                <a:effectLst/>
                <a:latin typeface="Arial"/>
                <a:ea typeface="Arial"/>
                <a:cs typeface="Arial"/>
                <a:sym typeface="Arial"/>
              </a:rPr>
              <a:t> if you were affected. But how about we prevent malware infection from happening in the first place!</a:t>
            </a:r>
          </a:p>
          <a:p>
            <a:r>
              <a:rPr lang="en-US" sz="1100" b="0" i="0" u="none" strike="noStrike" cap="none" dirty="0">
                <a:solidFill>
                  <a:srgbClr val="000000"/>
                </a:solidFill>
                <a:effectLst/>
                <a:latin typeface="Arial"/>
                <a:ea typeface="Arial"/>
                <a:cs typeface="Arial"/>
                <a:sym typeface="Arial"/>
              </a:rPr>
              <a:t>Yes, it’s possible to clean up an infected computer and fully remove malware from your system. But the damage from some forms of </a:t>
            </a:r>
            <a:r>
              <a:rPr lang="en-US" sz="1100" b="0" i="0" u="none" strike="noStrike" cap="none" dirty="0">
                <a:solidFill>
                  <a:srgbClr val="000000"/>
                </a:solidFill>
                <a:effectLst/>
                <a:latin typeface="Arial"/>
                <a:ea typeface="Arial"/>
                <a:cs typeface="Arial"/>
                <a:sym typeface="Arial"/>
                <a:hlinkClick r:id="rId6"/>
              </a:rPr>
              <a:t>malware</a:t>
            </a:r>
            <a:r>
              <a:rPr lang="en-US" sz="1100" b="0" i="0" u="none" strike="noStrike" cap="none" dirty="0">
                <a:solidFill>
                  <a:srgbClr val="000000"/>
                </a:solidFill>
                <a:effectLst/>
                <a:latin typeface="Arial"/>
                <a:ea typeface="Arial"/>
                <a:cs typeface="Arial"/>
                <a:sym typeface="Arial"/>
              </a:rPr>
              <a:t>, like </a:t>
            </a:r>
            <a:r>
              <a:rPr lang="en-US" sz="1100" b="0" i="0" u="none" strike="noStrike" cap="none" dirty="0">
                <a:solidFill>
                  <a:srgbClr val="000000"/>
                </a:solidFill>
                <a:effectLst/>
                <a:latin typeface="Arial"/>
                <a:ea typeface="Arial"/>
                <a:cs typeface="Arial"/>
                <a:sym typeface="Arial"/>
                <a:hlinkClick r:id="rId7"/>
              </a:rPr>
              <a:t>ransomware</a:t>
            </a:r>
            <a:r>
              <a:rPr lang="en-US" sz="1100" b="0" i="0" u="none" strike="noStrike" cap="none" dirty="0">
                <a:solidFill>
                  <a:srgbClr val="000000"/>
                </a:solidFill>
                <a:effectLst/>
                <a:latin typeface="Arial"/>
                <a:ea typeface="Arial"/>
                <a:cs typeface="Arial"/>
                <a:sym typeface="Arial"/>
              </a:rPr>
              <a:t>, cannot be undone. If they’ve encrypted your files and you haven’t backed them up, the jig is up. So your best defense is to beat the bad guys at their own game.</a:t>
            </a:r>
          </a:p>
          <a:p>
            <a:r>
              <a:rPr lang="en-US" sz="1100" b="0" i="0" u="none" strike="noStrike" cap="none" dirty="0">
                <a:solidFill>
                  <a:srgbClr val="000000"/>
                </a:solidFill>
                <a:effectLst/>
                <a:latin typeface="Arial"/>
                <a:ea typeface="Arial"/>
                <a:cs typeface="Arial"/>
                <a:sym typeface="Arial"/>
              </a:rPr>
              <a:t>While no single method is ever 100 percent fool-proof, there are some tried and true cybersecurity techniques for keeping malware infections at bay that, if put into practice, will shield you from most of the garbage of the Internet.</a:t>
            </a:r>
          </a:p>
          <a:p>
            <a:r>
              <a:rPr lang="en-US" sz="1100" b="0" i="0" u="none" strike="noStrike" cap="none" dirty="0">
                <a:solidFill>
                  <a:srgbClr val="000000"/>
                </a:solidFill>
                <a:effectLst/>
                <a:latin typeface="Arial"/>
                <a:ea typeface="Arial"/>
                <a:cs typeface="Arial"/>
                <a:sym typeface="Arial"/>
              </a:rPr>
              <a:t>Without further ado:</a:t>
            </a:r>
          </a:p>
          <a:p>
            <a:r>
              <a:rPr lang="en-US" sz="1100" b="1" i="0" u="none" strike="noStrike" cap="none" dirty="0">
                <a:solidFill>
                  <a:srgbClr val="000000"/>
                </a:solidFill>
                <a:effectLst/>
                <a:latin typeface="Arial"/>
                <a:ea typeface="Arial"/>
                <a:cs typeface="Arial"/>
                <a:sym typeface="Arial"/>
              </a:rPr>
              <a:t>Protect vulnerabilities</a:t>
            </a:r>
            <a:br>
              <a:rPr lang="en-US" sz="1100" b="1" i="0" u="none" strike="noStrike" cap="none" dirty="0">
                <a:solidFill>
                  <a:srgbClr val="000000"/>
                </a:solidFill>
                <a:effectLst/>
                <a:latin typeface="Arial"/>
                <a:ea typeface="Arial"/>
                <a:cs typeface="Arial"/>
                <a:sym typeface="Arial"/>
              </a:rPr>
            </a:b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One of the most ingenious delivery methods for malware today is by </a:t>
            </a:r>
            <a:r>
              <a:rPr lang="en-US" sz="1100" b="0" i="0" u="none" strike="noStrike" cap="none" dirty="0">
                <a:solidFill>
                  <a:srgbClr val="000000"/>
                </a:solidFill>
                <a:effectLst/>
                <a:latin typeface="Arial"/>
                <a:ea typeface="Arial"/>
                <a:cs typeface="Arial"/>
                <a:sym typeface="Arial"/>
                <a:hlinkClick r:id="rId8"/>
              </a:rPr>
              <a:t>exploit kit</a:t>
            </a:r>
            <a:r>
              <a:rPr lang="en-US" sz="1100" b="0" i="0" u="none" strike="noStrike" cap="none" dirty="0">
                <a:solidFill>
                  <a:srgbClr val="000000"/>
                </a:solidFill>
                <a:effectLst/>
                <a:latin typeface="Arial"/>
                <a:ea typeface="Arial"/>
                <a:cs typeface="Arial"/>
                <a:sym typeface="Arial"/>
              </a:rPr>
              <a:t>. Exploit kits are sneaky little suckers that rummage around in your computer and look for weaknesses in the system, whether that’s an unprotected operating system, a software program that hasn’t been updated in months, or a browser whose security protocols aren’t up to snuff (we’re looking at you, Internet Explorer).</a:t>
            </a:r>
          </a:p>
          <a:p>
            <a:r>
              <a:rPr lang="en-US" sz="1100" b="0" i="0" u="none" strike="noStrike" cap="none" dirty="0">
                <a:solidFill>
                  <a:srgbClr val="000000"/>
                </a:solidFill>
                <a:effectLst/>
                <a:latin typeface="Arial"/>
                <a:ea typeface="Arial"/>
                <a:cs typeface="Arial"/>
                <a:sym typeface="Arial"/>
              </a:rPr>
              <a:t>Here are some ways you can protect against </a:t>
            </a:r>
            <a:r>
              <a:rPr lang="en-US" sz="1100" b="0" i="0" u="none" strike="noStrike" cap="none" dirty="0">
                <a:solidFill>
                  <a:srgbClr val="000000"/>
                </a:solidFill>
                <a:effectLst/>
                <a:latin typeface="Arial"/>
                <a:ea typeface="Arial"/>
                <a:cs typeface="Arial"/>
                <a:sym typeface="Arial"/>
                <a:hlinkClick r:id="rId9"/>
              </a:rPr>
              <a:t>exploits</a:t>
            </a:r>
            <a:r>
              <a:rPr lang="en-US" sz="1100" b="0" i="0" u="none" strike="noStrike" cap="none" dirty="0">
                <a:solidFill>
                  <a:srgbClr val="000000"/>
                </a:solidFill>
                <a:effectLst/>
                <a:latin typeface="Arial"/>
                <a:ea typeface="Arial"/>
                <a:cs typeface="Arial"/>
                <a:sym typeface="Arial"/>
              </a:rPr>
              <a:t> and shield your vulnerabilities:</a:t>
            </a:r>
          </a:p>
          <a:p>
            <a:r>
              <a:rPr lang="en-US" sz="1100" b="1" i="0" u="none" strike="noStrike" cap="none" dirty="0">
                <a:solidFill>
                  <a:srgbClr val="000000"/>
                </a:solidFill>
                <a:effectLst/>
                <a:latin typeface="Arial"/>
                <a:ea typeface="Arial"/>
                <a:cs typeface="Arial"/>
                <a:sym typeface="Arial"/>
              </a:rPr>
              <a:t>Update your operating system, browsers, and plugins. </a:t>
            </a:r>
            <a:r>
              <a:rPr lang="en-US" sz="1100" b="0" i="0" u="none" strike="noStrike" cap="none" dirty="0">
                <a:solidFill>
                  <a:srgbClr val="000000"/>
                </a:solidFill>
                <a:effectLst/>
                <a:latin typeface="Arial"/>
                <a:ea typeface="Arial"/>
                <a:cs typeface="Arial"/>
                <a:sym typeface="Arial"/>
              </a:rPr>
              <a:t>If there’s an update to your computer waiting in queue, don’t let it linger. Updates to operating systems, browsers, and plugins are often released to patch any security vulnerabilities discovered. So while you leave those programs alone, cybercriminals can find their way in through the </a:t>
            </a:r>
            <a:r>
              <a:rPr lang="en-US" sz="1100" b="0" i="0" u="none" strike="noStrike" cap="none" dirty="0" err="1">
                <a:solidFill>
                  <a:srgbClr val="000000"/>
                </a:solidFill>
                <a:effectLst/>
                <a:latin typeface="Arial"/>
                <a:ea typeface="Arial"/>
                <a:cs typeface="Arial"/>
                <a:sym typeface="Arial"/>
              </a:rPr>
              <a:t>vulnerabilities.</a:t>
            </a:r>
            <a:r>
              <a:rPr lang="en-US" sz="1100" b="0" i="1" u="none" strike="noStrike" cap="none" dirty="0" err="1">
                <a:solidFill>
                  <a:srgbClr val="000000"/>
                </a:solidFill>
                <a:effectLst/>
                <a:latin typeface="Arial"/>
                <a:ea typeface="Arial"/>
                <a:cs typeface="Arial"/>
                <a:sym typeface="Arial"/>
              </a:rPr>
              <a:t>Bonus</a:t>
            </a:r>
            <a:r>
              <a:rPr lang="en-US" sz="1100" b="0" i="1" u="none" strike="noStrike" cap="none" dirty="0">
                <a:solidFill>
                  <a:srgbClr val="000000"/>
                </a:solidFill>
                <a:effectLst/>
                <a:latin typeface="Arial"/>
                <a:ea typeface="Arial"/>
                <a:cs typeface="Arial"/>
                <a:sym typeface="Arial"/>
              </a:rPr>
              <a:t> mobile phone tip:</a:t>
            </a:r>
            <a:r>
              <a:rPr lang="en-US" sz="1100" b="0" i="0" u="none" strike="noStrike" cap="none" dirty="0">
                <a:solidFill>
                  <a:srgbClr val="000000"/>
                </a:solidFill>
                <a:effectLst/>
                <a:latin typeface="Arial"/>
                <a:ea typeface="Arial"/>
                <a:cs typeface="Arial"/>
                <a:sym typeface="Arial"/>
              </a:rPr>
              <a:t> To protect against security flaws in mobile phones, be sure your mobile phone software is updated regularly. Don’t ignore those “New software update” pop-ups, even if your storage is full or your battery is low.</a:t>
            </a:r>
          </a:p>
          <a:p>
            <a:r>
              <a:rPr lang="en-US" sz="1100" b="1" i="0" u="none" strike="noStrike" cap="none" dirty="0">
                <a:solidFill>
                  <a:srgbClr val="000000"/>
                </a:solidFill>
                <a:effectLst/>
                <a:latin typeface="Arial"/>
                <a:ea typeface="Arial"/>
                <a:cs typeface="Arial"/>
                <a:sym typeface="Arial"/>
              </a:rPr>
              <a:t>Enable click-to-play plugins. </a:t>
            </a:r>
            <a:r>
              <a:rPr lang="en-US" sz="1100" b="0" i="0" u="none" strike="noStrike" cap="none" dirty="0">
                <a:solidFill>
                  <a:srgbClr val="000000"/>
                </a:solidFill>
                <a:effectLst/>
                <a:latin typeface="Arial"/>
                <a:ea typeface="Arial"/>
                <a:cs typeface="Arial"/>
                <a:sym typeface="Arial"/>
              </a:rPr>
              <a:t>One of the more devious ways that exploit kits (EKs) are delivered to your computer is through </a:t>
            </a:r>
            <a:r>
              <a:rPr lang="en-US" sz="1100" b="0" i="0" u="none" strike="noStrike" cap="none" dirty="0" err="1">
                <a:solidFill>
                  <a:srgbClr val="000000"/>
                </a:solidFill>
                <a:effectLst/>
                <a:latin typeface="Arial"/>
                <a:ea typeface="Arial"/>
                <a:cs typeface="Arial"/>
                <a:sym typeface="Arial"/>
                <a:hlinkClick r:id="rId10"/>
              </a:rPr>
              <a:t>malvertising</a:t>
            </a:r>
            <a:r>
              <a:rPr lang="en-US" sz="1100" b="0" i="0" u="none" strike="noStrike" cap="none" dirty="0">
                <a:solidFill>
                  <a:srgbClr val="000000"/>
                </a:solidFill>
                <a:effectLst/>
                <a:latin typeface="Arial"/>
                <a:ea typeface="Arial"/>
                <a:cs typeface="Arial"/>
                <a:sym typeface="Arial"/>
              </a:rPr>
              <a:t>, or malicious ads. You needn’t even click on the ad to become infected, and these malicious ads can live on prestigious, well-known sites. Besides keeping your software patched so that exploit kits can’t do their dirty work, you can help to block the exploit from ever being delivered by enabling click-to-play </a:t>
            </a:r>
            <a:r>
              <a:rPr lang="en-US" sz="1100" b="0" i="0" u="none" strike="noStrike" cap="none" dirty="0" err="1">
                <a:solidFill>
                  <a:srgbClr val="000000"/>
                </a:solidFill>
                <a:effectLst/>
                <a:latin typeface="Arial"/>
                <a:ea typeface="Arial"/>
                <a:cs typeface="Arial"/>
                <a:sym typeface="Arial"/>
              </a:rPr>
              <a:t>plugins.Click</a:t>
            </a:r>
            <a:r>
              <a:rPr lang="en-US" sz="1100" b="0" i="0" u="none" strike="noStrike" cap="none" dirty="0">
                <a:solidFill>
                  <a:srgbClr val="000000"/>
                </a:solidFill>
                <a:effectLst/>
                <a:latin typeface="Arial"/>
                <a:ea typeface="Arial"/>
                <a:cs typeface="Arial"/>
                <a:sym typeface="Arial"/>
              </a:rPr>
              <a:t>-to-play plugins keep Flash or Java from running unless you specifically tell them to (by clicking on the ad). The bulk of </a:t>
            </a:r>
            <a:r>
              <a:rPr lang="en-US" sz="1100" b="0" i="0" u="none" strike="noStrike" cap="none" dirty="0" err="1">
                <a:solidFill>
                  <a:srgbClr val="000000"/>
                </a:solidFill>
                <a:effectLst/>
                <a:latin typeface="Arial"/>
                <a:ea typeface="Arial"/>
                <a:cs typeface="Arial"/>
                <a:sym typeface="Arial"/>
                <a:hlinkClick r:id="rId11"/>
              </a:rPr>
              <a:t>malvertising</a:t>
            </a:r>
            <a:r>
              <a:rPr lang="en-US" sz="1100" b="0" i="0" u="none" strike="noStrike" cap="none" dirty="0">
                <a:solidFill>
                  <a:srgbClr val="000000"/>
                </a:solidFill>
                <a:effectLst/>
                <a:latin typeface="Arial"/>
                <a:ea typeface="Arial"/>
                <a:cs typeface="Arial"/>
                <a:sym typeface="Arial"/>
              </a:rPr>
              <a:t> relies on exploiting these plugins, so enabling this feature in your browser settings will help keep the EKs at bay.</a:t>
            </a:r>
          </a:p>
          <a:p>
            <a:r>
              <a:rPr lang="en-US" sz="1100" b="1" i="0" u="none" strike="noStrike" cap="none" dirty="0">
                <a:solidFill>
                  <a:srgbClr val="000000"/>
                </a:solidFill>
                <a:effectLst/>
                <a:latin typeface="Arial"/>
                <a:ea typeface="Arial"/>
                <a:cs typeface="Arial"/>
                <a:sym typeface="Arial"/>
              </a:rPr>
              <a:t>Remove software you don’t use (especially legacy programs). </a:t>
            </a:r>
            <a:r>
              <a:rPr lang="en-US" sz="1100" b="0" i="0" u="none" strike="noStrike" cap="none" dirty="0">
                <a:solidFill>
                  <a:srgbClr val="000000"/>
                </a:solidFill>
                <a:effectLst/>
                <a:latin typeface="Arial"/>
                <a:ea typeface="Arial"/>
                <a:cs typeface="Arial"/>
                <a:sym typeface="Arial"/>
              </a:rPr>
              <a:t>So, you’re still running Windows XP or Windows 7/8.1? Microsoft discontinued releasing software patches for Windows XP in 2015, and Windows 7 and 8 are only under extended support. Using them without support or the </a:t>
            </a:r>
            <a:r>
              <a:rPr lang="en-US" sz="1100" b="0" i="0" u="none" strike="noStrike" cap="none" dirty="0">
                <a:solidFill>
                  <a:srgbClr val="000000"/>
                </a:solidFill>
                <a:effectLst/>
                <a:latin typeface="Arial"/>
                <a:ea typeface="Arial"/>
                <a:cs typeface="Arial"/>
                <a:sym typeface="Arial"/>
                <a:hlinkClick r:id="rId12"/>
              </a:rPr>
              <a:t>ability to patch</a:t>
            </a:r>
            <a:r>
              <a:rPr lang="en-US" sz="1100" b="0" i="0" u="none" strike="noStrike" cap="none" dirty="0">
                <a:solidFill>
                  <a:srgbClr val="000000"/>
                </a:solidFill>
                <a:effectLst/>
                <a:latin typeface="Arial"/>
                <a:ea typeface="Arial"/>
                <a:cs typeface="Arial"/>
                <a:sym typeface="Arial"/>
              </a:rPr>
              <a:t> will leave you wide open to exploit attacks. Take a look at other legacy apps on your computer, such as Adobe Reader or older versions of media players. If you’re not using them, best to remove.</a:t>
            </a:r>
          </a:p>
          <a:p>
            <a:r>
              <a:rPr lang="en-US" sz="1100" b="1" i="0" u="none" strike="noStrike" cap="none" dirty="0">
                <a:solidFill>
                  <a:srgbClr val="000000"/>
                </a:solidFill>
                <a:effectLst/>
                <a:latin typeface="Arial"/>
                <a:ea typeface="Arial"/>
                <a:cs typeface="Arial"/>
                <a:sym typeface="Arial"/>
              </a:rPr>
              <a:t>Watch out for social engineering</a:t>
            </a:r>
            <a:br>
              <a:rPr lang="en-US" sz="1100" b="1" i="0" u="none" strike="noStrike" cap="none" dirty="0">
                <a:solidFill>
                  <a:srgbClr val="000000"/>
                </a:solidFill>
                <a:effectLst/>
                <a:latin typeface="Arial"/>
                <a:ea typeface="Arial"/>
                <a:cs typeface="Arial"/>
                <a:sym typeface="Arial"/>
              </a:rPr>
            </a:b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Another top method for infection is to scam users through </a:t>
            </a:r>
            <a:r>
              <a:rPr lang="en-US" sz="1100" b="0" i="0" u="none" strike="noStrike" cap="none" dirty="0">
                <a:solidFill>
                  <a:srgbClr val="000000"/>
                </a:solidFill>
                <a:effectLst/>
                <a:latin typeface="Arial"/>
                <a:ea typeface="Arial"/>
                <a:cs typeface="Arial"/>
                <a:sym typeface="Arial"/>
                <a:hlinkClick r:id="rId13"/>
              </a:rPr>
              <a:t>social engineering</a:t>
            </a:r>
            <a:r>
              <a:rPr lang="en-US" sz="1100" b="0" i="0" u="none" strike="noStrike" cap="none" dirty="0">
                <a:solidFill>
                  <a:srgbClr val="000000"/>
                </a:solidFill>
                <a:effectLst/>
                <a:latin typeface="Arial"/>
                <a:ea typeface="Arial"/>
                <a:cs typeface="Arial"/>
                <a:sym typeface="Arial"/>
              </a:rPr>
              <a:t>. Whether that’s an </a:t>
            </a:r>
            <a:r>
              <a:rPr lang="en-US" sz="1100" b="0" i="0" u="none" strike="noStrike" cap="none" dirty="0">
                <a:solidFill>
                  <a:srgbClr val="000000"/>
                </a:solidFill>
                <a:effectLst/>
                <a:latin typeface="Arial"/>
                <a:ea typeface="Arial"/>
                <a:cs typeface="Arial"/>
                <a:sym typeface="Arial"/>
                <a:hlinkClick r:id="rId14"/>
              </a:rPr>
              <a:t>email</a:t>
            </a:r>
            <a:r>
              <a:rPr lang="en-US" sz="1100" b="0" i="0" u="none" strike="noStrike" cap="none" dirty="0">
                <a:solidFill>
                  <a:srgbClr val="000000"/>
                </a:solidFill>
                <a:effectLst/>
                <a:latin typeface="Arial"/>
                <a:ea typeface="Arial"/>
                <a:cs typeface="Arial"/>
                <a:sym typeface="Arial"/>
              </a:rPr>
              <a:t> that looks like it’s coming from your bank, a tech support scam, or a fishy social media campaign, cybercriminals have gotten rather deft at tricking even tech-savvy surfers. By being aware of the following top tactics, you can fend off uninvited malware guests:</a:t>
            </a:r>
          </a:p>
          <a:p>
            <a:r>
              <a:rPr lang="en-US" sz="1100" b="1" i="0" u="none" strike="noStrike" cap="none" dirty="0">
                <a:solidFill>
                  <a:srgbClr val="000000"/>
                </a:solidFill>
                <a:effectLst/>
                <a:latin typeface="Arial"/>
                <a:ea typeface="Arial"/>
                <a:cs typeface="Arial"/>
                <a:sym typeface="Arial"/>
              </a:rPr>
              <a:t>Read emails with an eagle eye.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a:solidFill>
                  <a:srgbClr val="000000"/>
                </a:solidFill>
                <a:effectLst/>
                <a:latin typeface="Arial"/>
                <a:ea typeface="Arial"/>
                <a:cs typeface="Arial"/>
                <a:sym typeface="Arial"/>
                <a:hlinkClick r:id="rId15"/>
              </a:rPr>
              <a:t>Phishing</a:t>
            </a:r>
            <a:r>
              <a:rPr lang="en-US" sz="1100" b="0" i="0" u="none" strike="noStrike" cap="none" dirty="0">
                <a:solidFill>
                  <a:srgbClr val="000000"/>
                </a:solidFill>
                <a:effectLst/>
                <a:latin typeface="Arial"/>
                <a:ea typeface="Arial"/>
                <a:cs typeface="Arial"/>
                <a:sym typeface="Arial"/>
              </a:rPr>
              <a:t> is a cybercrime mainstay, and it’s successful only when readers don’t pay attention or know what to look for. Check the sender’s address. Is it from the actual company he or she claims? Hover over links provided in the body of the email. Is the URL legit? Read the language of the email carefully. Are there weird line breaks? Awkwardly-constructed sentences that sound foreign? And finally, know the typical methods of communication for important organizations. For example, the IRS will never contact you via email. When in doubt, call your healthcare, bank, or other potentially-spoofed organization </a:t>
            </a:r>
            <a:r>
              <a:rPr lang="en-US" sz="1100" b="0" i="0" u="none" strike="noStrike" cap="none" dirty="0" err="1">
                <a:solidFill>
                  <a:srgbClr val="000000"/>
                </a:solidFill>
                <a:effectLst/>
                <a:latin typeface="Arial"/>
                <a:ea typeface="Arial"/>
                <a:cs typeface="Arial"/>
                <a:sym typeface="Arial"/>
              </a:rPr>
              <a:t>directly.</a:t>
            </a:r>
            <a:r>
              <a:rPr lang="en-US" sz="1100" b="0" i="1" u="none" strike="noStrike" cap="none" dirty="0" err="1">
                <a:solidFill>
                  <a:srgbClr val="000000"/>
                </a:solidFill>
                <a:effectLst/>
                <a:latin typeface="Arial"/>
                <a:ea typeface="Arial"/>
                <a:cs typeface="Arial"/>
                <a:sym typeface="Arial"/>
              </a:rPr>
              <a:t>Bonus</a:t>
            </a:r>
            <a:r>
              <a:rPr lang="en-US" sz="1100" b="0" i="1" u="none" strike="noStrike" cap="none" dirty="0">
                <a:solidFill>
                  <a:srgbClr val="000000"/>
                </a:solidFill>
                <a:effectLst/>
                <a:latin typeface="Arial"/>
                <a:ea typeface="Arial"/>
                <a:cs typeface="Arial"/>
                <a:sym typeface="Arial"/>
              </a:rPr>
              <a:t> mobile phone tip:</a:t>
            </a:r>
            <a:r>
              <a:rPr lang="en-US" sz="1100" b="0" i="0" u="none" strike="noStrike" cap="none" dirty="0">
                <a:solidFill>
                  <a:srgbClr val="000000"/>
                </a:solidFill>
                <a:effectLst/>
                <a:latin typeface="Arial"/>
                <a:ea typeface="Arial"/>
                <a:cs typeface="Arial"/>
                <a:sym typeface="Arial"/>
              </a:rPr>
              <a:t> Cybercriminals love spoofing banks via SMS/text message or fake bank apps. Do not confirm personal data via text, especially social security numbers. Again, when in doubt, contact your bank directly.</a:t>
            </a:r>
          </a:p>
          <a:p>
            <a:r>
              <a:rPr lang="en-US" sz="1100" b="1" i="0" u="none" strike="noStrike" cap="none" dirty="0">
                <a:solidFill>
                  <a:srgbClr val="000000"/>
                </a:solidFill>
                <a:effectLst/>
                <a:latin typeface="Arial"/>
                <a:ea typeface="Arial"/>
                <a:cs typeface="Arial"/>
                <a:sym typeface="Arial"/>
              </a:rPr>
              <a:t>Do not call fake tech support numbers.</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Ahhh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a:solidFill>
                  <a:srgbClr val="000000"/>
                </a:solidFill>
                <a:effectLst/>
                <a:latin typeface="Arial"/>
                <a:ea typeface="Arial"/>
                <a:cs typeface="Arial"/>
                <a:sym typeface="Arial"/>
                <a:hlinkClick r:id="rId16"/>
              </a:rPr>
              <a:t>tech support scams</a:t>
            </a:r>
            <a:r>
              <a:rPr lang="en-US" sz="1100" b="0" i="0" u="none" strike="noStrike" cap="none" dirty="0">
                <a:solidFill>
                  <a:srgbClr val="000000"/>
                </a:solidFill>
                <a:effectLst/>
                <a:latin typeface="Arial"/>
                <a:ea typeface="Arial"/>
                <a:cs typeface="Arial"/>
                <a:sym typeface="Arial"/>
              </a:rPr>
              <a:t>. The bane of our existence. These often involve pop-ups from fake companies offering to help you with a malware infection. How do you know if they’re fake? A real security company would never market to you via pop-up saying they believe your computer is infected. They would especially not serve up a (bogus) 1-800 number and charge money to fix it. If you have security software that detects malware, it will show such a detection in your scan, and it will not encourage you to call and shell out money to remove the infection. That’s a scam </a:t>
            </a:r>
            <a:r>
              <a:rPr lang="en-US" sz="1100" b="0" i="1" u="none" strike="noStrike" cap="none" dirty="0">
                <a:solidFill>
                  <a:srgbClr val="000000"/>
                </a:solidFill>
                <a:effectLst/>
                <a:latin typeface="Arial"/>
                <a:ea typeface="Arial"/>
                <a:cs typeface="Arial"/>
                <a:sym typeface="Arial"/>
              </a:rPr>
              <a:t>trying</a:t>
            </a:r>
            <a:r>
              <a:rPr lang="en-US" sz="1100" b="0" i="0" u="none" strike="noStrike" cap="none" dirty="0">
                <a:solidFill>
                  <a:srgbClr val="000000"/>
                </a:solidFill>
                <a:effectLst/>
                <a:latin typeface="Arial"/>
                <a:ea typeface="Arial"/>
                <a:cs typeface="Arial"/>
                <a:sym typeface="Arial"/>
              </a:rPr>
              <a:t> to infect you. Don’t take the bait.</a:t>
            </a:r>
          </a:p>
          <a:p>
            <a:r>
              <a:rPr lang="en-US" sz="1100" b="1" i="0" u="none" strike="noStrike" cap="none" dirty="0">
                <a:solidFill>
                  <a:srgbClr val="000000"/>
                </a:solidFill>
                <a:effectLst/>
                <a:latin typeface="Arial"/>
                <a:ea typeface="Arial"/>
                <a:cs typeface="Arial"/>
                <a:sym typeface="Arial"/>
              </a:rPr>
              <a:t>Do not believe the cold callers.</a:t>
            </a:r>
            <a:r>
              <a:rPr lang="en-US" sz="1100" b="0" i="0" u="none" strike="noStrike" cap="none" dirty="0">
                <a:solidFill>
                  <a:srgbClr val="000000"/>
                </a:solidFill>
                <a:effectLst/>
                <a:latin typeface="Arial"/>
                <a:ea typeface="Arial"/>
                <a:cs typeface="Arial"/>
                <a:sym typeface="Arial"/>
              </a:rPr>
              <a:t> On the flip side, there are those who may pick up the phone and try to bamboozle you the good old-fashioned way. Tech support scammers love to call up and pretend to be from Microsoft. They’ve detected an infection, they say. Don’t believe it. Others may claim to have found credit card fraud or a loan overdue. Ask questions if something feels sketchy. Does the person have info on you that seems outdated, such as old addresses or maiden names? Don’t confirm or update the info provided by these callers. Ask about where that person is calling from, if you can call back, and then hang up and check in with credit agencies, loan companies, and banks directly to be sure there isn’t a </a:t>
            </a:r>
            <a:r>
              <a:rPr lang="en-US" sz="1100" b="0" i="0" u="none" strike="noStrike" cap="none" dirty="0" err="1">
                <a:solidFill>
                  <a:srgbClr val="000000"/>
                </a:solidFill>
                <a:effectLst/>
                <a:latin typeface="Arial"/>
                <a:ea typeface="Arial"/>
                <a:cs typeface="Arial"/>
                <a:sym typeface="Arial"/>
              </a:rPr>
              <a:t>problem.</a:t>
            </a:r>
            <a:r>
              <a:rPr lang="en-US" sz="1100" b="0" i="1" u="none" strike="noStrike" cap="none" dirty="0" err="1">
                <a:solidFill>
                  <a:srgbClr val="000000"/>
                </a:solidFill>
                <a:effectLst/>
                <a:latin typeface="Arial"/>
                <a:ea typeface="Arial"/>
                <a:cs typeface="Arial"/>
                <a:sym typeface="Arial"/>
              </a:rPr>
              <a:t>Bonus</a:t>
            </a:r>
            <a:r>
              <a:rPr lang="en-US" sz="1100" b="0" i="1" u="none" strike="noStrike" cap="none" dirty="0">
                <a:solidFill>
                  <a:srgbClr val="000000"/>
                </a:solidFill>
                <a:effectLst/>
                <a:latin typeface="Arial"/>
                <a:ea typeface="Arial"/>
                <a:cs typeface="Arial"/>
                <a:sym typeface="Arial"/>
              </a:rPr>
              <a:t> mobile phone tip: </a:t>
            </a:r>
            <a:r>
              <a:rPr lang="en-US" sz="1100" b="0" i="0" u="none" strike="noStrike" cap="none" dirty="0">
                <a:solidFill>
                  <a:srgbClr val="000000"/>
                </a:solidFill>
                <a:effectLst/>
                <a:latin typeface="Arial"/>
                <a:ea typeface="Arial"/>
                <a:cs typeface="Arial"/>
                <a:sym typeface="Arial"/>
              </a:rPr>
              <a:t>You can block calls until pigs fly, but there will always be a scammer ready with a new number (especially one that looks similar in area code and first three digits to yours). Many cybersecurity programs for </a:t>
            </a:r>
            <a:r>
              <a:rPr lang="en-US" sz="1100" b="0" i="0" u="none" strike="noStrike" cap="none" dirty="0">
                <a:solidFill>
                  <a:srgbClr val="000000"/>
                </a:solidFill>
                <a:effectLst/>
                <a:latin typeface="Arial"/>
                <a:ea typeface="Arial"/>
                <a:cs typeface="Arial"/>
                <a:sym typeface="Arial"/>
                <a:hlinkClick r:id="rId17"/>
              </a:rPr>
              <a:t>Android</a:t>
            </a:r>
            <a:r>
              <a:rPr lang="en-US" sz="1100" b="0" i="0" u="none" strike="noStrike" cap="none" dirty="0">
                <a:solidFill>
                  <a:srgbClr val="000000"/>
                </a:solidFill>
                <a:effectLst/>
                <a:latin typeface="Arial"/>
                <a:ea typeface="Arial"/>
                <a:cs typeface="Arial"/>
                <a:sym typeface="Arial"/>
              </a:rPr>
              <a:t> and </a:t>
            </a:r>
            <a:r>
              <a:rPr lang="en-US" sz="1100" b="0" i="0" u="none" strike="noStrike" cap="none" dirty="0">
                <a:solidFill>
                  <a:srgbClr val="000000"/>
                </a:solidFill>
                <a:effectLst/>
                <a:latin typeface="Arial"/>
                <a:ea typeface="Arial"/>
                <a:cs typeface="Arial"/>
                <a:sym typeface="Arial"/>
                <a:hlinkClick r:id="rId18"/>
              </a:rPr>
              <a:t>iPhone</a:t>
            </a:r>
            <a:r>
              <a:rPr lang="en-US" sz="1100" b="0" i="0" u="none" strike="noStrike" cap="none" dirty="0">
                <a:solidFill>
                  <a:srgbClr val="000000"/>
                </a:solidFill>
                <a:effectLst/>
                <a:latin typeface="Arial"/>
                <a:ea typeface="Arial"/>
                <a:cs typeface="Arial"/>
                <a:sym typeface="Arial"/>
              </a:rPr>
              <a:t> can put the bulk of those calls to rest, meaning an unidentified number needn’t stress you out as much. Of course, when in doubt, screen your calls.</a:t>
            </a:r>
          </a:p>
          <a:p>
            <a:r>
              <a:rPr lang="en-US" sz="1100" b="1" i="0" u="none" strike="noStrike" cap="none" dirty="0">
                <a:solidFill>
                  <a:srgbClr val="000000"/>
                </a:solidFill>
                <a:effectLst/>
                <a:latin typeface="Arial"/>
                <a:ea typeface="Arial"/>
                <a:cs typeface="Arial"/>
                <a:sym typeface="Arial"/>
              </a:rPr>
              <a:t>Practice safe browsing</a:t>
            </a:r>
            <a:br>
              <a:rPr lang="en-US" sz="1100" b="1" i="0" u="none" strike="noStrike" cap="none" dirty="0">
                <a:solidFill>
                  <a:srgbClr val="000000"/>
                </a:solidFill>
                <a:effectLst/>
                <a:latin typeface="Arial"/>
                <a:ea typeface="Arial"/>
                <a:cs typeface="Arial"/>
                <a:sym typeface="Arial"/>
              </a:rPr>
            </a:b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There’s such a thing as good Internet hygiene. These are the things you should be doing to protect against external and internal threats, whether you’ve lost your device and need to retrieve it or want to stay protected when you shop online.</a:t>
            </a:r>
          </a:p>
          <a:p>
            <a:r>
              <a:rPr lang="en-US" sz="1100" b="0" i="0" u="none" strike="noStrike" cap="none" dirty="0">
                <a:solidFill>
                  <a:srgbClr val="000000"/>
                </a:solidFill>
                <a:effectLst/>
                <a:latin typeface="Arial"/>
                <a:ea typeface="Arial"/>
                <a:cs typeface="Arial"/>
                <a:sym typeface="Arial"/>
              </a:rPr>
              <a:t>“While many of the threats you hear about on the news make it seem like there is no way to protect yourself online these days, the reality is that by following some basic tips and maintaining good habits while online, you will evade infection from over 95 percent of the attacks targeting you,” says Adam </a:t>
            </a:r>
            <a:r>
              <a:rPr lang="en-US" sz="1100" b="0" i="0" u="none" strike="noStrike" cap="none" dirty="0" err="1">
                <a:solidFill>
                  <a:srgbClr val="000000"/>
                </a:solidFill>
                <a:effectLst/>
                <a:latin typeface="Arial"/>
                <a:ea typeface="Arial"/>
                <a:cs typeface="Arial"/>
                <a:sym typeface="Arial"/>
              </a:rPr>
              <a:t>Kujawa</a:t>
            </a:r>
            <a:r>
              <a:rPr lang="en-US" sz="1100" b="0" i="0" u="none" strike="noStrike" cap="none" dirty="0">
                <a:solidFill>
                  <a:srgbClr val="000000"/>
                </a:solidFill>
                <a:effectLst/>
                <a:latin typeface="Arial"/>
                <a:ea typeface="Arial"/>
                <a:cs typeface="Arial"/>
                <a:sym typeface="Arial"/>
              </a:rPr>
              <a:t>, Head of Intelligence for Malwarebytes. “For that last 5 percent, read articles, keep up with what the actual security people are saying, and follow their advice to protect yourself.”</a:t>
            </a:r>
          </a:p>
          <a:p>
            <a:r>
              <a:rPr lang="en-US" sz="1100" b="0" i="0" u="none" strike="noStrike" cap="none" dirty="0">
                <a:solidFill>
                  <a:srgbClr val="000000"/>
                </a:solidFill>
                <a:effectLst/>
                <a:latin typeface="Arial"/>
                <a:ea typeface="Arial"/>
                <a:cs typeface="Arial"/>
                <a:sym typeface="Arial"/>
              </a:rPr>
              <a:t>So here are some of the basics to follow:</a:t>
            </a:r>
          </a:p>
          <a:p>
            <a:r>
              <a:rPr lang="en-US" sz="1100" b="1" i="0" u="none" strike="noStrike" cap="none" dirty="0">
                <a:solidFill>
                  <a:srgbClr val="000000"/>
                </a:solidFill>
                <a:effectLst/>
                <a:latin typeface="Arial"/>
                <a:ea typeface="Arial"/>
                <a:cs typeface="Arial"/>
                <a:sym typeface="Arial"/>
              </a:rPr>
              <a:t>Use strong passwords and/or password managers. </a:t>
            </a:r>
            <a:r>
              <a:rPr lang="en-US" sz="1100" b="0" i="0" u="none" strike="noStrike" cap="none" dirty="0">
                <a:solidFill>
                  <a:srgbClr val="000000"/>
                </a:solidFill>
                <a:effectLst/>
                <a:latin typeface="Arial"/>
                <a:ea typeface="Arial"/>
                <a:cs typeface="Arial"/>
                <a:sym typeface="Arial"/>
              </a:rPr>
              <a:t>A strong password is unique, is not written down anywhere, is changed often, and isn’t tied to easily found personal information, like a birthday. It’s also not repeated for different logins. Admittedly, that’s a tough cookie to chew on. If you don’t want to worry about remembering </a:t>
            </a:r>
            <a:r>
              <a:rPr lang="en-US" sz="1100" b="0" i="0" u="none" strike="noStrike" cap="none" dirty="0">
                <a:solidFill>
                  <a:srgbClr val="000000"/>
                </a:solidFill>
                <a:effectLst/>
                <a:latin typeface="Arial"/>
                <a:ea typeface="Arial"/>
                <a:cs typeface="Arial"/>
                <a:sym typeface="Arial"/>
                <a:hlinkClick r:id="rId19"/>
              </a:rPr>
              <a:t>5,462 different rotating passwords</a:t>
            </a:r>
            <a:r>
              <a:rPr lang="en-US" sz="1100" b="0" i="0" u="none" strike="noStrike" cap="none" dirty="0">
                <a:solidFill>
                  <a:srgbClr val="000000"/>
                </a:solidFill>
                <a:effectLst/>
                <a:latin typeface="Arial"/>
                <a:ea typeface="Arial"/>
                <a:cs typeface="Arial"/>
                <a:sym typeface="Arial"/>
              </a:rPr>
              <a:t>, you may want to look into a password manager, which collects, remembers, and encrypts passwords for your computer.</a:t>
            </a:r>
          </a:p>
          <a:p>
            <a:r>
              <a:rPr lang="en-US" sz="1100" b="1" i="0" u="none" strike="noStrike" cap="none" dirty="0">
                <a:solidFill>
                  <a:srgbClr val="000000"/>
                </a:solidFill>
                <a:effectLst/>
                <a:latin typeface="Arial"/>
                <a:ea typeface="Arial"/>
                <a:cs typeface="Arial"/>
                <a:sym typeface="Arial"/>
              </a:rPr>
              <a:t>Make sure you’re on a secure connection.</a:t>
            </a:r>
            <a:r>
              <a:rPr lang="en-US" sz="1100" b="0" i="0" u="none" strike="noStrike" cap="none" dirty="0">
                <a:solidFill>
                  <a:srgbClr val="000000"/>
                </a:solidFill>
                <a:effectLst/>
                <a:latin typeface="Arial"/>
                <a:ea typeface="Arial"/>
                <a:cs typeface="Arial"/>
                <a:sym typeface="Arial"/>
              </a:rPr>
              <a:t> Look for the </a:t>
            </a:r>
            <a:r>
              <a:rPr lang="en-US" sz="1100" b="0" i="0" u="none" strike="noStrike" cap="none" dirty="0">
                <a:solidFill>
                  <a:srgbClr val="000000"/>
                </a:solidFill>
                <a:effectLst/>
                <a:latin typeface="Arial"/>
                <a:ea typeface="Arial"/>
                <a:cs typeface="Arial"/>
                <a:sym typeface="Arial"/>
                <a:hlinkClick r:id="rId20"/>
              </a:rPr>
              <a:t>proper padlock icon</a:t>
            </a:r>
            <a:r>
              <a:rPr lang="en-US" sz="1100" b="0" i="0" u="none" strike="noStrike" cap="none" dirty="0">
                <a:solidFill>
                  <a:srgbClr val="000000"/>
                </a:solidFill>
                <a:effectLst/>
                <a:latin typeface="Arial"/>
                <a:ea typeface="Arial"/>
                <a:cs typeface="Arial"/>
                <a:sym typeface="Arial"/>
              </a:rPr>
              <a:t> to the left of the URL. If it’s there, then that means the information passed between a website’s server and your browser remains private. In addition, the URL should read “https” and not just “http.”</a:t>
            </a:r>
          </a:p>
          <a:p>
            <a:r>
              <a:rPr lang="en-US" sz="1100" b="1" i="0" u="none" strike="noStrike" cap="none" dirty="0">
                <a:solidFill>
                  <a:srgbClr val="000000"/>
                </a:solidFill>
                <a:effectLst/>
                <a:latin typeface="Arial"/>
                <a:ea typeface="Arial"/>
                <a:cs typeface="Arial"/>
                <a:sym typeface="Arial"/>
              </a:rPr>
              <a:t>Log out of websites after you’re done.</a:t>
            </a:r>
            <a:r>
              <a:rPr lang="en-US" sz="1100" b="0" i="0" u="none" strike="noStrike" cap="none" dirty="0">
                <a:solidFill>
                  <a:srgbClr val="000000"/>
                </a:solidFill>
                <a:effectLst/>
                <a:latin typeface="Arial"/>
                <a:ea typeface="Arial"/>
                <a:cs typeface="Arial"/>
                <a:sym typeface="Arial"/>
              </a:rPr>
              <a:t> Did you log into your healthcare provider’s site using your super-strong password? You could still be leaving yourself vulnerable if you don’t log out, especially if you’re using a public computer. It’s not enough to just close the browser tab or window. A person with enough technical prowess could access login information from session cookies and sign into a site as you.</a:t>
            </a:r>
          </a:p>
          <a:p>
            <a:r>
              <a:rPr lang="en-US" sz="1100" b="1" i="0" u="none" strike="noStrike" cap="none" dirty="0">
                <a:solidFill>
                  <a:srgbClr val="000000"/>
                </a:solidFill>
                <a:effectLst/>
                <a:latin typeface="Arial"/>
                <a:ea typeface="Arial"/>
                <a:cs typeface="Arial"/>
                <a:sym typeface="Arial"/>
              </a:rPr>
              <a:t>Layer your security</a:t>
            </a:r>
            <a:br>
              <a:rPr lang="en-US" sz="1100" b="1" i="0" u="none" strike="noStrike" cap="none" dirty="0">
                <a:solidFill>
                  <a:srgbClr val="000000"/>
                </a:solidFill>
                <a:effectLst/>
                <a:latin typeface="Arial"/>
                <a:ea typeface="Arial"/>
                <a:cs typeface="Arial"/>
                <a:sym typeface="Arial"/>
              </a:rPr>
            </a:b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All the safe browsing and careful vigilance in the world can’t protect you from all the threats out there. Sometimes you need a professional to catch the poo that </a:t>
            </a:r>
            <a:r>
              <a:rPr lang="en-US" sz="1100" b="0" i="0" u="none" strike="noStrike" cap="none" dirty="0" err="1">
                <a:solidFill>
                  <a:srgbClr val="000000"/>
                </a:solidFill>
                <a:effectLst/>
                <a:latin typeface="Arial"/>
                <a:ea typeface="Arial"/>
                <a:cs typeface="Arial"/>
                <a:sym typeface="Arial"/>
              </a:rPr>
              <a:t>cybermonkeys</a:t>
            </a:r>
            <a:r>
              <a:rPr lang="en-US" sz="1100" b="0" i="0" u="none" strike="noStrike" cap="none" dirty="0">
                <a:solidFill>
                  <a:srgbClr val="000000"/>
                </a:solidFill>
                <a:effectLst/>
                <a:latin typeface="Arial"/>
                <a:ea typeface="Arial"/>
                <a:cs typeface="Arial"/>
                <a:sym typeface="Arial"/>
              </a:rPr>
              <a:t> are flinging. So to keep your machine clean, invest in security software and layer it up with the following:</a:t>
            </a:r>
          </a:p>
          <a:p>
            <a:r>
              <a:rPr lang="en-US" sz="1100" b="1" i="0" u="none" strike="noStrike" cap="none" dirty="0">
                <a:solidFill>
                  <a:srgbClr val="000000"/>
                </a:solidFill>
                <a:effectLst/>
                <a:latin typeface="Arial"/>
                <a:ea typeface="Arial"/>
                <a:cs typeface="Arial"/>
                <a:sym typeface="Arial"/>
              </a:rPr>
              <a:t>Use firewall, anti-malware, anti-ransomware, and anti-exploit technology. </a:t>
            </a:r>
            <a:r>
              <a:rPr lang="en-US" sz="1100" b="0" i="0" u="none" strike="noStrike" cap="none" dirty="0">
                <a:solidFill>
                  <a:srgbClr val="000000"/>
                </a:solidFill>
                <a:effectLst/>
                <a:latin typeface="Arial"/>
                <a:ea typeface="Arial"/>
                <a:cs typeface="Arial"/>
                <a:sym typeface="Arial"/>
              </a:rPr>
              <a:t>Your firewall can detect and block some of the known bad guys. Meanwhile, </a:t>
            </a:r>
            <a:r>
              <a:rPr lang="en-US" sz="1100" b="0" i="0" u="none" strike="noStrike" cap="none" dirty="0">
                <a:solidFill>
                  <a:srgbClr val="000000"/>
                </a:solidFill>
                <a:effectLst/>
                <a:latin typeface="Arial"/>
                <a:ea typeface="Arial"/>
                <a:cs typeface="Arial"/>
                <a:sym typeface="Arial"/>
                <a:hlinkClick r:id="rId21"/>
              </a:rPr>
              <a:t>Malwarebytes products</a:t>
            </a:r>
            <a:r>
              <a:rPr lang="en-US" sz="1100" b="0" i="0" u="none" strike="noStrike" cap="none" dirty="0">
                <a:solidFill>
                  <a:srgbClr val="000000"/>
                </a:solidFill>
                <a:effectLst/>
                <a:latin typeface="Arial"/>
                <a:ea typeface="Arial"/>
                <a:cs typeface="Arial"/>
                <a:sym typeface="Arial"/>
              </a:rPr>
              <a:t> use multiple layers of tech to fend off sophisticated attacks from unknown agents, stopping malware and ransomware infection in real time and shielding vulnerable programs from exploit attack.</a:t>
            </a:r>
          </a:p>
          <a:p>
            <a:r>
              <a:rPr lang="en-US" sz="1100" b="0" i="0" u="none" strike="noStrike" cap="none" dirty="0">
                <a:solidFill>
                  <a:srgbClr val="000000"/>
                </a:solidFill>
                <a:effectLst/>
                <a:latin typeface="Arial"/>
                <a:ea typeface="Arial"/>
                <a:cs typeface="Arial"/>
                <a:sym typeface="Arial"/>
              </a:rPr>
              <a:t>Security professionals agree a multi-layer approach—using not only multiple layers of security technology but also user awareness—helps keep you protected from the bad guys </a:t>
            </a:r>
            <a:r>
              <a:rPr lang="en-US" sz="1100" b="0" i="1" u="none" strike="noStrike" cap="none" dirty="0">
                <a:solidFill>
                  <a:srgbClr val="000000"/>
                </a:solidFill>
                <a:effectLst/>
                <a:latin typeface="Arial"/>
                <a:ea typeface="Arial"/>
                <a:cs typeface="Arial"/>
                <a:sym typeface="Arial"/>
              </a:rPr>
              <a:t>and</a:t>
            </a:r>
            <a:r>
              <a:rPr lang="en-US" sz="1100" b="0" i="0" u="none" strike="noStrike" cap="none" dirty="0">
                <a:solidFill>
                  <a:srgbClr val="000000"/>
                </a:solidFill>
                <a:effectLst/>
                <a:latin typeface="Arial"/>
                <a:ea typeface="Arial"/>
                <a:cs typeface="Arial"/>
                <a:sym typeface="Arial"/>
              </a:rPr>
              <a:t> your own mistakes. Now go forth and fight malware!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999420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10 easy ways to prevent malware infection</a:t>
            </a:r>
          </a:p>
          <a:p>
            <a:r>
              <a:rPr lang="en-US" sz="1100" b="0" i="0" u="none" strike="noStrike" cap="none" dirty="0">
                <a:solidFill>
                  <a:srgbClr val="000000"/>
                </a:solidFill>
                <a:effectLst/>
                <a:latin typeface="Arial"/>
                <a:ea typeface="Arial"/>
                <a:cs typeface="Arial"/>
                <a:sym typeface="Arial"/>
              </a:rPr>
              <a:t>Posted: August 26, 2016 by </a:t>
            </a:r>
            <a:r>
              <a:rPr lang="en-US" sz="1100" b="0" i="0" u="none" strike="noStrike" cap="none" dirty="0">
                <a:solidFill>
                  <a:srgbClr val="000000"/>
                </a:solidFill>
                <a:effectLst/>
                <a:latin typeface="Arial"/>
                <a:ea typeface="Arial"/>
                <a:cs typeface="Arial"/>
                <a:sym typeface="Arial"/>
                <a:hlinkClick r:id="rId3" tooltip="Posts by Wendy Zamora"/>
              </a:rPr>
              <a:t>Wendy Zamora</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Last updated: July 10, 2019</a:t>
            </a:r>
          </a:p>
          <a:p>
            <a:r>
              <a:rPr lang="en-US" sz="1100" b="0" i="0" u="none" strike="noStrike" cap="none" dirty="0">
                <a:solidFill>
                  <a:srgbClr val="000000"/>
                </a:solidFill>
                <a:effectLst/>
                <a:latin typeface="Arial"/>
                <a:ea typeface="Arial"/>
                <a:cs typeface="Arial"/>
                <a:sym typeface="Arial"/>
              </a:rPr>
              <a:t>We told you </a:t>
            </a:r>
            <a:r>
              <a:rPr lang="en-US" sz="1100" b="0" i="0" u="none" strike="noStrike" cap="none" dirty="0">
                <a:solidFill>
                  <a:srgbClr val="000000"/>
                </a:solidFill>
                <a:effectLst/>
                <a:latin typeface="Arial"/>
                <a:ea typeface="Arial"/>
                <a:cs typeface="Arial"/>
                <a:sym typeface="Arial"/>
                <a:hlinkClick r:id="rId4"/>
              </a:rPr>
              <a:t>how to tell if you’re infected</a:t>
            </a:r>
            <a:r>
              <a:rPr lang="en-US" sz="1100" b="0" i="0" u="none" strike="noStrike" cap="none" dirty="0">
                <a:solidFill>
                  <a:srgbClr val="000000"/>
                </a:solidFill>
                <a:effectLst/>
                <a:latin typeface="Arial"/>
                <a:ea typeface="Arial"/>
                <a:cs typeface="Arial"/>
                <a:sym typeface="Arial"/>
              </a:rPr>
              <a:t> with malware. We told you </a:t>
            </a:r>
            <a:r>
              <a:rPr lang="en-US" sz="1100" b="0" i="0" u="none" strike="noStrike" cap="none" dirty="0">
                <a:solidFill>
                  <a:srgbClr val="000000"/>
                </a:solidFill>
                <a:effectLst/>
                <a:latin typeface="Arial"/>
                <a:ea typeface="Arial"/>
                <a:cs typeface="Arial"/>
                <a:sym typeface="Arial"/>
                <a:hlinkClick r:id="rId5"/>
              </a:rPr>
              <a:t>how to clean up the infection</a:t>
            </a:r>
            <a:r>
              <a:rPr lang="en-US" sz="1100" b="0" i="0" u="none" strike="noStrike" cap="none" dirty="0">
                <a:solidFill>
                  <a:srgbClr val="000000"/>
                </a:solidFill>
                <a:effectLst/>
                <a:latin typeface="Arial"/>
                <a:ea typeface="Arial"/>
                <a:cs typeface="Arial"/>
                <a:sym typeface="Arial"/>
              </a:rPr>
              <a:t> if you were affected. But how about we prevent malware infection from happening in the first place!</a:t>
            </a:r>
          </a:p>
          <a:p>
            <a:r>
              <a:rPr lang="en-US" sz="1100" b="0" i="0" u="none" strike="noStrike" cap="none" dirty="0">
                <a:solidFill>
                  <a:srgbClr val="000000"/>
                </a:solidFill>
                <a:effectLst/>
                <a:latin typeface="Arial"/>
                <a:ea typeface="Arial"/>
                <a:cs typeface="Arial"/>
                <a:sym typeface="Arial"/>
              </a:rPr>
              <a:t>Yes, it’s possible to clean up an infected computer and fully remove malware from your system. But the damage from some forms of </a:t>
            </a:r>
            <a:r>
              <a:rPr lang="en-US" sz="1100" b="0" i="0" u="none" strike="noStrike" cap="none" dirty="0">
                <a:solidFill>
                  <a:srgbClr val="000000"/>
                </a:solidFill>
                <a:effectLst/>
                <a:latin typeface="Arial"/>
                <a:ea typeface="Arial"/>
                <a:cs typeface="Arial"/>
                <a:sym typeface="Arial"/>
                <a:hlinkClick r:id="rId6"/>
              </a:rPr>
              <a:t>malware</a:t>
            </a:r>
            <a:r>
              <a:rPr lang="en-US" sz="1100" b="0" i="0" u="none" strike="noStrike" cap="none" dirty="0">
                <a:solidFill>
                  <a:srgbClr val="000000"/>
                </a:solidFill>
                <a:effectLst/>
                <a:latin typeface="Arial"/>
                <a:ea typeface="Arial"/>
                <a:cs typeface="Arial"/>
                <a:sym typeface="Arial"/>
              </a:rPr>
              <a:t>, like </a:t>
            </a:r>
            <a:r>
              <a:rPr lang="en-US" sz="1100" b="0" i="0" u="none" strike="noStrike" cap="none" dirty="0">
                <a:solidFill>
                  <a:srgbClr val="000000"/>
                </a:solidFill>
                <a:effectLst/>
                <a:latin typeface="Arial"/>
                <a:ea typeface="Arial"/>
                <a:cs typeface="Arial"/>
                <a:sym typeface="Arial"/>
                <a:hlinkClick r:id="rId7"/>
              </a:rPr>
              <a:t>ransomware</a:t>
            </a:r>
            <a:r>
              <a:rPr lang="en-US" sz="1100" b="0" i="0" u="none" strike="noStrike" cap="none" dirty="0">
                <a:solidFill>
                  <a:srgbClr val="000000"/>
                </a:solidFill>
                <a:effectLst/>
                <a:latin typeface="Arial"/>
                <a:ea typeface="Arial"/>
                <a:cs typeface="Arial"/>
                <a:sym typeface="Arial"/>
              </a:rPr>
              <a:t>, cannot be undone. If they’ve encrypted your files and you haven’t backed them up, the jig is up. So your best defense is to beat the bad guys at their own game.</a:t>
            </a:r>
          </a:p>
          <a:p>
            <a:r>
              <a:rPr lang="en-US" sz="1100" b="0" i="0" u="none" strike="noStrike" cap="none" dirty="0">
                <a:solidFill>
                  <a:srgbClr val="000000"/>
                </a:solidFill>
                <a:effectLst/>
                <a:latin typeface="Arial"/>
                <a:ea typeface="Arial"/>
                <a:cs typeface="Arial"/>
                <a:sym typeface="Arial"/>
              </a:rPr>
              <a:t>While no single method is ever 100 percent fool-proof, there are some tried and true cybersecurity techniques for keeping malware infections at bay that, if put into practice, will shield you from most of the garbage of the Internet.</a:t>
            </a:r>
          </a:p>
          <a:p>
            <a:r>
              <a:rPr lang="en-US" sz="1100" b="0" i="0" u="none" strike="noStrike" cap="none" dirty="0">
                <a:solidFill>
                  <a:srgbClr val="000000"/>
                </a:solidFill>
                <a:effectLst/>
                <a:latin typeface="Arial"/>
                <a:ea typeface="Arial"/>
                <a:cs typeface="Arial"/>
                <a:sym typeface="Arial"/>
              </a:rPr>
              <a:t>Without further ado:</a:t>
            </a:r>
          </a:p>
          <a:p>
            <a:r>
              <a:rPr lang="en-US" sz="1100" b="1" i="0" u="none" strike="noStrike" cap="none" dirty="0">
                <a:solidFill>
                  <a:srgbClr val="000000"/>
                </a:solidFill>
                <a:effectLst/>
                <a:latin typeface="Arial"/>
                <a:ea typeface="Arial"/>
                <a:cs typeface="Arial"/>
                <a:sym typeface="Arial"/>
              </a:rPr>
              <a:t>Protect vulnerabilities</a:t>
            </a:r>
            <a:br>
              <a:rPr lang="en-US" sz="1100" b="1" i="0" u="none" strike="noStrike" cap="none" dirty="0">
                <a:solidFill>
                  <a:srgbClr val="000000"/>
                </a:solidFill>
                <a:effectLst/>
                <a:latin typeface="Arial"/>
                <a:ea typeface="Arial"/>
                <a:cs typeface="Arial"/>
                <a:sym typeface="Arial"/>
              </a:rPr>
            </a:b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One of the most ingenious delivery methods for malware today is by </a:t>
            </a:r>
            <a:r>
              <a:rPr lang="en-US" sz="1100" b="0" i="0" u="none" strike="noStrike" cap="none" dirty="0">
                <a:solidFill>
                  <a:srgbClr val="000000"/>
                </a:solidFill>
                <a:effectLst/>
                <a:latin typeface="Arial"/>
                <a:ea typeface="Arial"/>
                <a:cs typeface="Arial"/>
                <a:sym typeface="Arial"/>
                <a:hlinkClick r:id="rId8"/>
              </a:rPr>
              <a:t>exploit kit</a:t>
            </a:r>
            <a:r>
              <a:rPr lang="en-US" sz="1100" b="0" i="0" u="none" strike="noStrike" cap="none" dirty="0">
                <a:solidFill>
                  <a:srgbClr val="000000"/>
                </a:solidFill>
                <a:effectLst/>
                <a:latin typeface="Arial"/>
                <a:ea typeface="Arial"/>
                <a:cs typeface="Arial"/>
                <a:sym typeface="Arial"/>
              </a:rPr>
              <a:t>. Exploit kits are sneaky little suckers that rummage around in your computer and look for weaknesses in the system, whether that’s an unprotected operating system, a software program that hasn’t been updated in months, or a browser whose security protocols aren’t up to snuff (we’re looking at you, Internet Explorer).</a:t>
            </a:r>
          </a:p>
          <a:p>
            <a:r>
              <a:rPr lang="en-US" sz="1100" b="0" i="0" u="none" strike="noStrike" cap="none" dirty="0">
                <a:solidFill>
                  <a:srgbClr val="000000"/>
                </a:solidFill>
                <a:effectLst/>
                <a:latin typeface="Arial"/>
                <a:ea typeface="Arial"/>
                <a:cs typeface="Arial"/>
                <a:sym typeface="Arial"/>
              </a:rPr>
              <a:t>Here are some ways you can protect against </a:t>
            </a:r>
            <a:r>
              <a:rPr lang="en-US" sz="1100" b="0" i="0" u="none" strike="noStrike" cap="none" dirty="0">
                <a:solidFill>
                  <a:srgbClr val="000000"/>
                </a:solidFill>
                <a:effectLst/>
                <a:latin typeface="Arial"/>
                <a:ea typeface="Arial"/>
                <a:cs typeface="Arial"/>
                <a:sym typeface="Arial"/>
                <a:hlinkClick r:id="rId9"/>
              </a:rPr>
              <a:t>exploits</a:t>
            </a:r>
            <a:r>
              <a:rPr lang="en-US" sz="1100" b="0" i="0" u="none" strike="noStrike" cap="none" dirty="0">
                <a:solidFill>
                  <a:srgbClr val="000000"/>
                </a:solidFill>
                <a:effectLst/>
                <a:latin typeface="Arial"/>
                <a:ea typeface="Arial"/>
                <a:cs typeface="Arial"/>
                <a:sym typeface="Arial"/>
              </a:rPr>
              <a:t> and shield your vulnerabilities:</a:t>
            </a:r>
          </a:p>
          <a:p>
            <a:r>
              <a:rPr lang="en-US" sz="1100" b="1" i="0" u="none" strike="noStrike" cap="none" dirty="0">
                <a:solidFill>
                  <a:srgbClr val="000000"/>
                </a:solidFill>
                <a:effectLst/>
                <a:latin typeface="Arial"/>
                <a:ea typeface="Arial"/>
                <a:cs typeface="Arial"/>
                <a:sym typeface="Arial"/>
              </a:rPr>
              <a:t>Update your operating system, browsers, and plugins. </a:t>
            </a:r>
            <a:r>
              <a:rPr lang="en-US" sz="1100" b="0" i="0" u="none" strike="noStrike" cap="none" dirty="0">
                <a:solidFill>
                  <a:srgbClr val="000000"/>
                </a:solidFill>
                <a:effectLst/>
                <a:latin typeface="Arial"/>
                <a:ea typeface="Arial"/>
                <a:cs typeface="Arial"/>
                <a:sym typeface="Arial"/>
              </a:rPr>
              <a:t>If there’s an update to your computer waiting in queue, don’t let it linger. Updates to operating systems, browsers, and plugins are often released to patch any security vulnerabilities discovered. So while you leave those programs alone, cybercriminals can find their way in through the </a:t>
            </a:r>
            <a:r>
              <a:rPr lang="en-US" sz="1100" b="0" i="0" u="none" strike="noStrike" cap="none" dirty="0" err="1">
                <a:solidFill>
                  <a:srgbClr val="000000"/>
                </a:solidFill>
                <a:effectLst/>
                <a:latin typeface="Arial"/>
                <a:ea typeface="Arial"/>
                <a:cs typeface="Arial"/>
                <a:sym typeface="Arial"/>
              </a:rPr>
              <a:t>vulnerabilities.</a:t>
            </a:r>
            <a:r>
              <a:rPr lang="en-US" sz="1100" b="0" i="1" u="none" strike="noStrike" cap="none" dirty="0" err="1">
                <a:solidFill>
                  <a:srgbClr val="000000"/>
                </a:solidFill>
                <a:effectLst/>
                <a:latin typeface="Arial"/>
                <a:ea typeface="Arial"/>
                <a:cs typeface="Arial"/>
                <a:sym typeface="Arial"/>
              </a:rPr>
              <a:t>Bonus</a:t>
            </a:r>
            <a:r>
              <a:rPr lang="en-US" sz="1100" b="0" i="1" u="none" strike="noStrike" cap="none" dirty="0">
                <a:solidFill>
                  <a:srgbClr val="000000"/>
                </a:solidFill>
                <a:effectLst/>
                <a:latin typeface="Arial"/>
                <a:ea typeface="Arial"/>
                <a:cs typeface="Arial"/>
                <a:sym typeface="Arial"/>
              </a:rPr>
              <a:t> mobile phone tip:</a:t>
            </a:r>
            <a:r>
              <a:rPr lang="en-US" sz="1100" b="0" i="0" u="none" strike="noStrike" cap="none" dirty="0">
                <a:solidFill>
                  <a:srgbClr val="000000"/>
                </a:solidFill>
                <a:effectLst/>
                <a:latin typeface="Arial"/>
                <a:ea typeface="Arial"/>
                <a:cs typeface="Arial"/>
                <a:sym typeface="Arial"/>
              </a:rPr>
              <a:t> To protect against security flaws in mobile phones, be sure your mobile phone software is updated regularly. Don’t ignore those “New software update” pop-ups, even if your storage is full or your battery is low.</a:t>
            </a:r>
          </a:p>
          <a:p>
            <a:r>
              <a:rPr lang="en-US" sz="1100" b="1" i="0" u="none" strike="noStrike" cap="none" dirty="0">
                <a:solidFill>
                  <a:srgbClr val="000000"/>
                </a:solidFill>
                <a:effectLst/>
                <a:latin typeface="Arial"/>
                <a:ea typeface="Arial"/>
                <a:cs typeface="Arial"/>
                <a:sym typeface="Arial"/>
              </a:rPr>
              <a:t>Enable click-to-play plugins. </a:t>
            </a:r>
            <a:r>
              <a:rPr lang="en-US" sz="1100" b="0" i="0" u="none" strike="noStrike" cap="none" dirty="0">
                <a:solidFill>
                  <a:srgbClr val="000000"/>
                </a:solidFill>
                <a:effectLst/>
                <a:latin typeface="Arial"/>
                <a:ea typeface="Arial"/>
                <a:cs typeface="Arial"/>
                <a:sym typeface="Arial"/>
              </a:rPr>
              <a:t>One of the more devious ways that exploit kits (EKs) are delivered to your computer is through </a:t>
            </a:r>
            <a:r>
              <a:rPr lang="en-US" sz="1100" b="0" i="0" u="none" strike="noStrike" cap="none" dirty="0" err="1">
                <a:solidFill>
                  <a:srgbClr val="000000"/>
                </a:solidFill>
                <a:effectLst/>
                <a:latin typeface="Arial"/>
                <a:ea typeface="Arial"/>
                <a:cs typeface="Arial"/>
                <a:sym typeface="Arial"/>
                <a:hlinkClick r:id="rId10"/>
              </a:rPr>
              <a:t>malvertising</a:t>
            </a:r>
            <a:r>
              <a:rPr lang="en-US" sz="1100" b="0" i="0" u="none" strike="noStrike" cap="none" dirty="0">
                <a:solidFill>
                  <a:srgbClr val="000000"/>
                </a:solidFill>
                <a:effectLst/>
                <a:latin typeface="Arial"/>
                <a:ea typeface="Arial"/>
                <a:cs typeface="Arial"/>
                <a:sym typeface="Arial"/>
              </a:rPr>
              <a:t>, or malicious ads. You needn’t even click on the ad to become infected, and these malicious ads can live on prestigious, well-known sites. Besides keeping your software patched so that exploit kits can’t do their dirty work, you can help to block the exploit from ever being delivered by enabling click-to-play </a:t>
            </a:r>
            <a:r>
              <a:rPr lang="en-US" sz="1100" b="0" i="0" u="none" strike="noStrike" cap="none" dirty="0" err="1">
                <a:solidFill>
                  <a:srgbClr val="000000"/>
                </a:solidFill>
                <a:effectLst/>
                <a:latin typeface="Arial"/>
                <a:ea typeface="Arial"/>
                <a:cs typeface="Arial"/>
                <a:sym typeface="Arial"/>
              </a:rPr>
              <a:t>plugins.Click</a:t>
            </a:r>
            <a:r>
              <a:rPr lang="en-US" sz="1100" b="0" i="0" u="none" strike="noStrike" cap="none" dirty="0">
                <a:solidFill>
                  <a:srgbClr val="000000"/>
                </a:solidFill>
                <a:effectLst/>
                <a:latin typeface="Arial"/>
                <a:ea typeface="Arial"/>
                <a:cs typeface="Arial"/>
                <a:sym typeface="Arial"/>
              </a:rPr>
              <a:t>-to-play plugins keep Flash or Java from running unless you specifically tell them to (by clicking on the ad). The bulk of </a:t>
            </a:r>
            <a:r>
              <a:rPr lang="en-US" sz="1100" b="0" i="0" u="none" strike="noStrike" cap="none" dirty="0" err="1">
                <a:solidFill>
                  <a:srgbClr val="000000"/>
                </a:solidFill>
                <a:effectLst/>
                <a:latin typeface="Arial"/>
                <a:ea typeface="Arial"/>
                <a:cs typeface="Arial"/>
                <a:sym typeface="Arial"/>
                <a:hlinkClick r:id="rId11"/>
              </a:rPr>
              <a:t>malvertising</a:t>
            </a:r>
            <a:r>
              <a:rPr lang="en-US" sz="1100" b="0" i="0" u="none" strike="noStrike" cap="none" dirty="0">
                <a:solidFill>
                  <a:srgbClr val="000000"/>
                </a:solidFill>
                <a:effectLst/>
                <a:latin typeface="Arial"/>
                <a:ea typeface="Arial"/>
                <a:cs typeface="Arial"/>
                <a:sym typeface="Arial"/>
              </a:rPr>
              <a:t> relies on exploiting these plugins, so enabling this feature in your browser settings will help keep the EKs at bay.</a:t>
            </a:r>
          </a:p>
          <a:p>
            <a:r>
              <a:rPr lang="en-US" sz="1100" b="1" i="0" u="none" strike="noStrike" cap="none" dirty="0">
                <a:solidFill>
                  <a:srgbClr val="000000"/>
                </a:solidFill>
                <a:effectLst/>
                <a:latin typeface="Arial"/>
                <a:ea typeface="Arial"/>
                <a:cs typeface="Arial"/>
                <a:sym typeface="Arial"/>
              </a:rPr>
              <a:t>Remove software you don’t use (especially legacy programs). </a:t>
            </a:r>
            <a:r>
              <a:rPr lang="en-US" sz="1100" b="0" i="0" u="none" strike="noStrike" cap="none" dirty="0">
                <a:solidFill>
                  <a:srgbClr val="000000"/>
                </a:solidFill>
                <a:effectLst/>
                <a:latin typeface="Arial"/>
                <a:ea typeface="Arial"/>
                <a:cs typeface="Arial"/>
                <a:sym typeface="Arial"/>
              </a:rPr>
              <a:t>So, you’re still running Windows XP or Windows 7/8.1? Microsoft discontinued releasing software patches for Windows XP in 2015, and Windows 7 and 8 are only under extended support. Using them without support or the </a:t>
            </a:r>
            <a:r>
              <a:rPr lang="en-US" sz="1100" b="0" i="0" u="none" strike="noStrike" cap="none" dirty="0">
                <a:solidFill>
                  <a:srgbClr val="000000"/>
                </a:solidFill>
                <a:effectLst/>
                <a:latin typeface="Arial"/>
                <a:ea typeface="Arial"/>
                <a:cs typeface="Arial"/>
                <a:sym typeface="Arial"/>
                <a:hlinkClick r:id="rId12"/>
              </a:rPr>
              <a:t>ability to patch</a:t>
            </a:r>
            <a:r>
              <a:rPr lang="en-US" sz="1100" b="0" i="0" u="none" strike="noStrike" cap="none" dirty="0">
                <a:solidFill>
                  <a:srgbClr val="000000"/>
                </a:solidFill>
                <a:effectLst/>
                <a:latin typeface="Arial"/>
                <a:ea typeface="Arial"/>
                <a:cs typeface="Arial"/>
                <a:sym typeface="Arial"/>
              </a:rPr>
              <a:t> will leave you wide open to exploit attacks. Take a look at other legacy apps on your computer, such as Adobe Reader or older versions of media players. If you’re not using them, best to remove.</a:t>
            </a:r>
          </a:p>
          <a:p>
            <a:r>
              <a:rPr lang="en-US" sz="1100" b="1" i="0" u="none" strike="noStrike" cap="none" dirty="0">
                <a:solidFill>
                  <a:srgbClr val="000000"/>
                </a:solidFill>
                <a:effectLst/>
                <a:latin typeface="Arial"/>
                <a:ea typeface="Arial"/>
                <a:cs typeface="Arial"/>
                <a:sym typeface="Arial"/>
              </a:rPr>
              <a:t>Watch out for social engineering</a:t>
            </a:r>
            <a:br>
              <a:rPr lang="en-US" sz="1100" b="1" i="0" u="none" strike="noStrike" cap="none" dirty="0">
                <a:solidFill>
                  <a:srgbClr val="000000"/>
                </a:solidFill>
                <a:effectLst/>
                <a:latin typeface="Arial"/>
                <a:ea typeface="Arial"/>
                <a:cs typeface="Arial"/>
                <a:sym typeface="Arial"/>
              </a:rPr>
            </a:b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Another top method for infection is to scam users through </a:t>
            </a:r>
            <a:r>
              <a:rPr lang="en-US" sz="1100" b="0" i="0" u="none" strike="noStrike" cap="none" dirty="0">
                <a:solidFill>
                  <a:srgbClr val="000000"/>
                </a:solidFill>
                <a:effectLst/>
                <a:latin typeface="Arial"/>
                <a:ea typeface="Arial"/>
                <a:cs typeface="Arial"/>
                <a:sym typeface="Arial"/>
                <a:hlinkClick r:id="rId13"/>
              </a:rPr>
              <a:t>social engineering</a:t>
            </a:r>
            <a:r>
              <a:rPr lang="en-US" sz="1100" b="0" i="0" u="none" strike="noStrike" cap="none" dirty="0">
                <a:solidFill>
                  <a:srgbClr val="000000"/>
                </a:solidFill>
                <a:effectLst/>
                <a:latin typeface="Arial"/>
                <a:ea typeface="Arial"/>
                <a:cs typeface="Arial"/>
                <a:sym typeface="Arial"/>
              </a:rPr>
              <a:t>. Whether that’s an </a:t>
            </a:r>
            <a:r>
              <a:rPr lang="en-US" sz="1100" b="0" i="0" u="none" strike="noStrike" cap="none" dirty="0">
                <a:solidFill>
                  <a:srgbClr val="000000"/>
                </a:solidFill>
                <a:effectLst/>
                <a:latin typeface="Arial"/>
                <a:ea typeface="Arial"/>
                <a:cs typeface="Arial"/>
                <a:sym typeface="Arial"/>
                <a:hlinkClick r:id="rId14"/>
              </a:rPr>
              <a:t>email</a:t>
            </a:r>
            <a:r>
              <a:rPr lang="en-US" sz="1100" b="0" i="0" u="none" strike="noStrike" cap="none" dirty="0">
                <a:solidFill>
                  <a:srgbClr val="000000"/>
                </a:solidFill>
                <a:effectLst/>
                <a:latin typeface="Arial"/>
                <a:ea typeface="Arial"/>
                <a:cs typeface="Arial"/>
                <a:sym typeface="Arial"/>
              </a:rPr>
              <a:t> that looks like it’s coming from your bank, a tech support scam, or a fishy social media campaign, cybercriminals have gotten rather deft at tricking even tech-savvy surfers. By being aware of the following top tactics, you can fend off uninvited malware guests:</a:t>
            </a:r>
          </a:p>
          <a:p>
            <a:r>
              <a:rPr lang="en-US" sz="1100" b="1" i="0" u="none" strike="noStrike" cap="none" dirty="0">
                <a:solidFill>
                  <a:srgbClr val="000000"/>
                </a:solidFill>
                <a:effectLst/>
                <a:latin typeface="Arial"/>
                <a:ea typeface="Arial"/>
                <a:cs typeface="Arial"/>
                <a:sym typeface="Arial"/>
              </a:rPr>
              <a:t>Read emails with an eagle eye.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a:solidFill>
                  <a:srgbClr val="000000"/>
                </a:solidFill>
                <a:effectLst/>
                <a:latin typeface="Arial"/>
                <a:ea typeface="Arial"/>
                <a:cs typeface="Arial"/>
                <a:sym typeface="Arial"/>
                <a:hlinkClick r:id="rId15"/>
              </a:rPr>
              <a:t>Phishing</a:t>
            </a:r>
            <a:r>
              <a:rPr lang="en-US" sz="1100" b="0" i="0" u="none" strike="noStrike" cap="none" dirty="0">
                <a:solidFill>
                  <a:srgbClr val="000000"/>
                </a:solidFill>
                <a:effectLst/>
                <a:latin typeface="Arial"/>
                <a:ea typeface="Arial"/>
                <a:cs typeface="Arial"/>
                <a:sym typeface="Arial"/>
              </a:rPr>
              <a:t> is a cybercrime mainstay, and it’s successful only when readers don’t pay attention or know what to look for. Check the sender’s address. Is it from the actual company he or she claims? Hover over links provided in the body of the email. Is the URL legit? Read the language of the email carefully. Are there weird line breaks? Awkwardly-constructed sentences that sound foreign? And finally, know the typical methods of communication for important organizations. For example, the IRS will never contact you via email. When in doubt, call your healthcare, bank, or other potentially-spoofed organization </a:t>
            </a:r>
            <a:r>
              <a:rPr lang="en-US" sz="1100" b="0" i="0" u="none" strike="noStrike" cap="none" dirty="0" err="1">
                <a:solidFill>
                  <a:srgbClr val="000000"/>
                </a:solidFill>
                <a:effectLst/>
                <a:latin typeface="Arial"/>
                <a:ea typeface="Arial"/>
                <a:cs typeface="Arial"/>
                <a:sym typeface="Arial"/>
              </a:rPr>
              <a:t>directly.</a:t>
            </a:r>
            <a:r>
              <a:rPr lang="en-US" sz="1100" b="0" i="1" u="none" strike="noStrike" cap="none" dirty="0" err="1">
                <a:solidFill>
                  <a:srgbClr val="000000"/>
                </a:solidFill>
                <a:effectLst/>
                <a:latin typeface="Arial"/>
                <a:ea typeface="Arial"/>
                <a:cs typeface="Arial"/>
                <a:sym typeface="Arial"/>
              </a:rPr>
              <a:t>Bonus</a:t>
            </a:r>
            <a:r>
              <a:rPr lang="en-US" sz="1100" b="0" i="1" u="none" strike="noStrike" cap="none" dirty="0">
                <a:solidFill>
                  <a:srgbClr val="000000"/>
                </a:solidFill>
                <a:effectLst/>
                <a:latin typeface="Arial"/>
                <a:ea typeface="Arial"/>
                <a:cs typeface="Arial"/>
                <a:sym typeface="Arial"/>
              </a:rPr>
              <a:t> mobile phone tip:</a:t>
            </a:r>
            <a:r>
              <a:rPr lang="en-US" sz="1100" b="0" i="0" u="none" strike="noStrike" cap="none" dirty="0">
                <a:solidFill>
                  <a:srgbClr val="000000"/>
                </a:solidFill>
                <a:effectLst/>
                <a:latin typeface="Arial"/>
                <a:ea typeface="Arial"/>
                <a:cs typeface="Arial"/>
                <a:sym typeface="Arial"/>
              </a:rPr>
              <a:t> Cybercriminals love spoofing banks via SMS/text message or fake bank apps. Do not confirm personal data via text, especially social security numbers. Again, when in doubt, contact your bank directly.</a:t>
            </a:r>
          </a:p>
          <a:p>
            <a:r>
              <a:rPr lang="en-US" sz="1100" b="1" i="0" u="none" strike="noStrike" cap="none" dirty="0">
                <a:solidFill>
                  <a:srgbClr val="000000"/>
                </a:solidFill>
                <a:effectLst/>
                <a:latin typeface="Arial"/>
                <a:ea typeface="Arial"/>
                <a:cs typeface="Arial"/>
                <a:sym typeface="Arial"/>
              </a:rPr>
              <a:t>Do not call fake tech support numbers.</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Ahhh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a:solidFill>
                  <a:srgbClr val="000000"/>
                </a:solidFill>
                <a:effectLst/>
                <a:latin typeface="Arial"/>
                <a:ea typeface="Arial"/>
                <a:cs typeface="Arial"/>
                <a:sym typeface="Arial"/>
                <a:hlinkClick r:id="rId16"/>
              </a:rPr>
              <a:t>tech support scams</a:t>
            </a:r>
            <a:r>
              <a:rPr lang="en-US" sz="1100" b="0" i="0" u="none" strike="noStrike" cap="none" dirty="0">
                <a:solidFill>
                  <a:srgbClr val="000000"/>
                </a:solidFill>
                <a:effectLst/>
                <a:latin typeface="Arial"/>
                <a:ea typeface="Arial"/>
                <a:cs typeface="Arial"/>
                <a:sym typeface="Arial"/>
              </a:rPr>
              <a:t>. The bane of our existence. These often involve pop-ups from fake companies offering to help you with a malware infection. How do you know if they’re fake? A real security company would never market to you via pop-up saying they believe your computer is infected. They would especially not serve up a (bogus) 1-800 number and charge money to fix it. If you have security software that detects malware, it will show such a detection in your scan, and it will not encourage you to call and shell out money to remove the infection. That’s a scam </a:t>
            </a:r>
            <a:r>
              <a:rPr lang="en-US" sz="1100" b="0" i="1" u="none" strike="noStrike" cap="none" dirty="0">
                <a:solidFill>
                  <a:srgbClr val="000000"/>
                </a:solidFill>
                <a:effectLst/>
                <a:latin typeface="Arial"/>
                <a:ea typeface="Arial"/>
                <a:cs typeface="Arial"/>
                <a:sym typeface="Arial"/>
              </a:rPr>
              <a:t>trying</a:t>
            </a:r>
            <a:r>
              <a:rPr lang="en-US" sz="1100" b="0" i="0" u="none" strike="noStrike" cap="none" dirty="0">
                <a:solidFill>
                  <a:srgbClr val="000000"/>
                </a:solidFill>
                <a:effectLst/>
                <a:latin typeface="Arial"/>
                <a:ea typeface="Arial"/>
                <a:cs typeface="Arial"/>
                <a:sym typeface="Arial"/>
              </a:rPr>
              <a:t> to infect you. Don’t take the bait.</a:t>
            </a:r>
          </a:p>
          <a:p>
            <a:r>
              <a:rPr lang="en-US" sz="1100" b="1" i="0" u="none" strike="noStrike" cap="none" dirty="0">
                <a:solidFill>
                  <a:srgbClr val="000000"/>
                </a:solidFill>
                <a:effectLst/>
                <a:latin typeface="Arial"/>
                <a:ea typeface="Arial"/>
                <a:cs typeface="Arial"/>
                <a:sym typeface="Arial"/>
              </a:rPr>
              <a:t>Do not believe the cold callers.</a:t>
            </a:r>
            <a:r>
              <a:rPr lang="en-US" sz="1100" b="0" i="0" u="none" strike="noStrike" cap="none" dirty="0">
                <a:solidFill>
                  <a:srgbClr val="000000"/>
                </a:solidFill>
                <a:effectLst/>
                <a:latin typeface="Arial"/>
                <a:ea typeface="Arial"/>
                <a:cs typeface="Arial"/>
                <a:sym typeface="Arial"/>
              </a:rPr>
              <a:t> On the flip side, there are those who may pick up the phone and try to bamboozle you the good old-fashioned way. Tech support scammers love to call up and pretend to be from Microsoft. They’ve detected an infection, they say. Don’t believe it. Others may claim to have found credit card fraud or a loan overdue. Ask questions if something feels sketchy. Does the person have info on you that seems outdated, such as old addresses or maiden names? Don’t confirm or update the info provided by these callers. Ask about where that person is calling from, if you can call back, and then hang up and check in with credit agencies, loan companies, and banks directly to be sure there isn’t a </a:t>
            </a:r>
            <a:r>
              <a:rPr lang="en-US" sz="1100" b="0" i="0" u="none" strike="noStrike" cap="none" dirty="0" err="1">
                <a:solidFill>
                  <a:srgbClr val="000000"/>
                </a:solidFill>
                <a:effectLst/>
                <a:latin typeface="Arial"/>
                <a:ea typeface="Arial"/>
                <a:cs typeface="Arial"/>
                <a:sym typeface="Arial"/>
              </a:rPr>
              <a:t>problem.</a:t>
            </a:r>
            <a:r>
              <a:rPr lang="en-US" sz="1100" b="0" i="1" u="none" strike="noStrike" cap="none" dirty="0" err="1">
                <a:solidFill>
                  <a:srgbClr val="000000"/>
                </a:solidFill>
                <a:effectLst/>
                <a:latin typeface="Arial"/>
                <a:ea typeface="Arial"/>
                <a:cs typeface="Arial"/>
                <a:sym typeface="Arial"/>
              </a:rPr>
              <a:t>Bonus</a:t>
            </a:r>
            <a:r>
              <a:rPr lang="en-US" sz="1100" b="0" i="1" u="none" strike="noStrike" cap="none" dirty="0">
                <a:solidFill>
                  <a:srgbClr val="000000"/>
                </a:solidFill>
                <a:effectLst/>
                <a:latin typeface="Arial"/>
                <a:ea typeface="Arial"/>
                <a:cs typeface="Arial"/>
                <a:sym typeface="Arial"/>
              </a:rPr>
              <a:t> mobile phone tip: </a:t>
            </a:r>
            <a:r>
              <a:rPr lang="en-US" sz="1100" b="0" i="0" u="none" strike="noStrike" cap="none" dirty="0">
                <a:solidFill>
                  <a:srgbClr val="000000"/>
                </a:solidFill>
                <a:effectLst/>
                <a:latin typeface="Arial"/>
                <a:ea typeface="Arial"/>
                <a:cs typeface="Arial"/>
                <a:sym typeface="Arial"/>
              </a:rPr>
              <a:t>You can block calls until pigs fly, but there will always be a scammer ready with a new number (especially one that looks similar in area code and first three digits to yours). Many cybersecurity programs for </a:t>
            </a:r>
            <a:r>
              <a:rPr lang="en-US" sz="1100" b="0" i="0" u="none" strike="noStrike" cap="none" dirty="0">
                <a:solidFill>
                  <a:srgbClr val="000000"/>
                </a:solidFill>
                <a:effectLst/>
                <a:latin typeface="Arial"/>
                <a:ea typeface="Arial"/>
                <a:cs typeface="Arial"/>
                <a:sym typeface="Arial"/>
                <a:hlinkClick r:id="rId17"/>
              </a:rPr>
              <a:t>Android</a:t>
            </a:r>
            <a:r>
              <a:rPr lang="en-US" sz="1100" b="0" i="0" u="none" strike="noStrike" cap="none" dirty="0">
                <a:solidFill>
                  <a:srgbClr val="000000"/>
                </a:solidFill>
                <a:effectLst/>
                <a:latin typeface="Arial"/>
                <a:ea typeface="Arial"/>
                <a:cs typeface="Arial"/>
                <a:sym typeface="Arial"/>
              </a:rPr>
              <a:t> and </a:t>
            </a:r>
            <a:r>
              <a:rPr lang="en-US" sz="1100" b="0" i="0" u="none" strike="noStrike" cap="none" dirty="0">
                <a:solidFill>
                  <a:srgbClr val="000000"/>
                </a:solidFill>
                <a:effectLst/>
                <a:latin typeface="Arial"/>
                <a:ea typeface="Arial"/>
                <a:cs typeface="Arial"/>
                <a:sym typeface="Arial"/>
                <a:hlinkClick r:id="rId18"/>
              </a:rPr>
              <a:t>iPhone</a:t>
            </a:r>
            <a:r>
              <a:rPr lang="en-US" sz="1100" b="0" i="0" u="none" strike="noStrike" cap="none" dirty="0">
                <a:solidFill>
                  <a:srgbClr val="000000"/>
                </a:solidFill>
                <a:effectLst/>
                <a:latin typeface="Arial"/>
                <a:ea typeface="Arial"/>
                <a:cs typeface="Arial"/>
                <a:sym typeface="Arial"/>
              </a:rPr>
              <a:t> can put the bulk of those calls to rest, meaning an unidentified number needn’t stress you out as much. Of course, when in doubt, screen your calls.</a:t>
            </a:r>
          </a:p>
          <a:p>
            <a:r>
              <a:rPr lang="en-US" sz="1100" b="1" i="0" u="none" strike="noStrike" cap="none" dirty="0">
                <a:solidFill>
                  <a:srgbClr val="000000"/>
                </a:solidFill>
                <a:effectLst/>
                <a:latin typeface="Arial"/>
                <a:ea typeface="Arial"/>
                <a:cs typeface="Arial"/>
                <a:sym typeface="Arial"/>
              </a:rPr>
              <a:t>Practice safe browsing</a:t>
            </a:r>
            <a:br>
              <a:rPr lang="en-US" sz="1100" b="1" i="0" u="none" strike="noStrike" cap="none" dirty="0">
                <a:solidFill>
                  <a:srgbClr val="000000"/>
                </a:solidFill>
                <a:effectLst/>
                <a:latin typeface="Arial"/>
                <a:ea typeface="Arial"/>
                <a:cs typeface="Arial"/>
                <a:sym typeface="Arial"/>
              </a:rPr>
            </a:b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There’s such a thing as good Internet hygiene. These are the things you should be doing to protect against external and internal threats, whether you’ve lost your device and need to retrieve it or want to stay protected when you shop online.</a:t>
            </a:r>
          </a:p>
          <a:p>
            <a:r>
              <a:rPr lang="en-US" sz="1100" b="0" i="0" u="none" strike="noStrike" cap="none" dirty="0">
                <a:solidFill>
                  <a:srgbClr val="000000"/>
                </a:solidFill>
                <a:effectLst/>
                <a:latin typeface="Arial"/>
                <a:ea typeface="Arial"/>
                <a:cs typeface="Arial"/>
                <a:sym typeface="Arial"/>
              </a:rPr>
              <a:t>“While many of the threats you hear about on the news make it seem like there is no way to protect yourself online these days, the reality is that by following some basic tips and maintaining good habits while online, you will evade infection from over 95 percent of the attacks targeting you,” says Adam </a:t>
            </a:r>
            <a:r>
              <a:rPr lang="en-US" sz="1100" b="0" i="0" u="none" strike="noStrike" cap="none" dirty="0" err="1">
                <a:solidFill>
                  <a:srgbClr val="000000"/>
                </a:solidFill>
                <a:effectLst/>
                <a:latin typeface="Arial"/>
                <a:ea typeface="Arial"/>
                <a:cs typeface="Arial"/>
                <a:sym typeface="Arial"/>
              </a:rPr>
              <a:t>Kujawa</a:t>
            </a:r>
            <a:r>
              <a:rPr lang="en-US" sz="1100" b="0" i="0" u="none" strike="noStrike" cap="none" dirty="0">
                <a:solidFill>
                  <a:srgbClr val="000000"/>
                </a:solidFill>
                <a:effectLst/>
                <a:latin typeface="Arial"/>
                <a:ea typeface="Arial"/>
                <a:cs typeface="Arial"/>
                <a:sym typeface="Arial"/>
              </a:rPr>
              <a:t>, Head of Intelligence for Malwarebytes. “For that last 5 percent, read articles, keep up with what the actual security people are saying, and follow their advice to protect yourself.”</a:t>
            </a:r>
          </a:p>
          <a:p>
            <a:r>
              <a:rPr lang="en-US" sz="1100" b="0" i="0" u="none" strike="noStrike" cap="none" dirty="0">
                <a:solidFill>
                  <a:srgbClr val="000000"/>
                </a:solidFill>
                <a:effectLst/>
                <a:latin typeface="Arial"/>
                <a:ea typeface="Arial"/>
                <a:cs typeface="Arial"/>
                <a:sym typeface="Arial"/>
              </a:rPr>
              <a:t>So here are some of the basics to follow:</a:t>
            </a:r>
          </a:p>
          <a:p>
            <a:r>
              <a:rPr lang="en-US" sz="1100" b="1" i="0" u="none" strike="noStrike" cap="none" dirty="0">
                <a:solidFill>
                  <a:srgbClr val="000000"/>
                </a:solidFill>
                <a:effectLst/>
                <a:latin typeface="Arial"/>
                <a:ea typeface="Arial"/>
                <a:cs typeface="Arial"/>
                <a:sym typeface="Arial"/>
              </a:rPr>
              <a:t>Use strong passwords and/or password managers. </a:t>
            </a:r>
            <a:r>
              <a:rPr lang="en-US" sz="1100" b="0" i="0" u="none" strike="noStrike" cap="none" dirty="0">
                <a:solidFill>
                  <a:srgbClr val="000000"/>
                </a:solidFill>
                <a:effectLst/>
                <a:latin typeface="Arial"/>
                <a:ea typeface="Arial"/>
                <a:cs typeface="Arial"/>
                <a:sym typeface="Arial"/>
              </a:rPr>
              <a:t>A strong password is unique, is not written down anywhere, is changed often, and isn’t tied to easily found personal information, like a birthday. It’s also not repeated for different logins. Admittedly, that’s a tough cookie to chew on. If you don’t want to worry about remembering </a:t>
            </a:r>
            <a:r>
              <a:rPr lang="en-US" sz="1100" b="0" i="0" u="none" strike="noStrike" cap="none" dirty="0">
                <a:solidFill>
                  <a:srgbClr val="000000"/>
                </a:solidFill>
                <a:effectLst/>
                <a:latin typeface="Arial"/>
                <a:ea typeface="Arial"/>
                <a:cs typeface="Arial"/>
                <a:sym typeface="Arial"/>
                <a:hlinkClick r:id="rId19"/>
              </a:rPr>
              <a:t>5,462 different rotating passwords</a:t>
            </a:r>
            <a:r>
              <a:rPr lang="en-US" sz="1100" b="0" i="0" u="none" strike="noStrike" cap="none" dirty="0">
                <a:solidFill>
                  <a:srgbClr val="000000"/>
                </a:solidFill>
                <a:effectLst/>
                <a:latin typeface="Arial"/>
                <a:ea typeface="Arial"/>
                <a:cs typeface="Arial"/>
                <a:sym typeface="Arial"/>
              </a:rPr>
              <a:t>, you may want to look into a password manager, which collects, remembers, and encrypts passwords for your computer.</a:t>
            </a:r>
          </a:p>
          <a:p>
            <a:r>
              <a:rPr lang="en-US" sz="1100" b="1" i="0" u="none" strike="noStrike" cap="none" dirty="0">
                <a:solidFill>
                  <a:srgbClr val="000000"/>
                </a:solidFill>
                <a:effectLst/>
                <a:latin typeface="Arial"/>
                <a:ea typeface="Arial"/>
                <a:cs typeface="Arial"/>
                <a:sym typeface="Arial"/>
              </a:rPr>
              <a:t>Make sure you’re on a secure connection.</a:t>
            </a:r>
            <a:r>
              <a:rPr lang="en-US" sz="1100" b="0" i="0" u="none" strike="noStrike" cap="none" dirty="0">
                <a:solidFill>
                  <a:srgbClr val="000000"/>
                </a:solidFill>
                <a:effectLst/>
                <a:latin typeface="Arial"/>
                <a:ea typeface="Arial"/>
                <a:cs typeface="Arial"/>
                <a:sym typeface="Arial"/>
              </a:rPr>
              <a:t> Look for the </a:t>
            </a:r>
            <a:r>
              <a:rPr lang="en-US" sz="1100" b="0" i="0" u="none" strike="noStrike" cap="none" dirty="0">
                <a:solidFill>
                  <a:srgbClr val="000000"/>
                </a:solidFill>
                <a:effectLst/>
                <a:latin typeface="Arial"/>
                <a:ea typeface="Arial"/>
                <a:cs typeface="Arial"/>
                <a:sym typeface="Arial"/>
                <a:hlinkClick r:id="rId20"/>
              </a:rPr>
              <a:t>proper padlock icon</a:t>
            </a:r>
            <a:r>
              <a:rPr lang="en-US" sz="1100" b="0" i="0" u="none" strike="noStrike" cap="none" dirty="0">
                <a:solidFill>
                  <a:srgbClr val="000000"/>
                </a:solidFill>
                <a:effectLst/>
                <a:latin typeface="Arial"/>
                <a:ea typeface="Arial"/>
                <a:cs typeface="Arial"/>
                <a:sym typeface="Arial"/>
              </a:rPr>
              <a:t> to the left of the URL. If it’s there, then that means the information passed between a website’s server and your browser remains private. In addition, the URL should read “https” and not just “http.”</a:t>
            </a:r>
          </a:p>
          <a:p>
            <a:r>
              <a:rPr lang="en-US" sz="1100" b="1" i="0" u="none" strike="noStrike" cap="none" dirty="0">
                <a:solidFill>
                  <a:srgbClr val="000000"/>
                </a:solidFill>
                <a:effectLst/>
                <a:latin typeface="Arial"/>
                <a:ea typeface="Arial"/>
                <a:cs typeface="Arial"/>
                <a:sym typeface="Arial"/>
              </a:rPr>
              <a:t>Log out of websites after you’re done.</a:t>
            </a:r>
            <a:r>
              <a:rPr lang="en-US" sz="1100" b="0" i="0" u="none" strike="noStrike" cap="none" dirty="0">
                <a:solidFill>
                  <a:srgbClr val="000000"/>
                </a:solidFill>
                <a:effectLst/>
                <a:latin typeface="Arial"/>
                <a:ea typeface="Arial"/>
                <a:cs typeface="Arial"/>
                <a:sym typeface="Arial"/>
              </a:rPr>
              <a:t> Did you log into your healthcare provider’s site using your super-strong password? You could still be leaving yourself vulnerable if you don’t log out, especially if you’re using a public computer. It’s not enough to just close the browser tab or window. A person with enough technical prowess could access login information from session cookies and sign into a site as you.</a:t>
            </a:r>
          </a:p>
          <a:p>
            <a:r>
              <a:rPr lang="en-US" sz="1100" b="1" i="0" u="none" strike="noStrike" cap="none" dirty="0">
                <a:solidFill>
                  <a:srgbClr val="000000"/>
                </a:solidFill>
                <a:effectLst/>
                <a:latin typeface="Arial"/>
                <a:ea typeface="Arial"/>
                <a:cs typeface="Arial"/>
                <a:sym typeface="Arial"/>
              </a:rPr>
              <a:t>Layer your security</a:t>
            </a:r>
            <a:br>
              <a:rPr lang="en-US" sz="1100" b="1" i="0" u="none" strike="noStrike" cap="none" dirty="0">
                <a:solidFill>
                  <a:srgbClr val="000000"/>
                </a:solidFill>
                <a:effectLst/>
                <a:latin typeface="Arial"/>
                <a:ea typeface="Arial"/>
                <a:cs typeface="Arial"/>
                <a:sym typeface="Arial"/>
              </a:rPr>
            </a:b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All the safe browsing and careful vigilance in the world can’t protect you from all the threats out there. Sometimes you need a professional to catch the poo that </a:t>
            </a:r>
            <a:r>
              <a:rPr lang="en-US" sz="1100" b="0" i="0" u="none" strike="noStrike" cap="none" dirty="0" err="1">
                <a:solidFill>
                  <a:srgbClr val="000000"/>
                </a:solidFill>
                <a:effectLst/>
                <a:latin typeface="Arial"/>
                <a:ea typeface="Arial"/>
                <a:cs typeface="Arial"/>
                <a:sym typeface="Arial"/>
              </a:rPr>
              <a:t>cybermonkeys</a:t>
            </a:r>
            <a:r>
              <a:rPr lang="en-US" sz="1100" b="0" i="0" u="none" strike="noStrike" cap="none" dirty="0">
                <a:solidFill>
                  <a:srgbClr val="000000"/>
                </a:solidFill>
                <a:effectLst/>
                <a:latin typeface="Arial"/>
                <a:ea typeface="Arial"/>
                <a:cs typeface="Arial"/>
                <a:sym typeface="Arial"/>
              </a:rPr>
              <a:t> are flinging. So to keep your machine clean, invest in security software and layer it up with the following:</a:t>
            </a:r>
          </a:p>
          <a:p>
            <a:r>
              <a:rPr lang="en-US" sz="1100" b="1" i="0" u="none" strike="noStrike" cap="none" dirty="0">
                <a:solidFill>
                  <a:srgbClr val="000000"/>
                </a:solidFill>
                <a:effectLst/>
                <a:latin typeface="Arial"/>
                <a:ea typeface="Arial"/>
                <a:cs typeface="Arial"/>
                <a:sym typeface="Arial"/>
              </a:rPr>
              <a:t>Use firewall, anti-malware, anti-ransomware, and anti-exploit technology. </a:t>
            </a:r>
            <a:r>
              <a:rPr lang="en-US" sz="1100" b="0" i="0" u="none" strike="noStrike" cap="none" dirty="0">
                <a:solidFill>
                  <a:srgbClr val="000000"/>
                </a:solidFill>
                <a:effectLst/>
                <a:latin typeface="Arial"/>
                <a:ea typeface="Arial"/>
                <a:cs typeface="Arial"/>
                <a:sym typeface="Arial"/>
              </a:rPr>
              <a:t>Your firewall can detect and block some of the known bad guys. Meanwhile, </a:t>
            </a:r>
            <a:r>
              <a:rPr lang="en-US" sz="1100" b="0" i="0" u="none" strike="noStrike" cap="none" dirty="0">
                <a:solidFill>
                  <a:srgbClr val="000000"/>
                </a:solidFill>
                <a:effectLst/>
                <a:latin typeface="Arial"/>
                <a:ea typeface="Arial"/>
                <a:cs typeface="Arial"/>
                <a:sym typeface="Arial"/>
                <a:hlinkClick r:id="rId21"/>
              </a:rPr>
              <a:t>Malwarebytes products</a:t>
            </a:r>
            <a:r>
              <a:rPr lang="en-US" sz="1100" b="0" i="0" u="none" strike="noStrike" cap="none" dirty="0">
                <a:solidFill>
                  <a:srgbClr val="000000"/>
                </a:solidFill>
                <a:effectLst/>
                <a:latin typeface="Arial"/>
                <a:ea typeface="Arial"/>
                <a:cs typeface="Arial"/>
                <a:sym typeface="Arial"/>
              </a:rPr>
              <a:t> use multiple layers of tech to fend off sophisticated attacks from unknown agents, stopping malware and ransomware infection in real time and shielding vulnerable programs from exploit attack.</a:t>
            </a:r>
          </a:p>
          <a:p>
            <a:r>
              <a:rPr lang="en-US" sz="1100" b="0" i="0" u="none" strike="noStrike" cap="none" dirty="0">
                <a:solidFill>
                  <a:srgbClr val="000000"/>
                </a:solidFill>
                <a:effectLst/>
                <a:latin typeface="Arial"/>
                <a:ea typeface="Arial"/>
                <a:cs typeface="Arial"/>
                <a:sym typeface="Arial"/>
              </a:rPr>
              <a:t>Security professionals agree a multi-layer approach—using not only multiple layers of security technology but also user awareness—helps keep you protected from the bad guys </a:t>
            </a:r>
            <a:r>
              <a:rPr lang="en-US" sz="1100" b="0" i="1" u="none" strike="noStrike" cap="none" dirty="0">
                <a:solidFill>
                  <a:srgbClr val="000000"/>
                </a:solidFill>
                <a:effectLst/>
                <a:latin typeface="Arial"/>
                <a:ea typeface="Arial"/>
                <a:cs typeface="Arial"/>
                <a:sym typeface="Arial"/>
              </a:rPr>
              <a:t>and</a:t>
            </a:r>
            <a:r>
              <a:rPr lang="en-US" sz="1100" b="0" i="0" u="none" strike="noStrike" cap="none" dirty="0">
                <a:solidFill>
                  <a:srgbClr val="000000"/>
                </a:solidFill>
                <a:effectLst/>
                <a:latin typeface="Arial"/>
                <a:ea typeface="Arial"/>
                <a:cs typeface="Arial"/>
                <a:sym typeface="Arial"/>
              </a:rPr>
              <a:t> your own mistakes. Now go forth and fight malware!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352755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295947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10 easy ways to prevent malware infection</a:t>
            </a:r>
          </a:p>
          <a:p>
            <a:r>
              <a:rPr lang="en-US" sz="1100" b="0" i="0" u="none" strike="noStrike" cap="none" dirty="0">
                <a:solidFill>
                  <a:srgbClr val="000000"/>
                </a:solidFill>
                <a:effectLst/>
                <a:latin typeface="Arial"/>
                <a:ea typeface="Arial"/>
                <a:cs typeface="Arial"/>
                <a:sym typeface="Arial"/>
              </a:rPr>
              <a:t>Posted: August 26, 2016 by </a:t>
            </a:r>
            <a:r>
              <a:rPr lang="en-US" sz="1100" b="0" i="0" u="none" strike="noStrike" cap="none" dirty="0">
                <a:solidFill>
                  <a:srgbClr val="000000"/>
                </a:solidFill>
                <a:effectLst/>
                <a:latin typeface="Arial"/>
                <a:ea typeface="Arial"/>
                <a:cs typeface="Arial"/>
                <a:sym typeface="Arial"/>
                <a:hlinkClick r:id="rId3" tooltip="Posts by Wendy Zamora"/>
              </a:rPr>
              <a:t>Wendy Zamora</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Last updated: July 10, 2019</a:t>
            </a:r>
          </a:p>
          <a:p>
            <a:r>
              <a:rPr lang="en-US" sz="1100" b="0" i="0" u="none" strike="noStrike" cap="none" dirty="0">
                <a:solidFill>
                  <a:srgbClr val="000000"/>
                </a:solidFill>
                <a:effectLst/>
                <a:latin typeface="Arial"/>
                <a:ea typeface="Arial"/>
                <a:cs typeface="Arial"/>
                <a:sym typeface="Arial"/>
              </a:rPr>
              <a:t>We told you </a:t>
            </a:r>
            <a:r>
              <a:rPr lang="en-US" sz="1100" b="0" i="0" u="none" strike="noStrike" cap="none" dirty="0">
                <a:solidFill>
                  <a:srgbClr val="000000"/>
                </a:solidFill>
                <a:effectLst/>
                <a:latin typeface="Arial"/>
                <a:ea typeface="Arial"/>
                <a:cs typeface="Arial"/>
                <a:sym typeface="Arial"/>
                <a:hlinkClick r:id="rId4"/>
              </a:rPr>
              <a:t>how to tell if you’re infected</a:t>
            </a:r>
            <a:r>
              <a:rPr lang="en-US" sz="1100" b="0" i="0" u="none" strike="noStrike" cap="none" dirty="0">
                <a:solidFill>
                  <a:srgbClr val="000000"/>
                </a:solidFill>
                <a:effectLst/>
                <a:latin typeface="Arial"/>
                <a:ea typeface="Arial"/>
                <a:cs typeface="Arial"/>
                <a:sym typeface="Arial"/>
              </a:rPr>
              <a:t> with malware. We told you </a:t>
            </a:r>
            <a:r>
              <a:rPr lang="en-US" sz="1100" b="0" i="0" u="none" strike="noStrike" cap="none" dirty="0">
                <a:solidFill>
                  <a:srgbClr val="000000"/>
                </a:solidFill>
                <a:effectLst/>
                <a:latin typeface="Arial"/>
                <a:ea typeface="Arial"/>
                <a:cs typeface="Arial"/>
                <a:sym typeface="Arial"/>
                <a:hlinkClick r:id="rId5"/>
              </a:rPr>
              <a:t>how to clean up the infection</a:t>
            </a:r>
            <a:r>
              <a:rPr lang="en-US" sz="1100" b="0" i="0" u="none" strike="noStrike" cap="none" dirty="0">
                <a:solidFill>
                  <a:srgbClr val="000000"/>
                </a:solidFill>
                <a:effectLst/>
                <a:latin typeface="Arial"/>
                <a:ea typeface="Arial"/>
                <a:cs typeface="Arial"/>
                <a:sym typeface="Arial"/>
              </a:rPr>
              <a:t> if you were affected. But how about we prevent malware infection from happening in the first place!</a:t>
            </a:r>
          </a:p>
          <a:p>
            <a:r>
              <a:rPr lang="en-US" sz="1100" b="0" i="0" u="none" strike="noStrike" cap="none" dirty="0">
                <a:solidFill>
                  <a:srgbClr val="000000"/>
                </a:solidFill>
                <a:effectLst/>
                <a:latin typeface="Arial"/>
                <a:ea typeface="Arial"/>
                <a:cs typeface="Arial"/>
                <a:sym typeface="Arial"/>
              </a:rPr>
              <a:t>Yes, it’s possible to clean up an infected computer and fully remove malware from your system. But the damage from some forms of </a:t>
            </a:r>
            <a:r>
              <a:rPr lang="en-US" sz="1100" b="0" i="0" u="none" strike="noStrike" cap="none" dirty="0">
                <a:solidFill>
                  <a:srgbClr val="000000"/>
                </a:solidFill>
                <a:effectLst/>
                <a:latin typeface="Arial"/>
                <a:ea typeface="Arial"/>
                <a:cs typeface="Arial"/>
                <a:sym typeface="Arial"/>
                <a:hlinkClick r:id="rId6"/>
              </a:rPr>
              <a:t>malware</a:t>
            </a:r>
            <a:r>
              <a:rPr lang="en-US" sz="1100" b="0" i="0" u="none" strike="noStrike" cap="none" dirty="0">
                <a:solidFill>
                  <a:srgbClr val="000000"/>
                </a:solidFill>
                <a:effectLst/>
                <a:latin typeface="Arial"/>
                <a:ea typeface="Arial"/>
                <a:cs typeface="Arial"/>
                <a:sym typeface="Arial"/>
              </a:rPr>
              <a:t>, like </a:t>
            </a:r>
            <a:r>
              <a:rPr lang="en-US" sz="1100" b="0" i="0" u="none" strike="noStrike" cap="none" dirty="0">
                <a:solidFill>
                  <a:srgbClr val="000000"/>
                </a:solidFill>
                <a:effectLst/>
                <a:latin typeface="Arial"/>
                <a:ea typeface="Arial"/>
                <a:cs typeface="Arial"/>
                <a:sym typeface="Arial"/>
                <a:hlinkClick r:id="rId7"/>
              </a:rPr>
              <a:t>ransomware</a:t>
            </a:r>
            <a:r>
              <a:rPr lang="en-US" sz="1100" b="0" i="0" u="none" strike="noStrike" cap="none" dirty="0">
                <a:solidFill>
                  <a:srgbClr val="000000"/>
                </a:solidFill>
                <a:effectLst/>
                <a:latin typeface="Arial"/>
                <a:ea typeface="Arial"/>
                <a:cs typeface="Arial"/>
                <a:sym typeface="Arial"/>
              </a:rPr>
              <a:t>, cannot be undone. If they’ve encrypted your files and you haven’t backed them up, the jig is up. So your best defense is to beat the bad guys at their own game.</a:t>
            </a:r>
          </a:p>
          <a:p>
            <a:r>
              <a:rPr lang="en-US" sz="1100" b="0" i="0" u="none" strike="noStrike" cap="none" dirty="0">
                <a:solidFill>
                  <a:srgbClr val="000000"/>
                </a:solidFill>
                <a:effectLst/>
                <a:latin typeface="Arial"/>
                <a:ea typeface="Arial"/>
                <a:cs typeface="Arial"/>
                <a:sym typeface="Arial"/>
              </a:rPr>
              <a:t>While no single method is ever 100 percent fool-proof, there are some tried and true cybersecurity techniques for keeping malware infections at bay that, if put into practice, will shield you from most of the garbage of the Internet.</a:t>
            </a:r>
          </a:p>
          <a:p>
            <a:r>
              <a:rPr lang="en-US" sz="1100" b="0" i="0" u="none" strike="noStrike" cap="none" dirty="0">
                <a:solidFill>
                  <a:srgbClr val="000000"/>
                </a:solidFill>
                <a:effectLst/>
                <a:latin typeface="Arial"/>
                <a:ea typeface="Arial"/>
                <a:cs typeface="Arial"/>
                <a:sym typeface="Arial"/>
              </a:rPr>
              <a:t>Without further ado:</a:t>
            </a:r>
          </a:p>
          <a:p>
            <a:r>
              <a:rPr lang="en-US" sz="1100" b="1" i="0" u="none" strike="noStrike" cap="none" dirty="0">
                <a:solidFill>
                  <a:srgbClr val="000000"/>
                </a:solidFill>
                <a:effectLst/>
                <a:latin typeface="Arial"/>
                <a:ea typeface="Arial"/>
                <a:cs typeface="Arial"/>
                <a:sym typeface="Arial"/>
              </a:rPr>
              <a:t>Protect vulnerabilities</a:t>
            </a:r>
            <a:br>
              <a:rPr lang="en-US" sz="1100" b="1" i="0" u="none" strike="noStrike" cap="none" dirty="0">
                <a:solidFill>
                  <a:srgbClr val="000000"/>
                </a:solidFill>
                <a:effectLst/>
                <a:latin typeface="Arial"/>
                <a:ea typeface="Arial"/>
                <a:cs typeface="Arial"/>
                <a:sym typeface="Arial"/>
              </a:rPr>
            </a:b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One of the most ingenious delivery methods for malware today is by </a:t>
            </a:r>
            <a:r>
              <a:rPr lang="en-US" sz="1100" b="0" i="0" u="none" strike="noStrike" cap="none" dirty="0">
                <a:solidFill>
                  <a:srgbClr val="000000"/>
                </a:solidFill>
                <a:effectLst/>
                <a:latin typeface="Arial"/>
                <a:ea typeface="Arial"/>
                <a:cs typeface="Arial"/>
                <a:sym typeface="Arial"/>
                <a:hlinkClick r:id="rId8"/>
              </a:rPr>
              <a:t>exploit kit</a:t>
            </a:r>
            <a:r>
              <a:rPr lang="en-US" sz="1100" b="0" i="0" u="none" strike="noStrike" cap="none" dirty="0">
                <a:solidFill>
                  <a:srgbClr val="000000"/>
                </a:solidFill>
                <a:effectLst/>
                <a:latin typeface="Arial"/>
                <a:ea typeface="Arial"/>
                <a:cs typeface="Arial"/>
                <a:sym typeface="Arial"/>
              </a:rPr>
              <a:t>. Exploit kits are sneaky little suckers that rummage around in your computer and look for weaknesses in the system, whether that’s an unprotected operating system, a software program that hasn’t been updated in months, or a browser whose security protocols aren’t up to snuff (we’re looking at you, Internet Explorer).</a:t>
            </a:r>
          </a:p>
          <a:p>
            <a:r>
              <a:rPr lang="en-US" sz="1100" b="0" i="0" u="none" strike="noStrike" cap="none" dirty="0">
                <a:solidFill>
                  <a:srgbClr val="000000"/>
                </a:solidFill>
                <a:effectLst/>
                <a:latin typeface="Arial"/>
                <a:ea typeface="Arial"/>
                <a:cs typeface="Arial"/>
                <a:sym typeface="Arial"/>
              </a:rPr>
              <a:t>Here are some ways you can protect against </a:t>
            </a:r>
            <a:r>
              <a:rPr lang="en-US" sz="1100" b="0" i="0" u="none" strike="noStrike" cap="none" dirty="0">
                <a:solidFill>
                  <a:srgbClr val="000000"/>
                </a:solidFill>
                <a:effectLst/>
                <a:latin typeface="Arial"/>
                <a:ea typeface="Arial"/>
                <a:cs typeface="Arial"/>
                <a:sym typeface="Arial"/>
                <a:hlinkClick r:id="rId9"/>
              </a:rPr>
              <a:t>exploits</a:t>
            </a:r>
            <a:r>
              <a:rPr lang="en-US" sz="1100" b="0" i="0" u="none" strike="noStrike" cap="none" dirty="0">
                <a:solidFill>
                  <a:srgbClr val="000000"/>
                </a:solidFill>
                <a:effectLst/>
                <a:latin typeface="Arial"/>
                <a:ea typeface="Arial"/>
                <a:cs typeface="Arial"/>
                <a:sym typeface="Arial"/>
              </a:rPr>
              <a:t> and shield your vulnerabilities:</a:t>
            </a:r>
          </a:p>
          <a:p>
            <a:r>
              <a:rPr lang="en-US" sz="1100" b="1" i="0" u="none" strike="noStrike" cap="none" dirty="0">
                <a:solidFill>
                  <a:srgbClr val="000000"/>
                </a:solidFill>
                <a:effectLst/>
                <a:latin typeface="Arial"/>
                <a:ea typeface="Arial"/>
                <a:cs typeface="Arial"/>
                <a:sym typeface="Arial"/>
              </a:rPr>
              <a:t>Update your operating system, browsers, and plugins. </a:t>
            </a:r>
            <a:r>
              <a:rPr lang="en-US" sz="1100" b="0" i="0" u="none" strike="noStrike" cap="none" dirty="0">
                <a:solidFill>
                  <a:srgbClr val="000000"/>
                </a:solidFill>
                <a:effectLst/>
                <a:latin typeface="Arial"/>
                <a:ea typeface="Arial"/>
                <a:cs typeface="Arial"/>
                <a:sym typeface="Arial"/>
              </a:rPr>
              <a:t>If there’s an update to your computer waiting in queue, don’t let it linger. Updates to operating systems, browsers, and plugins are often released to patch any security vulnerabilities discovered. So while you leave those programs alone, cybercriminals can find their way in through the </a:t>
            </a:r>
            <a:r>
              <a:rPr lang="en-US" sz="1100" b="0" i="0" u="none" strike="noStrike" cap="none" dirty="0" err="1">
                <a:solidFill>
                  <a:srgbClr val="000000"/>
                </a:solidFill>
                <a:effectLst/>
                <a:latin typeface="Arial"/>
                <a:ea typeface="Arial"/>
                <a:cs typeface="Arial"/>
                <a:sym typeface="Arial"/>
              </a:rPr>
              <a:t>vulnerabilities.</a:t>
            </a:r>
            <a:r>
              <a:rPr lang="en-US" sz="1100" b="0" i="1" u="none" strike="noStrike" cap="none" dirty="0" err="1">
                <a:solidFill>
                  <a:srgbClr val="000000"/>
                </a:solidFill>
                <a:effectLst/>
                <a:latin typeface="Arial"/>
                <a:ea typeface="Arial"/>
                <a:cs typeface="Arial"/>
                <a:sym typeface="Arial"/>
              </a:rPr>
              <a:t>Bonus</a:t>
            </a:r>
            <a:r>
              <a:rPr lang="en-US" sz="1100" b="0" i="1" u="none" strike="noStrike" cap="none" dirty="0">
                <a:solidFill>
                  <a:srgbClr val="000000"/>
                </a:solidFill>
                <a:effectLst/>
                <a:latin typeface="Arial"/>
                <a:ea typeface="Arial"/>
                <a:cs typeface="Arial"/>
                <a:sym typeface="Arial"/>
              </a:rPr>
              <a:t> mobile phone tip:</a:t>
            </a:r>
            <a:r>
              <a:rPr lang="en-US" sz="1100" b="0" i="0" u="none" strike="noStrike" cap="none" dirty="0">
                <a:solidFill>
                  <a:srgbClr val="000000"/>
                </a:solidFill>
                <a:effectLst/>
                <a:latin typeface="Arial"/>
                <a:ea typeface="Arial"/>
                <a:cs typeface="Arial"/>
                <a:sym typeface="Arial"/>
              </a:rPr>
              <a:t> To protect against security flaws in mobile phones, be sure your mobile phone software is updated regularly. Don’t ignore those “New software update” pop-ups, even if your storage is full or your battery is low.</a:t>
            </a:r>
          </a:p>
          <a:p>
            <a:r>
              <a:rPr lang="en-US" sz="1100" b="1" i="0" u="none" strike="noStrike" cap="none" dirty="0">
                <a:solidFill>
                  <a:srgbClr val="000000"/>
                </a:solidFill>
                <a:effectLst/>
                <a:latin typeface="Arial"/>
                <a:ea typeface="Arial"/>
                <a:cs typeface="Arial"/>
                <a:sym typeface="Arial"/>
              </a:rPr>
              <a:t>Enable click-to-play plugins. </a:t>
            </a:r>
            <a:r>
              <a:rPr lang="en-US" sz="1100" b="0" i="0" u="none" strike="noStrike" cap="none" dirty="0">
                <a:solidFill>
                  <a:srgbClr val="000000"/>
                </a:solidFill>
                <a:effectLst/>
                <a:latin typeface="Arial"/>
                <a:ea typeface="Arial"/>
                <a:cs typeface="Arial"/>
                <a:sym typeface="Arial"/>
              </a:rPr>
              <a:t>One of the more devious ways that exploit kits (EKs) are delivered to your computer is through </a:t>
            </a:r>
            <a:r>
              <a:rPr lang="en-US" sz="1100" b="0" i="0" u="none" strike="noStrike" cap="none" dirty="0" err="1">
                <a:solidFill>
                  <a:srgbClr val="000000"/>
                </a:solidFill>
                <a:effectLst/>
                <a:latin typeface="Arial"/>
                <a:ea typeface="Arial"/>
                <a:cs typeface="Arial"/>
                <a:sym typeface="Arial"/>
                <a:hlinkClick r:id="rId10"/>
              </a:rPr>
              <a:t>malvertising</a:t>
            </a:r>
            <a:r>
              <a:rPr lang="en-US" sz="1100" b="0" i="0" u="none" strike="noStrike" cap="none" dirty="0">
                <a:solidFill>
                  <a:srgbClr val="000000"/>
                </a:solidFill>
                <a:effectLst/>
                <a:latin typeface="Arial"/>
                <a:ea typeface="Arial"/>
                <a:cs typeface="Arial"/>
                <a:sym typeface="Arial"/>
              </a:rPr>
              <a:t>, or malicious ads. You needn’t even click on the ad to become infected, and these malicious ads can live on prestigious, well-known sites. Besides keeping your software patched so that exploit kits can’t do their dirty work, you can help to block the exploit from ever being delivered by enabling click-to-play </a:t>
            </a:r>
            <a:r>
              <a:rPr lang="en-US" sz="1100" b="0" i="0" u="none" strike="noStrike" cap="none" dirty="0" err="1">
                <a:solidFill>
                  <a:srgbClr val="000000"/>
                </a:solidFill>
                <a:effectLst/>
                <a:latin typeface="Arial"/>
                <a:ea typeface="Arial"/>
                <a:cs typeface="Arial"/>
                <a:sym typeface="Arial"/>
              </a:rPr>
              <a:t>plugins.Click</a:t>
            </a:r>
            <a:r>
              <a:rPr lang="en-US" sz="1100" b="0" i="0" u="none" strike="noStrike" cap="none" dirty="0">
                <a:solidFill>
                  <a:srgbClr val="000000"/>
                </a:solidFill>
                <a:effectLst/>
                <a:latin typeface="Arial"/>
                <a:ea typeface="Arial"/>
                <a:cs typeface="Arial"/>
                <a:sym typeface="Arial"/>
              </a:rPr>
              <a:t>-to-play plugins keep Flash or Java from running unless you specifically tell them to (by clicking on the ad). The bulk of </a:t>
            </a:r>
            <a:r>
              <a:rPr lang="en-US" sz="1100" b="0" i="0" u="none" strike="noStrike" cap="none" dirty="0" err="1">
                <a:solidFill>
                  <a:srgbClr val="000000"/>
                </a:solidFill>
                <a:effectLst/>
                <a:latin typeface="Arial"/>
                <a:ea typeface="Arial"/>
                <a:cs typeface="Arial"/>
                <a:sym typeface="Arial"/>
                <a:hlinkClick r:id="rId11"/>
              </a:rPr>
              <a:t>malvertising</a:t>
            </a:r>
            <a:r>
              <a:rPr lang="en-US" sz="1100" b="0" i="0" u="none" strike="noStrike" cap="none" dirty="0">
                <a:solidFill>
                  <a:srgbClr val="000000"/>
                </a:solidFill>
                <a:effectLst/>
                <a:latin typeface="Arial"/>
                <a:ea typeface="Arial"/>
                <a:cs typeface="Arial"/>
                <a:sym typeface="Arial"/>
              </a:rPr>
              <a:t> relies on exploiting these plugins, so enabling this feature in your browser settings will help keep the EKs at bay.</a:t>
            </a:r>
          </a:p>
          <a:p>
            <a:r>
              <a:rPr lang="en-US" sz="1100" b="1" i="0" u="none" strike="noStrike" cap="none" dirty="0">
                <a:solidFill>
                  <a:srgbClr val="000000"/>
                </a:solidFill>
                <a:effectLst/>
                <a:latin typeface="Arial"/>
                <a:ea typeface="Arial"/>
                <a:cs typeface="Arial"/>
                <a:sym typeface="Arial"/>
              </a:rPr>
              <a:t>Remove software you don’t use (especially legacy programs). </a:t>
            </a:r>
            <a:r>
              <a:rPr lang="en-US" sz="1100" b="0" i="0" u="none" strike="noStrike" cap="none" dirty="0">
                <a:solidFill>
                  <a:srgbClr val="000000"/>
                </a:solidFill>
                <a:effectLst/>
                <a:latin typeface="Arial"/>
                <a:ea typeface="Arial"/>
                <a:cs typeface="Arial"/>
                <a:sym typeface="Arial"/>
              </a:rPr>
              <a:t>So, you’re still running Windows XP or Windows 7/8.1? Microsoft discontinued releasing software patches for Windows XP in 2015, and Windows 7 and 8 are only under extended support. Using them without support or the </a:t>
            </a:r>
            <a:r>
              <a:rPr lang="en-US" sz="1100" b="0" i="0" u="none" strike="noStrike" cap="none" dirty="0">
                <a:solidFill>
                  <a:srgbClr val="000000"/>
                </a:solidFill>
                <a:effectLst/>
                <a:latin typeface="Arial"/>
                <a:ea typeface="Arial"/>
                <a:cs typeface="Arial"/>
                <a:sym typeface="Arial"/>
                <a:hlinkClick r:id="rId12"/>
              </a:rPr>
              <a:t>ability to patch</a:t>
            </a:r>
            <a:r>
              <a:rPr lang="en-US" sz="1100" b="0" i="0" u="none" strike="noStrike" cap="none" dirty="0">
                <a:solidFill>
                  <a:srgbClr val="000000"/>
                </a:solidFill>
                <a:effectLst/>
                <a:latin typeface="Arial"/>
                <a:ea typeface="Arial"/>
                <a:cs typeface="Arial"/>
                <a:sym typeface="Arial"/>
              </a:rPr>
              <a:t> will leave you wide open to exploit attacks. Take a look at other legacy apps on your computer, such as Adobe Reader or older versions of media players. If you’re not using them, best to remove.</a:t>
            </a:r>
          </a:p>
          <a:p>
            <a:r>
              <a:rPr lang="en-US" sz="1100" b="1" i="0" u="none" strike="noStrike" cap="none" dirty="0">
                <a:solidFill>
                  <a:srgbClr val="000000"/>
                </a:solidFill>
                <a:effectLst/>
                <a:latin typeface="Arial"/>
                <a:ea typeface="Arial"/>
                <a:cs typeface="Arial"/>
                <a:sym typeface="Arial"/>
              </a:rPr>
              <a:t>Watch out for social engineering</a:t>
            </a:r>
            <a:br>
              <a:rPr lang="en-US" sz="1100" b="1" i="0" u="none" strike="noStrike" cap="none" dirty="0">
                <a:solidFill>
                  <a:srgbClr val="000000"/>
                </a:solidFill>
                <a:effectLst/>
                <a:latin typeface="Arial"/>
                <a:ea typeface="Arial"/>
                <a:cs typeface="Arial"/>
                <a:sym typeface="Arial"/>
              </a:rPr>
            </a:b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Another top method for infection is to scam users through </a:t>
            </a:r>
            <a:r>
              <a:rPr lang="en-US" sz="1100" b="0" i="0" u="none" strike="noStrike" cap="none" dirty="0">
                <a:solidFill>
                  <a:srgbClr val="000000"/>
                </a:solidFill>
                <a:effectLst/>
                <a:latin typeface="Arial"/>
                <a:ea typeface="Arial"/>
                <a:cs typeface="Arial"/>
                <a:sym typeface="Arial"/>
                <a:hlinkClick r:id="rId13"/>
              </a:rPr>
              <a:t>social engineering</a:t>
            </a:r>
            <a:r>
              <a:rPr lang="en-US" sz="1100" b="0" i="0" u="none" strike="noStrike" cap="none" dirty="0">
                <a:solidFill>
                  <a:srgbClr val="000000"/>
                </a:solidFill>
                <a:effectLst/>
                <a:latin typeface="Arial"/>
                <a:ea typeface="Arial"/>
                <a:cs typeface="Arial"/>
                <a:sym typeface="Arial"/>
              </a:rPr>
              <a:t>. Whether that’s an </a:t>
            </a:r>
            <a:r>
              <a:rPr lang="en-US" sz="1100" b="0" i="0" u="none" strike="noStrike" cap="none" dirty="0">
                <a:solidFill>
                  <a:srgbClr val="000000"/>
                </a:solidFill>
                <a:effectLst/>
                <a:latin typeface="Arial"/>
                <a:ea typeface="Arial"/>
                <a:cs typeface="Arial"/>
                <a:sym typeface="Arial"/>
                <a:hlinkClick r:id="rId14"/>
              </a:rPr>
              <a:t>email</a:t>
            </a:r>
            <a:r>
              <a:rPr lang="en-US" sz="1100" b="0" i="0" u="none" strike="noStrike" cap="none" dirty="0">
                <a:solidFill>
                  <a:srgbClr val="000000"/>
                </a:solidFill>
                <a:effectLst/>
                <a:latin typeface="Arial"/>
                <a:ea typeface="Arial"/>
                <a:cs typeface="Arial"/>
                <a:sym typeface="Arial"/>
              </a:rPr>
              <a:t> that looks like it’s coming from your bank, a tech support scam, or a fishy social media campaign, cybercriminals have gotten rather deft at tricking even tech-savvy surfers. By being aware of the following top tactics, you can fend off uninvited malware guests:</a:t>
            </a:r>
          </a:p>
          <a:p>
            <a:r>
              <a:rPr lang="en-US" sz="1100" b="1" i="0" u="none" strike="noStrike" cap="none" dirty="0">
                <a:solidFill>
                  <a:srgbClr val="000000"/>
                </a:solidFill>
                <a:effectLst/>
                <a:latin typeface="Arial"/>
                <a:ea typeface="Arial"/>
                <a:cs typeface="Arial"/>
                <a:sym typeface="Arial"/>
              </a:rPr>
              <a:t>Read emails with an eagle eye.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a:solidFill>
                  <a:srgbClr val="000000"/>
                </a:solidFill>
                <a:effectLst/>
                <a:latin typeface="Arial"/>
                <a:ea typeface="Arial"/>
                <a:cs typeface="Arial"/>
                <a:sym typeface="Arial"/>
                <a:hlinkClick r:id="rId15"/>
              </a:rPr>
              <a:t>Phishing</a:t>
            </a:r>
            <a:r>
              <a:rPr lang="en-US" sz="1100" b="0" i="0" u="none" strike="noStrike" cap="none" dirty="0">
                <a:solidFill>
                  <a:srgbClr val="000000"/>
                </a:solidFill>
                <a:effectLst/>
                <a:latin typeface="Arial"/>
                <a:ea typeface="Arial"/>
                <a:cs typeface="Arial"/>
                <a:sym typeface="Arial"/>
              </a:rPr>
              <a:t> is a cybercrime mainstay, and it’s successful only when readers don’t pay attention or know what to look for. Check the sender’s address. Is it from the actual company he or she claims? Hover over links provided in the body of the email. Is the URL legit? Read the language of the email carefully. Are there weird line breaks? Awkwardly-constructed sentences that sound foreign? And finally, know the typical methods of communication for important organizations. For example, the IRS will never contact you via email. When in doubt, call your healthcare, bank, or other potentially-spoofed organization </a:t>
            </a:r>
            <a:r>
              <a:rPr lang="en-US" sz="1100" b="0" i="0" u="none" strike="noStrike" cap="none" dirty="0" err="1">
                <a:solidFill>
                  <a:srgbClr val="000000"/>
                </a:solidFill>
                <a:effectLst/>
                <a:latin typeface="Arial"/>
                <a:ea typeface="Arial"/>
                <a:cs typeface="Arial"/>
                <a:sym typeface="Arial"/>
              </a:rPr>
              <a:t>directly.</a:t>
            </a:r>
            <a:r>
              <a:rPr lang="en-US" sz="1100" b="0" i="1" u="none" strike="noStrike" cap="none" dirty="0" err="1">
                <a:solidFill>
                  <a:srgbClr val="000000"/>
                </a:solidFill>
                <a:effectLst/>
                <a:latin typeface="Arial"/>
                <a:ea typeface="Arial"/>
                <a:cs typeface="Arial"/>
                <a:sym typeface="Arial"/>
              </a:rPr>
              <a:t>Bonus</a:t>
            </a:r>
            <a:r>
              <a:rPr lang="en-US" sz="1100" b="0" i="1" u="none" strike="noStrike" cap="none" dirty="0">
                <a:solidFill>
                  <a:srgbClr val="000000"/>
                </a:solidFill>
                <a:effectLst/>
                <a:latin typeface="Arial"/>
                <a:ea typeface="Arial"/>
                <a:cs typeface="Arial"/>
                <a:sym typeface="Arial"/>
              </a:rPr>
              <a:t> mobile phone tip:</a:t>
            </a:r>
            <a:r>
              <a:rPr lang="en-US" sz="1100" b="0" i="0" u="none" strike="noStrike" cap="none" dirty="0">
                <a:solidFill>
                  <a:srgbClr val="000000"/>
                </a:solidFill>
                <a:effectLst/>
                <a:latin typeface="Arial"/>
                <a:ea typeface="Arial"/>
                <a:cs typeface="Arial"/>
                <a:sym typeface="Arial"/>
              </a:rPr>
              <a:t> Cybercriminals love spoofing banks via SMS/text message or fake bank apps. Do not confirm personal data via text, especially social security numbers. Again, when in doubt, contact your bank directly.</a:t>
            </a:r>
          </a:p>
          <a:p>
            <a:r>
              <a:rPr lang="en-US" sz="1100" b="1" i="0" u="none" strike="noStrike" cap="none" dirty="0">
                <a:solidFill>
                  <a:srgbClr val="000000"/>
                </a:solidFill>
                <a:effectLst/>
                <a:latin typeface="Arial"/>
                <a:ea typeface="Arial"/>
                <a:cs typeface="Arial"/>
                <a:sym typeface="Arial"/>
              </a:rPr>
              <a:t>Do not call fake tech support numbers.</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Ahhh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a:solidFill>
                  <a:srgbClr val="000000"/>
                </a:solidFill>
                <a:effectLst/>
                <a:latin typeface="Arial"/>
                <a:ea typeface="Arial"/>
                <a:cs typeface="Arial"/>
                <a:sym typeface="Arial"/>
                <a:hlinkClick r:id="rId16"/>
              </a:rPr>
              <a:t>tech support scams</a:t>
            </a:r>
            <a:r>
              <a:rPr lang="en-US" sz="1100" b="0" i="0" u="none" strike="noStrike" cap="none" dirty="0">
                <a:solidFill>
                  <a:srgbClr val="000000"/>
                </a:solidFill>
                <a:effectLst/>
                <a:latin typeface="Arial"/>
                <a:ea typeface="Arial"/>
                <a:cs typeface="Arial"/>
                <a:sym typeface="Arial"/>
              </a:rPr>
              <a:t>. The bane of our existence. These often involve pop-ups from fake companies offering to help you with a malware infection. How do you know if they’re fake? A real security company would never market to you via pop-up saying they believe your computer is infected. They would especially not serve up a (bogus) 1-800 number and charge money to fix it. If you have security software that detects malware, it will show such a detection in your scan, and it will not encourage you to call and shell out money to remove the infection. That’s a scam </a:t>
            </a:r>
            <a:r>
              <a:rPr lang="en-US" sz="1100" b="0" i="1" u="none" strike="noStrike" cap="none" dirty="0">
                <a:solidFill>
                  <a:srgbClr val="000000"/>
                </a:solidFill>
                <a:effectLst/>
                <a:latin typeface="Arial"/>
                <a:ea typeface="Arial"/>
                <a:cs typeface="Arial"/>
                <a:sym typeface="Arial"/>
              </a:rPr>
              <a:t>trying</a:t>
            </a:r>
            <a:r>
              <a:rPr lang="en-US" sz="1100" b="0" i="0" u="none" strike="noStrike" cap="none" dirty="0">
                <a:solidFill>
                  <a:srgbClr val="000000"/>
                </a:solidFill>
                <a:effectLst/>
                <a:latin typeface="Arial"/>
                <a:ea typeface="Arial"/>
                <a:cs typeface="Arial"/>
                <a:sym typeface="Arial"/>
              </a:rPr>
              <a:t> to infect you. Don’t take the bait.</a:t>
            </a:r>
          </a:p>
          <a:p>
            <a:r>
              <a:rPr lang="en-US" sz="1100" b="1" i="0" u="none" strike="noStrike" cap="none" dirty="0">
                <a:solidFill>
                  <a:srgbClr val="000000"/>
                </a:solidFill>
                <a:effectLst/>
                <a:latin typeface="Arial"/>
                <a:ea typeface="Arial"/>
                <a:cs typeface="Arial"/>
                <a:sym typeface="Arial"/>
              </a:rPr>
              <a:t>Do not believe the cold callers.</a:t>
            </a:r>
            <a:r>
              <a:rPr lang="en-US" sz="1100" b="0" i="0" u="none" strike="noStrike" cap="none" dirty="0">
                <a:solidFill>
                  <a:srgbClr val="000000"/>
                </a:solidFill>
                <a:effectLst/>
                <a:latin typeface="Arial"/>
                <a:ea typeface="Arial"/>
                <a:cs typeface="Arial"/>
                <a:sym typeface="Arial"/>
              </a:rPr>
              <a:t> On the flip side, there are those who may pick up the phone and try to bamboozle you the good old-fashioned way. Tech support scammers love to call up and pretend to be from Microsoft. They’ve detected an infection, they say. Don’t believe it. Others may claim to have found credit card fraud or a loan overdue. Ask questions if something feels sketchy. Does the person have info on you that seems outdated, such as old addresses or maiden names? Don’t confirm or update the info provided by these callers. Ask about where that person is calling from, if you can call back, and then hang up and check in with credit agencies, loan companies, and banks directly to be sure there isn’t a </a:t>
            </a:r>
            <a:r>
              <a:rPr lang="en-US" sz="1100" b="0" i="0" u="none" strike="noStrike" cap="none" dirty="0" err="1">
                <a:solidFill>
                  <a:srgbClr val="000000"/>
                </a:solidFill>
                <a:effectLst/>
                <a:latin typeface="Arial"/>
                <a:ea typeface="Arial"/>
                <a:cs typeface="Arial"/>
                <a:sym typeface="Arial"/>
              </a:rPr>
              <a:t>problem.</a:t>
            </a:r>
            <a:r>
              <a:rPr lang="en-US" sz="1100" b="0" i="1" u="none" strike="noStrike" cap="none" dirty="0" err="1">
                <a:solidFill>
                  <a:srgbClr val="000000"/>
                </a:solidFill>
                <a:effectLst/>
                <a:latin typeface="Arial"/>
                <a:ea typeface="Arial"/>
                <a:cs typeface="Arial"/>
                <a:sym typeface="Arial"/>
              </a:rPr>
              <a:t>Bonus</a:t>
            </a:r>
            <a:r>
              <a:rPr lang="en-US" sz="1100" b="0" i="1" u="none" strike="noStrike" cap="none" dirty="0">
                <a:solidFill>
                  <a:srgbClr val="000000"/>
                </a:solidFill>
                <a:effectLst/>
                <a:latin typeface="Arial"/>
                <a:ea typeface="Arial"/>
                <a:cs typeface="Arial"/>
                <a:sym typeface="Arial"/>
              </a:rPr>
              <a:t> mobile phone tip: </a:t>
            </a:r>
            <a:r>
              <a:rPr lang="en-US" sz="1100" b="0" i="0" u="none" strike="noStrike" cap="none" dirty="0">
                <a:solidFill>
                  <a:srgbClr val="000000"/>
                </a:solidFill>
                <a:effectLst/>
                <a:latin typeface="Arial"/>
                <a:ea typeface="Arial"/>
                <a:cs typeface="Arial"/>
                <a:sym typeface="Arial"/>
              </a:rPr>
              <a:t>You can block calls until pigs fly, but there will always be a scammer ready with a new number (especially one that looks similar in area code and first three digits to yours). Many cybersecurity programs for </a:t>
            </a:r>
            <a:r>
              <a:rPr lang="en-US" sz="1100" b="0" i="0" u="none" strike="noStrike" cap="none" dirty="0">
                <a:solidFill>
                  <a:srgbClr val="000000"/>
                </a:solidFill>
                <a:effectLst/>
                <a:latin typeface="Arial"/>
                <a:ea typeface="Arial"/>
                <a:cs typeface="Arial"/>
                <a:sym typeface="Arial"/>
                <a:hlinkClick r:id="rId17"/>
              </a:rPr>
              <a:t>Android</a:t>
            </a:r>
            <a:r>
              <a:rPr lang="en-US" sz="1100" b="0" i="0" u="none" strike="noStrike" cap="none" dirty="0">
                <a:solidFill>
                  <a:srgbClr val="000000"/>
                </a:solidFill>
                <a:effectLst/>
                <a:latin typeface="Arial"/>
                <a:ea typeface="Arial"/>
                <a:cs typeface="Arial"/>
                <a:sym typeface="Arial"/>
              </a:rPr>
              <a:t> and </a:t>
            </a:r>
            <a:r>
              <a:rPr lang="en-US" sz="1100" b="0" i="0" u="none" strike="noStrike" cap="none" dirty="0">
                <a:solidFill>
                  <a:srgbClr val="000000"/>
                </a:solidFill>
                <a:effectLst/>
                <a:latin typeface="Arial"/>
                <a:ea typeface="Arial"/>
                <a:cs typeface="Arial"/>
                <a:sym typeface="Arial"/>
                <a:hlinkClick r:id="rId18"/>
              </a:rPr>
              <a:t>iPhone</a:t>
            </a:r>
            <a:r>
              <a:rPr lang="en-US" sz="1100" b="0" i="0" u="none" strike="noStrike" cap="none" dirty="0">
                <a:solidFill>
                  <a:srgbClr val="000000"/>
                </a:solidFill>
                <a:effectLst/>
                <a:latin typeface="Arial"/>
                <a:ea typeface="Arial"/>
                <a:cs typeface="Arial"/>
                <a:sym typeface="Arial"/>
              </a:rPr>
              <a:t> can put the bulk of those calls to rest, meaning an unidentified number needn’t stress you out as much. Of course, when in doubt, screen your calls.</a:t>
            </a:r>
          </a:p>
          <a:p>
            <a:r>
              <a:rPr lang="en-US" sz="1100" b="1" i="0" u="none" strike="noStrike" cap="none" dirty="0">
                <a:solidFill>
                  <a:srgbClr val="000000"/>
                </a:solidFill>
                <a:effectLst/>
                <a:latin typeface="Arial"/>
                <a:ea typeface="Arial"/>
                <a:cs typeface="Arial"/>
                <a:sym typeface="Arial"/>
              </a:rPr>
              <a:t>Practice safe browsing</a:t>
            </a:r>
            <a:br>
              <a:rPr lang="en-US" sz="1100" b="1" i="0" u="none" strike="noStrike" cap="none" dirty="0">
                <a:solidFill>
                  <a:srgbClr val="000000"/>
                </a:solidFill>
                <a:effectLst/>
                <a:latin typeface="Arial"/>
                <a:ea typeface="Arial"/>
                <a:cs typeface="Arial"/>
                <a:sym typeface="Arial"/>
              </a:rPr>
            </a:b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There’s such a thing as good Internet hygiene. These are the things you should be doing to protect against external and internal threats, whether you’ve lost your device and need to retrieve it or want to stay protected when you shop online.</a:t>
            </a:r>
          </a:p>
          <a:p>
            <a:r>
              <a:rPr lang="en-US" sz="1100" b="0" i="0" u="none" strike="noStrike" cap="none" dirty="0">
                <a:solidFill>
                  <a:srgbClr val="000000"/>
                </a:solidFill>
                <a:effectLst/>
                <a:latin typeface="Arial"/>
                <a:ea typeface="Arial"/>
                <a:cs typeface="Arial"/>
                <a:sym typeface="Arial"/>
              </a:rPr>
              <a:t>“While many of the threats you hear about on the news make it seem like there is no way to protect yourself online these days, the reality is that by following some basic tips and maintaining good habits while online, you will evade infection from over 95 percent of the attacks targeting you,” says Adam </a:t>
            </a:r>
            <a:r>
              <a:rPr lang="en-US" sz="1100" b="0" i="0" u="none" strike="noStrike" cap="none" dirty="0" err="1">
                <a:solidFill>
                  <a:srgbClr val="000000"/>
                </a:solidFill>
                <a:effectLst/>
                <a:latin typeface="Arial"/>
                <a:ea typeface="Arial"/>
                <a:cs typeface="Arial"/>
                <a:sym typeface="Arial"/>
              </a:rPr>
              <a:t>Kujawa</a:t>
            </a:r>
            <a:r>
              <a:rPr lang="en-US" sz="1100" b="0" i="0" u="none" strike="noStrike" cap="none" dirty="0">
                <a:solidFill>
                  <a:srgbClr val="000000"/>
                </a:solidFill>
                <a:effectLst/>
                <a:latin typeface="Arial"/>
                <a:ea typeface="Arial"/>
                <a:cs typeface="Arial"/>
                <a:sym typeface="Arial"/>
              </a:rPr>
              <a:t>, Head of Intelligence for Malwarebytes. “For that last 5 percent, read articles, keep up with what the actual security people are saying, and follow their advice to protect yourself.”</a:t>
            </a:r>
          </a:p>
          <a:p>
            <a:r>
              <a:rPr lang="en-US" sz="1100" b="0" i="0" u="none" strike="noStrike" cap="none" dirty="0">
                <a:solidFill>
                  <a:srgbClr val="000000"/>
                </a:solidFill>
                <a:effectLst/>
                <a:latin typeface="Arial"/>
                <a:ea typeface="Arial"/>
                <a:cs typeface="Arial"/>
                <a:sym typeface="Arial"/>
              </a:rPr>
              <a:t>So here are some of the basics to follow:</a:t>
            </a:r>
          </a:p>
          <a:p>
            <a:r>
              <a:rPr lang="en-US" sz="1100" b="1" i="0" u="none" strike="noStrike" cap="none" dirty="0">
                <a:solidFill>
                  <a:srgbClr val="000000"/>
                </a:solidFill>
                <a:effectLst/>
                <a:latin typeface="Arial"/>
                <a:ea typeface="Arial"/>
                <a:cs typeface="Arial"/>
                <a:sym typeface="Arial"/>
              </a:rPr>
              <a:t>Use strong passwords and/or password managers. </a:t>
            </a:r>
            <a:r>
              <a:rPr lang="en-US" sz="1100" b="0" i="0" u="none" strike="noStrike" cap="none" dirty="0">
                <a:solidFill>
                  <a:srgbClr val="000000"/>
                </a:solidFill>
                <a:effectLst/>
                <a:latin typeface="Arial"/>
                <a:ea typeface="Arial"/>
                <a:cs typeface="Arial"/>
                <a:sym typeface="Arial"/>
              </a:rPr>
              <a:t>A strong password is unique, is not written down anywhere, is changed often, and isn’t tied to easily found personal information, like a birthday. It’s also not repeated for different logins. Admittedly, that’s a tough cookie to chew on. If you don’t want to worry about remembering </a:t>
            </a:r>
            <a:r>
              <a:rPr lang="en-US" sz="1100" b="0" i="0" u="none" strike="noStrike" cap="none" dirty="0">
                <a:solidFill>
                  <a:srgbClr val="000000"/>
                </a:solidFill>
                <a:effectLst/>
                <a:latin typeface="Arial"/>
                <a:ea typeface="Arial"/>
                <a:cs typeface="Arial"/>
                <a:sym typeface="Arial"/>
                <a:hlinkClick r:id="rId19"/>
              </a:rPr>
              <a:t>5,462 different rotating passwords</a:t>
            </a:r>
            <a:r>
              <a:rPr lang="en-US" sz="1100" b="0" i="0" u="none" strike="noStrike" cap="none" dirty="0">
                <a:solidFill>
                  <a:srgbClr val="000000"/>
                </a:solidFill>
                <a:effectLst/>
                <a:latin typeface="Arial"/>
                <a:ea typeface="Arial"/>
                <a:cs typeface="Arial"/>
                <a:sym typeface="Arial"/>
              </a:rPr>
              <a:t>, you may want to look into a password manager, which collects, remembers, and encrypts passwords for your computer.</a:t>
            </a:r>
          </a:p>
          <a:p>
            <a:r>
              <a:rPr lang="en-US" sz="1100" b="1" i="0" u="none" strike="noStrike" cap="none" dirty="0">
                <a:solidFill>
                  <a:srgbClr val="000000"/>
                </a:solidFill>
                <a:effectLst/>
                <a:latin typeface="Arial"/>
                <a:ea typeface="Arial"/>
                <a:cs typeface="Arial"/>
                <a:sym typeface="Arial"/>
              </a:rPr>
              <a:t>Make sure you’re on a secure connection.</a:t>
            </a:r>
            <a:r>
              <a:rPr lang="en-US" sz="1100" b="0" i="0" u="none" strike="noStrike" cap="none" dirty="0">
                <a:solidFill>
                  <a:srgbClr val="000000"/>
                </a:solidFill>
                <a:effectLst/>
                <a:latin typeface="Arial"/>
                <a:ea typeface="Arial"/>
                <a:cs typeface="Arial"/>
                <a:sym typeface="Arial"/>
              </a:rPr>
              <a:t> Look for the </a:t>
            </a:r>
            <a:r>
              <a:rPr lang="en-US" sz="1100" b="0" i="0" u="none" strike="noStrike" cap="none" dirty="0">
                <a:solidFill>
                  <a:srgbClr val="000000"/>
                </a:solidFill>
                <a:effectLst/>
                <a:latin typeface="Arial"/>
                <a:ea typeface="Arial"/>
                <a:cs typeface="Arial"/>
                <a:sym typeface="Arial"/>
                <a:hlinkClick r:id="rId20"/>
              </a:rPr>
              <a:t>proper padlock icon</a:t>
            </a:r>
            <a:r>
              <a:rPr lang="en-US" sz="1100" b="0" i="0" u="none" strike="noStrike" cap="none" dirty="0">
                <a:solidFill>
                  <a:srgbClr val="000000"/>
                </a:solidFill>
                <a:effectLst/>
                <a:latin typeface="Arial"/>
                <a:ea typeface="Arial"/>
                <a:cs typeface="Arial"/>
                <a:sym typeface="Arial"/>
              </a:rPr>
              <a:t> to the left of the URL. If it’s there, then that means the information passed between a website’s server and your browser remains private. In addition, the URL should read “https” and not just “http.”</a:t>
            </a:r>
          </a:p>
          <a:p>
            <a:r>
              <a:rPr lang="en-US" sz="1100" b="1" i="0" u="none" strike="noStrike" cap="none" dirty="0">
                <a:solidFill>
                  <a:srgbClr val="000000"/>
                </a:solidFill>
                <a:effectLst/>
                <a:latin typeface="Arial"/>
                <a:ea typeface="Arial"/>
                <a:cs typeface="Arial"/>
                <a:sym typeface="Arial"/>
              </a:rPr>
              <a:t>Log out of websites after you’re done.</a:t>
            </a:r>
            <a:r>
              <a:rPr lang="en-US" sz="1100" b="0" i="0" u="none" strike="noStrike" cap="none" dirty="0">
                <a:solidFill>
                  <a:srgbClr val="000000"/>
                </a:solidFill>
                <a:effectLst/>
                <a:latin typeface="Arial"/>
                <a:ea typeface="Arial"/>
                <a:cs typeface="Arial"/>
                <a:sym typeface="Arial"/>
              </a:rPr>
              <a:t> Did you log into your healthcare provider’s site using your super-strong password? You could still be leaving yourself vulnerable if you don’t log out, especially if you’re using a public computer. It’s not enough to just close the browser tab or window. A person with enough technical prowess could access login information from session cookies and sign into a site as you.</a:t>
            </a:r>
          </a:p>
          <a:p>
            <a:r>
              <a:rPr lang="en-US" sz="1100" b="1" i="0" u="none" strike="noStrike" cap="none" dirty="0">
                <a:solidFill>
                  <a:srgbClr val="000000"/>
                </a:solidFill>
                <a:effectLst/>
                <a:latin typeface="Arial"/>
                <a:ea typeface="Arial"/>
                <a:cs typeface="Arial"/>
                <a:sym typeface="Arial"/>
              </a:rPr>
              <a:t>Layer your security</a:t>
            </a:r>
            <a:br>
              <a:rPr lang="en-US" sz="1100" b="1" i="0" u="none" strike="noStrike" cap="none" dirty="0">
                <a:solidFill>
                  <a:srgbClr val="000000"/>
                </a:solidFill>
                <a:effectLst/>
                <a:latin typeface="Arial"/>
                <a:ea typeface="Arial"/>
                <a:cs typeface="Arial"/>
                <a:sym typeface="Arial"/>
              </a:rPr>
            </a:b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All the safe browsing and careful vigilance in the world can’t protect you from all the threats out there. Sometimes you need a professional to catch the poo that </a:t>
            </a:r>
            <a:r>
              <a:rPr lang="en-US" sz="1100" b="0" i="0" u="none" strike="noStrike" cap="none" dirty="0" err="1">
                <a:solidFill>
                  <a:srgbClr val="000000"/>
                </a:solidFill>
                <a:effectLst/>
                <a:latin typeface="Arial"/>
                <a:ea typeface="Arial"/>
                <a:cs typeface="Arial"/>
                <a:sym typeface="Arial"/>
              </a:rPr>
              <a:t>cybermonkeys</a:t>
            </a:r>
            <a:r>
              <a:rPr lang="en-US" sz="1100" b="0" i="0" u="none" strike="noStrike" cap="none" dirty="0">
                <a:solidFill>
                  <a:srgbClr val="000000"/>
                </a:solidFill>
                <a:effectLst/>
                <a:latin typeface="Arial"/>
                <a:ea typeface="Arial"/>
                <a:cs typeface="Arial"/>
                <a:sym typeface="Arial"/>
              </a:rPr>
              <a:t> are flinging. So to keep your machine clean, invest in security software and layer it up with the following:</a:t>
            </a:r>
          </a:p>
          <a:p>
            <a:r>
              <a:rPr lang="en-US" sz="1100" b="1" i="0" u="none" strike="noStrike" cap="none" dirty="0">
                <a:solidFill>
                  <a:srgbClr val="000000"/>
                </a:solidFill>
                <a:effectLst/>
                <a:latin typeface="Arial"/>
                <a:ea typeface="Arial"/>
                <a:cs typeface="Arial"/>
                <a:sym typeface="Arial"/>
              </a:rPr>
              <a:t>Use firewall, anti-malware, anti-ransomware, and anti-exploit technology. </a:t>
            </a:r>
            <a:r>
              <a:rPr lang="en-US" sz="1100" b="0" i="0" u="none" strike="noStrike" cap="none" dirty="0">
                <a:solidFill>
                  <a:srgbClr val="000000"/>
                </a:solidFill>
                <a:effectLst/>
                <a:latin typeface="Arial"/>
                <a:ea typeface="Arial"/>
                <a:cs typeface="Arial"/>
                <a:sym typeface="Arial"/>
              </a:rPr>
              <a:t>Your firewall can detect and block some of the known bad guys. Meanwhile, </a:t>
            </a:r>
            <a:r>
              <a:rPr lang="en-US" sz="1100" b="0" i="0" u="none" strike="noStrike" cap="none" dirty="0">
                <a:solidFill>
                  <a:srgbClr val="000000"/>
                </a:solidFill>
                <a:effectLst/>
                <a:latin typeface="Arial"/>
                <a:ea typeface="Arial"/>
                <a:cs typeface="Arial"/>
                <a:sym typeface="Arial"/>
                <a:hlinkClick r:id="rId21"/>
              </a:rPr>
              <a:t>Malwarebytes products</a:t>
            </a:r>
            <a:r>
              <a:rPr lang="en-US" sz="1100" b="0" i="0" u="none" strike="noStrike" cap="none" dirty="0">
                <a:solidFill>
                  <a:srgbClr val="000000"/>
                </a:solidFill>
                <a:effectLst/>
                <a:latin typeface="Arial"/>
                <a:ea typeface="Arial"/>
                <a:cs typeface="Arial"/>
                <a:sym typeface="Arial"/>
              </a:rPr>
              <a:t> use multiple layers of tech to fend off sophisticated attacks from unknown agents, stopping malware and ransomware infection in real time and shielding vulnerable programs from exploit attack.</a:t>
            </a:r>
          </a:p>
          <a:p>
            <a:r>
              <a:rPr lang="en-US" sz="1100" b="0" i="0" u="none" strike="noStrike" cap="none" dirty="0">
                <a:solidFill>
                  <a:srgbClr val="000000"/>
                </a:solidFill>
                <a:effectLst/>
                <a:latin typeface="Arial"/>
                <a:ea typeface="Arial"/>
                <a:cs typeface="Arial"/>
                <a:sym typeface="Arial"/>
              </a:rPr>
              <a:t>Security professionals agree a multi-layer approach—using not only multiple layers of security technology but also user awareness—helps keep you protected from the bad guys </a:t>
            </a:r>
            <a:r>
              <a:rPr lang="en-US" sz="1100" b="0" i="1" u="none" strike="noStrike" cap="none" dirty="0">
                <a:solidFill>
                  <a:srgbClr val="000000"/>
                </a:solidFill>
                <a:effectLst/>
                <a:latin typeface="Arial"/>
                <a:ea typeface="Arial"/>
                <a:cs typeface="Arial"/>
                <a:sym typeface="Arial"/>
              </a:rPr>
              <a:t>and</a:t>
            </a:r>
            <a:r>
              <a:rPr lang="en-US" sz="1100" b="0" i="0" u="none" strike="noStrike" cap="none" dirty="0">
                <a:solidFill>
                  <a:srgbClr val="000000"/>
                </a:solidFill>
                <a:effectLst/>
                <a:latin typeface="Arial"/>
                <a:ea typeface="Arial"/>
                <a:cs typeface="Arial"/>
                <a:sym typeface="Arial"/>
              </a:rPr>
              <a:t> your own mistakes. Now go forth and fight malware!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2587763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4117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15887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53134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CIA triad broken down</a:t>
            </a:r>
          </a:p>
          <a:p>
            <a:r>
              <a:rPr lang="en-US" sz="1100" b="1" i="0" u="none" strike="noStrike" cap="none" dirty="0">
                <a:solidFill>
                  <a:srgbClr val="000000"/>
                </a:solidFill>
                <a:effectLst/>
                <a:latin typeface="Arial"/>
                <a:ea typeface="Arial"/>
                <a:cs typeface="Arial"/>
                <a:sym typeface="Arial"/>
              </a:rPr>
              <a:t>Confidentiality</a:t>
            </a:r>
          </a:p>
          <a:p>
            <a:r>
              <a:rPr lang="en-US" sz="1100" b="0" i="0" u="none" strike="noStrike" cap="none" dirty="0">
                <a:solidFill>
                  <a:srgbClr val="000000"/>
                </a:solidFill>
                <a:effectLst/>
                <a:latin typeface="Arial"/>
                <a:ea typeface="Arial"/>
                <a:cs typeface="Arial"/>
                <a:sym typeface="Arial"/>
              </a:rPr>
              <a:t>It's crucial in today's world for people to protect their sensitive, private information from unauthorized access.</a:t>
            </a:r>
          </a:p>
          <a:p>
            <a:r>
              <a:rPr lang="en-US" sz="1100" b="0" i="0" u="none" strike="noStrike" cap="none" dirty="0">
                <a:solidFill>
                  <a:srgbClr val="000000"/>
                </a:solidFill>
                <a:effectLst/>
                <a:latin typeface="Arial"/>
                <a:ea typeface="Arial"/>
                <a:cs typeface="Arial"/>
                <a:sym typeface="Arial"/>
              </a:rPr>
              <a:t>Protecting confidentiality is dependent on being able to define and enforce certain access levels for information. In some cases, doing this involves separating information into various collections that are organized by who needs access to the information and how sensitive that information actually is - i.e. the amount of damage suffered if the confidentiality was breached.</a:t>
            </a:r>
          </a:p>
          <a:p>
            <a:r>
              <a:rPr lang="en-US" sz="1100" b="0" i="0" u="none" strike="noStrike" cap="none" dirty="0">
                <a:solidFill>
                  <a:srgbClr val="000000"/>
                </a:solidFill>
                <a:effectLst/>
                <a:latin typeface="Arial"/>
                <a:ea typeface="Arial"/>
                <a:cs typeface="Arial"/>
                <a:sym typeface="Arial"/>
              </a:rPr>
              <a:t>Some of the most common means used to manage confidentiality include access control lists, volume and file encryption, and Unix file permissions.</a:t>
            </a:r>
          </a:p>
          <a:p>
            <a:r>
              <a:rPr lang="en-US" sz="1100" b="1" i="0" u="none" strike="noStrike" cap="none" dirty="0">
                <a:solidFill>
                  <a:srgbClr val="000000"/>
                </a:solidFill>
                <a:effectLst/>
                <a:latin typeface="Arial"/>
                <a:ea typeface="Arial"/>
                <a:cs typeface="Arial"/>
                <a:sym typeface="Arial"/>
              </a:rPr>
              <a:t>Integrity</a:t>
            </a:r>
          </a:p>
          <a:p>
            <a:r>
              <a:rPr lang="en-US" sz="1100" b="0" i="0" u="none" strike="noStrike" cap="none" dirty="0">
                <a:solidFill>
                  <a:srgbClr val="000000"/>
                </a:solidFill>
                <a:effectLst/>
                <a:latin typeface="Arial"/>
                <a:ea typeface="Arial"/>
                <a:cs typeface="Arial"/>
                <a:sym typeface="Arial"/>
              </a:rPr>
              <a:t>Data integrity is what the "I" in CIA Triad stands for. This is an essential component of the CIA Triad and designed to protect data from deletion or modification from any unauthorized party, and it ensures that when an authorized person makes a change that should not have been made the damage can be reversed.</a:t>
            </a:r>
          </a:p>
          <a:p>
            <a:r>
              <a:rPr lang="en-US" sz="1100" b="1" i="0" u="none" strike="noStrike" cap="none" dirty="0">
                <a:solidFill>
                  <a:srgbClr val="000000"/>
                </a:solidFill>
                <a:effectLst/>
                <a:latin typeface="Arial"/>
                <a:ea typeface="Arial"/>
                <a:cs typeface="Arial"/>
                <a:sym typeface="Arial"/>
              </a:rPr>
              <a:t>Availability</a:t>
            </a:r>
          </a:p>
          <a:p>
            <a:r>
              <a:rPr lang="en-US" sz="1100" b="0" i="0" u="none" strike="noStrike" cap="none" dirty="0">
                <a:solidFill>
                  <a:srgbClr val="000000"/>
                </a:solidFill>
                <a:effectLst/>
                <a:latin typeface="Arial"/>
                <a:ea typeface="Arial"/>
                <a:cs typeface="Arial"/>
                <a:sym typeface="Arial"/>
              </a:rPr>
              <a:t>This is the final component of the CIA Triad and refers to the actual availability of your data. Authentication mechanisms, access channels and systems all have to work properly for the information they protect and ensure it's available when it is needed.</a:t>
            </a:r>
          </a:p>
          <a:p>
            <a:r>
              <a:rPr lang="en-US" sz="1100" b="0" i="0" u="none" strike="noStrike" cap="none" dirty="0">
                <a:solidFill>
                  <a:srgbClr val="000000"/>
                </a:solidFill>
                <a:effectLst/>
                <a:latin typeface="Arial"/>
                <a:ea typeface="Arial"/>
                <a:cs typeface="Arial"/>
                <a:sym typeface="Arial"/>
              </a:rPr>
              <a:t>High availability systems are the computing resources that have architectures that are specifically designed to improve availability. Based on the specific HA system design, this may target hardware failures, upgrades or power outages to help improve availability, or it may manage several network connections to route around various network outages.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36876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Here is an explanation of each process included in AAA:</a:t>
            </a:r>
          </a:p>
          <a:p>
            <a:r>
              <a:rPr lang="en-US" sz="1100" b="1" i="0" u="none" strike="noStrike" cap="none" dirty="0">
                <a:solidFill>
                  <a:srgbClr val="000000"/>
                </a:solidFill>
                <a:effectLst/>
                <a:latin typeface="Arial"/>
                <a:ea typeface="Arial"/>
                <a:cs typeface="Arial"/>
                <a:sym typeface="Arial"/>
              </a:rPr>
              <a:t>Authentication</a:t>
            </a:r>
            <a:r>
              <a:rPr lang="en-US" sz="1100" b="0" i="0" u="none" strike="noStrike" cap="none" dirty="0">
                <a:solidFill>
                  <a:srgbClr val="000000"/>
                </a:solidFill>
                <a:effectLst/>
                <a:latin typeface="Arial"/>
                <a:ea typeface="Arial"/>
                <a:cs typeface="Arial"/>
                <a:sym typeface="Arial"/>
              </a:rPr>
              <a:t> – the process by which users prove that they are who they claim to be, typically by having the user enter a valid user name and valid password before access is granted. An example would be of such process is authenticating an administrator’s access to a router console port. You can authenticate the administrator against the local router database or a remote RADIUS or TACACS+ server.</a:t>
            </a:r>
          </a:p>
          <a:p>
            <a:r>
              <a:rPr lang="en-US" sz="1100" b="1" i="0" u="none" strike="noStrike" cap="none" dirty="0">
                <a:solidFill>
                  <a:srgbClr val="000000"/>
                </a:solidFill>
                <a:effectLst/>
                <a:latin typeface="Arial"/>
                <a:ea typeface="Arial"/>
                <a:cs typeface="Arial"/>
                <a:sym typeface="Arial"/>
              </a:rPr>
              <a:t>Authorization</a:t>
            </a:r>
            <a:r>
              <a:rPr lang="en-US" sz="1100" b="0" i="0" u="none" strike="noStrike" cap="none" dirty="0">
                <a:solidFill>
                  <a:srgbClr val="000000"/>
                </a:solidFill>
                <a:effectLst/>
                <a:latin typeface="Arial"/>
                <a:ea typeface="Arial"/>
                <a:cs typeface="Arial"/>
                <a:sym typeface="Arial"/>
              </a:rPr>
              <a:t> – after the user has been authenticated, the authorization is used to determine which resources the user is allowed to access, and which operations he can perform. For example, you can control what the user is allowed to modify or delete.</a:t>
            </a:r>
          </a:p>
          <a:p>
            <a:r>
              <a:rPr lang="en-US" sz="1100" b="1" i="0" u="none" strike="noStrike" cap="none" dirty="0">
                <a:solidFill>
                  <a:srgbClr val="000000"/>
                </a:solidFill>
                <a:effectLst/>
                <a:latin typeface="Arial"/>
                <a:ea typeface="Arial"/>
                <a:cs typeface="Arial"/>
                <a:sym typeface="Arial"/>
              </a:rPr>
              <a:t>Accounting</a:t>
            </a:r>
            <a:r>
              <a:rPr lang="en-US" sz="1100" b="0" i="0" u="none" strike="noStrike" cap="none" dirty="0">
                <a:solidFill>
                  <a:srgbClr val="000000"/>
                </a:solidFill>
                <a:effectLst/>
                <a:latin typeface="Arial"/>
                <a:ea typeface="Arial"/>
                <a:cs typeface="Arial"/>
                <a:sym typeface="Arial"/>
              </a:rPr>
              <a:t> – the process of recording (logging) the actions the user took while accessing the network resources. This can include the amount of data a user has sent and received during a session, the amount of time spent in the network, the services accessed, etc. Accounting is carried out by logging the session statistics and usage information and is used for trend analysis, capacity planning, billing, auditing and cost allocation.</a:t>
            </a:r>
          </a:p>
          <a:p>
            <a:r>
              <a:rPr lang="en-US" sz="1100" b="0" i="0" u="none" strike="noStrike" cap="none" dirty="0">
                <a:solidFill>
                  <a:srgbClr val="000000"/>
                </a:solidFill>
                <a:effectLst/>
                <a:latin typeface="Arial"/>
                <a:ea typeface="Arial"/>
                <a:cs typeface="Arial"/>
                <a:sym typeface="Arial"/>
              </a:rPr>
              <a:t>The following options can be used to implement AAA on Cisco devices:</a:t>
            </a:r>
          </a:p>
          <a:p>
            <a:r>
              <a:rPr lang="en-US" sz="1100" b="1" i="0" u="none" strike="noStrike" cap="none" dirty="0">
                <a:solidFill>
                  <a:srgbClr val="000000"/>
                </a:solidFill>
                <a:effectLst/>
                <a:latin typeface="Arial"/>
                <a:ea typeface="Arial"/>
                <a:cs typeface="Arial"/>
                <a:sym typeface="Arial"/>
              </a:rPr>
              <a:t>Cisco Secure ACS Solution Engine</a:t>
            </a:r>
            <a:r>
              <a:rPr lang="en-US" sz="1100" b="0" i="0" u="none" strike="noStrike" cap="none" dirty="0">
                <a:solidFill>
                  <a:srgbClr val="000000"/>
                </a:solidFill>
                <a:effectLst/>
                <a:latin typeface="Arial"/>
                <a:ea typeface="Arial"/>
                <a:cs typeface="Arial"/>
                <a:sym typeface="Arial"/>
              </a:rPr>
              <a:t> – a dedicated server that contains the usernames, passwords, and other information about what users are allowed to access and when.</a:t>
            </a:r>
          </a:p>
          <a:p>
            <a:r>
              <a:rPr lang="en-US" sz="1100" b="1" i="0" u="none" strike="noStrike" cap="none" dirty="0">
                <a:solidFill>
                  <a:srgbClr val="000000"/>
                </a:solidFill>
                <a:effectLst/>
                <a:latin typeface="Arial"/>
                <a:ea typeface="Arial"/>
                <a:cs typeface="Arial"/>
                <a:sym typeface="Arial"/>
              </a:rPr>
              <a:t>Cisco Secure ACS for Windows Server</a:t>
            </a:r>
            <a:r>
              <a:rPr lang="en-US" sz="1100" b="0" i="0" u="none" strike="noStrike" cap="none" dirty="0">
                <a:solidFill>
                  <a:srgbClr val="000000"/>
                </a:solidFill>
                <a:effectLst/>
                <a:latin typeface="Arial"/>
                <a:ea typeface="Arial"/>
                <a:cs typeface="Arial"/>
                <a:sym typeface="Arial"/>
              </a:rPr>
              <a:t> – a software package installed on a Windows system that provide AAA services.</a:t>
            </a:r>
          </a:p>
          <a:p>
            <a:r>
              <a:rPr lang="en-US" sz="1100" b="1" i="0" u="none" strike="noStrike" cap="none" dirty="0">
                <a:solidFill>
                  <a:srgbClr val="000000"/>
                </a:solidFill>
                <a:effectLst/>
                <a:latin typeface="Arial"/>
                <a:ea typeface="Arial"/>
                <a:cs typeface="Arial"/>
                <a:sym typeface="Arial"/>
              </a:rPr>
              <a:t>Cisco Secure ACS in a virtual machine</a:t>
            </a:r>
            <a:endParaRPr lang="en-US" sz="1100" b="0" i="0" u="none" strike="noStrike" cap="none" dirty="0">
              <a:solidFill>
                <a:srgbClr val="000000"/>
              </a:solidFill>
              <a:effectLst/>
              <a:latin typeface="Arial"/>
              <a:ea typeface="Arial"/>
              <a:cs typeface="Arial"/>
              <a:sym typeface="Arial"/>
            </a:endParaRPr>
          </a:p>
          <a:p>
            <a:r>
              <a:rPr lang="en-US" sz="1100" b="1" i="0" u="none" strike="noStrike" cap="none" dirty="0">
                <a:solidFill>
                  <a:srgbClr val="000000"/>
                </a:solidFill>
                <a:effectLst/>
                <a:latin typeface="Arial"/>
                <a:ea typeface="Arial"/>
                <a:cs typeface="Arial"/>
                <a:sym typeface="Arial"/>
              </a:rPr>
              <a:t>Local database</a:t>
            </a:r>
            <a:r>
              <a:rPr lang="en-US" sz="1100" b="0" i="0" u="none" strike="noStrike" cap="none" dirty="0">
                <a:solidFill>
                  <a:srgbClr val="000000"/>
                </a:solidFill>
                <a:effectLst/>
                <a:latin typeface="Arial"/>
                <a:ea typeface="Arial"/>
                <a:cs typeface="Arial"/>
                <a:sym typeface="Arial"/>
              </a:rPr>
              <a:t> – also known as local authentication and authorization, this option uses the local router database for AAA purposes.</a:t>
            </a:r>
          </a:p>
        </p:txBody>
      </p:sp>
    </p:spTree>
    <p:extLst>
      <p:ext uri="{BB962C8B-B14F-4D97-AF65-F5344CB8AC3E}">
        <p14:creationId xmlns:p14="http://schemas.microsoft.com/office/powerpoint/2010/main" val="475236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1" i="0" u="none" strike="noStrike" cap="none" dirty="0">
                <a:solidFill>
                  <a:srgbClr val="000000"/>
                </a:solidFill>
                <a:effectLst/>
                <a:latin typeface="Arial"/>
                <a:ea typeface="Arial"/>
                <a:cs typeface="Arial"/>
                <a:sym typeface="Arial"/>
              </a:rPr>
              <a:t>What are Physical Threats?</a:t>
            </a:r>
          </a:p>
          <a:p>
            <a:r>
              <a:rPr lang="en-US" sz="1100" b="1" i="0" u="none" strike="noStrike" cap="none" dirty="0">
                <a:solidFill>
                  <a:srgbClr val="000000"/>
                </a:solidFill>
                <a:effectLst/>
                <a:latin typeface="Arial"/>
                <a:ea typeface="Arial"/>
                <a:cs typeface="Arial"/>
                <a:sym typeface="Arial"/>
              </a:rPr>
              <a:t>A physical threat is a potential cause of an incident that may result in loss or physical damage to the computer systems</a:t>
            </a:r>
            <a:r>
              <a:rPr lang="en-US" sz="1100" b="0" i="0" u="none" strike="noStrike" cap="none" dirty="0">
                <a:solidFill>
                  <a:srgbClr val="000000"/>
                </a:solidFill>
                <a:effectLst/>
                <a:latin typeface="Arial"/>
                <a:ea typeface="Arial"/>
                <a:cs typeface="Arial"/>
                <a:sym typeface="Arial"/>
              </a:rPr>
              <a:t>.</a:t>
            </a:r>
          </a:p>
          <a:p>
            <a:r>
              <a:rPr lang="en-US" sz="1100" b="0" i="0" u="none" strike="noStrike" cap="none" dirty="0">
                <a:solidFill>
                  <a:srgbClr val="000000"/>
                </a:solidFill>
                <a:effectLst/>
                <a:latin typeface="Arial"/>
                <a:ea typeface="Arial"/>
                <a:cs typeface="Arial"/>
                <a:sym typeface="Arial"/>
              </a:rPr>
              <a:t>The following list classifies the physical threats into three (3) main categories;</a:t>
            </a:r>
          </a:p>
          <a:p>
            <a:r>
              <a:rPr lang="en-US" sz="1100" b="1" i="0" u="none" strike="noStrike" cap="none" dirty="0">
                <a:solidFill>
                  <a:srgbClr val="000000"/>
                </a:solidFill>
                <a:effectLst/>
                <a:latin typeface="Arial"/>
                <a:ea typeface="Arial"/>
                <a:cs typeface="Arial"/>
                <a:sym typeface="Arial"/>
              </a:rPr>
              <a:t>Internal</a:t>
            </a:r>
            <a:r>
              <a:rPr lang="en-US" sz="1100" b="0" i="0" u="none" strike="noStrike" cap="none" dirty="0">
                <a:solidFill>
                  <a:srgbClr val="000000"/>
                </a:solidFill>
                <a:effectLst/>
                <a:latin typeface="Arial"/>
                <a:ea typeface="Arial"/>
                <a:cs typeface="Arial"/>
                <a:sym typeface="Arial"/>
              </a:rPr>
              <a:t>: The threats include fire, unstable power supply, humidity in the rooms housing the hardware, etc.</a:t>
            </a:r>
          </a:p>
          <a:p>
            <a:r>
              <a:rPr lang="en-US" sz="1100" b="1" i="0" u="none" strike="noStrike" cap="none" dirty="0">
                <a:solidFill>
                  <a:srgbClr val="000000"/>
                </a:solidFill>
                <a:effectLst/>
                <a:latin typeface="Arial"/>
                <a:ea typeface="Arial"/>
                <a:cs typeface="Arial"/>
                <a:sym typeface="Arial"/>
              </a:rPr>
              <a:t>External</a:t>
            </a:r>
            <a:r>
              <a:rPr lang="en-US" sz="1100" b="0" i="0" u="none" strike="noStrike" cap="none" dirty="0">
                <a:solidFill>
                  <a:srgbClr val="000000"/>
                </a:solidFill>
                <a:effectLst/>
                <a:latin typeface="Arial"/>
                <a:ea typeface="Arial"/>
                <a:cs typeface="Arial"/>
                <a:sym typeface="Arial"/>
              </a:rPr>
              <a:t>: These threats include Lightning, floods, earthquakes, etc.</a:t>
            </a:r>
          </a:p>
          <a:p>
            <a:r>
              <a:rPr lang="en-US" sz="1100" b="1" i="0" u="none" strike="noStrike" cap="none" dirty="0">
                <a:solidFill>
                  <a:srgbClr val="000000"/>
                </a:solidFill>
                <a:effectLst/>
                <a:latin typeface="Arial"/>
                <a:ea typeface="Arial"/>
                <a:cs typeface="Arial"/>
                <a:sym typeface="Arial"/>
              </a:rPr>
              <a:t>Human</a:t>
            </a:r>
            <a:r>
              <a:rPr lang="en-US" sz="1100" b="0" i="0" u="none" strike="noStrike" cap="none" dirty="0">
                <a:solidFill>
                  <a:srgbClr val="000000"/>
                </a:solidFill>
                <a:effectLst/>
                <a:latin typeface="Arial"/>
                <a:ea typeface="Arial"/>
                <a:cs typeface="Arial"/>
                <a:sym typeface="Arial"/>
              </a:rPr>
              <a:t>: These threats include theft, vandalism of the infrastructure and/or hardware, disruption, accidental or intentional errors.</a:t>
            </a:r>
          </a:p>
          <a:p>
            <a:r>
              <a:rPr lang="en-US" sz="1100" b="0" i="0" u="none" strike="noStrike" cap="none" dirty="0">
                <a:solidFill>
                  <a:srgbClr val="000000"/>
                </a:solidFill>
                <a:effectLst/>
                <a:latin typeface="Arial"/>
                <a:ea typeface="Arial"/>
                <a:cs typeface="Arial"/>
                <a:sym typeface="Arial"/>
              </a:rPr>
              <a:t>To protect computer systems from the above mentioned physical threats, an organization must have physical security control measures.</a:t>
            </a:r>
          </a:p>
          <a:p>
            <a:r>
              <a:rPr lang="en-US" sz="1100" b="0" i="0" u="none" strike="noStrike" cap="none" dirty="0">
                <a:solidFill>
                  <a:srgbClr val="000000"/>
                </a:solidFill>
                <a:effectLst/>
                <a:latin typeface="Arial"/>
                <a:ea typeface="Arial"/>
                <a:cs typeface="Arial"/>
                <a:sym typeface="Arial"/>
              </a:rPr>
              <a:t>The following list shows some of the possible measures that can be taken:</a:t>
            </a:r>
          </a:p>
          <a:p>
            <a:r>
              <a:rPr lang="en-US" sz="1100" b="1" i="0" u="none" strike="noStrike" cap="none" dirty="0">
                <a:solidFill>
                  <a:srgbClr val="000000"/>
                </a:solidFill>
                <a:effectLst/>
                <a:latin typeface="Arial"/>
                <a:ea typeface="Arial"/>
                <a:cs typeface="Arial"/>
                <a:sym typeface="Arial"/>
              </a:rPr>
              <a:t>Internal</a:t>
            </a:r>
            <a:r>
              <a:rPr lang="en-US" sz="1100" b="0" i="0" u="none" strike="noStrike" cap="none" dirty="0">
                <a:solidFill>
                  <a:srgbClr val="000000"/>
                </a:solidFill>
                <a:effectLst/>
                <a:latin typeface="Arial"/>
                <a:ea typeface="Arial"/>
                <a:cs typeface="Arial"/>
                <a:sym typeface="Arial"/>
              </a:rPr>
              <a:t>: Fire threats could be prevented by the use of automatic fire detectors and extinguishers that do not use water to put out a fire. The unstable power supply can be prevented by the use of voltage controllers. An air conditioner can be used to control the humidity in the computer room.</a:t>
            </a:r>
          </a:p>
          <a:p>
            <a:r>
              <a:rPr lang="en-US" sz="1100" b="1" i="0" u="none" strike="noStrike" cap="none" dirty="0">
                <a:solidFill>
                  <a:srgbClr val="000000"/>
                </a:solidFill>
                <a:effectLst/>
                <a:latin typeface="Arial"/>
                <a:ea typeface="Arial"/>
                <a:cs typeface="Arial"/>
                <a:sym typeface="Arial"/>
              </a:rPr>
              <a:t>External</a:t>
            </a:r>
            <a:r>
              <a:rPr lang="en-US" sz="1100" b="0" i="0" u="none" strike="noStrike" cap="none" dirty="0">
                <a:solidFill>
                  <a:srgbClr val="000000"/>
                </a:solidFill>
                <a:effectLst/>
                <a:latin typeface="Arial"/>
                <a:ea typeface="Arial"/>
                <a:cs typeface="Arial"/>
                <a:sym typeface="Arial"/>
              </a:rPr>
              <a:t>: Lightning protection systems can be used to protect computer systems against such attacks. Lightning protection systems are not 100% perfect, but to a certain extent, they reduce the chances of Lightning causing damage. Housing computer systems in high lands are one of the possible ways of protecting systems against floods.</a:t>
            </a:r>
          </a:p>
          <a:p>
            <a:r>
              <a:rPr lang="en-US" sz="1100" b="1" i="0" u="none" strike="noStrike" cap="none" dirty="0">
                <a:solidFill>
                  <a:srgbClr val="000000"/>
                </a:solidFill>
                <a:effectLst/>
                <a:latin typeface="Arial"/>
                <a:ea typeface="Arial"/>
                <a:cs typeface="Arial"/>
                <a:sym typeface="Arial"/>
              </a:rPr>
              <a:t>Humans</a:t>
            </a:r>
            <a:r>
              <a:rPr lang="en-US" sz="1100" b="0" i="0" u="none" strike="noStrike" cap="none" dirty="0">
                <a:solidFill>
                  <a:srgbClr val="000000"/>
                </a:solidFill>
                <a:effectLst/>
                <a:latin typeface="Arial"/>
                <a:ea typeface="Arial"/>
                <a:cs typeface="Arial"/>
                <a:sym typeface="Arial"/>
              </a:rPr>
              <a:t>: Threats such as theft can be prevented by use of locked doors and restricted access to computer rooms.</a:t>
            </a:r>
          </a:p>
          <a:p>
            <a:r>
              <a:rPr lang="en-US" sz="1100" b="1" i="0" u="none" strike="noStrike" cap="none" dirty="0">
                <a:solidFill>
                  <a:srgbClr val="000000"/>
                </a:solidFill>
                <a:effectLst/>
                <a:latin typeface="Arial"/>
                <a:ea typeface="Arial"/>
                <a:cs typeface="Arial"/>
                <a:sym typeface="Arial"/>
              </a:rPr>
              <a:t>What are Non-physical threats?</a:t>
            </a:r>
          </a:p>
          <a:p>
            <a:r>
              <a:rPr lang="en-US" sz="1100" b="1" i="0" u="none" strike="noStrike" cap="none" dirty="0">
                <a:solidFill>
                  <a:srgbClr val="000000"/>
                </a:solidFill>
                <a:effectLst/>
                <a:latin typeface="Arial"/>
                <a:ea typeface="Arial"/>
                <a:cs typeface="Arial"/>
                <a:sym typeface="Arial"/>
              </a:rPr>
              <a:t>A non-physical threat is a potential cause of an incident that may result in;</a:t>
            </a: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Loss or corruption of system data</a:t>
            </a:r>
          </a:p>
          <a:p>
            <a:r>
              <a:rPr lang="en-US" sz="1100" b="0" i="0" u="none" strike="noStrike" cap="none" dirty="0">
                <a:solidFill>
                  <a:srgbClr val="000000"/>
                </a:solidFill>
                <a:effectLst/>
                <a:latin typeface="Arial"/>
                <a:ea typeface="Arial"/>
                <a:cs typeface="Arial"/>
                <a:sym typeface="Arial"/>
              </a:rPr>
              <a:t>Disrupt business operations that rely on computer systems</a:t>
            </a:r>
          </a:p>
          <a:p>
            <a:r>
              <a:rPr lang="en-US" sz="1100" b="0" i="0" u="none" strike="noStrike" cap="none" dirty="0">
                <a:solidFill>
                  <a:srgbClr val="000000"/>
                </a:solidFill>
                <a:effectLst/>
                <a:latin typeface="Arial"/>
                <a:ea typeface="Arial"/>
                <a:cs typeface="Arial"/>
                <a:sym typeface="Arial"/>
              </a:rPr>
              <a:t>Loss of sensitive information</a:t>
            </a:r>
          </a:p>
          <a:p>
            <a:r>
              <a:rPr lang="en-US" sz="1100" b="0" i="0" u="none" strike="noStrike" cap="none" dirty="0">
                <a:solidFill>
                  <a:srgbClr val="000000"/>
                </a:solidFill>
                <a:effectLst/>
                <a:latin typeface="Arial"/>
                <a:ea typeface="Arial"/>
                <a:cs typeface="Arial"/>
                <a:sym typeface="Arial"/>
              </a:rPr>
              <a:t>Illegal monitoring of activities on computer systems</a:t>
            </a:r>
          </a:p>
          <a:p>
            <a:r>
              <a:rPr lang="en-US" sz="1100" b="0" i="0" u="none" strike="noStrike" cap="none" dirty="0">
                <a:solidFill>
                  <a:srgbClr val="000000"/>
                </a:solidFill>
                <a:effectLst/>
                <a:latin typeface="Arial"/>
                <a:ea typeface="Arial"/>
                <a:cs typeface="Arial"/>
                <a:sym typeface="Arial"/>
              </a:rPr>
              <a:t>Cyber Security Breaches</a:t>
            </a:r>
          </a:p>
          <a:p>
            <a:r>
              <a:rPr lang="en-US" sz="1100" b="0" i="0" u="none" strike="noStrike" cap="none" dirty="0">
                <a:solidFill>
                  <a:srgbClr val="000000"/>
                </a:solidFill>
                <a:effectLst/>
                <a:latin typeface="Arial"/>
                <a:ea typeface="Arial"/>
                <a:cs typeface="Arial"/>
                <a:sym typeface="Arial"/>
              </a:rPr>
              <a:t>Others</a:t>
            </a:r>
          </a:p>
          <a:p>
            <a:r>
              <a:rPr lang="en-US" sz="1100" b="0" i="0" u="none" strike="noStrike" cap="none" dirty="0">
                <a:solidFill>
                  <a:srgbClr val="000000"/>
                </a:solidFill>
                <a:effectLst/>
                <a:latin typeface="Arial"/>
                <a:ea typeface="Arial"/>
                <a:cs typeface="Arial"/>
                <a:sym typeface="Arial"/>
              </a:rPr>
              <a:t>The non-physical threats are also known as </a:t>
            </a:r>
            <a:r>
              <a:rPr lang="en-US" sz="1100" b="1" i="0" u="none" strike="noStrike" cap="none" dirty="0">
                <a:solidFill>
                  <a:srgbClr val="000000"/>
                </a:solidFill>
                <a:effectLst/>
                <a:latin typeface="Arial"/>
                <a:ea typeface="Arial"/>
                <a:cs typeface="Arial"/>
                <a:sym typeface="Arial"/>
              </a:rPr>
              <a:t>logical threats</a:t>
            </a:r>
            <a:r>
              <a:rPr lang="en-US" sz="1100" b="0" i="0" u="none" strike="noStrike" cap="none" dirty="0">
                <a:solidFill>
                  <a:srgbClr val="000000"/>
                </a:solidFill>
                <a:effectLst/>
                <a:latin typeface="Arial"/>
                <a:ea typeface="Arial"/>
                <a:cs typeface="Arial"/>
                <a:sym typeface="Arial"/>
              </a:rPr>
              <a:t>. The following list is the common types of non-physical threats;</a:t>
            </a:r>
          </a:p>
          <a:p>
            <a:r>
              <a:rPr lang="en-US" sz="1100" b="0" i="0" u="none" strike="noStrike" cap="none" dirty="0">
                <a:solidFill>
                  <a:srgbClr val="000000"/>
                </a:solidFill>
                <a:effectLst/>
                <a:latin typeface="Arial"/>
                <a:ea typeface="Arial"/>
                <a:cs typeface="Arial"/>
                <a:sym typeface="Arial"/>
              </a:rPr>
              <a:t>Virus</a:t>
            </a:r>
          </a:p>
          <a:p>
            <a:r>
              <a:rPr lang="en-US" sz="1100" b="0" i="0" u="none" strike="noStrike" cap="none" dirty="0">
                <a:solidFill>
                  <a:srgbClr val="000000"/>
                </a:solidFill>
                <a:effectLst/>
                <a:latin typeface="Arial"/>
                <a:ea typeface="Arial"/>
                <a:cs typeface="Arial"/>
                <a:sym typeface="Arial"/>
              </a:rPr>
              <a:t>Trojans</a:t>
            </a:r>
          </a:p>
          <a:p>
            <a:r>
              <a:rPr lang="en-US" sz="1100" b="0" i="0" u="none" strike="noStrike" cap="none" dirty="0">
                <a:solidFill>
                  <a:srgbClr val="000000"/>
                </a:solidFill>
                <a:effectLst/>
                <a:latin typeface="Arial"/>
                <a:ea typeface="Arial"/>
                <a:cs typeface="Arial"/>
                <a:sym typeface="Arial"/>
              </a:rPr>
              <a:t>Worms</a:t>
            </a:r>
          </a:p>
          <a:p>
            <a:r>
              <a:rPr lang="en-US" sz="1100" b="0" i="0" u="none" strike="noStrike" cap="none" dirty="0">
                <a:solidFill>
                  <a:srgbClr val="000000"/>
                </a:solidFill>
                <a:effectLst/>
                <a:latin typeface="Arial"/>
                <a:ea typeface="Arial"/>
                <a:cs typeface="Arial"/>
                <a:sym typeface="Arial"/>
              </a:rPr>
              <a:t>Spyware</a:t>
            </a:r>
          </a:p>
          <a:p>
            <a:r>
              <a:rPr lang="en-US" sz="1100" b="0" i="0" u="none" strike="noStrike" cap="none" dirty="0">
                <a:solidFill>
                  <a:srgbClr val="000000"/>
                </a:solidFill>
                <a:effectLst/>
                <a:latin typeface="Arial"/>
                <a:ea typeface="Arial"/>
                <a:cs typeface="Arial"/>
                <a:sym typeface="Arial"/>
              </a:rPr>
              <a:t>Key loggers</a:t>
            </a:r>
          </a:p>
          <a:p>
            <a:r>
              <a:rPr lang="en-US" sz="1100" b="0" i="0" u="none" strike="noStrike" cap="none" dirty="0">
                <a:solidFill>
                  <a:srgbClr val="000000"/>
                </a:solidFill>
                <a:effectLst/>
                <a:latin typeface="Arial"/>
                <a:ea typeface="Arial"/>
                <a:cs typeface="Arial"/>
                <a:sym typeface="Arial"/>
              </a:rPr>
              <a:t>Adware</a:t>
            </a:r>
          </a:p>
          <a:p>
            <a:r>
              <a:rPr lang="en-US" sz="1100" b="0" i="0" u="none" strike="noStrike" cap="none" dirty="0">
                <a:solidFill>
                  <a:srgbClr val="000000"/>
                </a:solidFill>
                <a:effectLst/>
                <a:latin typeface="Arial"/>
                <a:ea typeface="Arial"/>
                <a:cs typeface="Arial"/>
                <a:sym typeface="Arial"/>
              </a:rPr>
              <a:t>Denial of Service Attacks</a:t>
            </a:r>
          </a:p>
          <a:p>
            <a:r>
              <a:rPr lang="en-US" sz="1100" b="0" i="0" u="none" strike="noStrike" cap="none" dirty="0">
                <a:solidFill>
                  <a:srgbClr val="000000"/>
                </a:solidFill>
                <a:effectLst/>
                <a:latin typeface="Arial"/>
                <a:ea typeface="Arial"/>
                <a:cs typeface="Arial"/>
                <a:sym typeface="Arial"/>
              </a:rPr>
              <a:t>Distributed Denial of Service Attacks</a:t>
            </a:r>
          </a:p>
          <a:p>
            <a:r>
              <a:rPr lang="en-US" sz="1100" b="0" i="0" u="none" strike="noStrike" cap="none" dirty="0">
                <a:solidFill>
                  <a:srgbClr val="000000"/>
                </a:solidFill>
                <a:effectLst/>
                <a:latin typeface="Arial"/>
                <a:ea typeface="Arial"/>
                <a:cs typeface="Arial"/>
                <a:sym typeface="Arial"/>
              </a:rPr>
              <a:t>Unauthorized access to computer systems resources such as data</a:t>
            </a:r>
          </a:p>
          <a:p>
            <a:r>
              <a:rPr lang="en-US" sz="1100" b="0" i="0" u="none" strike="noStrike" cap="none" dirty="0">
                <a:solidFill>
                  <a:srgbClr val="000000"/>
                </a:solidFill>
                <a:effectLst/>
                <a:latin typeface="Arial"/>
                <a:ea typeface="Arial"/>
                <a:cs typeface="Arial"/>
                <a:sym typeface="Arial"/>
              </a:rPr>
              <a:t>Phishing</a:t>
            </a:r>
          </a:p>
          <a:p>
            <a:r>
              <a:rPr lang="en-US" sz="1100" b="0" i="0" u="none" strike="noStrike" cap="none" dirty="0">
                <a:solidFill>
                  <a:srgbClr val="000000"/>
                </a:solidFill>
                <a:effectLst/>
                <a:latin typeface="Arial"/>
                <a:ea typeface="Arial"/>
                <a:cs typeface="Arial"/>
                <a:sym typeface="Arial"/>
              </a:rPr>
              <a:t>Other Computer Security Risks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996260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7" name="Google Shape;107;p20"/>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20"/>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20"/>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0;p20"/>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20"/>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20"/>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20"/>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20"/>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20"/>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20"/>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20"/>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20"/>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20"/>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20"/>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20"/>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20"/>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20"/>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20"/>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25;p20"/>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26;p20"/>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20"/>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20"/>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20"/>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20"/>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20"/>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20"/>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20"/>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20"/>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5;p20"/>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20"/>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20"/>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20"/>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20"/>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20"/>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20"/>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20"/>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20"/>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20"/>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20"/>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20"/>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20"/>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48;p20"/>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20"/>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20"/>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20"/>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20"/>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3;p20"/>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54;p20"/>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20"/>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20"/>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20"/>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20"/>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20"/>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20"/>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20"/>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2;p20"/>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20"/>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20"/>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20"/>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20"/>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20"/>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20"/>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69;p20"/>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20"/>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20"/>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20"/>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20"/>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20"/>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20"/>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20"/>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20"/>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20"/>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20"/>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20"/>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20"/>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20"/>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20"/>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20"/>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20"/>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20"/>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20"/>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20"/>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20"/>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20"/>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20"/>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20"/>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20"/>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20"/>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95;p20"/>
          <p:cNvSpPr/>
          <p:nvPr/>
        </p:nvSpPr>
        <p:spPr>
          <a:xfrm>
            <a:off x="3867706" y="3617626"/>
            <a:ext cx="24" cy="24"/>
          </a:xfrm>
          <a:custGeom>
            <a:avLst/>
            <a:gdLst/>
            <a:ahLst/>
            <a:cxnLst/>
            <a:rect l="l" t="t" r="r" b="b"/>
            <a:pathLst>
              <a:path w="1" h="1" extrusionOk="0">
                <a:moveTo>
                  <a:pt x="0" y="0"/>
                </a:moveTo>
                <a:lnTo>
                  <a:pt x="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20"/>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20"/>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20"/>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20"/>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20"/>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5;p20">
            <a:extLst>
              <a:ext uri="{FF2B5EF4-FFF2-40B4-BE49-F238E27FC236}">
                <a16:creationId xmlns:a16="http://schemas.microsoft.com/office/drawing/2014/main" id="{ECC21FBF-84A4-47DE-B5BC-FF6F5ECEF41F}"/>
              </a:ext>
            </a:extLst>
          </p:cNvPr>
          <p:cNvSpPr txBox="1">
            <a:spLocks/>
          </p:cNvSpPr>
          <p:nvPr/>
        </p:nvSpPr>
        <p:spPr>
          <a:xfrm>
            <a:off x="5404645" y="2710974"/>
            <a:ext cx="3471273"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r>
              <a:rPr lang="en-PH" sz="4800" dirty="0"/>
              <a:t>Information Security 1</a:t>
            </a:r>
          </a:p>
        </p:txBody>
      </p:sp>
      <p:sp>
        <p:nvSpPr>
          <p:cNvPr id="103" name="Google Shape;106;p20">
            <a:extLst>
              <a:ext uri="{FF2B5EF4-FFF2-40B4-BE49-F238E27FC236}">
                <a16:creationId xmlns:a16="http://schemas.microsoft.com/office/drawing/2014/main" id="{3EE719A3-3F08-45F2-8B57-49C411C16672}"/>
              </a:ext>
            </a:extLst>
          </p:cNvPr>
          <p:cNvSpPr txBox="1">
            <a:spLocks/>
          </p:cNvSpPr>
          <p:nvPr/>
        </p:nvSpPr>
        <p:spPr>
          <a:xfrm>
            <a:off x="4388599" y="3446494"/>
            <a:ext cx="4536114" cy="606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rgbClr val="FFFFFF"/>
              </a:buClr>
              <a:buSzPts val="1200"/>
              <a:buFont typeface="Roboto Light"/>
              <a:buNone/>
              <a:defRPr sz="1200" b="0" i="0" u="none" strike="noStrike" cap="none">
                <a:solidFill>
                  <a:srgbClr val="FFFFFF"/>
                </a:solidFill>
                <a:latin typeface="Roboto Light"/>
                <a:ea typeface="Roboto Light"/>
                <a:cs typeface="Roboto Light"/>
                <a:sym typeface="Roboto Light"/>
              </a:defRPr>
            </a:lvl1pPr>
            <a:lvl2pPr marL="914400" marR="0" lvl="1"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2pPr>
            <a:lvl3pPr marL="1371600" marR="0" lvl="2"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3pPr>
            <a:lvl4pPr marL="1828800" marR="0" lvl="3"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4pPr>
            <a:lvl5pPr marL="2286000" marR="0" lvl="4"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5pPr>
            <a:lvl6pPr marL="2743200" marR="0" lvl="5"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6pPr>
            <a:lvl7pPr marL="3200400" marR="0" lvl="6"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7pPr>
            <a:lvl8pPr marL="3657600" marR="0" lvl="7"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8pPr>
            <a:lvl9pPr marL="4114800" marR="0" lvl="8"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9pPr>
          </a:lstStyle>
          <a:p>
            <a:pPr marL="0" indent="0"/>
            <a:r>
              <a:rPr lang="en-PH" sz="2800" b="1" dirty="0"/>
              <a:t>Overview of Security</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PH" dirty="0"/>
              <a:t>Hackers</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6" name="Google Shape;259;p22">
            <a:extLst>
              <a:ext uri="{FF2B5EF4-FFF2-40B4-BE49-F238E27FC236}">
                <a16:creationId xmlns:a16="http://schemas.microsoft.com/office/drawing/2014/main" id="{47518DB7-C2E2-4991-BFF4-F4D46BD15D74}"/>
              </a:ext>
            </a:extLst>
          </p:cNvPr>
          <p:cNvSpPr txBox="1">
            <a:spLocks/>
          </p:cNvSpPr>
          <p:nvPr/>
        </p:nvSpPr>
        <p:spPr>
          <a:xfrm>
            <a:off x="166557" y="1239557"/>
            <a:ext cx="8520599"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lgn="l">
              <a:buClr>
                <a:schemeClr val="dk1"/>
              </a:buClr>
            </a:pPr>
            <a:r>
              <a:rPr lang="en-US" sz="2400" dirty="0">
                <a:latin typeface="Roboto Condensed Light" panose="02000000000000000000" pitchFamily="2" charset="0"/>
                <a:ea typeface="Roboto Condensed Light" panose="02000000000000000000" pitchFamily="2" charset="0"/>
              </a:rPr>
              <a:t>People, not computers, create computer threats. Computer predators victimize others for their own gain. Give a predator access to the Internet — and to your PC — and the threat they pose to your security increases exponentially. </a:t>
            </a:r>
          </a:p>
          <a:p>
            <a:pPr marL="0" indent="0" algn="l">
              <a:buClr>
                <a:schemeClr val="dk1"/>
              </a:buClr>
            </a:pPr>
            <a:endParaRPr lang="en-US" sz="2400" dirty="0">
              <a:latin typeface="Roboto Condensed Light" panose="02000000000000000000" pitchFamily="2" charset="0"/>
              <a:ea typeface="Roboto Condensed Light" panose="02000000000000000000" pitchFamily="2" charset="0"/>
            </a:endParaRPr>
          </a:p>
          <a:p>
            <a:pPr marL="0" indent="0" algn="l">
              <a:buClr>
                <a:schemeClr val="dk1"/>
              </a:buClr>
            </a:pPr>
            <a:r>
              <a:rPr lang="en-US" sz="2400" dirty="0">
                <a:latin typeface="Roboto Condensed Light" panose="02000000000000000000" pitchFamily="2" charset="0"/>
                <a:ea typeface="Roboto Condensed Light" panose="02000000000000000000" pitchFamily="2" charset="0"/>
              </a:rPr>
              <a:t>Computer hackers are unauthorized users who break into computer systems in order to steal, change or destroy information, often by installing dangerous malware without your knowledge or consent. Their clever tactics and detailed technical knowledge help them access the information you really don’t want them to have.</a:t>
            </a:r>
          </a:p>
        </p:txBody>
      </p:sp>
    </p:spTree>
    <p:extLst>
      <p:ext uri="{BB962C8B-B14F-4D97-AF65-F5344CB8AC3E}">
        <p14:creationId xmlns:p14="http://schemas.microsoft.com/office/powerpoint/2010/main" val="60917605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PH" dirty="0"/>
              <a:t>Hackers</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7" name="Google Shape;259;p22">
            <a:extLst>
              <a:ext uri="{FF2B5EF4-FFF2-40B4-BE49-F238E27FC236}">
                <a16:creationId xmlns:a16="http://schemas.microsoft.com/office/drawing/2014/main" id="{510F6DC4-9B5D-44DC-A4EE-E7106ADC639C}"/>
              </a:ext>
            </a:extLst>
          </p:cNvPr>
          <p:cNvSpPr txBox="1">
            <a:spLocks/>
          </p:cNvSpPr>
          <p:nvPr/>
        </p:nvSpPr>
        <p:spPr>
          <a:xfrm>
            <a:off x="311700" y="1251150"/>
            <a:ext cx="8520599"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342900" algn="l">
              <a:buClr>
                <a:schemeClr val="dk1"/>
              </a:buClr>
              <a:buFont typeface="Wingdings" panose="05000000000000000000" pitchFamily="2" charset="2"/>
              <a:buChar char="ü"/>
            </a:pPr>
            <a:r>
              <a:rPr lang="en-US" sz="2400" dirty="0">
                <a:latin typeface="Roboto Condensed Light" panose="02000000000000000000" pitchFamily="2" charset="0"/>
                <a:ea typeface="Roboto Condensed Light" panose="02000000000000000000" pitchFamily="2" charset="0"/>
              </a:rPr>
              <a:t>Ethical Hacker (White hat)</a:t>
            </a:r>
          </a:p>
          <a:p>
            <a:pPr marL="342900" algn="l">
              <a:buClr>
                <a:schemeClr val="dk1"/>
              </a:buClr>
              <a:buFont typeface="Wingdings" panose="05000000000000000000" pitchFamily="2" charset="2"/>
              <a:buChar char="ü"/>
            </a:pPr>
            <a:r>
              <a:rPr lang="en-US" sz="2400" dirty="0">
                <a:latin typeface="Roboto Condensed Light" panose="02000000000000000000" pitchFamily="2" charset="0"/>
                <a:ea typeface="Roboto Condensed Light" panose="02000000000000000000" pitchFamily="2" charset="0"/>
              </a:rPr>
              <a:t>Cracker (Black hat)</a:t>
            </a:r>
          </a:p>
          <a:p>
            <a:pPr marL="342900" algn="l">
              <a:buClr>
                <a:schemeClr val="dk1"/>
              </a:buClr>
              <a:buFont typeface="Wingdings" panose="05000000000000000000" pitchFamily="2" charset="2"/>
              <a:buChar char="ü"/>
            </a:pPr>
            <a:r>
              <a:rPr lang="en-US" sz="2400" dirty="0">
                <a:latin typeface="Roboto Condensed Light" panose="02000000000000000000" pitchFamily="2" charset="0"/>
                <a:ea typeface="Roboto Condensed Light" panose="02000000000000000000" pitchFamily="2" charset="0"/>
              </a:rPr>
              <a:t>Grey hat</a:t>
            </a:r>
          </a:p>
          <a:p>
            <a:pPr marL="342900" algn="l">
              <a:buClr>
                <a:schemeClr val="dk1"/>
              </a:buClr>
              <a:buFont typeface="Wingdings" panose="05000000000000000000" pitchFamily="2" charset="2"/>
              <a:buChar char="ü"/>
            </a:pPr>
            <a:r>
              <a:rPr lang="en-US" sz="2400" dirty="0">
                <a:latin typeface="Roboto Condensed Light" panose="02000000000000000000" pitchFamily="2" charset="0"/>
                <a:ea typeface="Roboto Condensed Light" panose="02000000000000000000" pitchFamily="2" charset="0"/>
              </a:rPr>
              <a:t>Script kiddies</a:t>
            </a:r>
          </a:p>
          <a:p>
            <a:pPr marL="342900" algn="l">
              <a:buClr>
                <a:schemeClr val="dk1"/>
              </a:buClr>
              <a:buFont typeface="Wingdings" panose="05000000000000000000" pitchFamily="2" charset="2"/>
              <a:buChar char="ü"/>
            </a:pPr>
            <a:r>
              <a:rPr lang="en-US" sz="2400" dirty="0">
                <a:latin typeface="Roboto Condensed Light" panose="02000000000000000000" pitchFamily="2" charset="0"/>
                <a:ea typeface="Roboto Condensed Light" panose="02000000000000000000" pitchFamily="2" charset="0"/>
              </a:rPr>
              <a:t>Hacktivist</a:t>
            </a:r>
          </a:p>
          <a:p>
            <a:pPr marL="342900" algn="l">
              <a:buClr>
                <a:schemeClr val="dk1"/>
              </a:buClr>
              <a:buFont typeface="Wingdings" panose="05000000000000000000" pitchFamily="2" charset="2"/>
              <a:buChar char="ü"/>
            </a:pPr>
            <a:r>
              <a:rPr lang="en-US" sz="2400" dirty="0">
                <a:latin typeface="Roboto Condensed Light" panose="02000000000000000000" pitchFamily="2" charset="0"/>
                <a:ea typeface="Roboto Condensed Light" panose="02000000000000000000" pitchFamily="2" charset="0"/>
              </a:rPr>
              <a:t>Phreaker</a:t>
            </a:r>
          </a:p>
        </p:txBody>
      </p:sp>
    </p:spTree>
    <p:extLst>
      <p:ext uri="{BB962C8B-B14F-4D97-AF65-F5344CB8AC3E}">
        <p14:creationId xmlns:p14="http://schemas.microsoft.com/office/powerpoint/2010/main" val="196915970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PH" dirty="0"/>
              <a:t>Threat Actors</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7" name="Google Shape;259;p22">
            <a:extLst>
              <a:ext uri="{FF2B5EF4-FFF2-40B4-BE49-F238E27FC236}">
                <a16:creationId xmlns:a16="http://schemas.microsoft.com/office/drawing/2014/main" id="{510F6DC4-9B5D-44DC-A4EE-E7106ADC639C}"/>
              </a:ext>
            </a:extLst>
          </p:cNvPr>
          <p:cNvSpPr txBox="1">
            <a:spLocks/>
          </p:cNvSpPr>
          <p:nvPr/>
        </p:nvSpPr>
        <p:spPr>
          <a:xfrm>
            <a:off x="0" y="1251150"/>
            <a:ext cx="8520599"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342900" algn="l">
              <a:buClr>
                <a:schemeClr val="dk1"/>
              </a:buClr>
              <a:buFont typeface="Wingdings" panose="05000000000000000000" pitchFamily="2" charset="2"/>
              <a:buChar char="ü"/>
            </a:pPr>
            <a:r>
              <a:rPr lang="en-US" sz="2400" dirty="0">
                <a:latin typeface="Roboto Condensed Light" panose="02000000000000000000" pitchFamily="2" charset="0"/>
                <a:ea typeface="Roboto Condensed Light" panose="02000000000000000000" pitchFamily="2" charset="0"/>
              </a:rPr>
              <a:t>A threat actor is a person or entity that has the ability or intent to impact the security of other individuals or companies</a:t>
            </a:r>
          </a:p>
          <a:p>
            <a:pPr marL="342900" algn="l">
              <a:buClr>
                <a:schemeClr val="dk1"/>
              </a:buClr>
              <a:buFont typeface="Wingdings" panose="05000000000000000000" pitchFamily="2" charset="2"/>
              <a:buChar char="ü"/>
            </a:pPr>
            <a:endParaRPr lang="en-US" sz="2400" dirty="0">
              <a:latin typeface="Roboto Condensed Light" panose="02000000000000000000" pitchFamily="2" charset="0"/>
              <a:ea typeface="Roboto Condensed Light" panose="02000000000000000000" pitchFamily="2" charset="0"/>
            </a:endParaRPr>
          </a:p>
          <a:p>
            <a:pPr marL="342900" algn="l">
              <a:buClr>
                <a:schemeClr val="dk1"/>
              </a:buClr>
              <a:buFont typeface="Wingdings" panose="05000000000000000000" pitchFamily="2" charset="2"/>
              <a:buChar char="ü"/>
            </a:pPr>
            <a:r>
              <a:rPr lang="en-US" sz="2400" dirty="0">
                <a:latin typeface="Roboto Condensed Light" panose="02000000000000000000" pitchFamily="2" charset="0"/>
                <a:ea typeface="Roboto Condensed Light" panose="02000000000000000000" pitchFamily="2" charset="0"/>
              </a:rPr>
              <a:t>Threat actors can be internal or external to the organization being targeted, and they may or may not possess the technical skillsets needed to infiltrate and compromise networks and corporate data</a:t>
            </a:r>
          </a:p>
          <a:p>
            <a:pPr marL="342900" algn="l">
              <a:buClr>
                <a:schemeClr val="dk1"/>
              </a:buClr>
              <a:buFont typeface="Wingdings" panose="05000000000000000000" pitchFamily="2" charset="2"/>
              <a:buChar char="ü"/>
            </a:pPr>
            <a:endParaRPr lang="en-US" sz="2400" dirty="0">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357041594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215153" y="644550"/>
            <a:ext cx="8767482" cy="606600"/>
          </a:xfrm>
          <a:prstGeom prst="rect">
            <a:avLst/>
          </a:prstGeom>
        </p:spPr>
        <p:txBody>
          <a:bodyPr spcFirstLastPara="1" wrap="square" lIns="91425" tIns="91425" rIns="91425" bIns="91425" anchor="b" anchorCtr="0">
            <a:noAutofit/>
          </a:bodyPr>
          <a:lstStyle/>
          <a:p>
            <a:pPr lvl="0"/>
            <a:r>
              <a:rPr lang="en-PH" dirty="0"/>
              <a:t>Malware</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551233" y="1341111"/>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lgn="l">
              <a:buClr>
                <a:schemeClr val="dk1"/>
              </a:buClr>
            </a:pPr>
            <a:r>
              <a:rPr lang="en-US" sz="2400" dirty="0">
                <a:latin typeface="Roboto Condensed Light" panose="02000000000000000000" pitchFamily="2" charset="0"/>
                <a:ea typeface="Roboto Condensed Light" panose="02000000000000000000" pitchFamily="2" charset="0"/>
              </a:rPr>
              <a:t>Malware is the collective name for a number of malicious software variants, including viruses, ransomware and spyware. Shorthand for malicious software, malware typically consists of code developed by </a:t>
            </a:r>
            <a:r>
              <a:rPr lang="en-US" sz="2400" dirty="0" err="1">
                <a:latin typeface="Roboto Condensed Light" panose="02000000000000000000" pitchFamily="2" charset="0"/>
                <a:ea typeface="Roboto Condensed Light" panose="02000000000000000000" pitchFamily="2" charset="0"/>
              </a:rPr>
              <a:t>cyberattackers</a:t>
            </a:r>
            <a:r>
              <a:rPr lang="en-US" sz="2400" dirty="0">
                <a:latin typeface="Roboto Condensed Light" panose="02000000000000000000" pitchFamily="2" charset="0"/>
                <a:ea typeface="Roboto Condensed Light" panose="02000000000000000000" pitchFamily="2" charset="0"/>
              </a:rPr>
              <a:t>, designed to cause extensive damage to data and systems or to gain unauthorized access to a network. Malware is typically delivered in the form of a link or file over email and requires the user to click on the link or open the file to execute the malware.</a:t>
            </a:r>
          </a:p>
        </p:txBody>
      </p:sp>
    </p:spTree>
    <p:extLst>
      <p:ext uri="{BB962C8B-B14F-4D97-AF65-F5344CB8AC3E}">
        <p14:creationId xmlns:p14="http://schemas.microsoft.com/office/powerpoint/2010/main" val="86688488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215153" y="644550"/>
            <a:ext cx="8767482" cy="606600"/>
          </a:xfrm>
          <a:prstGeom prst="rect">
            <a:avLst/>
          </a:prstGeom>
        </p:spPr>
        <p:txBody>
          <a:bodyPr spcFirstLastPara="1" wrap="square" lIns="91425" tIns="91425" rIns="91425" bIns="91425" anchor="b" anchorCtr="0">
            <a:noAutofit/>
          </a:bodyPr>
          <a:lstStyle/>
          <a:p>
            <a:pPr lvl="0"/>
            <a:r>
              <a:rPr lang="en-PH" dirty="0"/>
              <a:t>Malware</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551233" y="1341111"/>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lgn="l">
              <a:buClr>
                <a:schemeClr val="dk1"/>
              </a:buClr>
            </a:pPr>
            <a:r>
              <a:rPr lang="en-US" sz="2400" dirty="0">
                <a:latin typeface="Roboto Condensed Light" panose="02000000000000000000" pitchFamily="2" charset="0"/>
                <a:ea typeface="Roboto Condensed Light" panose="02000000000000000000" pitchFamily="2" charset="0"/>
              </a:rPr>
              <a:t>Malware has actually been a threat to individuals and organizations since the early 1970s when the Creeper virus first appeared. Since then, the world has been under attack from hundreds of thousands of different malware variants, all with the intent of causing the most disruption and damage as possible.</a:t>
            </a:r>
          </a:p>
        </p:txBody>
      </p:sp>
    </p:spTree>
    <p:extLst>
      <p:ext uri="{BB962C8B-B14F-4D97-AF65-F5344CB8AC3E}">
        <p14:creationId xmlns:p14="http://schemas.microsoft.com/office/powerpoint/2010/main" val="362834785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188259" y="644550"/>
            <a:ext cx="8644041" cy="606600"/>
          </a:xfrm>
          <a:prstGeom prst="rect">
            <a:avLst/>
          </a:prstGeom>
        </p:spPr>
        <p:txBody>
          <a:bodyPr spcFirstLastPara="1" wrap="square" lIns="91425" tIns="91425" rIns="91425" bIns="91425" anchor="b" anchorCtr="0">
            <a:noAutofit/>
          </a:bodyPr>
          <a:lstStyle/>
          <a:p>
            <a:pPr lvl="0"/>
            <a:r>
              <a:rPr lang="en-PH" dirty="0"/>
              <a:t>Viruses</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736979" y="1539981"/>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r>
              <a:rPr lang="en-US" sz="2400" dirty="0">
                <a:latin typeface="Roboto Condensed Light" panose="02000000000000000000" pitchFamily="2" charset="0"/>
                <a:ea typeface="Roboto Condensed Light" panose="02000000000000000000" pitchFamily="2" charset="0"/>
              </a:rPr>
              <a:t>A computer virus is what most of the media and regular end-users call every malware program reported in the news. Fortunately, most malware programs aren't viruses. A computer virus modifies other legitimate host files (or pointers to them) in such a way that when a victim's file is executed, the virus is also executed</a:t>
            </a:r>
          </a:p>
        </p:txBody>
      </p:sp>
    </p:spTree>
    <p:extLst>
      <p:ext uri="{BB962C8B-B14F-4D97-AF65-F5344CB8AC3E}">
        <p14:creationId xmlns:p14="http://schemas.microsoft.com/office/powerpoint/2010/main" val="59989391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PH" dirty="0"/>
              <a:t>Worms</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524339" y="1251150"/>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r>
              <a:rPr lang="en-US" sz="2400" dirty="0">
                <a:latin typeface="Roboto Condensed Light" panose="02000000000000000000" pitchFamily="2" charset="0"/>
                <a:ea typeface="Roboto Condensed Light" panose="02000000000000000000" pitchFamily="2" charset="0"/>
              </a:rPr>
              <a:t>Worms have been around even longer than computer viruses, all the way back to mainframe days. Email brought them into fashion in the late 1990s, and for nearly a decade, computer security pros were besieged by malicious worms that arrived as message attachments. One person would open a wormed email and the entire company would be infected in short order</a:t>
            </a:r>
          </a:p>
        </p:txBody>
      </p:sp>
    </p:spTree>
    <p:extLst>
      <p:ext uri="{BB962C8B-B14F-4D97-AF65-F5344CB8AC3E}">
        <p14:creationId xmlns:p14="http://schemas.microsoft.com/office/powerpoint/2010/main" val="141381837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PH" dirty="0"/>
              <a:t>Trojans</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736979" y="1400560"/>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r>
              <a:rPr lang="en-US" sz="2400" dirty="0">
                <a:latin typeface="Roboto Condensed Light" panose="02000000000000000000" pitchFamily="2" charset="0"/>
                <a:ea typeface="Roboto Condensed Light" panose="02000000000000000000" pitchFamily="2" charset="0"/>
              </a:rPr>
              <a:t>Computer worms have been replaced by Trojan horse malware programs as the weapon of choice for hackers. Trojans masquerade as legitimate programs, but they contain malicious instructions. They've been around forever, even longer than computer viruses, but have taken hold of current computers more than any other type of malware.</a:t>
            </a:r>
          </a:p>
        </p:txBody>
      </p:sp>
    </p:spTree>
    <p:extLst>
      <p:ext uri="{BB962C8B-B14F-4D97-AF65-F5344CB8AC3E}">
        <p14:creationId xmlns:p14="http://schemas.microsoft.com/office/powerpoint/2010/main" val="111133251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r>
              <a:rPr lang="en-PH" dirty="0"/>
              <a:t>Ransomware</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524339" y="1539981"/>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r>
              <a:rPr lang="en-US" sz="2400" dirty="0">
                <a:latin typeface="Roboto Condensed Light" panose="02000000000000000000" pitchFamily="2" charset="0"/>
                <a:ea typeface="Roboto Condensed Light" panose="02000000000000000000" pitchFamily="2" charset="0"/>
              </a:rPr>
              <a:t>Malware programs that encrypt your data and hold it as hostage waiting for a cryptocurrency pay off has been a huge percentage of the malware for the last few years, and the percentage is still growing. Ransomware has often crippled companies, hospitals, police departments, and even entire cities.</a:t>
            </a:r>
          </a:p>
        </p:txBody>
      </p:sp>
    </p:spTree>
    <p:extLst>
      <p:ext uri="{BB962C8B-B14F-4D97-AF65-F5344CB8AC3E}">
        <p14:creationId xmlns:p14="http://schemas.microsoft.com/office/powerpoint/2010/main" val="295397400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PH" dirty="0"/>
              <a:t>Spyware</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524339" y="1400560"/>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r>
              <a:rPr lang="en-US" sz="2400" dirty="0">
                <a:latin typeface="Roboto Condensed Light" panose="02000000000000000000" pitchFamily="2" charset="0"/>
                <a:ea typeface="Roboto Condensed Light" panose="02000000000000000000" pitchFamily="2" charset="0"/>
              </a:rPr>
              <a:t>Spyware is most often used by people who want to check on the computer activities of loved ones. Of course, in targeted attacks, criminals can use spyware to log the keystrokes of victims and gain access to passwords or intellectual property.</a:t>
            </a:r>
          </a:p>
          <a:p>
            <a:pPr marL="0" indent="0">
              <a:buClr>
                <a:schemeClr val="dk1"/>
              </a:buClr>
            </a:pPr>
            <a:endParaRPr lang="en-US" sz="2400" dirty="0">
              <a:latin typeface="Roboto Condensed Light" panose="02000000000000000000" pitchFamily="2" charset="0"/>
              <a:ea typeface="Roboto Condensed Light" panose="02000000000000000000" pitchFamily="2" charset="0"/>
            </a:endParaRPr>
          </a:p>
          <a:p>
            <a:pPr marL="0" indent="0">
              <a:buClr>
                <a:schemeClr val="dk1"/>
              </a:buClr>
            </a:pPr>
            <a:r>
              <a:rPr lang="en-US" sz="2400" dirty="0">
                <a:latin typeface="Roboto Condensed Light" panose="02000000000000000000" pitchFamily="2" charset="0"/>
                <a:ea typeface="Roboto Condensed Light" panose="02000000000000000000" pitchFamily="2" charset="0"/>
              </a:rPr>
              <a:t>Adware and spyware programs are usually the easiest to remove, often because they aren't nearly as nefarious in their intentions as other types of malware. Find the malicious executable and prevent it from being executed — you're done.</a:t>
            </a:r>
          </a:p>
        </p:txBody>
      </p:sp>
    </p:spTree>
    <p:extLst>
      <p:ext uri="{BB962C8B-B14F-4D97-AF65-F5344CB8AC3E}">
        <p14:creationId xmlns:p14="http://schemas.microsoft.com/office/powerpoint/2010/main" val="110849049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PH" dirty="0"/>
              <a:t>TOPIC DISCUSSION</a:t>
            </a:r>
            <a:endParaRPr dirty="0"/>
          </a:p>
        </p:txBody>
      </p:sp>
      <p:cxnSp>
        <p:nvCxnSpPr>
          <p:cNvPr id="253" name="Google Shape;253;p21"/>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66" name="Google Shape;216;p21">
            <a:extLst>
              <a:ext uri="{FF2B5EF4-FFF2-40B4-BE49-F238E27FC236}">
                <a16:creationId xmlns:a16="http://schemas.microsoft.com/office/drawing/2014/main" id="{DDED800F-A336-4D91-824F-D7F46C73E2C3}"/>
              </a:ext>
            </a:extLst>
          </p:cNvPr>
          <p:cNvSpPr txBox="1">
            <a:spLocks/>
          </p:cNvSpPr>
          <p:nvPr/>
        </p:nvSpPr>
        <p:spPr>
          <a:xfrm>
            <a:off x="0" y="1429103"/>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3200" dirty="0"/>
              <a:t>1</a:t>
            </a:r>
          </a:p>
        </p:txBody>
      </p:sp>
      <p:sp>
        <p:nvSpPr>
          <p:cNvPr id="67" name="Google Shape;230;p21">
            <a:extLst>
              <a:ext uri="{FF2B5EF4-FFF2-40B4-BE49-F238E27FC236}">
                <a16:creationId xmlns:a16="http://schemas.microsoft.com/office/drawing/2014/main" id="{A56B82F9-FE8D-4964-A140-A20332704CC7}"/>
              </a:ext>
            </a:extLst>
          </p:cNvPr>
          <p:cNvSpPr txBox="1">
            <a:spLocks/>
          </p:cNvSpPr>
          <p:nvPr/>
        </p:nvSpPr>
        <p:spPr>
          <a:xfrm>
            <a:off x="1193590" y="1694403"/>
            <a:ext cx="4483878" cy="2824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PH" sz="2000" dirty="0"/>
              <a:t> Overview of Security</a:t>
            </a:r>
          </a:p>
        </p:txBody>
      </p:sp>
      <p:sp>
        <p:nvSpPr>
          <p:cNvPr id="12" name="Google Shape;220;p21">
            <a:extLst>
              <a:ext uri="{FF2B5EF4-FFF2-40B4-BE49-F238E27FC236}">
                <a16:creationId xmlns:a16="http://schemas.microsoft.com/office/drawing/2014/main" id="{72936C46-5013-4AA8-8A07-B789DEAFFB73}"/>
              </a:ext>
            </a:extLst>
          </p:cNvPr>
          <p:cNvSpPr txBox="1">
            <a:spLocks/>
          </p:cNvSpPr>
          <p:nvPr/>
        </p:nvSpPr>
        <p:spPr>
          <a:xfrm>
            <a:off x="725546" y="1802715"/>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2000" dirty="0">
                <a:solidFill>
                  <a:srgbClr val="48FED4"/>
                </a:solidFill>
              </a:rPr>
              <a:t>1.1</a:t>
            </a:r>
          </a:p>
        </p:txBody>
      </p:sp>
      <p:sp>
        <p:nvSpPr>
          <p:cNvPr id="13" name="Google Shape;232;p21">
            <a:extLst>
              <a:ext uri="{FF2B5EF4-FFF2-40B4-BE49-F238E27FC236}">
                <a16:creationId xmlns:a16="http://schemas.microsoft.com/office/drawing/2014/main" id="{0DD12842-67B9-4059-A1A0-2C7F0929D5E4}"/>
              </a:ext>
            </a:extLst>
          </p:cNvPr>
          <p:cNvSpPr txBox="1">
            <a:spLocks/>
          </p:cNvSpPr>
          <p:nvPr/>
        </p:nvSpPr>
        <p:spPr>
          <a:xfrm>
            <a:off x="1905487" y="2154314"/>
            <a:ext cx="3771981" cy="2320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PH" sz="1600" dirty="0">
                <a:solidFill>
                  <a:schemeClr val="bg1"/>
                </a:solidFill>
              </a:rPr>
              <a:t>CIA Triad</a:t>
            </a:r>
          </a:p>
        </p:txBody>
      </p:sp>
      <p:sp>
        <p:nvSpPr>
          <p:cNvPr id="14" name="Google Shape;220;p21">
            <a:extLst>
              <a:ext uri="{FF2B5EF4-FFF2-40B4-BE49-F238E27FC236}">
                <a16:creationId xmlns:a16="http://schemas.microsoft.com/office/drawing/2014/main" id="{18FB40E3-AAAC-40EC-A7C9-70A6942F4C9E}"/>
              </a:ext>
            </a:extLst>
          </p:cNvPr>
          <p:cNvSpPr txBox="1">
            <a:spLocks/>
          </p:cNvSpPr>
          <p:nvPr/>
        </p:nvSpPr>
        <p:spPr>
          <a:xfrm>
            <a:off x="739193" y="2196155"/>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2000" dirty="0">
                <a:solidFill>
                  <a:srgbClr val="48FED4"/>
                </a:solidFill>
              </a:rPr>
              <a:t>1.2</a:t>
            </a:r>
          </a:p>
        </p:txBody>
      </p:sp>
      <p:sp>
        <p:nvSpPr>
          <p:cNvPr id="15" name="Google Shape;232;p21">
            <a:extLst>
              <a:ext uri="{FF2B5EF4-FFF2-40B4-BE49-F238E27FC236}">
                <a16:creationId xmlns:a16="http://schemas.microsoft.com/office/drawing/2014/main" id="{FB9B561A-6347-42FA-BE73-9A4E7AB67E0B}"/>
              </a:ext>
            </a:extLst>
          </p:cNvPr>
          <p:cNvSpPr txBox="1">
            <a:spLocks/>
          </p:cNvSpPr>
          <p:nvPr/>
        </p:nvSpPr>
        <p:spPr>
          <a:xfrm>
            <a:off x="1905488" y="2634230"/>
            <a:ext cx="4011218" cy="1321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PH" sz="1600" dirty="0"/>
              <a:t>AAA of Security</a:t>
            </a:r>
          </a:p>
        </p:txBody>
      </p:sp>
      <p:sp>
        <p:nvSpPr>
          <p:cNvPr id="16" name="Google Shape;220;p21">
            <a:extLst>
              <a:ext uri="{FF2B5EF4-FFF2-40B4-BE49-F238E27FC236}">
                <a16:creationId xmlns:a16="http://schemas.microsoft.com/office/drawing/2014/main" id="{650139DC-A0EE-4A21-AF72-23A3B4BE3521}"/>
              </a:ext>
            </a:extLst>
          </p:cNvPr>
          <p:cNvSpPr txBox="1">
            <a:spLocks/>
          </p:cNvSpPr>
          <p:nvPr/>
        </p:nvSpPr>
        <p:spPr>
          <a:xfrm>
            <a:off x="739193" y="2570971"/>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2000" dirty="0">
                <a:solidFill>
                  <a:srgbClr val="48FED4"/>
                </a:solidFill>
              </a:rPr>
              <a:t>1.3</a:t>
            </a:r>
          </a:p>
        </p:txBody>
      </p:sp>
      <p:sp>
        <p:nvSpPr>
          <p:cNvPr id="17" name="Google Shape;232;p21">
            <a:extLst>
              <a:ext uri="{FF2B5EF4-FFF2-40B4-BE49-F238E27FC236}">
                <a16:creationId xmlns:a16="http://schemas.microsoft.com/office/drawing/2014/main" id="{8325A9CF-2D4C-414A-A5DB-00C94804D1DC}"/>
              </a:ext>
            </a:extLst>
          </p:cNvPr>
          <p:cNvSpPr txBox="1">
            <a:spLocks/>
          </p:cNvSpPr>
          <p:nvPr/>
        </p:nvSpPr>
        <p:spPr>
          <a:xfrm>
            <a:off x="1905487" y="2950714"/>
            <a:ext cx="3155125" cy="20393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US" sz="1600" dirty="0"/>
              <a:t>Security Threats</a:t>
            </a:r>
            <a:endParaRPr lang="en-PH" sz="1600" dirty="0"/>
          </a:p>
        </p:txBody>
      </p:sp>
      <p:sp>
        <p:nvSpPr>
          <p:cNvPr id="18" name="Google Shape;220;p21">
            <a:extLst>
              <a:ext uri="{FF2B5EF4-FFF2-40B4-BE49-F238E27FC236}">
                <a16:creationId xmlns:a16="http://schemas.microsoft.com/office/drawing/2014/main" id="{CFA11985-03B1-4B31-9AC8-EF8A3D5A61AD}"/>
              </a:ext>
            </a:extLst>
          </p:cNvPr>
          <p:cNvSpPr txBox="1">
            <a:spLocks/>
          </p:cNvSpPr>
          <p:nvPr/>
        </p:nvSpPr>
        <p:spPr>
          <a:xfrm>
            <a:off x="739193" y="2951539"/>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2000" dirty="0">
                <a:solidFill>
                  <a:srgbClr val="48FED4"/>
                </a:solidFill>
              </a:rPr>
              <a:t>1.4</a:t>
            </a:r>
          </a:p>
        </p:txBody>
      </p:sp>
      <p:sp>
        <p:nvSpPr>
          <p:cNvPr id="19" name="Google Shape;232;p21">
            <a:extLst>
              <a:ext uri="{FF2B5EF4-FFF2-40B4-BE49-F238E27FC236}">
                <a16:creationId xmlns:a16="http://schemas.microsoft.com/office/drawing/2014/main" id="{5EB84399-ECE7-462E-A9D8-B527B272BC3F}"/>
              </a:ext>
            </a:extLst>
          </p:cNvPr>
          <p:cNvSpPr txBox="1">
            <a:spLocks/>
          </p:cNvSpPr>
          <p:nvPr/>
        </p:nvSpPr>
        <p:spPr>
          <a:xfrm>
            <a:off x="1919134" y="3276244"/>
            <a:ext cx="4400984" cy="2589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PH" sz="1600" dirty="0">
                <a:solidFill>
                  <a:schemeClr val="bg1"/>
                </a:solidFill>
              </a:rPr>
              <a:t>Hackers</a:t>
            </a:r>
          </a:p>
        </p:txBody>
      </p:sp>
      <p:sp>
        <p:nvSpPr>
          <p:cNvPr id="20" name="Google Shape;220;p21">
            <a:extLst>
              <a:ext uri="{FF2B5EF4-FFF2-40B4-BE49-F238E27FC236}">
                <a16:creationId xmlns:a16="http://schemas.microsoft.com/office/drawing/2014/main" id="{29EE1893-D7C3-4225-8260-9855913D0E3C}"/>
              </a:ext>
            </a:extLst>
          </p:cNvPr>
          <p:cNvSpPr txBox="1">
            <a:spLocks/>
          </p:cNvSpPr>
          <p:nvPr/>
        </p:nvSpPr>
        <p:spPr>
          <a:xfrm>
            <a:off x="752840" y="3291191"/>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2000" dirty="0">
                <a:solidFill>
                  <a:srgbClr val="48FED4"/>
                </a:solidFill>
              </a:rPr>
              <a:t>1.5</a:t>
            </a:r>
          </a:p>
        </p:txBody>
      </p:sp>
      <p:sp>
        <p:nvSpPr>
          <p:cNvPr id="21" name="Google Shape;232;p21">
            <a:extLst>
              <a:ext uri="{FF2B5EF4-FFF2-40B4-BE49-F238E27FC236}">
                <a16:creationId xmlns:a16="http://schemas.microsoft.com/office/drawing/2014/main" id="{B09F12D8-748C-4E7E-8078-85C2D0D65E54}"/>
              </a:ext>
            </a:extLst>
          </p:cNvPr>
          <p:cNvSpPr txBox="1">
            <a:spLocks/>
          </p:cNvSpPr>
          <p:nvPr/>
        </p:nvSpPr>
        <p:spPr>
          <a:xfrm>
            <a:off x="1919135" y="3729266"/>
            <a:ext cx="4011218" cy="1321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PH" sz="1600" dirty="0"/>
              <a:t>Threat Actors</a:t>
            </a:r>
          </a:p>
        </p:txBody>
      </p:sp>
    </p:spTree>
    <p:extLst>
      <p:ext uri="{BB962C8B-B14F-4D97-AF65-F5344CB8AC3E}">
        <p14:creationId xmlns:p14="http://schemas.microsoft.com/office/powerpoint/2010/main" val="550142181"/>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PH" dirty="0"/>
              <a:t>Rootkits</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524339" y="1341111"/>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r>
              <a:rPr lang="en-US" sz="2400" dirty="0">
                <a:latin typeface="Roboto Condensed Light" panose="02000000000000000000" pitchFamily="2" charset="0"/>
                <a:ea typeface="Roboto Condensed Light" panose="02000000000000000000" pitchFamily="2" charset="0"/>
              </a:rPr>
              <a:t>A rootkit is a clandestine computer program designed to provide continued privileged access to a computer while actively hiding its presence. The term rootkit is a connection of the two words "root" and "kit." Originally, a rootkit was a collection of tools that enabled administrator-level access to a computer or network. Root refers to the Admin account on Unix and Linux systems, and kit refers to the software components that implement the tool. Today rootkits are generally associated with malware – such as Trojans, worms, viruses – that conceal their existence and actions from users and other system processes.</a:t>
            </a:r>
          </a:p>
        </p:txBody>
      </p:sp>
    </p:spTree>
    <p:extLst>
      <p:ext uri="{BB962C8B-B14F-4D97-AF65-F5344CB8AC3E}">
        <p14:creationId xmlns:p14="http://schemas.microsoft.com/office/powerpoint/2010/main" val="12829816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PH" dirty="0"/>
              <a:t>Spam</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524339" y="1341111"/>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lgn="l">
              <a:buClr>
                <a:schemeClr val="dk1"/>
              </a:buClr>
            </a:pPr>
            <a:r>
              <a:rPr lang="en-US" sz="2400" dirty="0">
                <a:latin typeface="Roboto Condensed Light" panose="02000000000000000000" pitchFamily="2" charset="0"/>
                <a:ea typeface="Roboto Condensed Light" panose="02000000000000000000" pitchFamily="2" charset="0"/>
              </a:rPr>
              <a:t>Spamming is the point at which a cyber-criminal sends messages intended to profit on fake or phony products.</a:t>
            </a:r>
          </a:p>
          <a:p>
            <a:pPr marL="0" indent="0" algn="l">
              <a:buClr>
                <a:schemeClr val="dk1"/>
              </a:buClr>
            </a:pPr>
            <a:endParaRPr lang="en-US" sz="2400" dirty="0">
              <a:latin typeface="Roboto Condensed Light" panose="02000000000000000000" pitchFamily="2" charset="0"/>
              <a:ea typeface="Roboto Condensed Light" panose="02000000000000000000" pitchFamily="2" charset="0"/>
            </a:endParaRPr>
          </a:p>
          <a:p>
            <a:pPr marL="0" indent="0" algn="l">
              <a:buClr>
                <a:schemeClr val="dk1"/>
              </a:buClr>
            </a:pPr>
            <a:r>
              <a:rPr lang="en-US" sz="2400" dirty="0">
                <a:latin typeface="Roboto Condensed Light" panose="02000000000000000000" pitchFamily="2" charset="0"/>
                <a:ea typeface="Roboto Condensed Light" panose="02000000000000000000" pitchFamily="2" charset="0"/>
              </a:rPr>
              <a:t>Much of it is sent by botnets, networks of virus-infected computers, complicating the process of tracking down the spammers. According to various estimates, about 80% of all email in the world may be spam</a:t>
            </a:r>
          </a:p>
        </p:txBody>
      </p:sp>
    </p:spTree>
    <p:extLst>
      <p:ext uri="{BB962C8B-B14F-4D97-AF65-F5344CB8AC3E}">
        <p14:creationId xmlns:p14="http://schemas.microsoft.com/office/powerpoint/2010/main" val="1135684682"/>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PH" dirty="0"/>
              <a:t>Common Delivery Methods</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619874" y="1946470"/>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endParaRPr lang="en-US" sz="2400" dirty="0">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3451973498"/>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PH" dirty="0"/>
              <a:t>Phishing</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524339" y="1251150"/>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lgn="l">
              <a:buClr>
                <a:schemeClr val="dk1"/>
              </a:buClr>
            </a:pPr>
            <a:r>
              <a:rPr lang="en-US" sz="2400" dirty="0">
                <a:latin typeface="Roboto Condensed Light" panose="02000000000000000000" pitchFamily="2" charset="0"/>
                <a:ea typeface="Roboto Condensed Light" panose="02000000000000000000" pitchFamily="2" charset="0"/>
              </a:rPr>
              <a:t>Phishing is a method of trying to gather personal information using deceptive e-mails and websites. Here's what you need to know about this venerable, but increasingly sophisticated, form of cyber attack.</a:t>
            </a:r>
          </a:p>
        </p:txBody>
      </p:sp>
    </p:spTree>
    <p:extLst>
      <p:ext uri="{BB962C8B-B14F-4D97-AF65-F5344CB8AC3E}">
        <p14:creationId xmlns:p14="http://schemas.microsoft.com/office/powerpoint/2010/main" val="2140810042"/>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PH" dirty="0"/>
              <a:t>Botnets and Zombies</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311700" y="1191700"/>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lgn="l">
              <a:buClr>
                <a:schemeClr val="dk1"/>
              </a:buClr>
            </a:pPr>
            <a:r>
              <a:rPr lang="en-US" sz="2400" dirty="0">
                <a:latin typeface="Roboto Condensed Light" panose="02000000000000000000" pitchFamily="2" charset="0"/>
                <a:ea typeface="Roboto Condensed Light" panose="02000000000000000000" pitchFamily="2" charset="0"/>
              </a:rPr>
              <a:t>News about internet crimes often mentions "bots", "zombies", and "botnets". It's not hard to figure out from the context that these are computer or network security threats. But what exactly are they, how do they work, and what kind of damage can they cause?</a:t>
            </a:r>
          </a:p>
          <a:p>
            <a:pPr marL="0" indent="0" algn="l">
              <a:buClr>
                <a:schemeClr val="dk1"/>
              </a:buClr>
            </a:pPr>
            <a:endParaRPr lang="en-US" sz="2400" dirty="0">
              <a:latin typeface="Roboto Condensed Light" panose="02000000000000000000" pitchFamily="2" charset="0"/>
              <a:ea typeface="Roboto Condensed Light" panose="02000000000000000000" pitchFamily="2" charset="0"/>
            </a:endParaRPr>
          </a:p>
          <a:p>
            <a:pPr marL="0" indent="0" algn="l">
              <a:buClr>
                <a:schemeClr val="dk1"/>
              </a:buClr>
            </a:pPr>
            <a:r>
              <a:rPr lang="en-US" sz="2400" dirty="0">
                <a:latin typeface="Roboto Condensed Light" panose="02000000000000000000" pitchFamily="2" charset="0"/>
                <a:ea typeface="Roboto Condensed Light" panose="02000000000000000000" pitchFamily="2" charset="0"/>
              </a:rPr>
              <a:t>A bot, short for "robot", is a type of software application or script that performs automated tasks on command. Bad bots perform malicious tasks that allow an attacker to remotely take control over an affected computer. Once infected, these machines may also be referred to as zombies.</a:t>
            </a:r>
          </a:p>
        </p:txBody>
      </p:sp>
    </p:spTree>
    <p:extLst>
      <p:ext uri="{BB962C8B-B14F-4D97-AF65-F5344CB8AC3E}">
        <p14:creationId xmlns:p14="http://schemas.microsoft.com/office/powerpoint/2010/main" val="69771297"/>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PH" dirty="0"/>
              <a:t>Active Interception and Privilege</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311700" y="1251150"/>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lgn="l">
              <a:buClr>
                <a:schemeClr val="dk1"/>
              </a:buClr>
            </a:pPr>
            <a:r>
              <a:rPr lang="en-US" sz="2400" dirty="0">
                <a:latin typeface="Roboto Condensed Light" panose="02000000000000000000" pitchFamily="2" charset="0"/>
                <a:ea typeface="Roboto Condensed Light" panose="02000000000000000000" pitchFamily="2" charset="0"/>
              </a:rPr>
              <a:t>Active GSM interception systems allow an attacker to actively interfere in communications between mobile phones and base stations by means of a so-called IMSI-catcher, in essence a transmitter and receiver that simulates the functionality of a GSM base station. Recent attack methods involve spoofing so-called femtocells to feign that you are the user’s mobile network provider, while in fact you are taking over his network traffic.</a:t>
            </a:r>
          </a:p>
        </p:txBody>
      </p:sp>
    </p:spTree>
    <p:extLst>
      <p:ext uri="{BB962C8B-B14F-4D97-AF65-F5344CB8AC3E}">
        <p14:creationId xmlns:p14="http://schemas.microsoft.com/office/powerpoint/2010/main" val="3797387198"/>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PH" dirty="0"/>
              <a:t>Backdoors and Logic Bombs</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203200" y="1210529"/>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lgn="l">
              <a:buClr>
                <a:schemeClr val="dk1"/>
              </a:buClr>
            </a:pPr>
            <a:r>
              <a:rPr lang="en-US" sz="2400" dirty="0">
                <a:latin typeface="Roboto Condensed Light" panose="02000000000000000000" pitchFamily="2" charset="0"/>
                <a:ea typeface="Roboto Condensed Light" panose="02000000000000000000" pitchFamily="2" charset="0"/>
              </a:rPr>
              <a:t>A backdoor occurs when a programmer provides as a means to grant themselves or others future access to a system.</a:t>
            </a:r>
          </a:p>
          <a:p>
            <a:pPr marL="0" indent="0" algn="l">
              <a:buClr>
                <a:schemeClr val="dk1"/>
              </a:buClr>
            </a:pPr>
            <a:endParaRPr lang="en-US" sz="2400" dirty="0">
              <a:latin typeface="Roboto Condensed Light" panose="02000000000000000000" pitchFamily="2" charset="0"/>
              <a:ea typeface="Roboto Condensed Light" panose="02000000000000000000" pitchFamily="2" charset="0"/>
            </a:endParaRPr>
          </a:p>
          <a:p>
            <a:pPr marL="0" indent="0" algn="l">
              <a:buClr>
                <a:schemeClr val="dk1"/>
              </a:buClr>
            </a:pPr>
            <a:r>
              <a:rPr lang="en-US" sz="2400" dirty="0">
                <a:latin typeface="Roboto Condensed Light" panose="02000000000000000000" pitchFamily="2" charset="0"/>
                <a:ea typeface="Roboto Condensed Light" panose="02000000000000000000" pitchFamily="2" charset="0"/>
              </a:rPr>
              <a:t>A logic bomb is commonly defined as an attribute or a portion of code running within a program that remains inactive until a specific event or time occurs.</a:t>
            </a:r>
          </a:p>
        </p:txBody>
      </p:sp>
    </p:spTree>
    <p:extLst>
      <p:ext uri="{BB962C8B-B14F-4D97-AF65-F5344CB8AC3E}">
        <p14:creationId xmlns:p14="http://schemas.microsoft.com/office/powerpoint/2010/main" val="1260229895"/>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PH" dirty="0"/>
              <a:t>Symptoms of Infection</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524339" y="1251150"/>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285750" indent="-285750" algn="l">
              <a:buClr>
                <a:schemeClr val="dk1"/>
              </a:buClr>
              <a:buFont typeface="Wingdings" panose="05000000000000000000" pitchFamily="2" charset="2"/>
              <a:buChar char="Ø"/>
            </a:pPr>
            <a:r>
              <a:rPr lang="en-US" sz="1600" dirty="0">
                <a:latin typeface="Roboto Condensed Light" panose="02000000000000000000" pitchFamily="2" charset="0"/>
                <a:ea typeface="Roboto Condensed Light" panose="02000000000000000000" pitchFamily="2" charset="0"/>
              </a:rPr>
              <a:t>Your computer is slowing down</a:t>
            </a:r>
          </a:p>
          <a:p>
            <a:pPr marL="285750" indent="-285750" algn="l">
              <a:buClr>
                <a:schemeClr val="dk1"/>
              </a:buClr>
              <a:buFont typeface="Wingdings" panose="05000000000000000000" pitchFamily="2" charset="2"/>
              <a:buChar char="Ø"/>
            </a:pPr>
            <a:r>
              <a:rPr lang="en-US" sz="1600" dirty="0">
                <a:latin typeface="Roboto Condensed Light" panose="02000000000000000000" pitchFamily="2" charset="0"/>
                <a:ea typeface="Roboto Condensed Light" panose="02000000000000000000" pitchFamily="2" charset="0"/>
              </a:rPr>
              <a:t>Annoying ads are displayed</a:t>
            </a:r>
          </a:p>
          <a:p>
            <a:pPr marL="285750" indent="-285750" algn="l">
              <a:buClr>
                <a:schemeClr val="dk1"/>
              </a:buClr>
              <a:buFont typeface="Wingdings" panose="05000000000000000000" pitchFamily="2" charset="2"/>
              <a:buChar char="Ø"/>
            </a:pPr>
            <a:r>
              <a:rPr lang="en-US" sz="1600" dirty="0">
                <a:latin typeface="Roboto Condensed Light" panose="02000000000000000000" pitchFamily="2" charset="0"/>
                <a:ea typeface="Roboto Condensed Light" panose="02000000000000000000" pitchFamily="2" charset="0"/>
              </a:rPr>
              <a:t>Crashes</a:t>
            </a:r>
          </a:p>
          <a:p>
            <a:pPr marL="285750" indent="-285750" algn="l">
              <a:buClr>
                <a:schemeClr val="dk1"/>
              </a:buClr>
              <a:buFont typeface="Wingdings" panose="05000000000000000000" pitchFamily="2" charset="2"/>
              <a:buChar char="Ø"/>
            </a:pPr>
            <a:r>
              <a:rPr lang="en-US" sz="1600" dirty="0">
                <a:latin typeface="Roboto Condensed Light" panose="02000000000000000000" pitchFamily="2" charset="0"/>
                <a:ea typeface="Roboto Condensed Light" panose="02000000000000000000" pitchFamily="2" charset="0"/>
              </a:rPr>
              <a:t>Pop-up messages</a:t>
            </a:r>
          </a:p>
          <a:p>
            <a:pPr marL="285750" indent="-285750" algn="l">
              <a:buClr>
                <a:schemeClr val="dk1"/>
              </a:buClr>
              <a:buFont typeface="Wingdings" panose="05000000000000000000" pitchFamily="2" charset="2"/>
              <a:buChar char="Ø"/>
            </a:pPr>
            <a:r>
              <a:rPr lang="en-US" sz="1600" dirty="0">
                <a:latin typeface="Roboto Condensed Light" panose="02000000000000000000" pitchFamily="2" charset="0"/>
                <a:ea typeface="Roboto Condensed Light" panose="02000000000000000000" pitchFamily="2" charset="0"/>
              </a:rPr>
              <a:t>Internet traffic suspiciously increases</a:t>
            </a:r>
          </a:p>
          <a:p>
            <a:pPr marL="285750" indent="-285750" algn="l">
              <a:buClr>
                <a:schemeClr val="dk1"/>
              </a:buClr>
              <a:buFont typeface="Wingdings" panose="05000000000000000000" pitchFamily="2" charset="2"/>
              <a:buChar char="Ø"/>
            </a:pPr>
            <a:r>
              <a:rPr lang="en-US" sz="1600" dirty="0">
                <a:latin typeface="Roboto Condensed Light" panose="02000000000000000000" pitchFamily="2" charset="0"/>
                <a:ea typeface="Roboto Condensed Light" panose="02000000000000000000" pitchFamily="2" charset="0"/>
              </a:rPr>
              <a:t>Your browser homepage changed without your input</a:t>
            </a:r>
          </a:p>
          <a:p>
            <a:pPr marL="285750" indent="-285750" algn="l">
              <a:buClr>
                <a:schemeClr val="dk1"/>
              </a:buClr>
              <a:buFont typeface="Wingdings" panose="05000000000000000000" pitchFamily="2" charset="2"/>
              <a:buChar char="Ø"/>
            </a:pPr>
            <a:r>
              <a:rPr lang="en-US" sz="1600" dirty="0">
                <a:latin typeface="Roboto Condensed Light" panose="02000000000000000000" pitchFamily="2" charset="0"/>
                <a:ea typeface="Roboto Condensed Light" panose="02000000000000000000" pitchFamily="2" charset="0"/>
              </a:rPr>
              <a:t>Unusual messages show unexpectedly</a:t>
            </a:r>
          </a:p>
          <a:p>
            <a:pPr marL="285750" indent="-285750" algn="l">
              <a:buClr>
                <a:schemeClr val="dk1"/>
              </a:buClr>
              <a:buFont typeface="Wingdings" panose="05000000000000000000" pitchFamily="2" charset="2"/>
              <a:buChar char="Ø"/>
            </a:pPr>
            <a:r>
              <a:rPr lang="en-US" sz="1600" dirty="0">
                <a:latin typeface="Roboto Condensed Light" panose="02000000000000000000" pitchFamily="2" charset="0"/>
                <a:ea typeface="Roboto Condensed Light" panose="02000000000000000000" pitchFamily="2" charset="0"/>
              </a:rPr>
              <a:t>Your security solution is disabled</a:t>
            </a:r>
          </a:p>
          <a:p>
            <a:pPr marL="285750" indent="-285750" algn="l">
              <a:buClr>
                <a:schemeClr val="dk1"/>
              </a:buClr>
              <a:buFont typeface="Wingdings" panose="05000000000000000000" pitchFamily="2" charset="2"/>
              <a:buChar char="Ø"/>
            </a:pPr>
            <a:r>
              <a:rPr lang="en-US" sz="1600" dirty="0">
                <a:latin typeface="Roboto Condensed Light" panose="02000000000000000000" pitchFamily="2" charset="0"/>
                <a:ea typeface="Roboto Condensed Light" panose="02000000000000000000" pitchFamily="2" charset="0"/>
              </a:rPr>
              <a:t>Your friends say they receive strange messages from you</a:t>
            </a:r>
          </a:p>
          <a:p>
            <a:pPr marL="285750" indent="-285750" algn="l">
              <a:buClr>
                <a:schemeClr val="dk1"/>
              </a:buClr>
              <a:buFont typeface="Wingdings" panose="05000000000000000000" pitchFamily="2" charset="2"/>
              <a:buChar char="Ø"/>
            </a:pPr>
            <a:r>
              <a:rPr lang="en-US" sz="1600" dirty="0">
                <a:latin typeface="Roboto Condensed Light" panose="02000000000000000000" pitchFamily="2" charset="0"/>
                <a:ea typeface="Roboto Condensed Light" panose="02000000000000000000" pitchFamily="2" charset="0"/>
              </a:rPr>
              <a:t>Unfamiliar icons are displayed on your desktop</a:t>
            </a:r>
          </a:p>
          <a:p>
            <a:pPr marL="285750" indent="-285750" algn="l">
              <a:buClr>
                <a:schemeClr val="dk1"/>
              </a:buClr>
              <a:buFont typeface="Wingdings" panose="05000000000000000000" pitchFamily="2" charset="2"/>
              <a:buChar char="Ø"/>
            </a:pPr>
            <a:r>
              <a:rPr lang="en-US" sz="1600" dirty="0">
                <a:latin typeface="Roboto Condensed Light" panose="02000000000000000000" pitchFamily="2" charset="0"/>
                <a:ea typeface="Roboto Condensed Light" panose="02000000000000000000" pitchFamily="2" charset="0"/>
              </a:rPr>
              <a:t>Unusual error messages</a:t>
            </a:r>
          </a:p>
          <a:p>
            <a:pPr marL="285750" indent="-285750" algn="l">
              <a:buClr>
                <a:schemeClr val="dk1"/>
              </a:buClr>
              <a:buFont typeface="Wingdings" panose="05000000000000000000" pitchFamily="2" charset="2"/>
              <a:buChar char="Ø"/>
            </a:pPr>
            <a:r>
              <a:rPr lang="en-US" sz="1600" dirty="0">
                <a:latin typeface="Roboto Condensed Light" panose="02000000000000000000" pitchFamily="2" charset="0"/>
                <a:ea typeface="Roboto Condensed Light" panose="02000000000000000000" pitchFamily="2" charset="0"/>
              </a:rPr>
              <a:t>You can’t access the Control Panel</a:t>
            </a:r>
          </a:p>
          <a:p>
            <a:pPr marL="285750" indent="-285750" algn="l">
              <a:buClr>
                <a:schemeClr val="dk1"/>
              </a:buClr>
              <a:buFont typeface="Wingdings" panose="05000000000000000000" pitchFamily="2" charset="2"/>
              <a:buChar char="Ø"/>
            </a:pPr>
            <a:r>
              <a:rPr lang="en-US" sz="1600" dirty="0">
                <a:latin typeface="Roboto Condensed Light" panose="02000000000000000000" pitchFamily="2" charset="0"/>
                <a:ea typeface="Roboto Condensed Light" panose="02000000000000000000" pitchFamily="2" charset="0"/>
              </a:rPr>
              <a:t>Everything seems to work perfectly on your PC</a:t>
            </a:r>
          </a:p>
          <a:p>
            <a:pPr marL="285750" indent="-285750" algn="l">
              <a:buClr>
                <a:schemeClr val="dk1"/>
              </a:buClr>
              <a:buFont typeface="Wingdings" panose="05000000000000000000" pitchFamily="2" charset="2"/>
              <a:buChar char="Ø"/>
            </a:pPr>
            <a:r>
              <a:rPr lang="en-US" sz="1600" dirty="0">
                <a:latin typeface="Roboto Condensed Light" panose="02000000000000000000" pitchFamily="2" charset="0"/>
                <a:ea typeface="Roboto Condensed Light" panose="02000000000000000000" pitchFamily="2" charset="0"/>
              </a:rPr>
              <a:t>You get the error on the browser</a:t>
            </a:r>
          </a:p>
          <a:p>
            <a:pPr marL="285750" indent="-285750" algn="l">
              <a:buClr>
                <a:schemeClr val="dk1"/>
              </a:buClr>
              <a:buFont typeface="Wingdings" panose="05000000000000000000" pitchFamily="2" charset="2"/>
              <a:buChar char="Ø"/>
            </a:pPr>
            <a:r>
              <a:rPr lang="en-US" sz="1600" dirty="0">
                <a:latin typeface="Roboto Condensed Light" panose="02000000000000000000" pitchFamily="2" charset="0"/>
                <a:ea typeface="Roboto Condensed Light" panose="02000000000000000000" pitchFamily="2" charset="0"/>
              </a:rPr>
              <a:t>You get suspicious shortcut files</a:t>
            </a:r>
          </a:p>
        </p:txBody>
      </p:sp>
    </p:spTree>
    <p:extLst>
      <p:ext uri="{BB962C8B-B14F-4D97-AF65-F5344CB8AC3E}">
        <p14:creationId xmlns:p14="http://schemas.microsoft.com/office/powerpoint/2010/main" val="1128461527"/>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PH" dirty="0"/>
              <a:t>Preventing Malware</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524339" y="1341111"/>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r>
              <a:rPr lang="en-US" sz="2400" b="1" u="sng" dirty="0">
                <a:latin typeface="Roboto Condensed Light" panose="02000000000000000000" pitchFamily="2" charset="0"/>
                <a:ea typeface="Roboto Condensed Light" panose="02000000000000000000" pitchFamily="2" charset="0"/>
              </a:rPr>
              <a:t>Practice safe browsing</a:t>
            </a:r>
          </a:p>
          <a:p>
            <a:pPr marL="0" indent="0" algn="l">
              <a:buClr>
                <a:schemeClr val="dk1"/>
              </a:buClr>
            </a:pPr>
            <a:r>
              <a:rPr lang="en-US" sz="2400" dirty="0">
                <a:latin typeface="Roboto Condensed Light" panose="02000000000000000000" pitchFamily="2" charset="0"/>
                <a:ea typeface="Roboto Condensed Light" panose="02000000000000000000" pitchFamily="2" charset="0"/>
              </a:rPr>
              <a:t>Use strong passwords and/or password managers</a:t>
            </a:r>
          </a:p>
          <a:p>
            <a:pPr marL="0" indent="0" algn="l">
              <a:buClr>
                <a:schemeClr val="dk1"/>
              </a:buClr>
            </a:pPr>
            <a:r>
              <a:rPr lang="en-US" sz="2400" dirty="0">
                <a:latin typeface="Roboto Condensed Light" panose="02000000000000000000" pitchFamily="2" charset="0"/>
                <a:ea typeface="Roboto Condensed Light" panose="02000000000000000000" pitchFamily="2" charset="0"/>
              </a:rPr>
              <a:t>Make sure you’re on a secure connection</a:t>
            </a:r>
          </a:p>
          <a:p>
            <a:pPr marL="0" indent="0" algn="l">
              <a:buClr>
                <a:schemeClr val="dk1"/>
              </a:buClr>
            </a:pPr>
            <a:r>
              <a:rPr lang="en-US" sz="2400" dirty="0">
                <a:latin typeface="Roboto Condensed Light" panose="02000000000000000000" pitchFamily="2" charset="0"/>
                <a:ea typeface="Roboto Condensed Light" panose="02000000000000000000" pitchFamily="2" charset="0"/>
              </a:rPr>
              <a:t>Log out of websites after you’re done</a:t>
            </a:r>
          </a:p>
        </p:txBody>
      </p:sp>
      <p:sp>
        <p:nvSpPr>
          <p:cNvPr id="5" name="Google Shape;259;p22">
            <a:extLst>
              <a:ext uri="{FF2B5EF4-FFF2-40B4-BE49-F238E27FC236}">
                <a16:creationId xmlns:a16="http://schemas.microsoft.com/office/drawing/2014/main" id="{1BBBB1ED-E6AE-4FC2-8216-A14901FCE668}"/>
              </a:ext>
            </a:extLst>
          </p:cNvPr>
          <p:cNvSpPr txBox="1">
            <a:spLocks/>
          </p:cNvSpPr>
          <p:nvPr/>
        </p:nvSpPr>
        <p:spPr>
          <a:xfrm>
            <a:off x="524339" y="3404650"/>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r>
              <a:rPr lang="en-US" sz="2400" b="1" u="sng" dirty="0">
                <a:latin typeface="Roboto Condensed Light" panose="02000000000000000000" pitchFamily="2" charset="0"/>
                <a:ea typeface="Roboto Condensed Light" panose="02000000000000000000" pitchFamily="2" charset="0"/>
              </a:rPr>
              <a:t>Layer your security</a:t>
            </a:r>
          </a:p>
          <a:p>
            <a:pPr marL="0" indent="0" algn="l">
              <a:buClr>
                <a:schemeClr val="dk1"/>
              </a:buClr>
            </a:pPr>
            <a:r>
              <a:rPr lang="en-US" sz="2400" dirty="0">
                <a:latin typeface="Roboto Condensed Light" panose="02000000000000000000" pitchFamily="2" charset="0"/>
                <a:ea typeface="Roboto Condensed Light" panose="02000000000000000000" pitchFamily="2" charset="0"/>
              </a:rPr>
              <a:t>Use firewall, anti-malware, anti-ransomware, and anti-exploit technology.</a:t>
            </a:r>
          </a:p>
        </p:txBody>
      </p:sp>
    </p:spTree>
    <p:extLst>
      <p:ext uri="{BB962C8B-B14F-4D97-AF65-F5344CB8AC3E}">
        <p14:creationId xmlns:p14="http://schemas.microsoft.com/office/powerpoint/2010/main" val="997704677"/>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PH" dirty="0"/>
              <a:t>Preventing Malware</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736979" y="1400560"/>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r>
              <a:rPr lang="en-US" sz="2400" b="1" u="sng" dirty="0">
                <a:latin typeface="Roboto Condensed Light" panose="02000000000000000000" pitchFamily="2" charset="0"/>
                <a:ea typeface="Roboto Condensed Light" panose="02000000000000000000" pitchFamily="2" charset="0"/>
              </a:rPr>
              <a:t>Protect vulnerabilities</a:t>
            </a:r>
          </a:p>
          <a:p>
            <a:pPr marL="0" indent="0" algn="l">
              <a:buClr>
                <a:schemeClr val="dk1"/>
              </a:buClr>
            </a:pPr>
            <a:endParaRPr lang="en-US" sz="2400" dirty="0">
              <a:latin typeface="Roboto Condensed Light" panose="02000000000000000000" pitchFamily="2" charset="0"/>
              <a:ea typeface="Roboto Condensed Light" panose="02000000000000000000" pitchFamily="2" charset="0"/>
            </a:endParaRPr>
          </a:p>
          <a:p>
            <a:pPr marL="0" indent="0" algn="l">
              <a:buClr>
                <a:schemeClr val="dk1"/>
              </a:buClr>
            </a:pPr>
            <a:r>
              <a:rPr lang="en-US" sz="2400" dirty="0">
                <a:latin typeface="Roboto Condensed Light" panose="02000000000000000000" pitchFamily="2" charset="0"/>
                <a:ea typeface="Roboto Condensed Light" panose="02000000000000000000" pitchFamily="2" charset="0"/>
              </a:rPr>
              <a:t>Update your operating system, browsers, and plugins</a:t>
            </a:r>
          </a:p>
          <a:p>
            <a:pPr marL="0" indent="0" algn="l">
              <a:buClr>
                <a:schemeClr val="dk1"/>
              </a:buClr>
            </a:pPr>
            <a:r>
              <a:rPr lang="en-US" sz="2400" dirty="0">
                <a:latin typeface="Roboto Condensed Light" panose="02000000000000000000" pitchFamily="2" charset="0"/>
                <a:ea typeface="Roboto Condensed Light" panose="02000000000000000000" pitchFamily="2" charset="0"/>
              </a:rPr>
              <a:t>Enable click-to-play plugins</a:t>
            </a:r>
          </a:p>
          <a:p>
            <a:pPr marL="0" indent="0" algn="l">
              <a:buClr>
                <a:schemeClr val="dk1"/>
              </a:buClr>
            </a:pPr>
            <a:r>
              <a:rPr lang="en-US" sz="2400" dirty="0">
                <a:latin typeface="Roboto Condensed Light" panose="02000000000000000000" pitchFamily="2" charset="0"/>
                <a:ea typeface="Roboto Condensed Light" panose="02000000000000000000" pitchFamily="2" charset="0"/>
              </a:rPr>
              <a:t>Remove software you don’t use (especially legacy programs).</a:t>
            </a:r>
          </a:p>
        </p:txBody>
      </p:sp>
    </p:spTree>
    <p:extLst>
      <p:ext uri="{BB962C8B-B14F-4D97-AF65-F5344CB8AC3E}">
        <p14:creationId xmlns:p14="http://schemas.microsoft.com/office/powerpoint/2010/main" val="251498397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PH" dirty="0"/>
              <a:t>TOPIC DISCUSSION</a:t>
            </a:r>
            <a:endParaRPr dirty="0"/>
          </a:p>
        </p:txBody>
      </p:sp>
      <p:cxnSp>
        <p:nvCxnSpPr>
          <p:cNvPr id="253" name="Google Shape;253;p21"/>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66" name="Google Shape;216;p21">
            <a:extLst>
              <a:ext uri="{FF2B5EF4-FFF2-40B4-BE49-F238E27FC236}">
                <a16:creationId xmlns:a16="http://schemas.microsoft.com/office/drawing/2014/main" id="{DDED800F-A336-4D91-824F-D7F46C73E2C3}"/>
              </a:ext>
            </a:extLst>
          </p:cNvPr>
          <p:cNvSpPr txBox="1">
            <a:spLocks/>
          </p:cNvSpPr>
          <p:nvPr/>
        </p:nvSpPr>
        <p:spPr>
          <a:xfrm>
            <a:off x="0" y="1429103"/>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3200" dirty="0"/>
              <a:t>2</a:t>
            </a:r>
          </a:p>
        </p:txBody>
      </p:sp>
      <p:sp>
        <p:nvSpPr>
          <p:cNvPr id="67" name="Google Shape;230;p21">
            <a:extLst>
              <a:ext uri="{FF2B5EF4-FFF2-40B4-BE49-F238E27FC236}">
                <a16:creationId xmlns:a16="http://schemas.microsoft.com/office/drawing/2014/main" id="{A56B82F9-FE8D-4964-A140-A20332704CC7}"/>
              </a:ext>
            </a:extLst>
          </p:cNvPr>
          <p:cNvSpPr txBox="1">
            <a:spLocks/>
          </p:cNvSpPr>
          <p:nvPr/>
        </p:nvSpPr>
        <p:spPr>
          <a:xfrm>
            <a:off x="1193590" y="1694403"/>
            <a:ext cx="4483878" cy="2824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PH" sz="2000" dirty="0"/>
              <a:t>Malware</a:t>
            </a:r>
          </a:p>
        </p:txBody>
      </p:sp>
      <p:sp>
        <p:nvSpPr>
          <p:cNvPr id="12" name="Google Shape;220;p21">
            <a:extLst>
              <a:ext uri="{FF2B5EF4-FFF2-40B4-BE49-F238E27FC236}">
                <a16:creationId xmlns:a16="http://schemas.microsoft.com/office/drawing/2014/main" id="{72936C46-5013-4AA8-8A07-B789DEAFFB73}"/>
              </a:ext>
            </a:extLst>
          </p:cNvPr>
          <p:cNvSpPr txBox="1">
            <a:spLocks/>
          </p:cNvSpPr>
          <p:nvPr/>
        </p:nvSpPr>
        <p:spPr>
          <a:xfrm>
            <a:off x="725546" y="1802715"/>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2000" dirty="0">
                <a:solidFill>
                  <a:srgbClr val="48FED4"/>
                </a:solidFill>
              </a:rPr>
              <a:t>2.1</a:t>
            </a:r>
          </a:p>
        </p:txBody>
      </p:sp>
      <p:sp>
        <p:nvSpPr>
          <p:cNvPr id="13" name="Google Shape;232;p21">
            <a:extLst>
              <a:ext uri="{FF2B5EF4-FFF2-40B4-BE49-F238E27FC236}">
                <a16:creationId xmlns:a16="http://schemas.microsoft.com/office/drawing/2014/main" id="{0DD12842-67B9-4059-A1A0-2C7F0929D5E4}"/>
              </a:ext>
            </a:extLst>
          </p:cNvPr>
          <p:cNvSpPr txBox="1">
            <a:spLocks/>
          </p:cNvSpPr>
          <p:nvPr/>
        </p:nvSpPr>
        <p:spPr>
          <a:xfrm>
            <a:off x="1905487" y="2154314"/>
            <a:ext cx="3771981" cy="2320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PH" sz="1600" dirty="0">
                <a:solidFill>
                  <a:schemeClr val="bg1"/>
                </a:solidFill>
              </a:rPr>
              <a:t>Viruses</a:t>
            </a:r>
          </a:p>
        </p:txBody>
      </p:sp>
      <p:sp>
        <p:nvSpPr>
          <p:cNvPr id="14" name="Google Shape;220;p21">
            <a:extLst>
              <a:ext uri="{FF2B5EF4-FFF2-40B4-BE49-F238E27FC236}">
                <a16:creationId xmlns:a16="http://schemas.microsoft.com/office/drawing/2014/main" id="{18FB40E3-AAAC-40EC-A7C9-70A6942F4C9E}"/>
              </a:ext>
            </a:extLst>
          </p:cNvPr>
          <p:cNvSpPr txBox="1">
            <a:spLocks/>
          </p:cNvSpPr>
          <p:nvPr/>
        </p:nvSpPr>
        <p:spPr>
          <a:xfrm>
            <a:off x="739193" y="2196155"/>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2000" dirty="0">
                <a:solidFill>
                  <a:srgbClr val="48FED4"/>
                </a:solidFill>
              </a:rPr>
              <a:t>2.2</a:t>
            </a:r>
          </a:p>
        </p:txBody>
      </p:sp>
      <p:sp>
        <p:nvSpPr>
          <p:cNvPr id="15" name="Google Shape;232;p21">
            <a:extLst>
              <a:ext uri="{FF2B5EF4-FFF2-40B4-BE49-F238E27FC236}">
                <a16:creationId xmlns:a16="http://schemas.microsoft.com/office/drawing/2014/main" id="{FB9B561A-6347-42FA-BE73-9A4E7AB67E0B}"/>
              </a:ext>
            </a:extLst>
          </p:cNvPr>
          <p:cNvSpPr txBox="1">
            <a:spLocks/>
          </p:cNvSpPr>
          <p:nvPr/>
        </p:nvSpPr>
        <p:spPr>
          <a:xfrm>
            <a:off x="1905488" y="2634230"/>
            <a:ext cx="4011218" cy="1321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PH" sz="1600" dirty="0"/>
              <a:t>Worms</a:t>
            </a:r>
          </a:p>
        </p:txBody>
      </p:sp>
      <p:sp>
        <p:nvSpPr>
          <p:cNvPr id="16" name="Google Shape;220;p21">
            <a:extLst>
              <a:ext uri="{FF2B5EF4-FFF2-40B4-BE49-F238E27FC236}">
                <a16:creationId xmlns:a16="http://schemas.microsoft.com/office/drawing/2014/main" id="{650139DC-A0EE-4A21-AF72-23A3B4BE3521}"/>
              </a:ext>
            </a:extLst>
          </p:cNvPr>
          <p:cNvSpPr txBox="1">
            <a:spLocks/>
          </p:cNvSpPr>
          <p:nvPr/>
        </p:nvSpPr>
        <p:spPr>
          <a:xfrm>
            <a:off x="739193" y="2570971"/>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2000" dirty="0">
                <a:solidFill>
                  <a:srgbClr val="48FED4"/>
                </a:solidFill>
              </a:rPr>
              <a:t>2.3</a:t>
            </a:r>
          </a:p>
        </p:txBody>
      </p:sp>
      <p:sp>
        <p:nvSpPr>
          <p:cNvPr id="17" name="Google Shape;232;p21">
            <a:extLst>
              <a:ext uri="{FF2B5EF4-FFF2-40B4-BE49-F238E27FC236}">
                <a16:creationId xmlns:a16="http://schemas.microsoft.com/office/drawing/2014/main" id="{8325A9CF-2D4C-414A-A5DB-00C94804D1DC}"/>
              </a:ext>
            </a:extLst>
          </p:cNvPr>
          <p:cNvSpPr txBox="1">
            <a:spLocks/>
          </p:cNvSpPr>
          <p:nvPr/>
        </p:nvSpPr>
        <p:spPr>
          <a:xfrm>
            <a:off x="1905487" y="2950714"/>
            <a:ext cx="3155125" cy="20393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US" sz="1600" dirty="0"/>
              <a:t>Trojans</a:t>
            </a:r>
            <a:endParaRPr lang="en-PH" sz="1600" dirty="0"/>
          </a:p>
        </p:txBody>
      </p:sp>
      <p:sp>
        <p:nvSpPr>
          <p:cNvPr id="18" name="Google Shape;220;p21">
            <a:extLst>
              <a:ext uri="{FF2B5EF4-FFF2-40B4-BE49-F238E27FC236}">
                <a16:creationId xmlns:a16="http://schemas.microsoft.com/office/drawing/2014/main" id="{CFA11985-03B1-4B31-9AC8-EF8A3D5A61AD}"/>
              </a:ext>
            </a:extLst>
          </p:cNvPr>
          <p:cNvSpPr txBox="1">
            <a:spLocks/>
          </p:cNvSpPr>
          <p:nvPr/>
        </p:nvSpPr>
        <p:spPr>
          <a:xfrm>
            <a:off x="739193" y="2951539"/>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2000" dirty="0">
                <a:solidFill>
                  <a:srgbClr val="48FED4"/>
                </a:solidFill>
              </a:rPr>
              <a:t>2.4</a:t>
            </a:r>
          </a:p>
        </p:txBody>
      </p:sp>
      <p:sp>
        <p:nvSpPr>
          <p:cNvPr id="19" name="Google Shape;232;p21">
            <a:extLst>
              <a:ext uri="{FF2B5EF4-FFF2-40B4-BE49-F238E27FC236}">
                <a16:creationId xmlns:a16="http://schemas.microsoft.com/office/drawing/2014/main" id="{5EB84399-ECE7-462E-A9D8-B527B272BC3F}"/>
              </a:ext>
            </a:extLst>
          </p:cNvPr>
          <p:cNvSpPr txBox="1">
            <a:spLocks/>
          </p:cNvSpPr>
          <p:nvPr/>
        </p:nvSpPr>
        <p:spPr>
          <a:xfrm>
            <a:off x="1919134" y="3276244"/>
            <a:ext cx="4400984" cy="2589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PH" sz="1600" dirty="0">
                <a:solidFill>
                  <a:schemeClr val="bg1"/>
                </a:solidFill>
              </a:rPr>
              <a:t>Ransomware</a:t>
            </a:r>
          </a:p>
        </p:txBody>
      </p:sp>
      <p:sp>
        <p:nvSpPr>
          <p:cNvPr id="20" name="Google Shape;220;p21">
            <a:extLst>
              <a:ext uri="{FF2B5EF4-FFF2-40B4-BE49-F238E27FC236}">
                <a16:creationId xmlns:a16="http://schemas.microsoft.com/office/drawing/2014/main" id="{29EE1893-D7C3-4225-8260-9855913D0E3C}"/>
              </a:ext>
            </a:extLst>
          </p:cNvPr>
          <p:cNvSpPr txBox="1">
            <a:spLocks/>
          </p:cNvSpPr>
          <p:nvPr/>
        </p:nvSpPr>
        <p:spPr>
          <a:xfrm>
            <a:off x="752840" y="3291191"/>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2000" dirty="0">
                <a:solidFill>
                  <a:srgbClr val="48FED4"/>
                </a:solidFill>
              </a:rPr>
              <a:t>2.5</a:t>
            </a:r>
          </a:p>
        </p:txBody>
      </p:sp>
      <p:sp>
        <p:nvSpPr>
          <p:cNvPr id="21" name="Google Shape;232;p21">
            <a:extLst>
              <a:ext uri="{FF2B5EF4-FFF2-40B4-BE49-F238E27FC236}">
                <a16:creationId xmlns:a16="http://schemas.microsoft.com/office/drawing/2014/main" id="{B09F12D8-748C-4E7E-8078-85C2D0D65E54}"/>
              </a:ext>
            </a:extLst>
          </p:cNvPr>
          <p:cNvSpPr txBox="1">
            <a:spLocks/>
          </p:cNvSpPr>
          <p:nvPr/>
        </p:nvSpPr>
        <p:spPr>
          <a:xfrm>
            <a:off x="1919135" y="3729266"/>
            <a:ext cx="4011218" cy="1321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PH" sz="1600" dirty="0"/>
              <a:t>Spyware</a:t>
            </a:r>
          </a:p>
        </p:txBody>
      </p:sp>
      <p:sp>
        <p:nvSpPr>
          <p:cNvPr id="22" name="Google Shape;220;p21">
            <a:extLst>
              <a:ext uri="{FF2B5EF4-FFF2-40B4-BE49-F238E27FC236}">
                <a16:creationId xmlns:a16="http://schemas.microsoft.com/office/drawing/2014/main" id="{30CA9AF8-0448-4FAA-8CFD-3C224C6CA61B}"/>
              </a:ext>
            </a:extLst>
          </p:cNvPr>
          <p:cNvSpPr txBox="1">
            <a:spLocks/>
          </p:cNvSpPr>
          <p:nvPr/>
        </p:nvSpPr>
        <p:spPr>
          <a:xfrm>
            <a:off x="725546" y="3657871"/>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2000" dirty="0">
                <a:solidFill>
                  <a:srgbClr val="48FED4"/>
                </a:solidFill>
              </a:rPr>
              <a:t>2.6</a:t>
            </a:r>
          </a:p>
        </p:txBody>
      </p:sp>
      <p:sp>
        <p:nvSpPr>
          <p:cNvPr id="23" name="Google Shape;232;p21">
            <a:extLst>
              <a:ext uri="{FF2B5EF4-FFF2-40B4-BE49-F238E27FC236}">
                <a16:creationId xmlns:a16="http://schemas.microsoft.com/office/drawing/2014/main" id="{C62522EF-7A49-498F-88CE-D14B2165ECBF}"/>
              </a:ext>
            </a:extLst>
          </p:cNvPr>
          <p:cNvSpPr txBox="1">
            <a:spLocks/>
          </p:cNvSpPr>
          <p:nvPr/>
        </p:nvSpPr>
        <p:spPr>
          <a:xfrm>
            <a:off x="1891841" y="4095946"/>
            <a:ext cx="4011218" cy="1321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PH" sz="1600" dirty="0"/>
              <a:t>Rootkits</a:t>
            </a:r>
          </a:p>
        </p:txBody>
      </p:sp>
      <p:sp>
        <p:nvSpPr>
          <p:cNvPr id="24" name="Google Shape;220;p21">
            <a:extLst>
              <a:ext uri="{FF2B5EF4-FFF2-40B4-BE49-F238E27FC236}">
                <a16:creationId xmlns:a16="http://schemas.microsoft.com/office/drawing/2014/main" id="{25223A4F-0865-4976-9CC0-AD6952049353}"/>
              </a:ext>
            </a:extLst>
          </p:cNvPr>
          <p:cNvSpPr txBox="1">
            <a:spLocks/>
          </p:cNvSpPr>
          <p:nvPr/>
        </p:nvSpPr>
        <p:spPr>
          <a:xfrm>
            <a:off x="736151" y="4071186"/>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2000" dirty="0">
                <a:solidFill>
                  <a:srgbClr val="48FED4"/>
                </a:solidFill>
              </a:rPr>
              <a:t>2.7</a:t>
            </a:r>
          </a:p>
        </p:txBody>
      </p:sp>
      <p:sp>
        <p:nvSpPr>
          <p:cNvPr id="25" name="Google Shape;232;p21">
            <a:extLst>
              <a:ext uri="{FF2B5EF4-FFF2-40B4-BE49-F238E27FC236}">
                <a16:creationId xmlns:a16="http://schemas.microsoft.com/office/drawing/2014/main" id="{4D350A7B-4455-4266-9F9C-05052949A6E8}"/>
              </a:ext>
            </a:extLst>
          </p:cNvPr>
          <p:cNvSpPr txBox="1">
            <a:spLocks/>
          </p:cNvSpPr>
          <p:nvPr/>
        </p:nvSpPr>
        <p:spPr>
          <a:xfrm>
            <a:off x="1902446" y="4509261"/>
            <a:ext cx="4011218" cy="1321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PH" sz="1600" dirty="0"/>
              <a:t>Spam</a:t>
            </a:r>
          </a:p>
        </p:txBody>
      </p:sp>
    </p:spTree>
    <p:extLst>
      <p:ext uri="{BB962C8B-B14F-4D97-AF65-F5344CB8AC3E}">
        <p14:creationId xmlns:p14="http://schemas.microsoft.com/office/powerpoint/2010/main" val="2262114938"/>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PH" dirty="0"/>
              <a:t>Preventing Malware</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524339" y="1539981"/>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r>
              <a:rPr lang="en-US" sz="2400" b="1" u="sng" dirty="0">
                <a:latin typeface="Roboto Condensed Light" panose="02000000000000000000" pitchFamily="2" charset="0"/>
                <a:ea typeface="Roboto Condensed Light" panose="02000000000000000000" pitchFamily="2" charset="0"/>
              </a:rPr>
              <a:t>Watch out for social engineering</a:t>
            </a:r>
          </a:p>
          <a:p>
            <a:pPr marL="0" indent="0" algn="l">
              <a:buClr>
                <a:schemeClr val="dk1"/>
              </a:buClr>
            </a:pPr>
            <a:endParaRPr lang="en-US" sz="2400" dirty="0">
              <a:latin typeface="Roboto Condensed Light" panose="02000000000000000000" pitchFamily="2" charset="0"/>
              <a:ea typeface="Roboto Condensed Light" panose="02000000000000000000" pitchFamily="2" charset="0"/>
            </a:endParaRPr>
          </a:p>
          <a:p>
            <a:pPr marL="0" indent="0" algn="l">
              <a:buClr>
                <a:schemeClr val="dk1"/>
              </a:buClr>
            </a:pPr>
            <a:r>
              <a:rPr lang="en-US" sz="2400" dirty="0">
                <a:latin typeface="Roboto Condensed Light" panose="02000000000000000000" pitchFamily="2" charset="0"/>
                <a:ea typeface="Roboto Condensed Light" panose="02000000000000000000" pitchFamily="2" charset="0"/>
              </a:rPr>
              <a:t>Read emails with an eagle eye</a:t>
            </a:r>
          </a:p>
          <a:p>
            <a:pPr marL="0" indent="0" algn="l">
              <a:buClr>
                <a:schemeClr val="dk1"/>
              </a:buClr>
            </a:pPr>
            <a:r>
              <a:rPr lang="en-US" sz="2400" dirty="0">
                <a:latin typeface="Roboto Condensed Light" panose="02000000000000000000" pitchFamily="2" charset="0"/>
                <a:ea typeface="Roboto Condensed Light" panose="02000000000000000000" pitchFamily="2" charset="0"/>
              </a:rPr>
              <a:t>Do not call fake tech support numbers</a:t>
            </a:r>
          </a:p>
          <a:p>
            <a:pPr marL="0" indent="0" algn="l">
              <a:buClr>
                <a:schemeClr val="dk1"/>
              </a:buClr>
            </a:pPr>
            <a:r>
              <a:rPr lang="en-US" sz="2400" dirty="0">
                <a:latin typeface="Roboto Condensed Light" panose="02000000000000000000" pitchFamily="2" charset="0"/>
                <a:ea typeface="Roboto Condensed Light" panose="02000000000000000000" pitchFamily="2" charset="0"/>
              </a:rPr>
              <a:t>Do not believe the cold callers</a:t>
            </a:r>
          </a:p>
        </p:txBody>
      </p:sp>
    </p:spTree>
    <p:extLst>
      <p:ext uri="{BB962C8B-B14F-4D97-AF65-F5344CB8AC3E}">
        <p14:creationId xmlns:p14="http://schemas.microsoft.com/office/powerpoint/2010/main" val="1293799868"/>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PH" dirty="0"/>
              <a:t>Removing Malware</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619874" y="1946470"/>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endParaRPr lang="en-US" sz="2400" dirty="0">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415360718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PH" dirty="0"/>
              <a:t>TOPIC DISCUSSION</a:t>
            </a:r>
            <a:endParaRPr dirty="0"/>
          </a:p>
        </p:txBody>
      </p:sp>
      <p:cxnSp>
        <p:nvCxnSpPr>
          <p:cNvPr id="253" name="Google Shape;253;p21"/>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66" name="Google Shape;216;p21">
            <a:extLst>
              <a:ext uri="{FF2B5EF4-FFF2-40B4-BE49-F238E27FC236}">
                <a16:creationId xmlns:a16="http://schemas.microsoft.com/office/drawing/2014/main" id="{DDED800F-A336-4D91-824F-D7F46C73E2C3}"/>
              </a:ext>
            </a:extLst>
          </p:cNvPr>
          <p:cNvSpPr txBox="1">
            <a:spLocks/>
          </p:cNvSpPr>
          <p:nvPr/>
        </p:nvSpPr>
        <p:spPr>
          <a:xfrm>
            <a:off x="0" y="1429103"/>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3200" dirty="0"/>
              <a:t>3</a:t>
            </a:r>
          </a:p>
        </p:txBody>
      </p:sp>
      <p:sp>
        <p:nvSpPr>
          <p:cNvPr id="67" name="Google Shape;230;p21">
            <a:extLst>
              <a:ext uri="{FF2B5EF4-FFF2-40B4-BE49-F238E27FC236}">
                <a16:creationId xmlns:a16="http://schemas.microsoft.com/office/drawing/2014/main" id="{A56B82F9-FE8D-4964-A140-A20332704CC7}"/>
              </a:ext>
            </a:extLst>
          </p:cNvPr>
          <p:cNvSpPr txBox="1">
            <a:spLocks/>
          </p:cNvSpPr>
          <p:nvPr/>
        </p:nvSpPr>
        <p:spPr>
          <a:xfrm>
            <a:off x="1193590" y="1694403"/>
            <a:ext cx="4483878" cy="2824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PH" sz="2000" dirty="0"/>
              <a:t>Malware Infections</a:t>
            </a:r>
          </a:p>
        </p:txBody>
      </p:sp>
      <p:sp>
        <p:nvSpPr>
          <p:cNvPr id="12" name="Google Shape;220;p21">
            <a:extLst>
              <a:ext uri="{FF2B5EF4-FFF2-40B4-BE49-F238E27FC236}">
                <a16:creationId xmlns:a16="http://schemas.microsoft.com/office/drawing/2014/main" id="{72936C46-5013-4AA8-8A07-B789DEAFFB73}"/>
              </a:ext>
            </a:extLst>
          </p:cNvPr>
          <p:cNvSpPr txBox="1">
            <a:spLocks/>
          </p:cNvSpPr>
          <p:nvPr/>
        </p:nvSpPr>
        <p:spPr>
          <a:xfrm>
            <a:off x="725546" y="1802715"/>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2000" dirty="0">
                <a:solidFill>
                  <a:srgbClr val="48FED4"/>
                </a:solidFill>
              </a:rPr>
              <a:t>3.1</a:t>
            </a:r>
          </a:p>
        </p:txBody>
      </p:sp>
      <p:sp>
        <p:nvSpPr>
          <p:cNvPr id="13" name="Google Shape;232;p21">
            <a:extLst>
              <a:ext uri="{FF2B5EF4-FFF2-40B4-BE49-F238E27FC236}">
                <a16:creationId xmlns:a16="http://schemas.microsoft.com/office/drawing/2014/main" id="{0DD12842-67B9-4059-A1A0-2C7F0929D5E4}"/>
              </a:ext>
            </a:extLst>
          </p:cNvPr>
          <p:cNvSpPr txBox="1">
            <a:spLocks/>
          </p:cNvSpPr>
          <p:nvPr/>
        </p:nvSpPr>
        <p:spPr>
          <a:xfrm>
            <a:off x="1905487" y="2154314"/>
            <a:ext cx="3771981" cy="2320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PH" sz="1600" dirty="0">
                <a:solidFill>
                  <a:schemeClr val="bg1"/>
                </a:solidFill>
              </a:rPr>
              <a:t>Common Delivery Methods</a:t>
            </a:r>
          </a:p>
        </p:txBody>
      </p:sp>
      <p:sp>
        <p:nvSpPr>
          <p:cNvPr id="14" name="Google Shape;220;p21">
            <a:extLst>
              <a:ext uri="{FF2B5EF4-FFF2-40B4-BE49-F238E27FC236}">
                <a16:creationId xmlns:a16="http://schemas.microsoft.com/office/drawing/2014/main" id="{18FB40E3-AAAC-40EC-A7C9-70A6942F4C9E}"/>
              </a:ext>
            </a:extLst>
          </p:cNvPr>
          <p:cNvSpPr txBox="1">
            <a:spLocks/>
          </p:cNvSpPr>
          <p:nvPr/>
        </p:nvSpPr>
        <p:spPr>
          <a:xfrm>
            <a:off x="739193" y="2196155"/>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2000" dirty="0">
                <a:solidFill>
                  <a:srgbClr val="48FED4"/>
                </a:solidFill>
              </a:rPr>
              <a:t>3.2</a:t>
            </a:r>
          </a:p>
        </p:txBody>
      </p:sp>
      <p:sp>
        <p:nvSpPr>
          <p:cNvPr id="15" name="Google Shape;232;p21">
            <a:extLst>
              <a:ext uri="{FF2B5EF4-FFF2-40B4-BE49-F238E27FC236}">
                <a16:creationId xmlns:a16="http://schemas.microsoft.com/office/drawing/2014/main" id="{FB9B561A-6347-42FA-BE73-9A4E7AB67E0B}"/>
              </a:ext>
            </a:extLst>
          </p:cNvPr>
          <p:cNvSpPr txBox="1">
            <a:spLocks/>
          </p:cNvSpPr>
          <p:nvPr/>
        </p:nvSpPr>
        <p:spPr>
          <a:xfrm>
            <a:off x="1905488" y="2634230"/>
            <a:ext cx="4011218" cy="1321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PH" sz="1600" dirty="0"/>
              <a:t>Phishing</a:t>
            </a:r>
          </a:p>
        </p:txBody>
      </p:sp>
      <p:sp>
        <p:nvSpPr>
          <p:cNvPr id="16" name="Google Shape;220;p21">
            <a:extLst>
              <a:ext uri="{FF2B5EF4-FFF2-40B4-BE49-F238E27FC236}">
                <a16:creationId xmlns:a16="http://schemas.microsoft.com/office/drawing/2014/main" id="{650139DC-A0EE-4A21-AF72-23A3B4BE3521}"/>
              </a:ext>
            </a:extLst>
          </p:cNvPr>
          <p:cNvSpPr txBox="1">
            <a:spLocks/>
          </p:cNvSpPr>
          <p:nvPr/>
        </p:nvSpPr>
        <p:spPr>
          <a:xfrm>
            <a:off x="739193" y="2570971"/>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2000" dirty="0">
                <a:solidFill>
                  <a:srgbClr val="48FED4"/>
                </a:solidFill>
              </a:rPr>
              <a:t>3.3</a:t>
            </a:r>
          </a:p>
        </p:txBody>
      </p:sp>
      <p:sp>
        <p:nvSpPr>
          <p:cNvPr id="17" name="Google Shape;232;p21">
            <a:extLst>
              <a:ext uri="{FF2B5EF4-FFF2-40B4-BE49-F238E27FC236}">
                <a16:creationId xmlns:a16="http://schemas.microsoft.com/office/drawing/2014/main" id="{8325A9CF-2D4C-414A-A5DB-00C94804D1DC}"/>
              </a:ext>
            </a:extLst>
          </p:cNvPr>
          <p:cNvSpPr txBox="1">
            <a:spLocks/>
          </p:cNvSpPr>
          <p:nvPr/>
        </p:nvSpPr>
        <p:spPr>
          <a:xfrm>
            <a:off x="1905487" y="2950714"/>
            <a:ext cx="3155125" cy="20393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US" sz="1600" dirty="0"/>
              <a:t>Botnets and Zombies</a:t>
            </a:r>
            <a:endParaRPr lang="en-PH" sz="1600" dirty="0"/>
          </a:p>
        </p:txBody>
      </p:sp>
      <p:sp>
        <p:nvSpPr>
          <p:cNvPr id="18" name="Google Shape;220;p21">
            <a:extLst>
              <a:ext uri="{FF2B5EF4-FFF2-40B4-BE49-F238E27FC236}">
                <a16:creationId xmlns:a16="http://schemas.microsoft.com/office/drawing/2014/main" id="{CFA11985-03B1-4B31-9AC8-EF8A3D5A61AD}"/>
              </a:ext>
            </a:extLst>
          </p:cNvPr>
          <p:cNvSpPr txBox="1">
            <a:spLocks/>
          </p:cNvSpPr>
          <p:nvPr/>
        </p:nvSpPr>
        <p:spPr>
          <a:xfrm>
            <a:off x="739193" y="2951539"/>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2000" dirty="0">
                <a:solidFill>
                  <a:srgbClr val="48FED4"/>
                </a:solidFill>
              </a:rPr>
              <a:t>3.4</a:t>
            </a:r>
          </a:p>
        </p:txBody>
      </p:sp>
      <p:sp>
        <p:nvSpPr>
          <p:cNvPr id="19" name="Google Shape;232;p21">
            <a:extLst>
              <a:ext uri="{FF2B5EF4-FFF2-40B4-BE49-F238E27FC236}">
                <a16:creationId xmlns:a16="http://schemas.microsoft.com/office/drawing/2014/main" id="{5EB84399-ECE7-462E-A9D8-B527B272BC3F}"/>
              </a:ext>
            </a:extLst>
          </p:cNvPr>
          <p:cNvSpPr txBox="1">
            <a:spLocks/>
          </p:cNvSpPr>
          <p:nvPr/>
        </p:nvSpPr>
        <p:spPr>
          <a:xfrm>
            <a:off x="1919134" y="3276244"/>
            <a:ext cx="4400984" cy="2589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PH" sz="1600" dirty="0">
                <a:solidFill>
                  <a:schemeClr val="bg1"/>
                </a:solidFill>
              </a:rPr>
              <a:t>Active Interception and Privilege</a:t>
            </a:r>
          </a:p>
        </p:txBody>
      </p:sp>
      <p:sp>
        <p:nvSpPr>
          <p:cNvPr id="20" name="Google Shape;220;p21">
            <a:extLst>
              <a:ext uri="{FF2B5EF4-FFF2-40B4-BE49-F238E27FC236}">
                <a16:creationId xmlns:a16="http://schemas.microsoft.com/office/drawing/2014/main" id="{29EE1893-D7C3-4225-8260-9855913D0E3C}"/>
              </a:ext>
            </a:extLst>
          </p:cNvPr>
          <p:cNvSpPr txBox="1">
            <a:spLocks/>
          </p:cNvSpPr>
          <p:nvPr/>
        </p:nvSpPr>
        <p:spPr>
          <a:xfrm>
            <a:off x="752840" y="3291191"/>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2000" dirty="0">
                <a:solidFill>
                  <a:srgbClr val="48FED4"/>
                </a:solidFill>
              </a:rPr>
              <a:t>3.5</a:t>
            </a:r>
          </a:p>
        </p:txBody>
      </p:sp>
      <p:sp>
        <p:nvSpPr>
          <p:cNvPr id="21" name="Google Shape;232;p21">
            <a:extLst>
              <a:ext uri="{FF2B5EF4-FFF2-40B4-BE49-F238E27FC236}">
                <a16:creationId xmlns:a16="http://schemas.microsoft.com/office/drawing/2014/main" id="{B09F12D8-748C-4E7E-8078-85C2D0D65E54}"/>
              </a:ext>
            </a:extLst>
          </p:cNvPr>
          <p:cNvSpPr txBox="1">
            <a:spLocks/>
          </p:cNvSpPr>
          <p:nvPr/>
        </p:nvSpPr>
        <p:spPr>
          <a:xfrm>
            <a:off x="1919135" y="3729266"/>
            <a:ext cx="4011218" cy="1321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PH" sz="1600" dirty="0"/>
              <a:t>Backdoors and Logic Bombs</a:t>
            </a:r>
          </a:p>
        </p:txBody>
      </p:sp>
      <p:sp>
        <p:nvSpPr>
          <p:cNvPr id="22" name="Google Shape;220;p21">
            <a:extLst>
              <a:ext uri="{FF2B5EF4-FFF2-40B4-BE49-F238E27FC236}">
                <a16:creationId xmlns:a16="http://schemas.microsoft.com/office/drawing/2014/main" id="{30CA9AF8-0448-4FAA-8CFD-3C224C6CA61B}"/>
              </a:ext>
            </a:extLst>
          </p:cNvPr>
          <p:cNvSpPr txBox="1">
            <a:spLocks/>
          </p:cNvSpPr>
          <p:nvPr/>
        </p:nvSpPr>
        <p:spPr>
          <a:xfrm>
            <a:off x="725546" y="3657871"/>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2000" dirty="0">
                <a:solidFill>
                  <a:srgbClr val="48FED4"/>
                </a:solidFill>
              </a:rPr>
              <a:t>3.6</a:t>
            </a:r>
          </a:p>
        </p:txBody>
      </p:sp>
      <p:sp>
        <p:nvSpPr>
          <p:cNvPr id="23" name="Google Shape;232;p21">
            <a:extLst>
              <a:ext uri="{FF2B5EF4-FFF2-40B4-BE49-F238E27FC236}">
                <a16:creationId xmlns:a16="http://schemas.microsoft.com/office/drawing/2014/main" id="{C62522EF-7A49-498F-88CE-D14B2165ECBF}"/>
              </a:ext>
            </a:extLst>
          </p:cNvPr>
          <p:cNvSpPr txBox="1">
            <a:spLocks/>
          </p:cNvSpPr>
          <p:nvPr/>
        </p:nvSpPr>
        <p:spPr>
          <a:xfrm>
            <a:off x="1891841" y="4095946"/>
            <a:ext cx="4011218" cy="1321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PH" sz="1600" dirty="0"/>
              <a:t>Symptoms of Infection</a:t>
            </a:r>
          </a:p>
        </p:txBody>
      </p:sp>
      <p:sp>
        <p:nvSpPr>
          <p:cNvPr id="24" name="Google Shape;220;p21">
            <a:extLst>
              <a:ext uri="{FF2B5EF4-FFF2-40B4-BE49-F238E27FC236}">
                <a16:creationId xmlns:a16="http://schemas.microsoft.com/office/drawing/2014/main" id="{25223A4F-0865-4976-9CC0-AD6952049353}"/>
              </a:ext>
            </a:extLst>
          </p:cNvPr>
          <p:cNvSpPr txBox="1">
            <a:spLocks/>
          </p:cNvSpPr>
          <p:nvPr/>
        </p:nvSpPr>
        <p:spPr>
          <a:xfrm>
            <a:off x="736151" y="4071186"/>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2000" dirty="0">
                <a:solidFill>
                  <a:srgbClr val="48FED4"/>
                </a:solidFill>
              </a:rPr>
              <a:t>3.7</a:t>
            </a:r>
          </a:p>
        </p:txBody>
      </p:sp>
      <p:sp>
        <p:nvSpPr>
          <p:cNvPr id="25" name="Google Shape;232;p21">
            <a:extLst>
              <a:ext uri="{FF2B5EF4-FFF2-40B4-BE49-F238E27FC236}">
                <a16:creationId xmlns:a16="http://schemas.microsoft.com/office/drawing/2014/main" id="{4D350A7B-4455-4266-9F9C-05052949A6E8}"/>
              </a:ext>
            </a:extLst>
          </p:cNvPr>
          <p:cNvSpPr txBox="1">
            <a:spLocks/>
          </p:cNvSpPr>
          <p:nvPr/>
        </p:nvSpPr>
        <p:spPr>
          <a:xfrm>
            <a:off x="1902446" y="4509261"/>
            <a:ext cx="4011218" cy="1321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PH" sz="1600" dirty="0"/>
              <a:t>Removing Malware</a:t>
            </a:r>
          </a:p>
        </p:txBody>
      </p:sp>
      <p:sp>
        <p:nvSpPr>
          <p:cNvPr id="26" name="Google Shape;220;p21">
            <a:extLst>
              <a:ext uri="{FF2B5EF4-FFF2-40B4-BE49-F238E27FC236}">
                <a16:creationId xmlns:a16="http://schemas.microsoft.com/office/drawing/2014/main" id="{C6BF7AE6-14EF-4600-AB99-CB03F695DD40}"/>
              </a:ext>
            </a:extLst>
          </p:cNvPr>
          <p:cNvSpPr txBox="1">
            <a:spLocks/>
          </p:cNvSpPr>
          <p:nvPr/>
        </p:nvSpPr>
        <p:spPr>
          <a:xfrm>
            <a:off x="725546" y="4388635"/>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sz="2000" dirty="0">
                <a:solidFill>
                  <a:srgbClr val="48FED4"/>
                </a:solidFill>
              </a:rPr>
              <a:t>3.8</a:t>
            </a:r>
          </a:p>
        </p:txBody>
      </p:sp>
      <p:sp>
        <p:nvSpPr>
          <p:cNvPr id="27" name="Google Shape;232;p21">
            <a:extLst>
              <a:ext uri="{FF2B5EF4-FFF2-40B4-BE49-F238E27FC236}">
                <a16:creationId xmlns:a16="http://schemas.microsoft.com/office/drawing/2014/main" id="{BC1702D1-6F54-4452-8F9C-DC04459E8211}"/>
              </a:ext>
            </a:extLst>
          </p:cNvPr>
          <p:cNvSpPr txBox="1">
            <a:spLocks/>
          </p:cNvSpPr>
          <p:nvPr/>
        </p:nvSpPr>
        <p:spPr>
          <a:xfrm>
            <a:off x="1891841" y="4830315"/>
            <a:ext cx="4011218" cy="1321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pPr>
            <a:r>
              <a:rPr lang="en-PH" sz="1600" dirty="0"/>
              <a:t>Preventing Malware</a:t>
            </a:r>
          </a:p>
        </p:txBody>
      </p:sp>
    </p:spTree>
    <p:extLst>
      <p:ext uri="{BB962C8B-B14F-4D97-AF65-F5344CB8AC3E}">
        <p14:creationId xmlns:p14="http://schemas.microsoft.com/office/powerpoint/2010/main" val="253690283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PH" dirty="0"/>
              <a:t>Network Security</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311700" y="1341111"/>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lgn="l">
              <a:buClr>
                <a:schemeClr val="dk1"/>
              </a:buClr>
            </a:pPr>
            <a:r>
              <a:rPr lang="en-US" sz="2400" dirty="0">
                <a:latin typeface="Roboto Condensed Light" panose="02000000000000000000" pitchFamily="2" charset="0"/>
                <a:ea typeface="Roboto Condensed Light" panose="02000000000000000000" pitchFamily="2" charset="0"/>
              </a:rPr>
              <a:t>Network security is a broad term that covers a multitude of technologies, devices and processes. In its simplest term, it is a set of rules and configurations designed to protect the integrity, confidentiality and accessibility of computer networks and data using both software and hardware technologies. Every organization, regardless of size, industry or infrastructure, requires a degree of network security solutions in place to protect it from the ever-growing landscape of cyber threats in the wild today.</a:t>
            </a: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PH" dirty="0"/>
              <a:t>Network Security</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311700" y="1251150"/>
            <a:ext cx="8520600"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lgn="l">
              <a:buClr>
                <a:schemeClr val="dk1"/>
              </a:buClr>
            </a:pPr>
            <a:r>
              <a:rPr lang="en-US" sz="2400" dirty="0">
                <a:latin typeface="Roboto Condensed Light" panose="02000000000000000000" pitchFamily="2" charset="0"/>
                <a:ea typeface="Roboto Condensed Light" panose="02000000000000000000" pitchFamily="2" charset="0"/>
              </a:rPr>
              <a:t>Today's network architecture is complex and is faced with a threat environment that is always changing and attackers that are always trying to find and exploit vulnerabilities. These vulnerabilities can exist in a broad number of areas, including devices, data, applications, users and locations. For this reason, there are many network security management tools and applications in use today that address individual threats and exploits and also regulatory non-compliance. When just a few minutes of downtime can cause widespread disruption and massive damage to an organization's bottom line and reputation, it is essential that these protection measures are in place.</a:t>
            </a:r>
          </a:p>
        </p:txBody>
      </p:sp>
    </p:spTree>
    <p:extLst>
      <p:ext uri="{BB962C8B-B14F-4D97-AF65-F5344CB8AC3E}">
        <p14:creationId xmlns:p14="http://schemas.microsoft.com/office/powerpoint/2010/main" val="117513334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PH" dirty="0"/>
              <a:t> CIA Triad</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619874" y="1946470"/>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endParaRPr lang="en-US" sz="2400" dirty="0">
              <a:latin typeface="Roboto Condensed Light" panose="02000000000000000000" pitchFamily="2" charset="0"/>
              <a:ea typeface="Roboto Condensed Light" panose="02000000000000000000" pitchFamily="2" charset="0"/>
            </a:endParaRPr>
          </a:p>
        </p:txBody>
      </p:sp>
      <p:sp>
        <p:nvSpPr>
          <p:cNvPr id="6" name="Google Shape;259;p22">
            <a:extLst>
              <a:ext uri="{FF2B5EF4-FFF2-40B4-BE49-F238E27FC236}">
                <a16:creationId xmlns:a16="http://schemas.microsoft.com/office/drawing/2014/main" id="{C70BC39D-F092-4237-9E26-ACACF9F80B20}"/>
              </a:ext>
            </a:extLst>
          </p:cNvPr>
          <p:cNvSpPr txBox="1">
            <a:spLocks/>
          </p:cNvSpPr>
          <p:nvPr/>
        </p:nvSpPr>
        <p:spPr>
          <a:xfrm>
            <a:off x="123014" y="1361497"/>
            <a:ext cx="5837282"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r>
              <a:rPr lang="en-US" sz="2400" dirty="0">
                <a:latin typeface="Roboto Condensed Light" panose="02000000000000000000" pitchFamily="2" charset="0"/>
                <a:ea typeface="Roboto Condensed Light" panose="02000000000000000000" pitchFamily="2" charset="0"/>
              </a:rPr>
              <a:t>CIA - Confidentiality, Integrity and Availability</a:t>
            </a:r>
          </a:p>
        </p:txBody>
      </p:sp>
      <p:sp>
        <p:nvSpPr>
          <p:cNvPr id="7" name="Google Shape;259;p22">
            <a:extLst>
              <a:ext uri="{FF2B5EF4-FFF2-40B4-BE49-F238E27FC236}">
                <a16:creationId xmlns:a16="http://schemas.microsoft.com/office/drawing/2014/main" id="{ED702DDF-FDB9-43DE-BE29-E30132947A7F}"/>
              </a:ext>
            </a:extLst>
          </p:cNvPr>
          <p:cNvSpPr txBox="1">
            <a:spLocks/>
          </p:cNvSpPr>
          <p:nvPr/>
        </p:nvSpPr>
        <p:spPr>
          <a:xfrm>
            <a:off x="311699" y="1887021"/>
            <a:ext cx="8520599"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lgn="l">
              <a:buClr>
                <a:schemeClr val="dk1"/>
              </a:buClr>
            </a:pPr>
            <a:r>
              <a:rPr lang="en-US" sz="2400" dirty="0">
                <a:latin typeface="Roboto Condensed Light" panose="02000000000000000000" pitchFamily="2" charset="0"/>
                <a:ea typeface="Roboto Condensed Light" panose="02000000000000000000" pitchFamily="2" charset="0"/>
              </a:rPr>
              <a:t>The CIA Triad is actually a security model that has been developed to help people think about various parts of IT security.</a:t>
            </a:r>
          </a:p>
        </p:txBody>
      </p:sp>
    </p:spTree>
    <p:extLst>
      <p:ext uri="{BB962C8B-B14F-4D97-AF65-F5344CB8AC3E}">
        <p14:creationId xmlns:p14="http://schemas.microsoft.com/office/powerpoint/2010/main" val="421544665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n-PH" dirty="0"/>
              <a:t>AAA of Security</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619874" y="1946470"/>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endParaRPr lang="en-US" sz="2400" dirty="0">
              <a:latin typeface="Roboto Condensed Light" panose="02000000000000000000" pitchFamily="2" charset="0"/>
              <a:ea typeface="Roboto Condensed Light" panose="02000000000000000000" pitchFamily="2" charset="0"/>
            </a:endParaRPr>
          </a:p>
        </p:txBody>
      </p:sp>
      <p:sp>
        <p:nvSpPr>
          <p:cNvPr id="6" name="Google Shape;259;p22">
            <a:extLst>
              <a:ext uri="{FF2B5EF4-FFF2-40B4-BE49-F238E27FC236}">
                <a16:creationId xmlns:a16="http://schemas.microsoft.com/office/drawing/2014/main" id="{C70BC39D-F092-4237-9E26-ACACF9F80B20}"/>
              </a:ext>
            </a:extLst>
          </p:cNvPr>
          <p:cNvSpPr txBox="1">
            <a:spLocks/>
          </p:cNvSpPr>
          <p:nvPr/>
        </p:nvSpPr>
        <p:spPr>
          <a:xfrm>
            <a:off x="123014" y="1361496"/>
            <a:ext cx="8709286" cy="4367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lgn="l">
              <a:buClr>
                <a:schemeClr val="dk1"/>
              </a:buClr>
            </a:pPr>
            <a:r>
              <a:rPr lang="en-US" sz="2400" dirty="0">
                <a:latin typeface="Roboto Condensed Light" panose="02000000000000000000" pitchFamily="2" charset="0"/>
                <a:ea typeface="Roboto Condensed Light" panose="02000000000000000000" pitchFamily="2" charset="0"/>
              </a:rPr>
              <a:t>Authentication, authorization, and accounting (AAA) is a method you can use in your network to control which administrators are allowed to connect to which devices (authentication), what they can do on these devices (authorization), and log what they actually did while they were logged in (accounting).</a:t>
            </a:r>
          </a:p>
        </p:txBody>
      </p:sp>
    </p:spTree>
    <p:extLst>
      <p:ext uri="{BB962C8B-B14F-4D97-AF65-F5344CB8AC3E}">
        <p14:creationId xmlns:p14="http://schemas.microsoft.com/office/powerpoint/2010/main" val="262849567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 name="Picture 1">
            <a:extLst>
              <a:ext uri="{FF2B5EF4-FFF2-40B4-BE49-F238E27FC236}">
                <a16:creationId xmlns:a16="http://schemas.microsoft.com/office/drawing/2014/main" id="{B8A54DF7-5D92-4F49-808C-DCA8D3D1F8C0}"/>
              </a:ext>
            </a:extLst>
          </p:cNvPr>
          <p:cNvPicPr>
            <a:picLocks noChangeAspect="1"/>
          </p:cNvPicPr>
          <p:nvPr/>
        </p:nvPicPr>
        <p:blipFill>
          <a:blip r:embed="rId3"/>
          <a:stretch>
            <a:fillRect/>
          </a:stretch>
        </p:blipFill>
        <p:spPr>
          <a:xfrm>
            <a:off x="6560457" y="2799290"/>
            <a:ext cx="2283475" cy="1903335"/>
          </a:xfrm>
          <a:prstGeom prst="rect">
            <a:avLst/>
          </a:prstGeom>
        </p:spPr>
      </p:pic>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r>
              <a:rPr lang="en-PH" dirty="0"/>
              <a:t>Security Threats</a:t>
            </a:r>
          </a:p>
        </p:txBody>
      </p:sp>
      <p:cxnSp>
        <p:nvCxnSpPr>
          <p:cNvPr id="287" name="Google Shape;28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 name="Google Shape;259;p22">
            <a:extLst>
              <a:ext uri="{FF2B5EF4-FFF2-40B4-BE49-F238E27FC236}">
                <a16:creationId xmlns:a16="http://schemas.microsoft.com/office/drawing/2014/main" id="{F8132C94-53C3-4674-B326-645C4B4FF672}"/>
              </a:ext>
            </a:extLst>
          </p:cNvPr>
          <p:cNvSpPr txBox="1">
            <a:spLocks/>
          </p:cNvSpPr>
          <p:nvPr/>
        </p:nvSpPr>
        <p:spPr>
          <a:xfrm>
            <a:off x="619874" y="1946470"/>
            <a:ext cx="8095321"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buClr>
                <a:schemeClr val="dk1"/>
              </a:buClr>
            </a:pPr>
            <a:endParaRPr lang="en-US" sz="2400" dirty="0">
              <a:latin typeface="Roboto Condensed Light" panose="02000000000000000000" pitchFamily="2" charset="0"/>
              <a:ea typeface="Roboto Condensed Light" panose="02000000000000000000" pitchFamily="2" charset="0"/>
            </a:endParaRPr>
          </a:p>
        </p:txBody>
      </p:sp>
      <p:sp>
        <p:nvSpPr>
          <p:cNvPr id="5" name="Google Shape;259;p22">
            <a:extLst>
              <a:ext uri="{FF2B5EF4-FFF2-40B4-BE49-F238E27FC236}">
                <a16:creationId xmlns:a16="http://schemas.microsoft.com/office/drawing/2014/main" id="{C779C719-7D84-42B3-89B2-DA823EFBE091}"/>
              </a:ext>
            </a:extLst>
          </p:cNvPr>
          <p:cNvSpPr txBox="1">
            <a:spLocks/>
          </p:cNvSpPr>
          <p:nvPr/>
        </p:nvSpPr>
        <p:spPr>
          <a:xfrm>
            <a:off x="194596" y="1428610"/>
            <a:ext cx="8520599" cy="397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lgn="l">
              <a:buClr>
                <a:schemeClr val="dk1"/>
              </a:buClr>
            </a:pPr>
            <a:r>
              <a:rPr lang="en-US" sz="2400" dirty="0">
                <a:latin typeface="Roboto Condensed Light" panose="02000000000000000000" pitchFamily="2" charset="0"/>
                <a:ea typeface="Roboto Condensed Light" panose="02000000000000000000" pitchFamily="2" charset="0"/>
              </a:rPr>
              <a:t>Security Threat is defined as a risk that which can potentially harm </a:t>
            </a:r>
            <a:r>
              <a:rPr lang="en-US" sz="2400" b="1" u="sng" dirty="0">
                <a:latin typeface="Roboto Condensed Light" panose="02000000000000000000" pitchFamily="2" charset="0"/>
                <a:ea typeface="Roboto Condensed Light" panose="02000000000000000000" pitchFamily="2" charset="0"/>
              </a:rPr>
              <a:t>computer systems </a:t>
            </a:r>
            <a:r>
              <a:rPr lang="en-US" sz="2400" dirty="0">
                <a:latin typeface="Roboto Condensed Light" panose="02000000000000000000" pitchFamily="2" charset="0"/>
                <a:ea typeface="Roboto Condensed Light" panose="02000000000000000000" pitchFamily="2" charset="0"/>
              </a:rPr>
              <a:t>and </a:t>
            </a:r>
            <a:r>
              <a:rPr lang="en-US" sz="2400" b="1" u="sng" dirty="0">
                <a:latin typeface="Roboto Condensed Light" panose="02000000000000000000" pitchFamily="2" charset="0"/>
                <a:ea typeface="Roboto Condensed Light" panose="02000000000000000000" pitchFamily="2" charset="0"/>
              </a:rPr>
              <a:t>organization</a:t>
            </a:r>
            <a:r>
              <a:rPr lang="en-US" sz="2400" dirty="0">
                <a:latin typeface="Roboto Condensed Light" panose="02000000000000000000" pitchFamily="2" charset="0"/>
                <a:ea typeface="Roboto Condensed Light" panose="02000000000000000000" pitchFamily="2" charset="0"/>
              </a:rPr>
              <a:t>. The cause could be physical such as someone stealing a computer that contains vital data. The cause could also be non-physical such as a virus attack. </a:t>
            </a:r>
          </a:p>
        </p:txBody>
      </p:sp>
    </p:spTree>
    <p:extLst>
      <p:ext uri="{BB962C8B-B14F-4D97-AF65-F5344CB8AC3E}">
        <p14:creationId xmlns:p14="http://schemas.microsoft.com/office/powerpoint/2010/main" val="3514603695"/>
      </p:ext>
    </p:extLst>
  </p:cSld>
  <p:clrMapOvr>
    <a:masterClrMapping/>
  </p:clrMapOvr>
  <p:transition spd="slow">
    <p:push dir="u"/>
  </p:transition>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628</TotalTime>
  <Words>9083</Words>
  <Application>Microsoft Office PowerPoint</Application>
  <PresentationFormat>On-screen Show (16:9)</PresentationFormat>
  <Paragraphs>322</Paragraphs>
  <Slides>31</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Wingdings</vt:lpstr>
      <vt:lpstr>Roboto Black</vt:lpstr>
      <vt:lpstr>Bree Serif</vt:lpstr>
      <vt:lpstr>Roboto Light</vt:lpstr>
      <vt:lpstr>Arial</vt:lpstr>
      <vt:lpstr>Roboto Condensed Light</vt:lpstr>
      <vt:lpstr>WEB PROPOSAL</vt:lpstr>
      <vt:lpstr>PowerPoint Presentation</vt:lpstr>
      <vt:lpstr>TOPIC DISCUSSION</vt:lpstr>
      <vt:lpstr>TOPIC DISCUSSION</vt:lpstr>
      <vt:lpstr>TOPIC DISCUSSION</vt:lpstr>
      <vt:lpstr>Network Security</vt:lpstr>
      <vt:lpstr>Network Security</vt:lpstr>
      <vt:lpstr> CIA Triad</vt:lpstr>
      <vt:lpstr>AAA of Security</vt:lpstr>
      <vt:lpstr>Security Threats</vt:lpstr>
      <vt:lpstr>Hackers</vt:lpstr>
      <vt:lpstr>Hackers</vt:lpstr>
      <vt:lpstr>Threat Actors</vt:lpstr>
      <vt:lpstr>Malware</vt:lpstr>
      <vt:lpstr>Malware</vt:lpstr>
      <vt:lpstr>Viruses</vt:lpstr>
      <vt:lpstr>Worms</vt:lpstr>
      <vt:lpstr>Trojans</vt:lpstr>
      <vt:lpstr>Ransomware</vt:lpstr>
      <vt:lpstr>Spyware</vt:lpstr>
      <vt:lpstr>Rootkits</vt:lpstr>
      <vt:lpstr>Spam</vt:lpstr>
      <vt:lpstr>Common Delivery Methods</vt:lpstr>
      <vt:lpstr>Phishing</vt:lpstr>
      <vt:lpstr>Botnets and Zombies</vt:lpstr>
      <vt:lpstr>Active Interception and Privilege</vt:lpstr>
      <vt:lpstr>Backdoors and Logic Bombs</vt:lpstr>
      <vt:lpstr>Symptoms of Infection</vt:lpstr>
      <vt:lpstr>Preventing Malware</vt:lpstr>
      <vt:lpstr>Preventing Malware</vt:lpstr>
      <vt:lpstr>Preventing Malware</vt:lpstr>
      <vt:lpstr>Removing Malware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CompTIA  Security</dc:title>
  <cp:lastModifiedBy>Shiela Mae Velga</cp:lastModifiedBy>
  <cp:revision>114</cp:revision>
  <dcterms:modified xsi:type="dcterms:W3CDTF">2020-04-13T22:58:30Z</dcterms:modified>
</cp:coreProperties>
</file>