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307" r:id="rId3"/>
    <p:sldId id="318" r:id="rId4"/>
    <p:sldId id="258" r:id="rId5"/>
    <p:sldId id="259" r:id="rId6"/>
    <p:sldId id="309" r:id="rId7"/>
    <p:sldId id="310" r:id="rId8"/>
    <p:sldId id="311" r:id="rId9"/>
    <p:sldId id="312" r:id="rId10"/>
    <p:sldId id="321" r:id="rId11"/>
    <p:sldId id="313" r:id="rId12"/>
    <p:sldId id="314" r:id="rId13"/>
    <p:sldId id="315" r:id="rId14"/>
    <p:sldId id="316" r:id="rId15"/>
    <p:sldId id="317" r:id="rId16"/>
    <p:sldId id="320" r:id="rId17"/>
  </p:sldIdLst>
  <p:sldSz cx="9144000" cy="5143500" type="screen16x9"/>
  <p:notesSz cx="6858000" cy="9144000"/>
  <p:embeddedFontLst>
    <p:embeddedFont>
      <p:font typeface="Bree Serif" panose="020B0604020202020204" charset="0"/>
      <p:regular r:id="rId19"/>
    </p:embeddedFont>
    <p:embeddedFont>
      <p:font typeface="Roboto Black" panose="020B0604020202020204" charset="0"/>
      <p:bold r:id="rId20"/>
      <p:boldItalic r:id="rId21"/>
    </p:embeddedFont>
    <p:embeddedFont>
      <p:font typeface="Roboto Condensed Light" panose="02000000000000000000" pitchFamily="2" charset="0"/>
      <p:regular r:id="rId22"/>
      <p:italic r:id="rId23"/>
    </p:embeddedFont>
    <p:embeddedFont>
      <p:font typeface="Roboto Light" panose="020B0604020202020204" charset="0"/>
      <p:regular r:id="rId24"/>
      <p:bold r:id="rId25"/>
      <p:italic r:id="rId26"/>
      <p:boldItalic r:id="rId27"/>
    </p:embeddedFont>
    <p:embeddedFont>
      <p:font typeface="Roboto Mono Thin"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542"/>
    <a:srgbClr val="48FED4"/>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17" autoAdjust="0"/>
  </p:normalViewPr>
  <p:slideViewPr>
    <p:cSldViewPr snapToGrid="0">
      <p:cViewPr varScale="1">
        <p:scale>
          <a:sx n="71" d="100"/>
          <a:sy n="71" d="100"/>
        </p:scale>
        <p:origin x="13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s-cert.gov/ncas/tips/ST04-00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vmware.com/topics/glossary/content/bare-metal-hyperviso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s-cert.gov/ncas/tips/ST04-00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Best Practices for Software Updates</a:t>
            </a:r>
          </a:p>
          <a:p>
            <a:r>
              <a:rPr lang="en-US" sz="1100" b="0" i="0" u="none" strike="noStrike" cap="none" dirty="0">
                <a:solidFill>
                  <a:srgbClr val="000000"/>
                </a:solidFill>
                <a:effectLst/>
                <a:latin typeface="Arial"/>
                <a:ea typeface="Arial"/>
                <a:cs typeface="Arial"/>
                <a:sym typeface="Arial"/>
              </a:rPr>
              <a:t>Enable automatic software updates whenever possible. This will ensure that software updates are installed as quickly as possible.</a:t>
            </a:r>
          </a:p>
          <a:p>
            <a:r>
              <a:rPr lang="en-US" sz="1100" b="0" i="0" u="none" strike="noStrike" cap="none" dirty="0">
                <a:solidFill>
                  <a:srgbClr val="000000"/>
                </a:solidFill>
                <a:effectLst/>
                <a:latin typeface="Arial"/>
                <a:ea typeface="Arial"/>
                <a:cs typeface="Arial"/>
                <a:sym typeface="Arial"/>
              </a:rPr>
              <a:t>Do not use unsupported EOL software.</a:t>
            </a:r>
          </a:p>
          <a:p>
            <a:r>
              <a:rPr lang="en-US" sz="1100" b="0" i="0" u="none" strike="noStrike" cap="none" dirty="0">
                <a:solidFill>
                  <a:srgbClr val="000000"/>
                </a:solidFill>
                <a:effectLst/>
                <a:latin typeface="Arial"/>
                <a:ea typeface="Arial"/>
                <a:cs typeface="Arial"/>
                <a:sym typeface="Arial"/>
              </a:rPr>
              <a:t>Always visit vendor sites directly rather than clicking on advertisements or email links.</a:t>
            </a:r>
          </a:p>
          <a:p>
            <a:r>
              <a:rPr lang="en-US" sz="1100" b="0" i="0" u="none" strike="noStrike" cap="none" dirty="0">
                <a:solidFill>
                  <a:srgbClr val="000000"/>
                </a:solidFill>
                <a:effectLst/>
                <a:latin typeface="Arial"/>
                <a:ea typeface="Arial"/>
                <a:cs typeface="Arial"/>
                <a:sym typeface="Arial"/>
              </a:rPr>
              <a:t>Avoid software updates while using untrusted networks.</a:t>
            </a:r>
          </a:p>
          <a:p>
            <a:pPr marL="0" lvl="0" indent="0" algn="l" rtl="0">
              <a:spcBef>
                <a:spcPts val="0"/>
              </a:spcBef>
              <a:spcAft>
                <a:spcPts val="0"/>
              </a:spcAft>
              <a:buNone/>
            </a:pPr>
            <a:r>
              <a:rPr lang="en-PH" dirty="0">
                <a:hlinkClick r:id="rId3"/>
              </a:rPr>
              <a:t>https://www.us-cert.gov/ncas/tips/ST04-006</a:t>
            </a:r>
            <a:endParaRPr dirty="0"/>
          </a:p>
        </p:txBody>
      </p:sp>
    </p:spTree>
    <p:extLst>
      <p:ext uri="{BB962C8B-B14F-4D97-AF65-F5344CB8AC3E}">
        <p14:creationId xmlns:p14="http://schemas.microsoft.com/office/powerpoint/2010/main" val="392237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Patch management is one of the most efficient methods of reducing known operating system and application vulnerabilities. It includes testing, deploying, and verifying changes made by patches.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8537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Group policy is implemented on a domain controller within a domain. Administrators use it to create password policies, lock down the GUI, configure host-based firewalls, and much more.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033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025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Generally, there are two types of hypervisors. Type 1 hypervisors, called “</a:t>
            </a:r>
            <a:r>
              <a:rPr lang="en-US" sz="1100" b="0" i="0" u="none" strike="noStrike" cap="none" dirty="0">
                <a:solidFill>
                  <a:srgbClr val="000000"/>
                </a:solidFill>
                <a:effectLst/>
                <a:latin typeface="Arial"/>
                <a:ea typeface="Arial"/>
                <a:cs typeface="Arial"/>
                <a:sym typeface="Arial"/>
                <a:hlinkClick r:id="rId3"/>
              </a:rPr>
              <a:t>bare metal</a:t>
            </a:r>
            <a:r>
              <a:rPr lang="en-US" sz="1100" b="0" i="0" u="none" strike="noStrike" cap="none" dirty="0">
                <a:solidFill>
                  <a:srgbClr val="000000"/>
                </a:solidFill>
                <a:effectLst/>
                <a:latin typeface="Arial"/>
                <a:ea typeface="Arial"/>
                <a:cs typeface="Arial"/>
                <a:sym typeface="Arial"/>
              </a:rPr>
              <a:t>,” run directly on the host’s hardware. Type 2 hypervisors, called “hosted,” run as a software layer on an operating system, like other computer programs.</a:t>
            </a:r>
          </a:p>
          <a:p>
            <a:pPr marL="158750" indent="0">
              <a:buNone/>
            </a:pPr>
            <a:br>
              <a:rPr lang="en-US" sz="1100" b="0" i="0" u="none" strike="noStrike" cap="none" dirty="0">
                <a:solidFill>
                  <a:srgbClr val="000000"/>
                </a:solidFill>
                <a:effectLst/>
                <a:latin typeface="Arial"/>
                <a:ea typeface="Arial"/>
                <a:cs typeface="Arial"/>
                <a:sym typeface="Arial"/>
              </a:rPr>
            </a:br>
            <a:endParaRPr dirty="0"/>
          </a:p>
        </p:txBody>
      </p:sp>
    </p:spTree>
    <p:extLst>
      <p:ext uri="{BB962C8B-B14F-4D97-AF65-F5344CB8AC3E}">
        <p14:creationId xmlns:p14="http://schemas.microsoft.com/office/powerpoint/2010/main" val="322506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hypervisor is supposed to prevent this type of access by restricting a virtual machine’s access to only those resources assigned to that machine. Escape attacks allow a process running on the virtual machine to “escape” those hypervisor restrictions. </a:t>
            </a:r>
            <a:endParaRPr dirty="0"/>
          </a:p>
        </p:txBody>
      </p:sp>
    </p:spTree>
    <p:extLst>
      <p:ext uri="{BB962C8B-B14F-4D97-AF65-F5344CB8AC3E}">
        <p14:creationId xmlns:p14="http://schemas.microsoft.com/office/powerpoint/2010/main" val="371090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112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805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59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626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187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It was actually developed in the early 1980’s and received evaluation from the National Security Agency in 1984.  A trusted operating system generally involves four components.  They are information compartmentalization, role compartmentalization, least privilege and kernel level enforcement.  Let’s look at these four principles a little more in depth.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Information compartmentalization restricts what information an application has access to.  If one application on the system is broken into, this prevents access to another unrelated application.  For instance, if the web server component is compromised, the attacker won’t be able to get at the database component.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Role compartmentalization restricts the control a user has.  There is no such thing as root access on a trusted operating system.  Even adding users and other routine administrative tasks requires the use of more than one account.  This would prevent an attacker from getting full control of the system.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Least privilege restricts what processes are able to perform.  Processes should only have enough rights to perform their duty.  For example, a web server process should not be able to modify an e-mail file or any other system files, just the web files that it uses.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Kernel level enforcement ensures that security decisions are made at a low level where users or applications cannot interfere with them.  This also reduces system overhead because the security decisions are close to the resources being protected.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Basically a trusted operating system is about separating elements from each other and making access between areas more difficult.  It’s like having a firewall and access list to each application and process. </a:t>
            </a:r>
            <a:endParaRPr dirty="0"/>
          </a:p>
        </p:txBody>
      </p:sp>
    </p:spTree>
    <p:extLst>
      <p:ext uri="{BB962C8B-B14F-4D97-AF65-F5344CB8AC3E}">
        <p14:creationId xmlns:p14="http://schemas.microsoft.com/office/powerpoint/2010/main" val="114022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When software updates become available, vendors usually put them on their websites for users to download. Install updates as soon as possible to protect your computer, phone, or other digital device against attackers who would take advantage of system vulnerabilities. Attackers may target vulnerabilities for months or even years after updates are available.</a:t>
            </a:r>
          </a:p>
          <a:p>
            <a:pPr marL="0" lvl="0" indent="0" algn="l" rtl="0">
              <a:spcBef>
                <a:spcPts val="0"/>
              </a:spcBef>
              <a:spcAft>
                <a:spcPts val="0"/>
              </a:spcAft>
              <a:buNone/>
            </a:pPr>
            <a:r>
              <a:rPr lang="en-PH" dirty="0">
                <a:hlinkClick r:id="rId3"/>
              </a:rPr>
              <a:t>https://www.us-cert.gov/ncas/tips/ST04-006</a:t>
            </a:r>
            <a:endParaRPr dirty="0"/>
          </a:p>
        </p:txBody>
      </p:sp>
    </p:spTree>
    <p:extLst>
      <p:ext uri="{BB962C8B-B14F-4D97-AF65-F5344CB8AC3E}">
        <p14:creationId xmlns:p14="http://schemas.microsoft.com/office/powerpoint/2010/main" val="429325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extLst>
      <p:ext uri="{BB962C8B-B14F-4D97-AF65-F5344CB8AC3E}">
        <p14:creationId xmlns:p14="http://schemas.microsoft.com/office/powerpoint/2010/main" val="34722884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5;p20">
            <a:extLst>
              <a:ext uri="{FF2B5EF4-FFF2-40B4-BE49-F238E27FC236}">
                <a16:creationId xmlns:a16="http://schemas.microsoft.com/office/drawing/2014/main" id="{ECC21FBF-84A4-47DE-B5BC-FF6F5ECEF41F}"/>
              </a:ext>
            </a:extLst>
          </p:cNvPr>
          <p:cNvSpPr txBox="1">
            <a:spLocks/>
          </p:cNvSpPr>
          <p:nvPr/>
        </p:nvSpPr>
        <p:spPr>
          <a:xfrm>
            <a:off x="5404645" y="2710974"/>
            <a:ext cx="34712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en-PH" sz="4800" dirty="0"/>
              <a:t>Information Security 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188259" y="644550"/>
            <a:ext cx="8644041" cy="606600"/>
          </a:xfrm>
          <a:prstGeom prst="rect">
            <a:avLst/>
          </a:prstGeom>
        </p:spPr>
        <p:txBody>
          <a:bodyPr spcFirstLastPara="1" wrap="square" lIns="91425" tIns="91425" rIns="91425" bIns="91425" anchor="b" anchorCtr="0">
            <a:noAutofit/>
          </a:bodyPr>
          <a:lstStyle/>
          <a:p>
            <a:pPr lvl="0"/>
            <a:r>
              <a:rPr lang="en-PH" dirty="0"/>
              <a:t>Updates and Patches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73885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Users can install updates manually or elect for their software programs to update automatically. Manual updates require the user or administrator to visit the vendor’s website to download and install software files. Automatic updates require user or administrator consent when installing or configuring the software. Once you consent to automatic updates, software updates are “pushed” (or installed) to your system automatically.</a:t>
            </a:r>
          </a:p>
        </p:txBody>
      </p:sp>
    </p:spTree>
    <p:extLst>
      <p:ext uri="{BB962C8B-B14F-4D97-AF65-F5344CB8AC3E}">
        <p14:creationId xmlns:p14="http://schemas.microsoft.com/office/powerpoint/2010/main" val="27058579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 Patch Management</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73885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Patch management is a hardening procedure that ensures that systems and applications stay up to date with current patches. This is one of the most efficient ways to reduce operating system and application vulnerabilities, since it protects systems from known vulnerabilities. Patch management includes a group of methodologies and includes the process of identifying, downloading, testing, deploying, and verifying patches.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4138183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Group Policies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Windows domains use Group Policy to manage multiple users and computers in a domain. Group Policy allows</a:t>
            </a:r>
          </a:p>
          <a:p>
            <a:pPr marL="0" indent="0">
              <a:buClr>
                <a:schemeClr val="dk1"/>
              </a:buClr>
            </a:pPr>
            <a:r>
              <a:rPr lang="en-US" sz="2400" dirty="0">
                <a:latin typeface="Roboto Condensed Light" panose="02000000000000000000" pitchFamily="2" charset="0"/>
                <a:ea typeface="Roboto Condensed Light" panose="02000000000000000000" pitchFamily="2" charset="0"/>
              </a:rPr>
              <a:t>an administrator to configure a setting once in a Group Policy object (GPO) and apply this setting to many users and computers within the domain. Group Policy is implemented on a domain controller in a domain, but can also be applied to individual computers.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1113325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US" dirty="0"/>
              <a:t>File Systems and Hard Drives</a:t>
            </a:r>
            <a:endParaRPr lang="en-PH" dirty="0"/>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It is important to understand hard disks and filesystems, as these are the major sources of data storage. People usually delete their tracks after committing a crime with a computer in order to avoid being traced. That is why recovering the deleted files of hard disks and analyzing filesystems is important when investigating a computer-based crime.</a:t>
            </a:r>
          </a:p>
        </p:txBody>
      </p:sp>
    </p:spTree>
    <p:extLst>
      <p:ext uri="{BB962C8B-B14F-4D97-AF65-F5344CB8AC3E}">
        <p14:creationId xmlns:p14="http://schemas.microsoft.com/office/powerpoint/2010/main" val="29539740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Hypervisors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hypervisor, also known as a virtual machine monitor, is a process that creates and runs virtual machines (VMs). A hypervisor allows one host computer to support multiple guest VMs by virtually sharing its resources, like memory and processing. </a:t>
            </a:r>
          </a:p>
        </p:txBody>
      </p:sp>
    </p:spTree>
    <p:extLst>
      <p:ext uri="{BB962C8B-B14F-4D97-AF65-F5344CB8AC3E}">
        <p14:creationId xmlns:p14="http://schemas.microsoft.com/office/powerpoint/2010/main" val="110849049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dirty="0"/>
              <a:t>Threats to VMs</a:t>
            </a:r>
            <a:endParaRPr lang="en-PH" dirty="0"/>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Virtual machine escape vulnerabilities are the most serious issue that may exist in a virtualized environment, particularly when a virtual host runs systems of differing security levels. In an escape attack, the attacker has access to a single virtual host and then manages to leverage that access to intrude on the resources assigned to a different virtual machine. </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282981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Securing VMs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To secure your VMs, keep the guest operating systems patched and protect your environment just as you protect your physical machine. Consider disabling unnecessary functionality, minimize the use of the VM console, and follow other best practices.</a:t>
            </a:r>
          </a:p>
        </p:txBody>
      </p:sp>
    </p:spTree>
    <p:extLst>
      <p:ext uri="{BB962C8B-B14F-4D97-AF65-F5344CB8AC3E}">
        <p14:creationId xmlns:p14="http://schemas.microsoft.com/office/powerpoint/2010/main" val="11356846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6</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Securing Systems</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Unnecessary Applications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Restricting Applications</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Unnecessary Services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Trusted Operating System</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Updates and Patches</a:t>
            </a:r>
          </a:p>
        </p:txBody>
      </p:sp>
      <p:sp>
        <p:nvSpPr>
          <p:cNvPr id="22" name="Google Shape;220;p21">
            <a:extLst>
              <a:ext uri="{FF2B5EF4-FFF2-40B4-BE49-F238E27FC236}">
                <a16:creationId xmlns:a16="http://schemas.microsoft.com/office/drawing/2014/main" id="{C25CD3FF-403A-4A31-A0DC-A49CF73CD253}"/>
              </a:ext>
            </a:extLst>
          </p:cNvPr>
          <p:cNvSpPr txBox="1">
            <a:spLocks/>
          </p:cNvSpPr>
          <p:nvPr/>
        </p:nvSpPr>
        <p:spPr>
          <a:xfrm>
            <a:off x="748064" y="367495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6.6</a:t>
            </a:r>
          </a:p>
        </p:txBody>
      </p:sp>
      <p:sp>
        <p:nvSpPr>
          <p:cNvPr id="23" name="Google Shape;232;p21">
            <a:extLst>
              <a:ext uri="{FF2B5EF4-FFF2-40B4-BE49-F238E27FC236}">
                <a16:creationId xmlns:a16="http://schemas.microsoft.com/office/drawing/2014/main" id="{68039168-3AB8-4BA8-A2C9-A83E0A55F3D0}"/>
              </a:ext>
            </a:extLst>
          </p:cNvPr>
          <p:cNvSpPr txBox="1">
            <a:spLocks/>
          </p:cNvSpPr>
          <p:nvPr/>
        </p:nvSpPr>
        <p:spPr>
          <a:xfrm>
            <a:off x="1914359" y="4113027"/>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Patch Management</a:t>
            </a:r>
          </a:p>
        </p:txBody>
      </p:sp>
      <p:sp>
        <p:nvSpPr>
          <p:cNvPr id="24" name="Google Shape;220;p21">
            <a:extLst>
              <a:ext uri="{FF2B5EF4-FFF2-40B4-BE49-F238E27FC236}">
                <a16:creationId xmlns:a16="http://schemas.microsoft.com/office/drawing/2014/main" id="{7548EFC3-BB69-44B7-983A-3D43CA76B24E}"/>
              </a:ext>
            </a:extLst>
          </p:cNvPr>
          <p:cNvSpPr txBox="1">
            <a:spLocks/>
          </p:cNvSpPr>
          <p:nvPr/>
        </p:nvSpPr>
        <p:spPr>
          <a:xfrm>
            <a:off x="752840" y="409183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6.7</a:t>
            </a:r>
          </a:p>
        </p:txBody>
      </p:sp>
      <p:sp>
        <p:nvSpPr>
          <p:cNvPr id="25" name="Google Shape;232;p21">
            <a:extLst>
              <a:ext uri="{FF2B5EF4-FFF2-40B4-BE49-F238E27FC236}">
                <a16:creationId xmlns:a16="http://schemas.microsoft.com/office/drawing/2014/main" id="{8FC58FFD-039D-4027-9FE2-90C6512E32C0}"/>
              </a:ext>
            </a:extLst>
          </p:cNvPr>
          <p:cNvSpPr txBox="1">
            <a:spLocks/>
          </p:cNvSpPr>
          <p:nvPr/>
        </p:nvSpPr>
        <p:spPr>
          <a:xfrm>
            <a:off x="1919135" y="4529911"/>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Group Policies</a:t>
            </a:r>
          </a:p>
        </p:txBody>
      </p:sp>
      <p:sp>
        <p:nvSpPr>
          <p:cNvPr id="26" name="Google Shape;220;p21">
            <a:extLst>
              <a:ext uri="{FF2B5EF4-FFF2-40B4-BE49-F238E27FC236}">
                <a16:creationId xmlns:a16="http://schemas.microsoft.com/office/drawing/2014/main" id="{DAECB4F7-5EC6-47B2-A4AE-D214F116CEC2}"/>
              </a:ext>
            </a:extLst>
          </p:cNvPr>
          <p:cNvSpPr txBox="1">
            <a:spLocks/>
          </p:cNvSpPr>
          <p:nvPr/>
        </p:nvSpPr>
        <p:spPr>
          <a:xfrm>
            <a:off x="768221" y="44289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6.8</a:t>
            </a:r>
          </a:p>
        </p:txBody>
      </p:sp>
      <p:sp>
        <p:nvSpPr>
          <p:cNvPr id="27" name="Google Shape;232;p21">
            <a:extLst>
              <a:ext uri="{FF2B5EF4-FFF2-40B4-BE49-F238E27FC236}">
                <a16:creationId xmlns:a16="http://schemas.microsoft.com/office/drawing/2014/main" id="{230A8045-65EC-4641-AE23-8C28D72EE1AD}"/>
              </a:ext>
            </a:extLst>
          </p:cNvPr>
          <p:cNvSpPr txBox="1">
            <a:spLocks/>
          </p:cNvSpPr>
          <p:nvPr/>
        </p:nvSpPr>
        <p:spPr>
          <a:xfrm>
            <a:off x="1934516" y="48670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File Systems and Hard Drives</a:t>
            </a:r>
            <a:endParaRPr lang="en-PH" sz="1600" dirty="0"/>
          </a:p>
        </p:txBody>
      </p:sp>
    </p:spTree>
    <p:extLst>
      <p:ext uri="{BB962C8B-B14F-4D97-AF65-F5344CB8AC3E}">
        <p14:creationId xmlns:p14="http://schemas.microsoft.com/office/powerpoint/2010/main" val="5501421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7</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Virtualization</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7.1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Hypervisors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7.2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Threats to VMs</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7.3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Securing VMs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7.4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Bluetooth Attacks</a:t>
            </a:r>
          </a:p>
        </p:txBody>
      </p:sp>
    </p:spTree>
    <p:extLst>
      <p:ext uri="{BB962C8B-B14F-4D97-AF65-F5344CB8AC3E}">
        <p14:creationId xmlns:p14="http://schemas.microsoft.com/office/powerpoint/2010/main" val="22621149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buClr>
                <a:schemeClr val="dk1"/>
              </a:buClr>
              <a:buSzPts val="1100"/>
            </a:pPr>
            <a:r>
              <a:rPr lang="en-PH" sz="3200" dirty="0"/>
              <a:t>SECURING SYSTEM</a:t>
            </a:r>
          </a:p>
        </p:txBody>
      </p:sp>
      <p:sp>
        <p:nvSpPr>
          <p:cNvPr id="259" name="Google Shape;259;p22"/>
          <p:cNvSpPr txBox="1">
            <a:spLocks noGrp="1"/>
          </p:cNvSpPr>
          <p:nvPr>
            <p:ph type="subTitle" idx="1"/>
          </p:nvPr>
        </p:nvSpPr>
        <p:spPr>
          <a:xfrm>
            <a:off x="5081958" y="2534771"/>
            <a:ext cx="3457500" cy="1420500"/>
          </a:xfrm>
          <a:prstGeom prst="rect">
            <a:avLst/>
          </a:prstGeom>
        </p:spPr>
        <p:txBody>
          <a:bodyPr spcFirstLastPara="1" wrap="square" lIns="91425" tIns="91425" rIns="91425" bIns="91425" anchor="t" anchorCtr="0">
            <a:noAutofit/>
          </a:bodyPr>
          <a:lstStyle/>
          <a:p>
            <a:pPr marL="0" lvl="0" indent="0">
              <a:buClr>
                <a:schemeClr val="dk1"/>
              </a:buClr>
            </a:pPr>
            <a:r>
              <a:rPr lang="en-US" sz="1800" dirty="0">
                <a:latin typeface="Roboto Condensed Light" panose="02000000000000000000" pitchFamily="2" charset="0"/>
                <a:ea typeface="Roboto Condensed Light" panose="02000000000000000000" pitchFamily="2" charset="0"/>
              </a:rPr>
              <a:t>Hardening is the practice of making a system or application more secure from its default installation. </a:t>
            </a:r>
            <a:endParaRPr sz="2800" dirty="0">
              <a:latin typeface="Roboto Condensed Light" panose="02000000000000000000" pitchFamily="2" charset="0"/>
              <a:ea typeface="Roboto Condensed Light" panose="02000000000000000000" pitchFamily="2" charset="0"/>
            </a:endParaRPr>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pic>
        <p:nvPicPr>
          <p:cNvPr id="1026" name="Picture 2" descr="Are Your IT Systems Secure? – Your Safety Course">
            <a:extLst>
              <a:ext uri="{FF2B5EF4-FFF2-40B4-BE49-F238E27FC236}">
                <a16:creationId xmlns:a16="http://schemas.microsoft.com/office/drawing/2014/main" id="{A143A40D-B879-4F0C-BA34-24ABE338E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00" y="1366837"/>
            <a:ext cx="3619500" cy="2409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Unnecessary Applications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grpSp>
        <p:nvGrpSpPr>
          <p:cNvPr id="5" name="Group 4">
            <a:extLst>
              <a:ext uri="{FF2B5EF4-FFF2-40B4-BE49-F238E27FC236}">
                <a16:creationId xmlns:a16="http://schemas.microsoft.com/office/drawing/2014/main" id="{4BB83237-83E1-4186-9377-5EB4CB564372}"/>
              </a:ext>
            </a:extLst>
          </p:cNvPr>
          <p:cNvGrpSpPr/>
          <p:nvPr/>
        </p:nvGrpSpPr>
        <p:grpSpPr>
          <a:xfrm>
            <a:off x="513406" y="1550287"/>
            <a:ext cx="7687646" cy="606600"/>
            <a:chOff x="306822" y="3098351"/>
            <a:chExt cx="7687646" cy="606600"/>
          </a:xfrm>
        </p:grpSpPr>
        <p:sp>
          <p:nvSpPr>
            <p:cNvPr id="6" name="Google Shape;215;p21">
              <a:extLst>
                <a:ext uri="{FF2B5EF4-FFF2-40B4-BE49-F238E27FC236}">
                  <a16:creationId xmlns:a16="http://schemas.microsoft.com/office/drawing/2014/main" id="{3D2CD71B-E533-46FC-A430-D53C836380A3}"/>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Regular uninstall</a:t>
              </a:r>
            </a:p>
          </p:txBody>
        </p:sp>
        <p:sp>
          <p:nvSpPr>
            <p:cNvPr id="7" name="Google Shape;216;p21">
              <a:extLst>
                <a:ext uri="{FF2B5EF4-FFF2-40B4-BE49-F238E27FC236}">
                  <a16:creationId xmlns:a16="http://schemas.microsoft.com/office/drawing/2014/main" id="{5ABC888C-731E-45DE-910E-C0377DFB92C0}"/>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grpSp>
        <p:nvGrpSpPr>
          <p:cNvPr id="8" name="Group 7">
            <a:extLst>
              <a:ext uri="{FF2B5EF4-FFF2-40B4-BE49-F238E27FC236}">
                <a16:creationId xmlns:a16="http://schemas.microsoft.com/office/drawing/2014/main" id="{DC20E6DB-049F-45C2-B831-DE886B4DDD18}"/>
              </a:ext>
            </a:extLst>
          </p:cNvPr>
          <p:cNvGrpSpPr/>
          <p:nvPr/>
        </p:nvGrpSpPr>
        <p:grpSpPr>
          <a:xfrm>
            <a:off x="513406" y="1965150"/>
            <a:ext cx="7687646" cy="606600"/>
            <a:chOff x="306822" y="3098351"/>
            <a:chExt cx="7687646" cy="606600"/>
          </a:xfrm>
        </p:grpSpPr>
        <p:sp>
          <p:nvSpPr>
            <p:cNvPr id="9" name="Google Shape;215;p21">
              <a:extLst>
                <a:ext uri="{FF2B5EF4-FFF2-40B4-BE49-F238E27FC236}">
                  <a16:creationId xmlns:a16="http://schemas.microsoft.com/office/drawing/2014/main" id="{04027869-4425-4F70-A819-E7D9DC858675}"/>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Uninstall new or preinstalled Windows apps</a:t>
              </a:r>
            </a:p>
          </p:txBody>
        </p:sp>
        <p:sp>
          <p:nvSpPr>
            <p:cNvPr id="10" name="Google Shape;216;p21">
              <a:extLst>
                <a:ext uri="{FF2B5EF4-FFF2-40B4-BE49-F238E27FC236}">
                  <a16:creationId xmlns:a16="http://schemas.microsoft.com/office/drawing/2014/main" id="{DEAEF727-8490-4907-8ED5-D1E80345F7FF}"/>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grpSp>
        <p:nvGrpSpPr>
          <p:cNvPr id="11" name="Group 10">
            <a:extLst>
              <a:ext uri="{FF2B5EF4-FFF2-40B4-BE49-F238E27FC236}">
                <a16:creationId xmlns:a16="http://schemas.microsoft.com/office/drawing/2014/main" id="{23C9E080-173C-4EC4-A42C-884CE907C8E4}"/>
              </a:ext>
            </a:extLst>
          </p:cNvPr>
          <p:cNvGrpSpPr/>
          <p:nvPr/>
        </p:nvGrpSpPr>
        <p:grpSpPr>
          <a:xfrm>
            <a:off x="513406" y="2378888"/>
            <a:ext cx="7687646" cy="606600"/>
            <a:chOff x="306822" y="3098351"/>
            <a:chExt cx="7687646" cy="606600"/>
          </a:xfrm>
        </p:grpSpPr>
        <p:sp>
          <p:nvSpPr>
            <p:cNvPr id="12" name="Google Shape;215;p21">
              <a:extLst>
                <a:ext uri="{FF2B5EF4-FFF2-40B4-BE49-F238E27FC236}">
                  <a16:creationId xmlns:a16="http://schemas.microsoft.com/office/drawing/2014/main" id="{3E660453-95A6-4579-8044-F3CE9A3BACB7}"/>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Uninstall apps you rarely use</a:t>
              </a:r>
            </a:p>
          </p:txBody>
        </p:sp>
        <p:sp>
          <p:nvSpPr>
            <p:cNvPr id="13" name="Google Shape;216;p21">
              <a:extLst>
                <a:ext uri="{FF2B5EF4-FFF2-40B4-BE49-F238E27FC236}">
                  <a16:creationId xmlns:a16="http://schemas.microsoft.com/office/drawing/2014/main" id="{F1E040AB-67E2-4165-A8C2-3794DDDC6CA8}"/>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grpSp>
        <p:nvGrpSpPr>
          <p:cNvPr id="14" name="Group 13">
            <a:extLst>
              <a:ext uri="{FF2B5EF4-FFF2-40B4-BE49-F238E27FC236}">
                <a16:creationId xmlns:a16="http://schemas.microsoft.com/office/drawing/2014/main" id="{6A61662A-AD50-43E4-B06F-1457C502BBF5}"/>
              </a:ext>
            </a:extLst>
          </p:cNvPr>
          <p:cNvGrpSpPr/>
          <p:nvPr/>
        </p:nvGrpSpPr>
        <p:grpSpPr>
          <a:xfrm>
            <a:off x="513406" y="2658215"/>
            <a:ext cx="7687646" cy="606600"/>
            <a:chOff x="306822" y="3098351"/>
            <a:chExt cx="7687646" cy="606600"/>
          </a:xfrm>
        </p:grpSpPr>
        <p:sp>
          <p:nvSpPr>
            <p:cNvPr id="15" name="Google Shape;215;p21">
              <a:extLst>
                <a:ext uri="{FF2B5EF4-FFF2-40B4-BE49-F238E27FC236}">
                  <a16:creationId xmlns:a16="http://schemas.microsoft.com/office/drawing/2014/main" id="{5E6622CB-F2D1-47DD-9181-B68AD048BB3A}"/>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Avoid installing unrecognized apps or apps from unknown authors.</a:t>
              </a:r>
            </a:p>
          </p:txBody>
        </p:sp>
        <p:sp>
          <p:nvSpPr>
            <p:cNvPr id="16" name="Google Shape;216;p21">
              <a:extLst>
                <a:ext uri="{FF2B5EF4-FFF2-40B4-BE49-F238E27FC236}">
                  <a16:creationId xmlns:a16="http://schemas.microsoft.com/office/drawing/2014/main" id="{D07B216A-AA92-46C3-9BFD-20626987C05D}"/>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grpSp>
        <p:nvGrpSpPr>
          <p:cNvPr id="17" name="Group 16">
            <a:extLst>
              <a:ext uri="{FF2B5EF4-FFF2-40B4-BE49-F238E27FC236}">
                <a16:creationId xmlns:a16="http://schemas.microsoft.com/office/drawing/2014/main" id="{FF4ABF2A-AAB1-449E-8C1F-497AE9D34131}"/>
              </a:ext>
            </a:extLst>
          </p:cNvPr>
          <p:cNvGrpSpPr/>
          <p:nvPr/>
        </p:nvGrpSpPr>
        <p:grpSpPr>
          <a:xfrm>
            <a:off x="513406" y="2921174"/>
            <a:ext cx="7687646" cy="606600"/>
            <a:chOff x="306822" y="3098351"/>
            <a:chExt cx="7687646" cy="606600"/>
          </a:xfrm>
        </p:grpSpPr>
        <p:sp>
          <p:nvSpPr>
            <p:cNvPr id="18" name="Google Shape;215;p21">
              <a:extLst>
                <a:ext uri="{FF2B5EF4-FFF2-40B4-BE49-F238E27FC236}">
                  <a16:creationId xmlns:a16="http://schemas.microsoft.com/office/drawing/2014/main" id="{15063076-B80E-407D-8E72-9B94E27DF0B7}"/>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Uninstalling apps from root folders and Program files folder</a:t>
              </a:r>
            </a:p>
          </p:txBody>
        </p:sp>
        <p:sp>
          <p:nvSpPr>
            <p:cNvPr id="19" name="Google Shape;216;p21">
              <a:extLst>
                <a:ext uri="{FF2B5EF4-FFF2-40B4-BE49-F238E27FC236}">
                  <a16:creationId xmlns:a16="http://schemas.microsoft.com/office/drawing/2014/main" id="{3138C028-53A7-4FBC-A22C-38378DBF75AD}"/>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grpSp>
        <p:nvGrpSpPr>
          <p:cNvPr id="20" name="Group 19">
            <a:extLst>
              <a:ext uri="{FF2B5EF4-FFF2-40B4-BE49-F238E27FC236}">
                <a16:creationId xmlns:a16="http://schemas.microsoft.com/office/drawing/2014/main" id="{24687998-0874-4CD4-B9A9-02A5A313E7D5}"/>
              </a:ext>
            </a:extLst>
          </p:cNvPr>
          <p:cNvGrpSpPr/>
          <p:nvPr/>
        </p:nvGrpSpPr>
        <p:grpSpPr>
          <a:xfrm>
            <a:off x="513406" y="3240842"/>
            <a:ext cx="7687646" cy="606600"/>
            <a:chOff x="306822" y="3098351"/>
            <a:chExt cx="7687646" cy="606600"/>
          </a:xfrm>
        </p:grpSpPr>
        <p:sp>
          <p:nvSpPr>
            <p:cNvPr id="21" name="Google Shape;215;p21">
              <a:extLst>
                <a:ext uri="{FF2B5EF4-FFF2-40B4-BE49-F238E27FC236}">
                  <a16:creationId xmlns:a16="http://schemas.microsoft.com/office/drawing/2014/main" id="{86C26716-4E69-4B82-8BA6-1BBE0102324D}"/>
                </a:ext>
              </a:extLst>
            </p:cNvPr>
            <p:cNvSpPr txBox="1">
              <a:spLocks/>
            </p:cNvSpPr>
            <p:nvPr/>
          </p:nvSpPr>
          <p:spPr>
            <a:xfrm>
              <a:off x="1483721" y="3190742"/>
              <a:ext cx="6510747" cy="50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solidFill>
                    <a:schemeClr val="bg1"/>
                  </a:solidFill>
                  <a:latin typeface="Roboto Condensed Light" panose="02000000000000000000" pitchFamily="2" charset="0"/>
                  <a:ea typeface="Roboto Condensed Light" panose="02000000000000000000" pitchFamily="2" charset="0"/>
                </a:rPr>
                <a:t>Windows Defender detects applications and associated tag files as a potentially unwanted program.</a:t>
              </a:r>
            </a:p>
          </p:txBody>
        </p:sp>
        <p:sp>
          <p:nvSpPr>
            <p:cNvPr id="22" name="Google Shape;216;p21">
              <a:extLst>
                <a:ext uri="{FF2B5EF4-FFF2-40B4-BE49-F238E27FC236}">
                  <a16:creationId xmlns:a16="http://schemas.microsoft.com/office/drawing/2014/main" id="{555E54D2-8A71-492C-9BBC-1E2D8567875B}"/>
                </a:ext>
              </a:extLst>
            </p:cNvPr>
            <p:cNvSpPr txBox="1">
              <a:spLocks/>
            </p:cNvSpPr>
            <p:nvPr/>
          </p:nvSpPr>
          <p:spPr>
            <a:xfrm>
              <a:off x="306822" y="3098351"/>
              <a:ext cx="1240578"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2800" dirty="0">
                  <a:solidFill>
                    <a:srgbClr val="5C5C5C"/>
                  </a:solidFill>
                  <a:latin typeface="Roboto Black" panose="020B0604020202020204" charset="0"/>
                  <a:ea typeface="Roboto Black" panose="020B0604020202020204" charset="0"/>
                </a:rPr>
                <a:t>&gt;</a:t>
              </a:r>
            </a:p>
          </p:txBody>
        </p:sp>
      </p:grpSp>
      <p:sp>
        <p:nvSpPr>
          <p:cNvPr id="27" name="Google Shape;230;p21">
            <a:extLst>
              <a:ext uri="{FF2B5EF4-FFF2-40B4-BE49-F238E27FC236}">
                <a16:creationId xmlns:a16="http://schemas.microsoft.com/office/drawing/2014/main" id="{00F05071-3A35-466A-96DC-1C940E4403EC}"/>
              </a:ext>
            </a:extLst>
          </p:cNvPr>
          <p:cNvSpPr txBox="1">
            <a:spLocks/>
          </p:cNvSpPr>
          <p:nvPr/>
        </p:nvSpPr>
        <p:spPr>
          <a:xfrm>
            <a:off x="311700" y="1381533"/>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How to find and uninstall programs you don’t use</a:t>
            </a:r>
            <a:endParaRPr lang="en-PH" sz="1800" b="1" dirty="0">
              <a:solidFill>
                <a:schemeClr val="bg1"/>
              </a:solidFill>
              <a:latin typeface="Roboto Black" panose="020B0604020202020204" charset="0"/>
              <a:ea typeface="Roboto Black" panose="020B060402020202020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PH" dirty="0"/>
              <a:t>Restricting Applications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You can control what software can be installed on a system and what software can run on a system to avoid malicious threats.</a:t>
            </a:r>
          </a:p>
        </p:txBody>
      </p:sp>
    </p:spTree>
    <p:extLst>
      <p:ext uri="{BB962C8B-B14F-4D97-AF65-F5344CB8AC3E}">
        <p14:creationId xmlns:p14="http://schemas.microsoft.com/office/powerpoint/2010/main" val="35146036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Unnecessary Services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The more services that are running on your computer, the more opportunities there are for others to use them, break into or take control of your computer through them.</a:t>
            </a:r>
          </a:p>
        </p:txBody>
      </p:sp>
    </p:spTree>
    <p:extLst>
      <p:ext uri="{BB962C8B-B14F-4D97-AF65-F5344CB8AC3E}">
        <p14:creationId xmlns:p14="http://schemas.microsoft.com/office/powerpoint/2010/main" val="609176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215153" y="644550"/>
            <a:ext cx="8767482" cy="606600"/>
          </a:xfrm>
          <a:prstGeom prst="rect">
            <a:avLst/>
          </a:prstGeom>
        </p:spPr>
        <p:txBody>
          <a:bodyPr spcFirstLastPara="1" wrap="square" lIns="91425" tIns="91425" rIns="91425" bIns="91425" anchor="b" anchorCtr="0">
            <a:noAutofit/>
          </a:bodyPr>
          <a:lstStyle/>
          <a:p>
            <a:pPr lvl="0"/>
            <a:r>
              <a:rPr lang="en-PH" dirty="0"/>
              <a:t>Trusted Operating System</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 Trusted operating systems are enhanced versions of everyday operating systems such as Windows NT or Unix that are made more secure. </a:t>
            </a:r>
          </a:p>
        </p:txBody>
      </p:sp>
    </p:spTree>
    <p:extLst>
      <p:ext uri="{BB962C8B-B14F-4D97-AF65-F5344CB8AC3E}">
        <p14:creationId xmlns:p14="http://schemas.microsoft.com/office/powerpoint/2010/main" val="8668848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188259" y="644550"/>
            <a:ext cx="8644041" cy="606600"/>
          </a:xfrm>
          <a:prstGeom prst="rect">
            <a:avLst/>
          </a:prstGeom>
        </p:spPr>
        <p:txBody>
          <a:bodyPr spcFirstLastPara="1" wrap="square" lIns="91425" tIns="91425" rIns="91425" bIns="91425" anchor="b" anchorCtr="0">
            <a:noAutofit/>
          </a:bodyPr>
          <a:lstStyle/>
          <a:p>
            <a:pPr lvl="0"/>
            <a:r>
              <a:rPr lang="en-PH" dirty="0"/>
              <a:t>Updates and Patches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Patches are software and operating system (OS) updates that address security vulnerabilities within a program or product. Software vendors may choose to release updates to fix performance bugs, as well as to provide enhanced security features.</a:t>
            </a:r>
          </a:p>
        </p:txBody>
      </p:sp>
    </p:spTree>
    <p:extLst>
      <p:ext uri="{BB962C8B-B14F-4D97-AF65-F5344CB8AC3E}">
        <p14:creationId xmlns:p14="http://schemas.microsoft.com/office/powerpoint/2010/main" val="599893911"/>
      </p:ext>
    </p:extLst>
  </p:cSld>
  <p:clrMapOvr>
    <a:masterClrMapping/>
  </p:clrMapOvr>
  <p:transition spd="slow">
    <p:push dir="u"/>
  </p:transition>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1283</Words>
  <Application>Microsoft Office PowerPoint</Application>
  <PresentationFormat>On-screen Show (16:9)</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 Condensed Light</vt:lpstr>
      <vt:lpstr>Roboto Mono Thin</vt:lpstr>
      <vt:lpstr>Roboto Black</vt:lpstr>
      <vt:lpstr>Bree Serif</vt:lpstr>
      <vt:lpstr>Roboto Light</vt:lpstr>
      <vt:lpstr>Arial</vt:lpstr>
      <vt:lpstr>WEB PROPOSAL</vt:lpstr>
      <vt:lpstr>PowerPoint Presentation</vt:lpstr>
      <vt:lpstr>TOPIC DISCUSSION</vt:lpstr>
      <vt:lpstr>TOPIC DISCUSSION</vt:lpstr>
      <vt:lpstr>SECURING SYSTEM</vt:lpstr>
      <vt:lpstr>Unnecessary Applications</vt:lpstr>
      <vt:lpstr>Restricting Applications</vt:lpstr>
      <vt:lpstr>Unnecessary Services</vt:lpstr>
      <vt:lpstr>Trusted Operating System</vt:lpstr>
      <vt:lpstr>Updates and Patches</vt:lpstr>
      <vt:lpstr>Updates and Patches</vt:lpstr>
      <vt:lpstr> Patch Management</vt:lpstr>
      <vt:lpstr>Group Policies</vt:lpstr>
      <vt:lpstr>File Systems and Hard Drives</vt:lpstr>
      <vt:lpstr>Hypervisors</vt:lpstr>
      <vt:lpstr>Threats to VMs</vt:lpstr>
      <vt:lpstr>Securing VMs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dc:title>
  <cp:lastModifiedBy>Shiela Mae Velga</cp:lastModifiedBy>
  <cp:revision>102</cp:revision>
  <dcterms:modified xsi:type="dcterms:W3CDTF">2020-04-14T11:50:40Z</dcterms:modified>
</cp:coreProperties>
</file>