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978" y="-12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DFD4AA-B54D-4A35-9FB0-6861FF8F0B44}" type="datetimeFigureOut">
              <a:rPr lang="en-US" smtClean="0"/>
              <a:t>2/24/2011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FDD3B2-B3C9-4961-8734-D3405E871AD9}"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23A18C-6078-4D69-A4E6-5E7ED7096EA6}" type="datetimeFigureOut">
              <a:rPr lang="en-US" smtClean="0"/>
              <a:t>2/24/2011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C7CC7D-4746-4D32-AF54-8AFC76C2F91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Provide background on our team, our project, what</a:t>
            </a:r>
            <a:r>
              <a:rPr lang="en-US" baseline="0" dirty="0" smtClean="0"/>
              <a:t> the function of the system is and why we’re bringing it to them.</a:t>
            </a:r>
            <a:endParaRPr lang="en-US" dirty="0"/>
          </a:p>
        </p:txBody>
      </p:sp>
      <p:sp>
        <p:nvSpPr>
          <p:cNvPr id="4" name="Slide Number Placeholder 3"/>
          <p:cNvSpPr>
            <a:spLocks noGrp="1"/>
          </p:cNvSpPr>
          <p:nvPr>
            <p:ph type="sldNum" sz="quarter" idx="10"/>
          </p:nvPr>
        </p:nvSpPr>
        <p:spPr/>
        <p:txBody>
          <a:bodyPr/>
          <a:lstStyle/>
          <a:p>
            <a:fld id="{02C7CC7D-4746-4D32-AF54-8AFC76C2F913}"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I give a</a:t>
            </a:r>
            <a:r>
              <a:rPr lang="en-US" baseline="0" dirty="0" smtClean="0"/>
              <a:t> talk about these slides, we’ll be moving into a live, working demonstration of our system. I’ve provided this information so that at any point after the demonstration they can go back and play with the system themselves to determine whether it will be useful to them or not as a tool as well as provide feedback to us so that we can </a:t>
            </a:r>
            <a:r>
              <a:rPr lang="en-US" baseline="0" smtClean="0"/>
              <a:t>make improvements.</a:t>
            </a:r>
            <a:endParaRPr lang="en-US"/>
          </a:p>
        </p:txBody>
      </p:sp>
      <p:sp>
        <p:nvSpPr>
          <p:cNvPr id="4" name="Slide Number Placeholder 3"/>
          <p:cNvSpPr>
            <a:spLocks noGrp="1"/>
          </p:cNvSpPr>
          <p:nvPr>
            <p:ph type="sldNum" sz="quarter" idx="10"/>
          </p:nvPr>
        </p:nvSpPr>
        <p:spPr/>
        <p:txBody>
          <a:bodyPr/>
          <a:lstStyle/>
          <a:p>
            <a:fld id="{02C7CC7D-4746-4D32-AF54-8AFC76C2F913}" type="slidenum">
              <a:rPr lang="en-US" smtClean="0"/>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the basic things</a:t>
            </a:r>
            <a:r>
              <a:rPr lang="en-US" baseline="0" dirty="0" smtClean="0"/>
              <a:t> about the current system that Dr. </a:t>
            </a:r>
            <a:r>
              <a:rPr lang="en-US" baseline="0" dirty="0" err="1" smtClean="0"/>
              <a:t>Gaitros</a:t>
            </a:r>
            <a:r>
              <a:rPr lang="en-US" baseline="0" dirty="0" smtClean="0"/>
              <a:t> uses. These are mostly things that he does not like about the system that he wants changed.</a:t>
            </a:r>
            <a:endParaRPr lang="en-US" dirty="0"/>
          </a:p>
        </p:txBody>
      </p:sp>
      <p:sp>
        <p:nvSpPr>
          <p:cNvPr id="4" name="Slide Number Placeholder 3"/>
          <p:cNvSpPr>
            <a:spLocks noGrp="1"/>
          </p:cNvSpPr>
          <p:nvPr>
            <p:ph type="sldNum" sz="quarter" idx="10"/>
          </p:nvPr>
        </p:nvSpPr>
        <p:spPr/>
        <p:txBody>
          <a:bodyPr/>
          <a:lstStyle/>
          <a:p>
            <a:fld id="{02C7CC7D-4746-4D32-AF54-8AFC76C2F913}"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requirements were the things</a:t>
            </a:r>
            <a:r>
              <a:rPr lang="en-US" baseline="0" dirty="0" smtClean="0"/>
              <a:t> that Dr. </a:t>
            </a:r>
            <a:r>
              <a:rPr lang="en-US" baseline="0" dirty="0" err="1" smtClean="0"/>
              <a:t>Gaitros</a:t>
            </a:r>
            <a:r>
              <a:rPr lang="en-US" baseline="0" dirty="0" smtClean="0"/>
              <a:t> approached us with at the beginning of the semester. They are mostly functional requirements that specify the exact working parameters of the system. Not all requirements are included here.</a:t>
            </a:r>
            <a:endParaRPr lang="en-US" dirty="0"/>
          </a:p>
        </p:txBody>
      </p:sp>
      <p:sp>
        <p:nvSpPr>
          <p:cNvPr id="4" name="Slide Number Placeholder 3"/>
          <p:cNvSpPr>
            <a:spLocks noGrp="1"/>
          </p:cNvSpPr>
          <p:nvPr>
            <p:ph type="sldNum" sz="quarter" idx="10"/>
          </p:nvPr>
        </p:nvSpPr>
        <p:spPr/>
        <p:txBody>
          <a:bodyPr/>
          <a:lstStyle/>
          <a:p>
            <a:fld id="{02C7CC7D-4746-4D32-AF54-8AFC76C2F913}"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the improvements offered by our system over the current existing system. It’s important</a:t>
            </a:r>
            <a:r>
              <a:rPr lang="en-US" baseline="0" dirty="0" smtClean="0"/>
              <a:t> to note that the people we are presenting to DO NOT use the current system. Most of this is just background so that they understand what the system does, why we’re upgrading it and why we’re bringing it to them to see if they would be interested</a:t>
            </a:r>
            <a:endParaRPr lang="en-US" dirty="0"/>
          </a:p>
        </p:txBody>
      </p:sp>
      <p:sp>
        <p:nvSpPr>
          <p:cNvPr id="4" name="Slide Number Placeholder 3"/>
          <p:cNvSpPr>
            <a:spLocks noGrp="1"/>
          </p:cNvSpPr>
          <p:nvPr>
            <p:ph type="sldNum" sz="quarter" idx="10"/>
          </p:nvPr>
        </p:nvSpPr>
        <p:spPr/>
        <p:txBody>
          <a:bodyPr/>
          <a:lstStyle/>
          <a:p>
            <a:fld id="{02C7CC7D-4746-4D32-AF54-8AFC76C2F91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Pretty self explanatory, mostly software</a:t>
            </a:r>
            <a:r>
              <a:rPr lang="en-US" baseline="0" dirty="0" smtClean="0"/>
              <a:t> stuff that’s required to run the server</a:t>
            </a:r>
            <a:endParaRPr lang="en-US" dirty="0"/>
          </a:p>
        </p:txBody>
      </p:sp>
      <p:sp>
        <p:nvSpPr>
          <p:cNvPr id="4" name="Slide Number Placeholder 3"/>
          <p:cNvSpPr>
            <a:spLocks noGrp="1"/>
          </p:cNvSpPr>
          <p:nvPr>
            <p:ph type="sldNum" sz="quarter" idx="10"/>
          </p:nvPr>
        </p:nvSpPr>
        <p:spPr/>
        <p:txBody>
          <a:bodyPr/>
          <a:lstStyle/>
          <a:p>
            <a:fld id="{02C7CC7D-4746-4D32-AF54-8AFC76C2F913}"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of our design points. Compatibility</a:t>
            </a:r>
            <a:r>
              <a:rPr lang="en-US" baseline="0" dirty="0" smtClean="0"/>
              <a:t> was always at the forefront of our design to ensure that anyone would be able to use it.</a:t>
            </a:r>
            <a:endParaRPr lang="en-US" dirty="0"/>
          </a:p>
        </p:txBody>
      </p:sp>
      <p:sp>
        <p:nvSpPr>
          <p:cNvPr id="4" name="Slide Number Placeholder 3"/>
          <p:cNvSpPr>
            <a:spLocks noGrp="1"/>
          </p:cNvSpPr>
          <p:nvPr>
            <p:ph type="sldNum" sz="quarter" idx="10"/>
          </p:nvPr>
        </p:nvSpPr>
        <p:spPr/>
        <p:txBody>
          <a:bodyPr/>
          <a:lstStyle/>
          <a:p>
            <a:fld id="{02C7CC7D-4746-4D32-AF54-8AFC76C2F913}"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Expandibility</a:t>
            </a:r>
            <a:r>
              <a:rPr lang="en-US" dirty="0" smtClean="0"/>
              <a:t> is the key to why we’re bringing</a:t>
            </a:r>
            <a:r>
              <a:rPr lang="en-US" baseline="0" dirty="0" smtClean="0"/>
              <a:t> it to them. We feel that this could be used as a tool to augment their current method of scheduling test sessions, for use by teachers, or by the actual testing center staff.</a:t>
            </a:r>
            <a:endParaRPr lang="en-US" dirty="0"/>
          </a:p>
        </p:txBody>
      </p:sp>
      <p:sp>
        <p:nvSpPr>
          <p:cNvPr id="4" name="Slide Number Placeholder 3"/>
          <p:cNvSpPr>
            <a:spLocks noGrp="1"/>
          </p:cNvSpPr>
          <p:nvPr>
            <p:ph type="sldNum" sz="quarter" idx="10"/>
          </p:nvPr>
        </p:nvSpPr>
        <p:spPr/>
        <p:txBody>
          <a:bodyPr/>
          <a:lstStyle/>
          <a:p>
            <a:fld id="{02C7CC7D-4746-4D32-AF54-8AFC76C2F913}" type="slidenum">
              <a:rPr lang="en-US" smtClean="0"/>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Ease</a:t>
            </a:r>
            <a:r>
              <a:rPr lang="en-US" baseline="0" dirty="0" smtClean="0"/>
              <a:t> of use is kind of a big deal when dealing with computer literacy students..</a:t>
            </a:r>
            <a:endParaRPr lang="en-US" dirty="0"/>
          </a:p>
        </p:txBody>
      </p:sp>
      <p:sp>
        <p:nvSpPr>
          <p:cNvPr id="4" name="Slide Number Placeholder 3"/>
          <p:cNvSpPr>
            <a:spLocks noGrp="1"/>
          </p:cNvSpPr>
          <p:nvPr>
            <p:ph type="sldNum" sz="quarter" idx="10"/>
          </p:nvPr>
        </p:nvSpPr>
        <p:spPr/>
        <p:txBody>
          <a:bodyPr/>
          <a:lstStyle/>
          <a:p>
            <a:fld id="{02C7CC7D-4746-4D32-AF54-8AFC76C2F913}" type="slidenum">
              <a:rPr lang="en-US" smtClean="0"/>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C7CC7D-4746-4D32-AF54-8AFC76C2F913}"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22AE3B-DE55-4261-8B28-5AC3C11BB3F3}" type="datetimeFigureOut">
              <a:rPr lang="en-US" smtClean="0"/>
              <a:t>2/24/2011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9ECFC-ED10-4B9D-9739-3998DC3347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22AE3B-DE55-4261-8B28-5AC3C11BB3F3}" type="datetimeFigureOut">
              <a:rPr lang="en-US" smtClean="0"/>
              <a:t>2/24/2011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9ECFC-ED10-4B9D-9739-3998DC3347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22AE3B-DE55-4261-8B28-5AC3C11BB3F3}" type="datetimeFigureOut">
              <a:rPr lang="en-US" smtClean="0"/>
              <a:t>2/24/2011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9ECFC-ED10-4B9D-9739-3998DC3347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22AE3B-DE55-4261-8B28-5AC3C11BB3F3}" type="datetimeFigureOut">
              <a:rPr lang="en-US" smtClean="0"/>
              <a:t>2/24/2011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9ECFC-ED10-4B9D-9739-3998DC3347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22AE3B-DE55-4261-8B28-5AC3C11BB3F3}" type="datetimeFigureOut">
              <a:rPr lang="en-US" smtClean="0"/>
              <a:t>2/24/2011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9ECFC-ED10-4B9D-9739-3998DC3347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22AE3B-DE55-4261-8B28-5AC3C11BB3F3}" type="datetimeFigureOut">
              <a:rPr lang="en-US" smtClean="0"/>
              <a:t>2/24/2011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9ECFC-ED10-4B9D-9739-3998DC3347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22AE3B-DE55-4261-8B28-5AC3C11BB3F3}" type="datetimeFigureOut">
              <a:rPr lang="en-US" smtClean="0"/>
              <a:t>2/24/2011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9ECFC-ED10-4B9D-9739-3998DC3347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22AE3B-DE55-4261-8B28-5AC3C11BB3F3}" type="datetimeFigureOut">
              <a:rPr lang="en-US" smtClean="0"/>
              <a:t>2/24/2011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9ECFC-ED10-4B9D-9739-3998DC3347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2AE3B-DE55-4261-8B28-5AC3C11BB3F3}" type="datetimeFigureOut">
              <a:rPr lang="en-US" smtClean="0"/>
              <a:t>2/24/2011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69ECFC-ED10-4B9D-9739-3998DC3347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22AE3B-DE55-4261-8B28-5AC3C11BB3F3}" type="datetimeFigureOut">
              <a:rPr lang="en-US" smtClean="0"/>
              <a:t>2/24/2011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9ECFC-ED10-4B9D-9739-3998DC3347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22AE3B-DE55-4261-8B28-5AC3C11BB3F3}" type="datetimeFigureOut">
              <a:rPr lang="en-US" smtClean="0"/>
              <a:t>2/24/2011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9ECFC-ED10-4B9D-9739-3998DC3347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2AE3B-DE55-4261-8B28-5AC3C11BB3F3}" type="datetimeFigureOut">
              <a:rPr lang="en-US" smtClean="0"/>
              <a:t>2/24/2011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9ECFC-ED10-4B9D-9739-3998DC3347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troyprog.dyndns.tv/~testres/testres.ph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C00000"/>
                </a:solidFill>
              </a:rPr>
              <a:t>Test Reservation System</a:t>
            </a:r>
            <a:endParaRPr lang="en-US" dirty="0">
              <a:solidFill>
                <a:srgbClr val="C00000"/>
              </a:solidFill>
            </a:endParaRPr>
          </a:p>
        </p:txBody>
      </p:sp>
      <p:sp>
        <p:nvSpPr>
          <p:cNvPr id="3" name="Subtitle 2"/>
          <p:cNvSpPr>
            <a:spLocks noGrp="1"/>
          </p:cNvSpPr>
          <p:nvPr>
            <p:ph type="subTitle" idx="1"/>
          </p:nvPr>
        </p:nvSpPr>
        <p:spPr>
          <a:xfrm>
            <a:off x="1524000" y="3886200"/>
            <a:ext cx="3352800" cy="1752600"/>
          </a:xfrm>
        </p:spPr>
        <p:txBody>
          <a:bodyPr>
            <a:normAutofit/>
          </a:bodyPr>
          <a:lstStyle/>
          <a:p>
            <a:r>
              <a:rPr lang="en-US" sz="2600" dirty="0" smtClean="0">
                <a:solidFill>
                  <a:schemeClr val="tx1"/>
                </a:solidFill>
              </a:rPr>
              <a:t>Justin Oglesby</a:t>
            </a:r>
          </a:p>
          <a:p>
            <a:r>
              <a:rPr lang="en-US" sz="2600" dirty="0" smtClean="0">
                <a:solidFill>
                  <a:schemeClr val="tx1"/>
                </a:solidFill>
              </a:rPr>
              <a:t>Patrick Hightower</a:t>
            </a:r>
            <a:r>
              <a:rPr lang="en-US" dirty="0" smtClean="0"/>
              <a:t/>
            </a:r>
            <a:br>
              <a:rPr lang="en-US" dirty="0" smtClean="0"/>
            </a:br>
            <a:endParaRPr lang="en-US" dirty="0"/>
          </a:p>
        </p:txBody>
      </p:sp>
      <p:sp>
        <p:nvSpPr>
          <p:cNvPr id="4" name="TextBox 3"/>
          <p:cNvSpPr txBox="1"/>
          <p:nvPr/>
        </p:nvSpPr>
        <p:spPr>
          <a:xfrm>
            <a:off x="5029200" y="3962400"/>
            <a:ext cx="2590800" cy="830997"/>
          </a:xfrm>
          <a:prstGeom prst="rect">
            <a:avLst/>
          </a:prstGeom>
          <a:noFill/>
        </p:spPr>
        <p:txBody>
          <a:bodyPr wrap="square" rtlCol="0">
            <a:spAutoFit/>
          </a:bodyPr>
          <a:lstStyle/>
          <a:p>
            <a:r>
              <a:rPr lang="en-US" sz="2400" dirty="0" smtClean="0"/>
              <a:t>Troy </a:t>
            </a:r>
            <a:r>
              <a:rPr lang="en-US" sz="2400" dirty="0" err="1" smtClean="0"/>
              <a:t>Rosenburg</a:t>
            </a:r>
            <a:r>
              <a:rPr lang="en-US" sz="2400" dirty="0" smtClean="0"/>
              <a:t/>
            </a:r>
            <a:br>
              <a:rPr lang="en-US" sz="2400" dirty="0" smtClean="0"/>
            </a:br>
            <a:r>
              <a:rPr lang="en-US" sz="2400" dirty="0" smtClean="0"/>
              <a:t>Tristan Capron</a:t>
            </a:r>
            <a:endParaRPr lang="en-US" sz="2400" dirty="0"/>
          </a:p>
        </p:txBody>
      </p:sp>
      <p:sp>
        <p:nvSpPr>
          <p:cNvPr id="5" name="TextBox 4"/>
          <p:cNvSpPr txBox="1"/>
          <p:nvPr/>
        </p:nvSpPr>
        <p:spPr>
          <a:xfrm>
            <a:off x="1676400" y="6581001"/>
            <a:ext cx="5943600" cy="276999"/>
          </a:xfrm>
          <a:prstGeom prst="rect">
            <a:avLst/>
          </a:prstGeom>
          <a:noFill/>
        </p:spPr>
        <p:txBody>
          <a:bodyPr wrap="square" rtlCol="0">
            <a:spAutoFit/>
          </a:bodyPr>
          <a:lstStyle/>
          <a:p>
            <a:r>
              <a:rPr lang="en-US" sz="1200" dirty="0" smtClean="0"/>
              <a:t>© 2011, Team Booboo (FSU Computer Science, Spring 2011Software Engineering II)</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solidFill>
                  <a:srgbClr val="C00000"/>
                </a:solidFill>
              </a:rPr>
              <a:t>Key Features</a:t>
            </a:r>
            <a:endParaRPr lang="en-US" dirty="0">
              <a:solidFill>
                <a:srgbClr val="C00000"/>
              </a:solidFill>
            </a:endParaRPr>
          </a:p>
        </p:txBody>
      </p:sp>
      <p:sp>
        <p:nvSpPr>
          <p:cNvPr id="3" name="Content Placeholder 2"/>
          <p:cNvSpPr>
            <a:spLocks noGrp="1"/>
          </p:cNvSpPr>
          <p:nvPr>
            <p:ph idx="1"/>
          </p:nvPr>
        </p:nvSpPr>
        <p:spPr>
          <a:xfrm>
            <a:off x="838200" y="1600200"/>
            <a:ext cx="7391400" cy="4525963"/>
          </a:xfrm>
        </p:spPr>
        <p:txBody>
          <a:bodyPr>
            <a:normAutofit/>
          </a:bodyPr>
          <a:lstStyle/>
          <a:p>
            <a:r>
              <a:rPr lang="en-US" sz="2400" dirty="0" smtClean="0"/>
              <a:t>Ease of use</a:t>
            </a:r>
          </a:p>
          <a:p>
            <a:pPr lvl="1"/>
            <a:r>
              <a:rPr lang="en-US" sz="2400" dirty="0" smtClean="0"/>
              <a:t>Designed to feel very familiar to anyone who has used any of the </a:t>
            </a:r>
            <a:r>
              <a:rPr lang="en-US" sz="2400" dirty="0" err="1" smtClean="0"/>
              <a:t>BlackBoard</a:t>
            </a:r>
            <a:r>
              <a:rPr lang="en-US" sz="2400" dirty="0" smtClean="0"/>
              <a:t> secure apps</a:t>
            </a:r>
          </a:p>
          <a:p>
            <a:pPr lvl="1"/>
            <a:r>
              <a:rPr lang="en-US" sz="2400" dirty="0" smtClean="0"/>
              <a:t>Simple, intuitive interface that will allow for students to use it without any prior training or knowledge</a:t>
            </a:r>
          </a:p>
          <a:p>
            <a:pPr lvl="2"/>
            <a:r>
              <a:rPr lang="en-US" dirty="0" smtClean="0"/>
              <a:t>On screen help will be provided for anything that may be unclear</a:t>
            </a:r>
          </a:p>
          <a:p>
            <a:pPr lvl="1"/>
            <a:r>
              <a:rPr lang="en-US" sz="2400" dirty="0" smtClean="0"/>
              <a:t>Provide all information necessary to ensure a smooth test session reservation process for both the Testing Center and the students.</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solidFill>
                  <a:srgbClr val="C00000"/>
                </a:solidFill>
              </a:rPr>
              <a:t>Key Features</a:t>
            </a:r>
            <a:endParaRPr lang="en-US" dirty="0">
              <a:solidFill>
                <a:srgbClr val="C00000"/>
              </a:solidFill>
            </a:endParaRPr>
          </a:p>
        </p:txBody>
      </p:sp>
      <p:sp>
        <p:nvSpPr>
          <p:cNvPr id="3" name="Content Placeholder 2"/>
          <p:cNvSpPr>
            <a:spLocks noGrp="1"/>
          </p:cNvSpPr>
          <p:nvPr>
            <p:ph idx="1"/>
          </p:nvPr>
        </p:nvSpPr>
        <p:spPr>
          <a:xfrm>
            <a:off x="838200" y="1600200"/>
            <a:ext cx="7391400" cy="4525963"/>
          </a:xfrm>
        </p:spPr>
        <p:txBody>
          <a:bodyPr>
            <a:noAutofit/>
          </a:bodyPr>
          <a:lstStyle/>
          <a:p>
            <a:r>
              <a:rPr lang="en-US" sz="2400" dirty="0" smtClean="0"/>
              <a:t>Compatibility</a:t>
            </a:r>
          </a:p>
          <a:p>
            <a:pPr lvl="1"/>
            <a:r>
              <a:rPr lang="en-US" sz="2400" dirty="0" smtClean="0"/>
              <a:t>As small, lightweight net-books become more common on campus, it is important to consider how much screen “real estate” is being used</a:t>
            </a:r>
          </a:p>
          <a:p>
            <a:pPr lvl="1"/>
            <a:r>
              <a:rPr lang="en-US" sz="2400" dirty="0" smtClean="0"/>
              <a:t>With mobile phones and devices becoming an even faster growing trend than net-books, it is important to adhere to the W3C HTML standards to ensure compatibility with all devices</a:t>
            </a:r>
          </a:p>
          <a:p>
            <a:pPr lvl="1"/>
            <a:r>
              <a:rPr lang="en-US" sz="2400" dirty="0" smtClean="0"/>
              <a:t>Minimal use of graphics means fast load times and very small use of bandwidth</a:t>
            </a:r>
          </a:p>
          <a:p>
            <a:pPr lvl="2"/>
            <a:r>
              <a:rPr lang="en-US" dirty="0" smtClean="0"/>
              <a:t>Largest image in the system is 44 bytes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solidFill>
                  <a:srgbClr val="C00000"/>
                </a:solidFill>
              </a:rPr>
              <a:t>Demo Information</a:t>
            </a:r>
            <a:endParaRPr lang="en-US" dirty="0">
              <a:solidFill>
                <a:srgbClr val="C00000"/>
              </a:solidFill>
            </a:endParaRPr>
          </a:p>
        </p:txBody>
      </p:sp>
      <p:sp>
        <p:nvSpPr>
          <p:cNvPr id="3" name="Content Placeholder 2"/>
          <p:cNvSpPr>
            <a:spLocks noGrp="1"/>
          </p:cNvSpPr>
          <p:nvPr>
            <p:ph idx="1"/>
          </p:nvPr>
        </p:nvSpPr>
        <p:spPr>
          <a:xfrm>
            <a:off x="838200" y="1600200"/>
            <a:ext cx="7391400" cy="4525963"/>
          </a:xfrm>
        </p:spPr>
        <p:txBody>
          <a:bodyPr>
            <a:normAutofit/>
          </a:bodyPr>
          <a:lstStyle/>
          <a:p>
            <a:r>
              <a:rPr lang="en-US" sz="2400" dirty="0" smtClean="0"/>
              <a:t>Current development site:</a:t>
            </a:r>
          </a:p>
          <a:p>
            <a:pPr lvl="1"/>
            <a:r>
              <a:rPr lang="en-US" sz="2400" dirty="0" smtClean="0">
                <a:hlinkClick r:id="rId3"/>
              </a:rPr>
              <a:t>http://troyprog.dyndns.tv/~testres/testres.php</a:t>
            </a:r>
            <a:endParaRPr lang="en-US" sz="2400" dirty="0" smtClean="0"/>
          </a:p>
          <a:p>
            <a:pPr lvl="1"/>
            <a:r>
              <a:rPr lang="en-US" sz="2400" dirty="0" smtClean="0"/>
              <a:t>May have a test version deployed to CS </a:t>
            </a:r>
            <a:r>
              <a:rPr lang="en-US" sz="2400" dirty="0" err="1" smtClean="0"/>
              <a:t>webserv</a:t>
            </a:r>
            <a:r>
              <a:rPr lang="en-US" sz="2400" dirty="0" smtClean="0"/>
              <a:t> after Spring Break</a:t>
            </a:r>
          </a:p>
          <a:p>
            <a:r>
              <a:rPr lang="en-US" sz="2400" dirty="0" smtClean="0"/>
              <a:t>Admin Username and Password</a:t>
            </a:r>
          </a:p>
          <a:p>
            <a:pPr lvl="1"/>
            <a:r>
              <a:rPr lang="en-US" sz="2400" dirty="0" smtClean="0"/>
              <a:t>Username: </a:t>
            </a:r>
            <a:r>
              <a:rPr lang="en-US" sz="2400" dirty="0" err="1" smtClean="0"/>
              <a:t>testingcenter</a:t>
            </a:r>
            <a:endParaRPr lang="en-US" sz="2400" dirty="0"/>
          </a:p>
          <a:p>
            <a:pPr lvl="1"/>
            <a:r>
              <a:rPr lang="en-US" sz="2400" dirty="0" smtClean="0"/>
              <a:t>Password: staff</a:t>
            </a:r>
          </a:p>
          <a:p>
            <a:r>
              <a:rPr lang="en-US" sz="2400" dirty="0" smtClean="0"/>
              <a:t>Student Username and Password</a:t>
            </a:r>
          </a:p>
          <a:p>
            <a:pPr lvl="1"/>
            <a:r>
              <a:rPr lang="en-US" sz="2400" dirty="0" smtClean="0"/>
              <a:t>Username: </a:t>
            </a:r>
            <a:r>
              <a:rPr lang="en-US" sz="2400" dirty="0" err="1" smtClean="0"/>
              <a:t>teststudent</a:t>
            </a:r>
            <a:endParaRPr lang="en-US" sz="2400" dirty="0" smtClean="0"/>
          </a:p>
          <a:p>
            <a:pPr lvl="1"/>
            <a:r>
              <a:rPr lang="en-US" sz="2400" dirty="0" smtClean="0"/>
              <a:t>Password: student</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solidFill>
                  <a:srgbClr val="C00000"/>
                </a:solidFill>
              </a:rPr>
              <a:t>Current System</a:t>
            </a:r>
            <a:endParaRPr lang="en-US" dirty="0">
              <a:solidFill>
                <a:srgbClr val="C00000"/>
              </a:solidFill>
            </a:endParaRPr>
          </a:p>
        </p:txBody>
      </p:sp>
      <p:sp>
        <p:nvSpPr>
          <p:cNvPr id="3" name="Content Placeholder 2"/>
          <p:cNvSpPr>
            <a:spLocks noGrp="1"/>
          </p:cNvSpPr>
          <p:nvPr>
            <p:ph idx="1"/>
          </p:nvPr>
        </p:nvSpPr>
        <p:spPr>
          <a:xfrm>
            <a:off x="838200" y="1600200"/>
            <a:ext cx="7391400" cy="4525963"/>
          </a:xfrm>
        </p:spPr>
        <p:txBody>
          <a:bodyPr>
            <a:normAutofit/>
          </a:bodyPr>
          <a:lstStyle/>
          <a:p>
            <a:r>
              <a:rPr lang="en-US" sz="2400" dirty="0" smtClean="0"/>
              <a:t>CGI script based</a:t>
            </a:r>
          </a:p>
          <a:p>
            <a:r>
              <a:rPr lang="en-US" sz="2400" dirty="0" smtClean="0"/>
              <a:t>Primary storage system is file-based</a:t>
            </a:r>
          </a:p>
          <a:p>
            <a:r>
              <a:rPr lang="en-US" sz="2400" dirty="0" smtClean="0"/>
              <a:t>Reliability issues</a:t>
            </a:r>
          </a:p>
          <a:p>
            <a:r>
              <a:rPr lang="en-US" sz="2400" dirty="0" smtClean="0"/>
              <a:t>No way to check whether a student is enrolled in a class or not</a:t>
            </a:r>
          </a:p>
          <a:p>
            <a:r>
              <a:rPr lang="en-US" sz="2400" dirty="0" smtClean="0"/>
              <a:t>No secure log in</a:t>
            </a:r>
          </a:p>
          <a:p>
            <a:r>
              <a:rPr lang="en-US" sz="2400" dirty="0" smtClean="0"/>
              <a:t>Very basic interface</a:t>
            </a:r>
          </a:p>
          <a:p>
            <a:r>
              <a:rPr lang="en-US" sz="2400" dirty="0" smtClean="0"/>
              <a:t>Limited to, at most, two classes with no more than three tests per class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solidFill>
                  <a:srgbClr val="C00000"/>
                </a:solidFill>
              </a:rPr>
              <a:t>Requirements</a:t>
            </a:r>
            <a:endParaRPr lang="en-US" dirty="0">
              <a:solidFill>
                <a:srgbClr val="C00000"/>
              </a:solidFill>
            </a:endParaRPr>
          </a:p>
        </p:txBody>
      </p:sp>
      <p:sp>
        <p:nvSpPr>
          <p:cNvPr id="3" name="Content Placeholder 2"/>
          <p:cNvSpPr>
            <a:spLocks noGrp="1"/>
          </p:cNvSpPr>
          <p:nvPr>
            <p:ph idx="1"/>
          </p:nvPr>
        </p:nvSpPr>
        <p:spPr>
          <a:xfrm>
            <a:off x="838200" y="1600200"/>
            <a:ext cx="7391400" cy="4525963"/>
          </a:xfrm>
        </p:spPr>
        <p:txBody>
          <a:bodyPr>
            <a:normAutofit/>
          </a:bodyPr>
          <a:lstStyle/>
          <a:p>
            <a:r>
              <a:rPr lang="en-US" sz="2400" dirty="0" smtClean="0">
                <a:latin typeface="Arial Unicode MS" pitchFamily="34" charset="-128"/>
                <a:ea typeface="Arial Unicode MS" pitchFamily="34" charset="-128"/>
                <a:cs typeface="Arial Unicode MS" pitchFamily="34" charset="-128"/>
              </a:rPr>
              <a:t>Provide an intuitive, familiar and reliable method for students to register to take an exam at the University Testing Center</a:t>
            </a:r>
          </a:p>
          <a:p>
            <a:r>
              <a:rPr lang="en-US" sz="2400" dirty="0" smtClean="0">
                <a:latin typeface="Arial Unicode MS" pitchFamily="34" charset="-128"/>
                <a:ea typeface="Arial Unicode MS" pitchFamily="34" charset="-128"/>
                <a:cs typeface="Arial Unicode MS" pitchFamily="34" charset="-128"/>
              </a:rPr>
              <a:t>Allow students to review, modify or remove their previously made reservations</a:t>
            </a:r>
          </a:p>
          <a:p>
            <a:r>
              <a:rPr lang="en-US" sz="2400" dirty="0" smtClean="0">
                <a:latin typeface="Arial Unicode MS" pitchFamily="34" charset="-128"/>
                <a:ea typeface="Arial Unicode MS" pitchFamily="34" charset="-128"/>
                <a:cs typeface="Arial Unicode MS" pitchFamily="34" charset="-128"/>
              </a:rPr>
              <a:t>Allow for scheduling of next semester without interfering with current semester</a:t>
            </a:r>
          </a:p>
          <a:p>
            <a:r>
              <a:rPr lang="en-US" sz="2400" dirty="0" smtClean="0">
                <a:latin typeface="Arial Unicode MS" pitchFamily="34" charset="-128"/>
                <a:ea typeface="Arial Unicode MS" pitchFamily="34" charset="-128"/>
                <a:cs typeface="Arial Unicode MS" pitchFamily="34" charset="-128"/>
              </a:rPr>
              <a:t>Require unique, secure Log In information for both students and administrators to validate user identity</a:t>
            </a:r>
            <a:endParaRPr lang="en-US" sz="2400" dirty="0">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solidFill>
                  <a:srgbClr val="C00000"/>
                </a:solidFill>
              </a:rPr>
              <a:t>Requirements Cont’d</a:t>
            </a:r>
            <a:endParaRPr lang="en-US" dirty="0">
              <a:solidFill>
                <a:srgbClr val="C00000"/>
              </a:solidFill>
            </a:endParaRPr>
          </a:p>
        </p:txBody>
      </p:sp>
      <p:sp>
        <p:nvSpPr>
          <p:cNvPr id="3" name="Content Placeholder 2"/>
          <p:cNvSpPr>
            <a:spLocks noGrp="1"/>
          </p:cNvSpPr>
          <p:nvPr>
            <p:ph idx="1"/>
          </p:nvPr>
        </p:nvSpPr>
        <p:spPr>
          <a:xfrm>
            <a:off x="838200" y="1600200"/>
            <a:ext cx="7391400" cy="4525963"/>
          </a:xfrm>
        </p:spPr>
        <p:txBody>
          <a:bodyPr>
            <a:normAutofit/>
          </a:bodyPr>
          <a:lstStyle/>
          <a:p>
            <a:r>
              <a:rPr lang="en-US" sz="2400" dirty="0" smtClean="0">
                <a:latin typeface="Arial Unicode MS" pitchFamily="34" charset="-128"/>
                <a:ea typeface="Arial Unicode MS" pitchFamily="34" charset="-128"/>
                <a:cs typeface="Arial Unicode MS" pitchFamily="34" charset="-128"/>
              </a:rPr>
              <a:t>Allow for students to be in an unlimited number of classes, and be registered for an unlimited number of tests</a:t>
            </a:r>
          </a:p>
          <a:p>
            <a:r>
              <a:rPr lang="en-US" sz="2400" dirty="0" smtClean="0">
                <a:latin typeface="Arial Unicode MS" pitchFamily="34" charset="-128"/>
                <a:ea typeface="Arial Unicode MS" pitchFamily="34" charset="-128"/>
                <a:cs typeface="Arial Unicode MS" pitchFamily="34" charset="-128"/>
              </a:rPr>
              <a:t>Allow for a class to have an unlimited number of tests associated with that class</a:t>
            </a:r>
          </a:p>
          <a:p>
            <a:r>
              <a:rPr lang="en-US" sz="2400" dirty="0" smtClean="0">
                <a:latin typeface="Arial Unicode MS" pitchFamily="34" charset="-128"/>
                <a:ea typeface="Arial Unicode MS" pitchFamily="34" charset="-128"/>
                <a:cs typeface="Arial Unicode MS" pitchFamily="34" charset="-128"/>
              </a:rPr>
              <a:t>Provide a method to automatically upload the class rosters from </a:t>
            </a:r>
            <a:r>
              <a:rPr lang="en-US" sz="2400" dirty="0" err="1" smtClean="0">
                <a:latin typeface="Arial Unicode MS" pitchFamily="34" charset="-128"/>
                <a:ea typeface="Arial Unicode MS" pitchFamily="34" charset="-128"/>
                <a:cs typeface="Arial Unicode MS" pitchFamily="34" charset="-128"/>
              </a:rPr>
              <a:t>BlackBoard</a:t>
            </a:r>
            <a:endParaRPr lang="en-US" sz="2400" dirty="0">
              <a:latin typeface="Arial Unicode MS" pitchFamily="34" charset="-128"/>
              <a:ea typeface="Arial Unicode MS" pitchFamily="34" charset="-128"/>
              <a:cs typeface="Arial Unicode MS" pitchFamily="34" charset="-128"/>
            </a:endParaRPr>
          </a:p>
          <a:p>
            <a:r>
              <a:rPr lang="en-US" sz="2400" dirty="0" smtClean="0">
                <a:latin typeface="Arial Unicode MS" pitchFamily="34" charset="-128"/>
                <a:ea typeface="Arial Unicode MS" pitchFamily="34" charset="-128"/>
                <a:cs typeface="Arial Unicode MS" pitchFamily="34" charset="-128"/>
              </a:rPr>
              <a:t>Provide a log file that will keep records of modifications to reservations</a:t>
            </a:r>
          </a:p>
          <a:p>
            <a:r>
              <a:rPr lang="en-US" sz="2400" dirty="0" smtClean="0">
                <a:latin typeface="Arial Unicode MS" pitchFamily="34" charset="-128"/>
                <a:ea typeface="Arial Unicode MS" pitchFamily="34" charset="-128"/>
                <a:cs typeface="Arial Unicode MS" pitchFamily="34" charset="-128"/>
              </a:rPr>
              <a:t>Provide methods for creation of test schedules, both on a weekly basis and an individual basis.</a:t>
            </a:r>
            <a:endParaRPr lang="en-US" sz="2400" dirty="0">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38200"/>
          </a:xfrm>
        </p:spPr>
        <p:txBody>
          <a:bodyPr/>
          <a:lstStyle/>
          <a:p>
            <a:r>
              <a:rPr lang="en-US" dirty="0" smtClean="0">
                <a:solidFill>
                  <a:srgbClr val="C00000"/>
                </a:solidFill>
              </a:rPr>
              <a:t>Test Reservation System</a:t>
            </a:r>
            <a:endParaRPr lang="en-US" dirty="0">
              <a:solidFill>
                <a:srgbClr val="C00000"/>
              </a:solidFill>
            </a:endParaRPr>
          </a:p>
        </p:txBody>
      </p:sp>
      <p:sp>
        <p:nvSpPr>
          <p:cNvPr id="3" name="Content Placeholder 2"/>
          <p:cNvSpPr>
            <a:spLocks noGrp="1"/>
          </p:cNvSpPr>
          <p:nvPr>
            <p:ph idx="1"/>
          </p:nvPr>
        </p:nvSpPr>
        <p:spPr>
          <a:xfrm>
            <a:off x="838200" y="1600200"/>
            <a:ext cx="7391400" cy="4525963"/>
          </a:xfrm>
        </p:spPr>
        <p:txBody>
          <a:bodyPr>
            <a:normAutofit/>
          </a:bodyPr>
          <a:lstStyle/>
          <a:p>
            <a:r>
              <a:rPr lang="en-US" sz="2400" dirty="0" smtClean="0"/>
              <a:t>PHP script based</a:t>
            </a:r>
          </a:p>
          <a:p>
            <a:r>
              <a:rPr lang="en-US" sz="2400" dirty="0" smtClean="0"/>
              <a:t>Primary storage file system is </a:t>
            </a:r>
            <a:r>
              <a:rPr lang="en-US" sz="2400" dirty="0" err="1" smtClean="0"/>
              <a:t>MySQL</a:t>
            </a:r>
            <a:r>
              <a:rPr lang="en-US" sz="2400" dirty="0" smtClean="0"/>
              <a:t> Database</a:t>
            </a:r>
          </a:p>
          <a:p>
            <a:r>
              <a:rPr lang="en-US" sz="2400" dirty="0" smtClean="0"/>
              <a:t>Reliable and protected storage</a:t>
            </a:r>
          </a:p>
          <a:p>
            <a:r>
              <a:rPr lang="en-US" sz="2400" dirty="0" smtClean="0"/>
              <a:t>Checks for when a student is enrolled in a class and has tests available to make reservations for</a:t>
            </a:r>
          </a:p>
          <a:p>
            <a:r>
              <a:rPr lang="en-US" sz="2400" dirty="0" smtClean="0"/>
              <a:t>Secure log in</a:t>
            </a:r>
          </a:p>
          <a:p>
            <a:r>
              <a:rPr lang="en-US" sz="2400" dirty="0" smtClean="0"/>
              <a:t>UI face-lift</a:t>
            </a:r>
          </a:p>
          <a:p>
            <a:r>
              <a:rPr lang="en-US" sz="2400" dirty="0" smtClean="0"/>
              <a:t>Unlimited number of classes, locations, tests and test sessions available.</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solidFill>
                  <a:srgbClr val="C00000"/>
                </a:solidFill>
              </a:rPr>
              <a:t>Architecture</a:t>
            </a:r>
            <a:endParaRPr lang="en-US" dirty="0">
              <a:solidFill>
                <a:srgbClr val="C00000"/>
              </a:solidFill>
            </a:endParaRPr>
          </a:p>
        </p:txBody>
      </p:sp>
      <p:sp>
        <p:nvSpPr>
          <p:cNvPr id="3" name="Content Placeholder 2"/>
          <p:cNvSpPr>
            <a:spLocks noGrp="1"/>
          </p:cNvSpPr>
          <p:nvPr>
            <p:ph idx="1"/>
          </p:nvPr>
        </p:nvSpPr>
        <p:spPr>
          <a:xfrm>
            <a:off x="838200" y="1600200"/>
            <a:ext cx="7391400" cy="4525963"/>
          </a:xfrm>
        </p:spPr>
        <p:txBody>
          <a:bodyPr/>
          <a:lstStyle/>
          <a:p>
            <a:r>
              <a:rPr lang="en-US" sz="2400" dirty="0" smtClean="0"/>
              <a:t>Current server set up:</a:t>
            </a:r>
          </a:p>
          <a:p>
            <a:pPr lvl="1"/>
            <a:r>
              <a:rPr lang="en-US" sz="2000" dirty="0" smtClean="0"/>
              <a:t>Linux Server (Arch Linux)</a:t>
            </a:r>
          </a:p>
          <a:p>
            <a:pPr lvl="1"/>
            <a:r>
              <a:rPr lang="en-US" sz="2000" dirty="0" err="1" smtClean="0"/>
              <a:t>MySQL</a:t>
            </a:r>
            <a:r>
              <a:rPr lang="en-US" sz="2000" dirty="0" smtClean="0"/>
              <a:t> 5.1.47</a:t>
            </a:r>
          </a:p>
          <a:p>
            <a:pPr lvl="1"/>
            <a:r>
              <a:rPr lang="en-US" sz="2000" dirty="0" smtClean="0"/>
              <a:t>PHP 5.3.2.6</a:t>
            </a:r>
          </a:p>
          <a:p>
            <a:pPr lvl="1"/>
            <a:r>
              <a:rPr lang="en-US" sz="2000" dirty="0" smtClean="0"/>
              <a:t>Apache 2.2.15</a:t>
            </a:r>
          </a:p>
          <a:p>
            <a:r>
              <a:rPr lang="en-US" sz="2400" dirty="0" smtClean="0"/>
              <a:t>However, should be compatible with any recent versions of </a:t>
            </a:r>
            <a:r>
              <a:rPr lang="en-US" sz="2400" dirty="0" err="1" smtClean="0"/>
              <a:t>MySQL</a:t>
            </a:r>
            <a:r>
              <a:rPr lang="en-US" sz="2400" dirty="0" smtClean="0"/>
              <a:t>, PHP, and Apache. </a:t>
            </a:r>
          </a:p>
          <a:p>
            <a:endParaRPr lang="en-US" sz="2400" dirty="0" smtClean="0"/>
          </a:p>
          <a:p>
            <a:pPr lvl="1">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solidFill>
                  <a:srgbClr val="C00000"/>
                </a:solidFill>
              </a:rPr>
              <a:t>Compatibility</a:t>
            </a:r>
            <a:endParaRPr lang="en-US" dirty="0">
              <a:solidFill>
                <a:srgbClr val="C00000"/>
              </a:solidFill>
            </a:endParaRPr>
          </a:p>
        </p:txBody>
      </p:sp>
      <p:sp>
        <p:nvSpPr>
          <p:cNvPr id="3" name="Content Placeholder 2"/>
          <p:cNvSpPr>
            <a:spLocks noGrp="1"/>
          </p:cNvSpPr>
          <p:nvPr>
            <p:ph idx="1"/>
          </p:nvPr>
        </p:nvSpPr>
        <p:spPr>
          <a:xfrm>
            <a:off x="838200" y="1600200"/>
            <a:ext cx="7391400" cy="4525963"/>
          </a:xfrm>
        </p:spPr>
        <p:txBody>
          <a:bodyPr>
            <a:normAutofit/>
          </a:bodyPr>
          <a:lstStyle/>
          <a:p>
            <a:r>
              <a:rPr lang="en-US" sz="2400" dirty="0" smtClean="0"/>
              <a:t>HTML Front End</a:t>
            </a:r>
          </a:p>
          <a:p>
            <a:pPr lvl="1"/>
            <a:r>
              <a:rPr lang="en-US" sz="2400" dirty="0" smtClean="0"/>
              <a:t>Complies with HTML 4.01 Transitional standards</a:t>
            </a:r>
          </a:p>
          <a:p>
            <a:pPr lvl="1"/>
            <a:r>
              <a:rPr lang="en-US" sz="2400" dirty="0" err="1" smtClean="0"/>
              <a:t>Templated</a:t>
            </a:r>
            <a:r>
              <a:rPr lang="en-US" sz="2400" dirty="0" smtClean="0"/>
              <a:t> for consistent look between pages</a:t>
            </a:r>
          </a:p>
          <a:p>
            <a:pPr lvl="1"/>
            <a:r>
              <a:rPr lang="en-US" sz="2400" dirty="0" smtClean="0"/>
              <a:t>Student side utilizes minimal </a:t>
            </a:r>
            <a:r>
              <a:rPr lang="en-US" sz="2400" dirty="0" err="1" smtClean="0"/>
              <a:t>Javascript</a:t>
            </a:r>
            <a:r>
              <a:rPr lang="en-US" sz="2400" dirty="0" smtClean="0"/>
              <a:t> to maximize compatibility</a:t>
            </a:r>
          </a:p>
          <a:p>
            <a:pPr lvl="1"/>
            <a:r>
              <a:rPr lang="en-US" sz="2400" dirty="0" smtClean="0"/>
              <a:t>Administrator side will make use of </a:t>
            </a:r>
            <a:r>
              <a:rPr lang="en-US" sz="2400" dirty="0" err="1" smtClean="0"/>
              <a:t>Javascript</a:t>
            </a:r>
            <a:r>
              <a:rPr lang="en-US" sz="2400" dirty="0" smtClean="0"/>
              <a:t> to facilitate easy creation of test schedules</a:t>
            </a:r>
          </a:p>
          <a:p>
            <a:pPr lvl="1"/>
            <a:r>
              <a:rPr lang="en-US" sz="2400" dirty="0" smtClean="0"/>
              <a:t>Minimalist interface ensures even the lower end net-books and mobile devices will be able to use the system without difficulty or frustration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solidFill>
                  <a:srgbClr val="C00000"/>
                </a:solidFill>
              </a:rPr>
              <a:t>Compatibility</a:t>
            </a:r>
            <a:endParaRPr lang="en-US" dirty="0">
              <a:solidFill>
                <a:srgbClr val="C00000"/>
              </a:solidFill>
            </a:endParaRPr>
          </a:p>
        </p:txBody>
      </p:sp>
      <p:sp>
        <p:nvSpPr>
          <p:cNvPr id="3" name="Content Placeholder 2"/>
          <p:cNvSpPr>
            <a:spLocks noGrp="1"/>
          </p:cNvSpPr>
          <p:nvPr>
            <p:ph idx="1"/>
          </p:nvPr>
        </p:nvSpPr>
        <p:spPr>
          <a:xfrm>
            <a:off x="838200" y="1600200"/>
            <a:ext cx="7391400" cy="4525963"/>
          </a:xfrm>
        </p:spPr>
        <p:txBody>
          <a:bodyPr>
            <a:normAutofit fontScale="77500" lnSpcReduction="20000"/>
          </a:bodyPr>
          <a:lstStyle/>
          <a:p>
            <a:r>
              <a:rPr lang="en-US" sz="2400" dirty="0" smtClean="0"/>
              <a:t>Tested on the following Operating Systems/Browsers for compatibility:</a:t>
            </a:r>
          </a:p>
          <a:p>
            <a:pPr lvl="1"/>
            <a:r>
              <a:rPr lang="en-US" sz="2000" dirty="0" smtClean="0"/>
              <a:t>Windows XP</a:t>
            </a:r>
          </a:p>
          <a:p>
            <a:pPr lvl="2"/>
            <a:r>
              <a:rPr lang="en-US" sz="1600" dirty="0" smtClean="0"/>
              <a:t>Internet Explorer</a:t>
            </a:r>
          </a:p>
          <a:p>
            <a:pPr lvl="2"/>
            <a:r>
              <a:rPr lang="en-US" sz="1600" dirty="0" smtClean="0"/>
              <a:t>Firefox</a:t>
            </a:r>
          </a:p>
          <a:p>
            <a:pPr lvl="2"/>
            <a:r>
              <a:rPr lang="en-US" sz="1600" dirty="0" smtClean="0"/>
              <a:t>Chrome</a:t>
            </a:r>
          </a:p>
          <a:p>
            <a:pPr lvl="1"/>
            <a:r>
              <a:rPr lang="en-US" sz="2000" dirty="0" smtClean="0"/>
              <a:t>Windows 7</a:t>
            </a:r>
          </a:p>
          <a:p>
            <a:pPr lvl="2"/>
            <a:r>
              <a:rPr lang="en-US" sz="1600" dirty="0" smtClean="0"/>
              <a:t>Internet Explorer</a:t>
            </a:r>
          </a:p>
          <a:p>
            <a:pPr lvl="2"/>
            <a:r>
              <a:rPr lang="en-US" sz="1600" dirty="0" smtClean="0"/>
              <a:t>Firefox</a:t>
            </a:r>
          </a:p>
          <a:p>
            <a:pPr lvl="2"/>
            <a:r>
              <a:rPr lang="en-US" sz="1600" dirty="0" smtClean="0"/>
              <a:t>Chrome</a:t>
            </a:r>
          </a:p>
          <a:p>
            <a:pPr lvl="1"/>
            <a:r>
              <a:rPr lang="en-US" sz="2000" dirty="0" smtClean="0"/>
              <a:t>OSX 10</a:t>
            </a:r>
          </a:p>
          <a:p>
            <a:pPr lvl="2"/>
            <a:r>
              <a:rPr lang="en-US" sz="1600" dirty="0" smtClean="0"/>
              <a:t>Firefox</a:t>
            </a:r>
          </a:p>
          <a:p>
            <a:pPr lvl="2"/>
            <a:r>
              <a:rPr lang="en-US" sz="1600" dirty="0" smtClean="0"/>
              <a:t>Chrome</a:t>
            </a:r>
          </a:p>
          <a:p>
            <a:pPr lvl="2"/>
            <a:r>
              <a:rPr lang="en-US" sz="1600" dirty="0" smtClean="0"/>
              <a:t>Safari</a:t>
            </a:r>
          </a:p>
          <a:p>
            <a:pPr lvl="1"/>
            <a:r>
              <a:rPr lang="en-US" sz="2000" dirty="0" err="1" smtClean="0"/>
              <a:t>iOS</a:t>
            </a:r>
            <a:endParaRPr lang="en-US" sz="2000" dirty="0" smtClean="0"/>
          </a:p>
          <a:p>
            <a:pPr lvl="2"/>
            <a:r>
              <a:rPr lang="en-US" sz="1600" dirty="0" smtClean="0"/>
              <a:t>Safari</a:t>
            </a:r>
          </a:p>
          <a:p>
            <a:pPr lvl="1"/>
            <a:r>
              <a:rPr lang="en-US" sz="2000" dirty="0" smtClean="0"/>
              <a:t>Android 2.1</a:t>
            </a:r>
            <a:endParaRPr lang="en-US" sz="1600" dirty="0" smtClean="0"/>
          </a:p>
          <a:p>
            <a:pPr lvl="1"/>
            <a:r>
              <a:rPr lang="en-US" sz="2000" dirty="0" smtClean="0"/>
              <a:t>Blackberry</a:t>
            </a:r>
          </a:p>
          <a:p>
            <a:pPr lvl="1"/>
            <a:r>
              <a:rPr lang="en-US" sz="2000" dirty="0" smtClean="0"/>
              <a:t>Other mobile phones</a:t>
            </a:r>
          </a:p>
          <a:p>
            <a:pPr lvl="2"/>
            <a:r>
              <a:rPr lang="en-US" sz="1600" dirty="0" smtClean="0"/>
              <a:t>Compatibility varies based on phone-specific browser, works on all tested phones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solidFill>
                  <a:srgbClr val="C00000"/>
                </a:solidFill>
              </a:rPr>
              <a:t>Key Features</a:t>
            </a:r>
            <a:endParaRPr lang="en-US" dirty="0">
              <a:solidFill>
                <a:srgbClr val="C00000"/>
              </a:solidFill>
            </a:endParaRPr>
          </a:p>
        </p:txBody>
      </p:sp>
      <p:sp>
        <p:nvSpPr>
          <p:cNvPr id="3" name="Content Placeholder 2"/>
          <p:cNvSpPr>
            <a:spLocks noGrp="1"/>
          </p:cNvSpPr>
          <p:nvPr>
            <p:ph idx="1"/>
          </p:nvPr>
        </p:nvSpPr>
        <p:spPr>
          <a:xfrm>
            <a:off x="914400" y="1600200"/>
            <a:ext cx="7315200" cy="4525963"/>
          </a:xfrm>
        </p:spPr>
        <p:txBody>
          <a:bodyPr>
            <a:normAutofit/>
          </a:bodyPr>
          <a:lstStyle/>
          <a:p>
            <a:r>
              <a:rPr lang="en-US" sz="2400" dirty="0" smtClean="0"/>
              <a:t>Ability to expand</a:t>
            </a:r>
          </a:p>
          <a:p>
            <a:pPr lvl="1"/>
            <a:r>
              <a:rPr lang="en-US" sz="2400" dirty="0" smtClean="0"/>
              <a:t>Virtually unlimited number of classes, tests, sessions, and students available</a:t>
            </a:r>
          </a:p>
          <a:p>
            <a:pPr lvl="1"/>
            <a:r>
              <a:rPr lang="en-US" sz="2400" dirty="0" smtClean="0"/>
              <a:t>Front-end completely separated from the data access; no need to rewrite the entire system for integration with another data access system</a:t>
            </a:r>
          </a:p>
          <a:p>
            <a:pPr lvl="1"/>
            <a:r>
              <a:rPr lang="en-US" sz="2400" dirty="0" smtClean="0"/>
              <a:t>Can be used as a stand-alone tool for teachers who wish to coordinate with the University Testing Center, or directly by the Testing Center Staff to plan out test schedules</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1019</Words>
  <Application>Microsoft Office PowerPoint</Application>
  <PresentationFormat>On-screen Show (4:3)</PresentationFormat>
  <Paragraphs>112</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Test Reservation System</vt:lpstr>
      <vt:lpstr>Current System</vt:lpstr>
      <vt:lpstr>Requirements</vt:lpstr>
      <vt:lpstr>Requirements Cont’d</vt:lpstr>
      <vt:lpstr>Test Reservation System</vt:lpstr>
      <vt:lpstr>Architecture</vt:lpstr>
      <vt:lpstr>Compatibility</vt:lpstr>
      <vt:lpstr>Compatibility</vt:lpstr>
      <vt:lpstr>Key Features</vt:lpstr>
      <vt:lpstr>Key Features</vt:lpstr>
      <vt:lpstr>Key Features</vt:lpstr>
      <vt:lpstr>Demo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Justin</dc:creator>
  <cp:lastModifiedBy>Justin</cp:lastModifiedBy>
  <cp:revision>36</cp:revision>
  <dcterms:created xsi:type="dcterms:W3CDTF">2011-02-24T23:16:43Z</dcterms:created>
  <dcterms:modified xsi:type="dcterms:W3CDTF">2011-02-25T03:14:11Z</dcterms:modified>
</cp:coreProperties>
</file>