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4" r:id="rId4"/>
    <p:sldId id="266" r:id="rId5"/>
    <p:sldId id="267" r:id="rId6"/>
    <p:sldId id="268" r:id="rId7"/>
    <p:sldId id="269" r:id="rId8"/>
    <p:sldId id="270" r:id="rId9"/>
    <p:sldId id="274" r:id="rId10"/>
    <p:sldId id="262" r:id="rId11"/>
    <p:sldId id="284" r:id="rId12"/>
    <p:sldId id="272" r:id="rId13"/>
    <p:sldId id="273" r:id="rId14"/>
    <p:sldId id="260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1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3A"/>
    <a:srgbClr val="011E5C"/>
    <a:srgbClr val="004684"/>
    <a:srgbClr val="A90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95877-7FE1-4233-BDCA-B3233546EC4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EEF8F-92AA-496B-B636-FBB68815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– </a:t>
            </a:r>
            <a:r>
              <a:rPr lang="en-US" dirty="0" err="1"/>
              <a:t>Verticies</a:t>
            </a:r>
            <a:endParaRPr lang="en-US" dirty="0"/>
          </a:p>
          <a:p>
            <a:r>
              <a:rPr lang="en-US" dirty="0"/>
              <a:t>L – Edge labels</a:t>
            </a:r>
          </a:p>
          <a:p>
            <a:r>
              <a:rPr lang="en-US" dirty="0"/>
              <a:t>E –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EEF8F-92AA-496B-B636-FBB6881538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3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– </a:t>
            </a:r>
            <a:r>
              <a:rPr lang="en-US" dirty="0" err="1"/>
              <a:t>Verticies</a:t>
            </a:r>
            <a:endParaRPr lang="en-US" dirty="0"/>
          </a:p>
          <a:p>
            <a:r>
              <a:rPr lang="en-US" dirty="0"/>
              <a:t>L – Edge labels</a:t>
            </a:r>
          </a:p>
          <a:p>
            <a:r>
              <a:rPr lang="en-US" dirty="0"/>
              <a:t>E –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EEF8F-92AA-496B-B636-FBB6881538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– </a:t>
            </a:r>
            <a:r>
              <a:rPr lang="en-US" dirty="0" err="1"/>
              <a:t>Verticies</a:t>
            </a:r>
            <a:endParaRPr lang="en-US" dirty="0"/>
          </a:p>
          <a:p>
            <a:r>
              <a:rPr lang="en-US" dirty="0"/>
              <a:t>L – Edge labels</a:t>
            </a:r>
          </a:p>
          <a:p>
            <a:r>
              <a:rPr lang="en-US" dirty="0"/>
              <a:t>E –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EEF8F-92AA-496B-B636-FBB6881538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– </a:t>
            </a:r>
            <a:r>
              <a:rPr lang="en-US" dirty="0" err="1"/>
              <a:t>Verticies</a:t>
            </a:r>
            <a:endParaRPr lang="en-US" dirty="0"/>
          </a:p>
          <a:p>
            <a:r>
              <a:rPr lang="en-US" dirty="0"/>
              <a:t>L – Edge labels</a:t>
            </a:r>
          </a:p>
          <a:p>
            <a:r>
              <a:rPr lang="en-US" dirty="0"/>
              <a:t>E –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EEF8F-92AA-496B-B636-FBB6881538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– </a:t>
            </a:r>
            <a:r>
              <a:rPr lang="en-US" dirty="0" err="1"/>
              <a:t>Verticies</a:t>
            </a:r>
            <a:endParaRPr lang="en-US" dirty="0"/>
          </a:p>
          <a:p>
            <a:r>
              <a:rPr lang="en-US" dirty="0"/>
              <a:t>L – Edge labels</a:t>
            </a:r>
          </a:p>
          <a:p>
            <a:r>
              <a:rPr lang="en-US" dirty="0"/>
              <a:t>E –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EEF8F-92AA-496B-B636-FBB6881538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– </a:t>
            </a:r>
            <a:r>
              <a:rPr lang="en-US" dirty="0" err="1"/>
              <a:t>Verticies</a:t>
            </a:r>
            <a:endParaRPr lang="en-US" dirty="0"/>
          </a:p>
          <a:p>
            <a:r>
              <a:rPr lang="en-US" dirty="0"/>
              <a:t>L – Edge labels</a:t>
            </a:r>
          </a:p>
          <a:p>
            <a:r>
              <a:rPr lang="en-US" dirty="0"/>
              <a:t>E –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EEF8F-92AA-496B-B636-FBB6881538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7CA1-C429-4CBF-B3FB-EF4FDC46795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974E-BE9E-4531-880E-1A1591B5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01" y="0"/>
            <a:ext cx="12233287" cy="68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2" y="1238247"/>
            <a:ext cx="11483115" cy="53244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7D20A-27DC-4F7C-BECE-6AA651C6F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04526" y="1266486"/>
            <a:ext cx="7757443" cy="5267995"/>
          </a:xfrm>
          <a:prstGeom prst="rect">
            <a:avLst/>
          </a:prstGeom>
        </p:spPr>
      </p:pic>
      <p:pic>
        <p:nvPicPr>
          <p:cNvPr id="6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4" y="0"/>
            <a:ext cx="12217504" cy="11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1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4684"/>
                </a:solidFill>
              </a:rPr>
              <a:t>Representation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Ontological structure</a:t>
            </a:r>
          </a:p>
          <a:p>
            <a:r>
              <a:rPr lang="en-US" dirty="0">
                <a:solidFill>
                  <a:srgbClr val="004684"/>
                </a:solidFill>
              </a:rPr>
              <a:t>Mapping strategy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Clean extracted data (resolve conflicting class descriptions of the same instance)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Detect equivalent instances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2" y="1238247"/>
            <a:ext cx="11483115" cy="5324475"/>
          </a:xfrm>
          <a:prstGeom prst="rect">
            <a:avLst/>
          </a:prstGeom>
        </p:spPr>
      </p:pic>
      <p:pic>
        <p:nvPicPr>
          <p:cNvPr id="6" name="Content Placeholder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4" y="0"/>
            <a:ext cx="12217504" cy="11118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6A4CB-ED58-4399-B334-08FA5F6F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13B11-ECDE-4CBD-961C-56FA5AF52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499" y="2019296"/>
            <a:ext cx="9525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Data Sources Used for DKB Construction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" y="-1"/>
            <a:ext cx="12208041" cy="11110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33" y="5914663"/>
            <a:ext cx="12213231" cy="943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666" y="5991184"/>
            <a:ext cx="4965539" cy="7568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endParaRPr lang="en-US" sz="2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chemeClr val="bg1"/>
                </a:solidFill>
                <a:cs typeface="Arial" panose="020B0604020202020204" pitchFamily="34" charset="0"/>
              </a:rPr>
              <a:t>Joseph Rhodes / ONR</a:t>
            </a:r>
          </a:p>
          <a:p>
            <a:endParaRPr lang="en-US" dirty="0">
              <a:solidFill>
                <a:srgbClr val="004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7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3AD9187-B89F-44FA-9DA4-6D27EDFE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27" y="2759568"/>
            <a:ext cx="4806518" cy="357620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01798" y="1265957"/>
            <a:ext cx="5400675" cy="53244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4684"/>
                </a:solidFill>
              </a:rPr>
              <a:t>Iixtnb</a:t>
            </a:r>
            <a:r>
              <a:rPr lang="en-US" dirty="0">
                <a:solidFill>
                  <a:srgbClr val="004684"/>
                </a:solidFill>
              </a:rPr>
              <a:t> = type 2 diabetes</a:t>
            </a:r>
          </a:p>
          <a:p>
            <a:r>
              <a:rPr lang="en-US" dirty="0">
                <a:solidFill>
                  <a:srgbClr val="004684"/>
                </a:solidFill>
              </a:rPr>
              <a:t>Jbk.39.net/{identifier}</a:t>
            </a:r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4" y="0"/>
            <a:ext cx="12217504" cy="1111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090C5-CC3C-4252-9BFA-FF1A42D10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27" y="1545198"/>
            <a:ext cx="20574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2" y="1238247"/>
            <a:ext cx="11483115" cy="5324475"/>
          </a:xfrm>
          <a:prstGeom prst="rect">
            <a:avLst/>
          </a:prstGeom>
        </p:spPr>
      </p:pic>
      <p:pic>
        <p:nvPicPr>
          <p:cNvPr id="6" name="Content Placeholder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4" y="0"/>
            <a:ext cx="12217504" cy="11118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6A4CB-ED58-4399-B334-08FA5F6F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F1736-31AE-49B6-A351-2A6AC62CB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134" y="1242795"/>
            <a:ext cx="7607731" cy="53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2" y="1238247"/>
            <a:ext cx="11483115" cy="5324475"/>
          </a:xfrm>
          <a:prstGeom prst="rect">
            <a:avLst/>
          </a:prstGeom>
        </p:spPr>
      </p:pic>
      <p:pic>
        <p:nvPicPr>
          <p:cNvPr id="6" name="Content Placeholder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4" y="0"/>
            <a:ext cx="12217504" cy="11118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6A4CB-ED58-4399-B334-08FA5F6F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F1736-31AE-49B6-A351-2A6AC62CB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134" y="1242795"/>
            <a:ext cx="7607731" cy="53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Related Work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" y="-1"/>
            <a:ext cx="12208041" cy="11110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33" y="5914663"/>
            <a:ext cx="12213231" cy="943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666" y="5991184"/>
            <a:ext cx="4965539" cy="7568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endParaRPr lang="en-US" sz="2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chemeClr val="bg1"/>
                </a:solidFill>
                <a:cs typeface="Arial" panose="020B0604020202020204" pitchFamily="34" charset="0"/>
              </a:rPr>
              <a:t>Joseph Rhodes / ONR</a:t>
            </a:r>
          </a:p>
          <a:p>
            <a:endParaRPr lang="en-US" dirty="0">
              <a:solidFill>
                <a:srgbClr val="004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2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2" y="1238247"/>
            <a:ext cx="11483115" cy="5324475"/>
          </a:xfrm>
          <a:prstGeom prst="rect">
            <a:avLst/>
          </a:prstGeom>
        </p:spPr>
      </p:pic>
      <p:pic>
        <p:nvPicPr>
          <p:cNvPr id="6" name="Content Placeholder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4" y="0"/>
            <a:ext cx="12217504" cy="11118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6A4CB-ED58-4399-B334-08FA5F6F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C1F37-5396-4E7F-B505-F53D366BD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636" y="2048669"/>
            <a:ext cx="8086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5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3 lines of related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Existing Knowledge Base Constructed Via Mining the Web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Medical Knowledge Base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Diabetes Knowledge Base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On building a diabetes centric knowledge base via mining the web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" y="-1"/>
            <a:ext cx="12208041" cy="11110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33" y="5914663"/>
            <a:ext cx="12213231" cy="943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666" y="5991184"/>
            <a:ext cx="4965539" cy="7568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endParaRPr lang="en-US" sz="2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chemeClr val="bg1"/>
                </a:solidFill>
                <a:cs typeface="Arial" panose="020B0604020202020204" pitchFamily="34" charset="0"/>
              </a:rPr>
              <a:t>Joseph Rhodes / ONR</a:t>
            </a:r>
          </a:p>
          <a:p>
            <a:endParaRPr lang="en-US" dirty="0">
              <a:solidFill>
                <a:srgbClr val="004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8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Methods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" y="-1"/>
            <a:ext cx="12208041" cy="11110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33" y="5914663"/>
            <a:ext cx="12213231" cy="943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666" y="5991184"/>
            <a:ext cx="4965539" cy="7568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endParaRPr lang="en-US" sz="2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chemeClr val="bg1"/>
                </a:solidFill>
                <a:cs typeface="Arial" panose="020B0604020202020204" pitchFamily="34" charset="0"/>
              </a:rPr>
              <a:t>Joseph Rhodes / ONR</a:t>
            </a:r>
          </a:p>
          <a:p>
            <a:endParaRPr lang="en-US" dirty="0">
              <a:solidFill>
                <a:srgbClr val="004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0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Extract Semantic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HTML pages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Wrapper induction </a:t>
            </a:r>
          </a:p>
          <a:p>
            <a:pPr lvl="2">
              <a:lnSpc>
                <a:spcPct val="100000"/>
              </a:lnSpc>
            </a:pPr>
            <a:endParaRPr lang="en-US" dirty="0">
              <a:solidFill>
                <a:srgbClr val="00468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Medical Knowledge Base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Diabetes Knowledge Base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2" y="1238247"/>
            <a:ext cx="11483115" cy="5324475"/>
          </a:xfrm>
          <a:prstGeom prst="rect">
            <a:avLst/>
          </a:prstGeom>
        </p:spPr>
      </p:pic>
      <p:pic>
        <p:nvPicPr>
          <p:cNvPr id="6" name="Content Placeholder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4" y="0"/>
            <a:ext cx="12217504" cy="11118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6A4CB-ED58-4399-B334-08FA5F6F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A70FE-F75B-498F-9C1A-765B2CB34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937" y="1245174"/>
            <a:ext cx="6908124" cy="53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Extract Semantic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HTML pages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Wrapper induction </a:t>
            </a:r>
          </a:p>
          <a:p>
            <a:pPr lvl="2">
              <a:lnSpc>
                <a:spcPct val="100000"/>
              </a:lnSpc>
            </a:pPr>
            <a:endParaRPr lang="en-US" dirty="0">
              <a:solidFill>
                <a:srgbClr val="00468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Medical Knowledge Base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Diabetes Knowledge Base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1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936" y="1304922"/>
            <a:ext cx="5400675" cy="5324475"/>
          </a:xfrm>
          <a:solidFill>
            <a:schemeClr val="bg1"/>
          </a:solidFill>
        </p:spPr>
        <p:txBody>
          <a:bodyPr/>
          <a:lstStyle/>
          <a:p>
            <a:endParaRPr lang="en-US" dirty="0">
              <a:solidFill>
                <a:srgbClr val="00468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0" y="1304922"/>
            <a:ext cx="5400675" cy="5324475"/>
          </a:xfrm>
          <a:prstGeom prst="rect">
            <a:avLst/>
          </a:prstGeom>
        </p:spPr>
      </p:pic>
      <p:pic>
        <p:nvPicPr>
          <p:cNvPr id="6" name="Content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4" y="0"/>
            <a:ext cx="12217504" cy="11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7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54" y="0"/>
            <a:ext cx="12230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Approach to constructing diabetes-centric knowledge base (DKB)</a:t>
            </a:r>
          </a:p>
          <a:p>
            <a:r>
              <a:rPr lang="en-US" dirty="0">
                <a:solidFill>
                  <a:srgbClr val="004684"/>
                </a:solidFill>
              </a:rPr>
              <a:t>Algorithm to extract a subset of overall knowledge base to form the target diabetes KB (forward or backward chaining?)</a:t>
            </a:r>
          </a:p>
          <a:p>
            <a:r>
              <a:rPr lang="en-US" dirty="0">
                <a:solidFill>
                  <a:srgbClr val="004684"/>
                </a:solidFill>
              </a:rPr>
              <a:t>Show the data in DKB are rich and high-quality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Diabetes is a major threat to human health and it’s prevalence is high in Asian countries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China – 92.3  million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India – 63 million</a:t>
            </a:r>
          </a:p>
          <a:p>
            <a:endParaRPr lang="en-US" dirty="0">
              <a:solidFill>
                <a:srgbClr val="004684"/>
              </a:solidFill>
            </a:endParaRP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2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Previous research – use of EMR can improve quality of care</a:t>
            </a:r>
          </a:p>
          <a:p>
            <a:r>
              <a:rPr lang="en-US" dirty="0">
                <a:solidFill>
                  <a:srgbClr val="004684"/>
                </a:solidFill>
              </a:rPr>
              <a:t>knowledge – unstructured text -&gt; structured info</a:t>
            </a:r>
          </a:p>
          <a:p>
            <a:r>
              <a:rPr lang="en-US" dirty="0">
                <a:solidFill>
                  <a:srgbClr val="004684"/>
                </a:solidFill>
              </a:rPr>
              <a:t>Previous methods fail to capture abbreviations and nonstandard terminologies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Online portals – narrow focus on healthcare info and services</a:t>
            </a:r>
          </a:p>
          <a:p>
            <a:r>
              <a:rPr lang="en-US" dirty="0">
                <a:solidFill>
                  <a:srgbClr val="004684"/>
                </a:solidFill>
              </a:rPr>
              <a:t>Combine 8 of the Chinese portals into a knowledge base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7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Method for knowledge extraction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4684"/>
                </a:solidFill>
              </a:rPr>
              <a:t>Wrapper-based extraction strategy</a:t>
            </a:r>
          </a:p>
          <a:p>
            <a:r>
              <a:rPr lang="en-US" dirty="0">
                <a:solidFill>
                  <a:srgbClr val="004684"/>
                </a:solidFill>
              </a:rPr>
              <a:t>Representation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Ontological structure</a:t>
            </a:r>
          </a:p>
          <a:p>
            <a:r>
              <a:rPr lang="en-US" dirty="0">
                <a:solidFill>
                  <a:srgbClr val="004684"/>
                </a:solidFill>
              </a:rPr>
              <a:t>Mapping strategy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Clean extracted data (resolve conflicting class descriptions of the same instance)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Detect equivalent instances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42894"/>
            <a:ext cx="10972800" cy="363888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4684"/>
                </a:solidFill>
              </a:rPr>
              <a:t>Representation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Ontological structure</a:t>
            </a:r>
          </a:p>
          <a:p>
            <a:r>
              <a:rPr lang="en-US" dirty="0">
                <a:solidFill>
                  <a:srgbClr val="004684"/>
                </a:solidFill>
              </a:rPr>
              <a:t>Mapping strategy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Clean extracted data (resolve conflicting class descriptions of the same instance)</a:t>
            </a:r>
          </a:p>
          <a:p>
            <a:pPr lvl="1"/>
            <a:r>
              <a:rPr lang="en-US" dirty="0">
                <a:solidFill>
                  <a:srgbClr val="004684"/>
                </a:solidFill>
              </a:rPr>
              <a:t>Detect equivalent instances</a:t>
            </a:r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" y="-1"/>
            <a:ext cx="12203574" cy="1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209"/>
            <a:ext cx="10972800" cy="14605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4684"/>
                </a:solidFill>
              </a:rPr>
              <a:t>Brief Overview of KB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" y="-1"/>
            <a:ext cx="12208041" cy="11110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33" y="5914663"/>
            <a:ext cx="12213231" cy="943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666" y="5991184"/>
            <a:ext cx="4965539" cy="7568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endParaRPr lang="en-US" sz="2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chemeClr val="bg1"/>
                </a:solidFill>
                <a:cs typeface="Arial" panose="020B0604020202020204" pitchFamily="34" charset="0"/>
              </a:rPr>
              <a:t>Joseph Rhodes / ONR</a:t>
            </a:r>
          </a:p>
          <a:p>
            <a:endParaRPr lang="en-US" dirty="0">
              <a:solidFill>
                <a:srgbClr val="004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6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4684"/>
        </a:solidFill>
      </a:spPr>
      <a:bodyPr vert="horz" lIns="91440" tIns="45720" rIns="91440" bIns="45720" rtlCol="0" anchor="ctr">
        <a:normAutofit lnSpcReduction="10000"/>
      </a:bodyPr>
      <a:lstStyle>
        <a:defPPr>
          <a:defRPr dirty="0">
            <a:solidFill>
              <a:srgbClr val="00468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355</Words>
  <Application>Microsoft Office PowerPoint</Application>
  <PresentationFormat>Widescreen</PresentationFormat>
  <Paragraphs>92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On building a diabetes centric knowledge base via mining the web</vt:lpstr>
      <vt:lpstr>Goals</vt:lpstr>
      <vt:lpstr>Background</vt:lpstr>
      <vt:lpstr>Background</vt:lpstr>
      <vt:lpstr>Background</vt:lpstr>
      <vt:lpstr>Background</vt:lpstr>
      <vt:lpstr>Background</vt:lpstr>
      <vt:lpstr>Brief Overview of KB</vt:lpstr>
      <vt:lpstr>PowerPoint Presentation</vt:lpstr>
      <vt:lpstr>Background</vt:lpstr>
      <vt:lpstr>PowerPoint Presentation</vt:lpstr>
      <vt:lpstr>Data Sources Used for DKB Construction</vt:lpstr>
      <vt:lpstr>PowerPoint Presentation</vt:lpstr>
      <vt:lpstr>PowerPoint Presentation</vt:lpstr>
      <vt:lpstr>PowerPoint Presentation</vt:lpstr>
      <vt:lpstr>Related Work</vt:lpstr>
      <vt:lpstr>PowerPoint Presentation</vt:lpstr>
      <vt:lpstr>3 lines of related research</vt:lpstr>
      <vt:lpstr>Methods</vt:lpstr>
      <vt:lpstr>Extract Semantic data</vt:lpstr>
      <vt:lpstr>PowerPoint Presentation</vt:lpstr>
      <vt:lpstr>Extract Semantic data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Parker, William</dc:creator>
  <cp:lastModifiedBy>Rhodes, Joseph M</cp:lastModifiedBy>
  <cp:revision>33</cp:revision>
  <dcterms:created xsi:type="dcterms:W3CDTF">2015-06-09T13:37:05Z</dcterms:created>
  <dcterms:modified xsi:type="dcterms:W3CDTF">2020-02-24T14:30:27Z</dcterms:modified>
</cp:coreProperties>
</file>