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404" r:id="rId10"/>
    <p:sldId id="386" r:id="rId11"/>
    <p:sldId id="314" r:id="rId12"/>
    <p:sldId id="316" r:id="rId13"/>
    <p:sldId id="319" r:id="rId14"/>
    <p:sldId id="322" r:id="rId15"/>
    <p:sldId id="387" r:id="rId16"/>
    <p:sldId id="389" r:id="rId17"/>
    <p:sldId id="388" r:id="rId18"/>
    <p:sldId id="382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96" r:id="rId32"/>
    <p:sldId id="397" r:id="rId33"/>
    <p:sldId id="398" r:id="rId34"/>
    <p:sldId id="399" r:id="rId35"/>
    <p:sldId id="400" r:id="rId36"/>
    <p:sldId id="401" r:id="rId37"/>
    <p:sldId id="352" r:id="rId38"/>
    <p:sldId id="390" r:id="rId39"/>
    <p:sldId id="391" r:id="rId40"/>
    <p:sldId id="392" r:id="rId41"/>
    <p:sldId id="393" r:id="rId42"/>
    <p:sldId id="394" r:id="rId43"/>
    <p:sldId id="395" r:id="rId44"/>
    <p:sldId id="402" r:id="rId45"/>
    <p:sldId id="353" r:id="rId46"/>
    <p:sldId id="354" r:id="rId47"/>
    <p:sldId id="355" r:id="rId48"/>
    <p:sldId id="356" r:id="rId49"/>
    <p:sldId id="35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4" autoAdjust="0"/>
    <p:restoredTop sz="94614" autoAdjust="0"/>
  </p:normalViewPr>
  <p:slideViewPr>
    <p:cSldViewPr>
      <p:cViewPr varScale="1">
        <p:scale>
          <a:sx n="135" d="100"/>
          <a:sy n="135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6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0197BBF-9158-514D-93C7-703396FCEB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5540791-AE6A-F543-85C2-D68E022CBF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43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08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09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95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0C9E4F-E0DE-BC40-A135-D4985F36DB1B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849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044" tIns="47022" rIns="94044" bIns="47022"/>
          <a:lstStyle/>
          <a:p>
            <a:pPr eaLnBrk="1" hangingPunct="1"/>
            <a:endParaRPr lang="en-US" altLang="en-US"/>
          </a:p>
        </p:txBody>
      </p:sp>
      <p:sp>
        <p:nvSpPr>
          <p:cNvPr id="84997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44" tIns="47022" rIns="94044" bIns="47022" anchor="b"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AE7CF13-64B4-AC4F-A168-0387E6136CFC}" type="slidenum">
              <a:rPr lang="en-US" altLang="en-US" sz="1300"/>
              <a:pPr algn="r" eaLnBrk="1" hangingPunct="1"/>
              <a:t>37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19239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0347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1089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9450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5567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1683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6710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329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399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108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13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937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38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527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582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19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698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228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016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69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226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31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533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426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2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3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5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4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10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40791-AE6A-F543-85C2-D68E022CBF7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62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40791-AE6A-F543-85C2-D68E022CBF7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60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40791-AE6A-F543-85C2-D68E022CBF7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32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8206C-6CC6-1B49-8013-1E492704D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2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96044-C35C-CC42-8BE1-A77BAA2BA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3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FF0B9-8C56-2648-95C3-3E73B31F4F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9D1CB-7071-3443-AE1A-F63A3DAA2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62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34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D62A3-94C7-7640-AE99-4E4185A48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3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32258-331A-9A41-A9EF-4E3A4D364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FEBF5-90A6-7C4F-89C2-2CA0B1815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A4F69-DD84-E845-9238-AC932D5CF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9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F273C-F122-1941-B556-D90E6A258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9B59E-EB70-5B49-89C3-5C759C518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2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FC248-2EA8-2D45-BBCD-C307142BB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9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B87B2-6427-9344-9CFE-9F0E269A5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0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37DE91-D5B1-B842-9BF5-AC90AC07DD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m.nih.gov/research/umls/rxnorm/overview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or.nlm.nih.gov/RxNav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" y="1143000"/>
            <a:ext cx="8991600" cy="1143000"/>
          </a:xfrm>
          <a:noFill/>
        </p:spPr>
        <p:txBody>
          <a:bodyPr anchor="ctr"/>
          <a:lstStyle/>
          <a:p>
            <a:pPr algn="ctr"/>
            <a:r>
              <a:rPr lang="en-US" altLang="en-US" sz="3200" dirty="0"/>
              <a:t>Database Theory and Applications for Biomedical Research and Practice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>
                <a:solidFill>
                  <a:srgbClr val="FFC000"/>
                </a:solidFill>
              </a:rPr>
              <a:t>BMIN 502 / EPID 635</a:t>
            </a:r>
            <a:br>
              <a:rPr lang="en-US" altLang="en-US" sz="3200" dirty="0">
                <a:solidFill>
                  <a:srgbClr val="FFC000"/>
                </a:solidFill>
              </a:rPr>
            </a:br>
            <a:r>
              <a:rPr lang="en-US" altLang="en-US" sz="3200" dirty="0">
                <a:solidFill>
                  <a:srgbClr val="FFC000"/>
                </a:solidFill>
              </a:rPr>
              <a:t>Week 1: Introduction and simple database design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219200"/>
          </a:xfrm>
          <a:noFill/>
        </p:spPr>
        <p:txBody>
          <a:bodyPr/>
          <a:lstStyle/>
          <a:p>
            <a:r>
              <a:rPr lang="en-US" altLang="en-US" dirty="0"/>
              <a:t>John H. Holmes, PhD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280819"/>
            <a:ext cx="3200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029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tx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9900"/>
                </a:solidFill>
                <a:latin typeface="Arial" charset="0"/>
              </a:rPr>
              <a:t>Considerations about </a:t>
            </a:r>
            <a:br>
              <a:rPr lang="en-US" altLang="en-US" dirty="0">
                <a:solidFill>
                  <a:srgbClr val="FF9900"/>
                </a:solidFill>
                <a:latin typeface="Arial" charset="0"/>
              </a:rPr>
            </a:br>
            <a:r>
              <a:rPr lang="en-US" altLang="en-US" dirty="0">
                <a:solidFill>
                  <a:srgbClr val="FF9900"/>
                </a:solidFill>
                <a:latin typeface="Arial" charset="0"/>
              </a:rPr>
              <a:t>Clinical Data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09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Clinical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Structured</a:t>
            </a:r>
          </a:p>
          <a:p>
            <a:endParaRPr lang="en-US" dirty="0"/>
          </a:p>
          <a:p>
            <a:r>
              <a:rPr lang="en-US" dirty="0"/>
              <a:t>Unstructured</a:t>
            </a:r>
          </a:p>
          <a:p>
            <a:endParaRPr lang="en-US" dirty="0"/>
          </a:p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/>
              <a:t>Waveform</a:t>
            </a:r>
          </a:p>
        </p:txBody>
      </p:sp>
    </p:spTree>
    <p:extLst>
      <p:ext uri="{BB962C8B-B14F-4D97-AF65-F5344CB8AC3E}">
        <p14:creationId xmlns:p14="http://schemas.microsoft.com/office/powerpoint/2010/main" val="8991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clinical data:</a:t>
            </a:r>
            <a:br>
              <a:rPr lang="en-US" dirty="0"/>
            </a:br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Typically represented as discrete values in a fixed format</a:t>
            </a:r>
          </a:p>
          <a:p>
            <a:endParaRPr lang="en-US" dirty="0"/>
          </a:p>
          <a:p>
            <a:r>
              <a:rPr lang="en-US" dirty="0"/>
              <a:t>Can be obtained from instrumentation</a:t>
            </a:r>
          </a:p>
          <a:p>
            <a:pPr lvl="1"/>
            <a:r>
              <a:rPr lang="en-US" dirty="0"/>
              <a:t>Laboratory, diagnostic, monitoring, etc.</a:t>
            </a:r>
          </a:p>
          <a:p>
            <a:endParaRPr lang="en-US" dirty="0"/>
          </a:p>
          <a:p>
            <a:r>
              <a:rPr lang="en-US" dirty="0"/>
              <a:t>Can be selected from possible response options</a:t>
            </a:r>
          </a:p>
          <a:p>
            <a:pPr lvl="1"/>
            <a:r>
              <a:rPr lang="en-US" dirty="0"/>
              <a:t>Checkboxes, pulldowns, lists, etc.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Lab values</a:t>
            </a:r>
          </a:p>
          <a:p>
            <a:pPr lvl="1"/>
            <a:r>
              <a:rPr lang="en-US" dirty="0"/>
              <a:t>Medications</a:t>
            </a:r>
          </a:p>
          <a:p>
            <a:pPr lvl="1"/>
            <a:r>
              <a:rPr lang="en-US" dirty="0"/>
              <a:t>Disposition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clinical data:</a:t>
            </a:r>
            <a:br>
              <a:rPr lang="en-US" dirty="0"/>
            </a:br>
            <a:r>
              <a:rPr lang="en-US" dirty="0"/>
              <a:t>Narrative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610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Admission notes</a:t>
            </a:r>
          </a:p>
          <a:p>
            <a:r>
              <a:rPr lang="en-US" dirty="0"/>
              <a:t>Histories and Physicals</a:t>
            </a:r>
          </a:p>
          <a:p>
            <a:r>
              <a:rPr lang="en-US" dirty="0"/>
              <a:t>Progress notes</a:t>
            </a:r>
          </a:p>
          <a:p>
            <a:r>
              <a:rPr lang="en-US" dirty="0"/>
              <a:t>Radiology reports</a:t>
            </a:r>
          </a:p>
          <a:p>
            <a:r>
              <a:rPr lang="en-US" dirty="0"/>
              <a:t>Consult notes</a:t>
            </a:r>
          </a:p>
          <a:p>
            <a:r>
              <a:rPr lang="en-US" dirty="0"/>
              <a:t>Chief complaints</a:t>
            </a:r>
          </a:p>
          <a:p>
            <a:r>
              <a:rPr lang="en-US" dirty="0"/>
              <a:t>Discharge summaries	</a:t>
            </a:r>
          </a:p>
          <a:p>
            <a:r>
              <a:rPr lang="en-US" dirty="0"/>
              <a:t>Nurse’s notes</a:t>
            </a:r>
          </a:p>
          <a:p>
            <a:r>
              <a:rPr lang="en-US" dirty="0"/>
              <a:t>Patient-reported communications	</a:t>
            </a:r>
          </a:p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Clinical Data: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Illustrations</a:t>
            </a:r>
          </a:p>
          <a:p>
            <a:endParaRPr lang="en-US" dirty="0"/>
          </a:p>
          <a:p>
            <a:r>
              <a:rPr lang="en-US" dirty="0"/>
              <a:t>Radiologic images</a:t>
            </a:r>
          </a:p>
          <a:p>
            <a:endParaRPr lang="en-US" dirty="0"/>
          </a:p>
          <a:p>
            <a:r>
              <a:rPr lang="en-US" dirty="0"/>
              <a:t>Photographs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Clinical Data:</a:t>
            </a:r>
            <a:br>
              <a:rPr lang="en-US" dirty="0"/>
            </a:br>
            <a:r>
              <a:rPr lang="en-US" dirty="0"/>
              <a:t>Waveforms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ECG</a:t>
            </a:r>
          </a:p>
          <a:p>
            <a:endParaRPr lang="en-US" dirty="0"/>
          </a:p>
          <a:p>
            <a:r>
              <a:rPr lang="en-US" dirty="0"/>
              <a:t>EEG</a:t>
            </a:r>
          </a:p>
          <a:p>
            <a:endParaRPr lang="en-US" dirty="0"/>
          </a:p>
          <a:p>
            <a:r>
              <a:rPr lang="en-US" dirty="0"/>
              <a:t>Arterial pressure monitoring</a:t>
            </a:r>
          </a:p>
          <a:p>
            <a:endParaRPr lang="en-US" dirty="0"/>
          </a:p>
          <a:p>
            <a:r>
              <a:rPr lang="en-US" dirty="0" err="1"/>
              <a:t>Actigraph</a:t>
            </a:r>
            <a:r>
              <a:rPr lang="en-US" dirty="0"/>
              <a:t> monitoring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Clinical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Basis of the historical record</a:t>
            </a:r>
          </a:p>
          <a:p>
            <a:endParaRPr lang="en-US" dirty="0"/>
          </a:p>
          <a:p>
            <a:r>
              <a:rPr lang="en-US" dirty="0"/>
              <a:t>Communication between providers</a:t>
            </a:r>
          </a:p>
          <a:p>
            <a:endParaRPr lang="en-US" dirty="0"/>
          </a:p>
          <a:p>
            <a:r>
              <a:rPr lang="en-US" dirty="0"/>
              <a:t>Anticipation of future problems</a:t>
            </a:r>
          </a:p>
          <a:p>
            <a:endParaRPr lang="en-US" dirty="0"/>
          </a:p>
          <a:p>
            <a:r>
              <a:rPr lang="en-US" dirty="0"/>
              <a:t>Provide a legal record</a:t>
            </a:r>
          </a:p>
          <a:p>
            <a:endParaRPr lang="en-US" dirty="0"/>
          </a:p>
          <a:p>
            <a:r>
              <a:rPr lang="en-US" dirty="0"/>
              <a:t>Support clinical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5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10600" cy="2060575"/>
          </a:xfrm>
        </p:spPr>
        <p:txBody>
          <a:bodyPr/>
          <a:lstStyle/>
          <a:p>
            <a:r>
              <a:rPr lang="en-US" sz="3600" dirty="0"/>
              <a:t>All of these forms and functions (and there are others) pose challenges for database systems design, maintenance,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392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tx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Introduction to Ontologies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Some definitions </a:t>
            </a:r>
            <a:br>
              <a:rPr lang="en-US" altLang="en-US" sz="4000" dirty="0"/>
            </a:br>
            <a:r>
              <a:rPr lang="en-US" altLang="en-US" sz="4000" dirty="0"/>
              <a:t>(Source: ISO Standard 1087)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Any part of the perceivable or conceivable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Designation of an object by a linguistic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Unit of thought constituted through abstraction on the basis of properties common to a set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Designation of a defined concept in a special language by a linguistic expression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65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 for today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839200" cy="4114800"/>
          </a:xfrm>
        </p:spPr>
        <p:txBody>
          <a:bodyPr>
            <a:normAutofit/>
          </a:bodyPr>
          <a:lstStyle/>
          <a:p>
            <a:r>
              <a:rPr lang="en-US" altLang="en-US" dirty="0"/>
              <a:t>You will learn:</a:t>
            </a:r>
          </a:p>
          <a:p>
            <a:pPr lvl="1"/>
            <a:r>
              <a:rPr lang="en-US" altLang="en-US" dirty="0"/>
              <a:t>The difference between data, information, knowledge, and wisdom</a:t>
            </a:r>
          </a:p>
          <a:p>
            <a:pPr lvl="1"/>
            <a:r>
              <a:rPr lang="en-US" altLang="en-US" dirty="0"/>
              <a:t>About the systems approach to data and information </a:t>
            </a:r>
          </a:p>
          <a:p>
            <a:pPr lvl="1"/>
            <a:r>
              <a:rPr lang="en-US" altLang="en-US" dirty="0"/>
              <a:t>The basics of database architectures and what informs them</a:t>
            </a:r>
          </a:p>
          <a:p>
            <a:pPr lvl="1"/>
            <a:r>
              <a:rPr lang="en-US" altLang="en-US" dirty="0"/>
              <a:t>The basics of data modeling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04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definitions…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Terminology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Set of terms representing the system of concepts of a particular subject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Taxonomy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classification, employing a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Nomenclature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System of terms that is elaborated according to pre-established naming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Ontology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Explicit specification of a conceptualization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8346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So, what are ontologies?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Formally, an ontology is the statement of a logical theory </a:t>
            </a:r>
          </a:p>
          <a:p>
            <a:pPr lvl="1" eaLnBrk="1" hangingPunct="1"/>
            <a:r>
              <a:rPr lang="en-US" altLang="en-US" sz="2400" dirty="0"/>
              <a:t>Definitions associate the names of entities in the </a:t>
            </a:r>
            <a:r>
              <a:rPr lang="en-US" altLang="en-US" sz="2400" i="1" dirty="0"/>
              <a:t>universe of discourse</a:t>
            </a:r>
            <a:r>
              <a:rPr lang="en-US" altLang="en-US" sz="2400" dirty="0"/>
              <a:t> (e.g., classes, relations, functions, or other objects) with human-readable text describing what the names mean, and formal axioms that constrain the interpretation and well-formed use of these terms. </a:t>
            </a:r>
          </a:p>
          <a:p>
            <a:pPr eaLnBrk="1" hangingPunct="1"/>
            <a:r>
              <a:rPr lang="en-US" altLang="en-US" sz="2800" dirty="0"/>
              <a:t>Thus, ontologies are computable taxonomies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31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Let’s look at an ontology</a:t>
            </a:r>
            <a:br>
              <a:rPr lang="en-US" altLang="en-US" sz="4000"/>
            </a:br>
            <a:r>
              <a:rPr lang="en-US" altLang="en-US" sz="4000"/>
              <a:t> used in a </a:t>
            </a:r>
            <a:br>
              <a:rPr lang="en-US" altLang="en-US" sz="4000"/>
            </a:br>
            <a:r>
              <a:rPr lang="en-US" altLang="en-US" sz="4000"/>
              <a:t>drug-related context…</a:t>
            </a:r>
          </a:p>
        </p:txBody>
      </p:sp>
    </p:spTree>
    <p:extLst>
      <p:ext uri="{BB962C8B-B14F-4D97-AF65-F5344CB8AC3E}">
        <p14:creationId xmlns:p14="http://schemas.microsoft.com/office/powerpoint/2010/main" val="95063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11163"/>
            <a:ext cx="8686800" cy="808037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RxNorm</a:t>
            </a:r>
            <a:br>
              <a:rPr lang="en-US" altLang="en-US" sz="4000" dirty="0"/>
            </a:br>
            <a:r>
              <a:rPr lang="en-US" altLang="en-US" sz="2800" dirty="0">
                <a:solidFill>
                  <a:srgbClr val="FF9900"/>
                </a:solidFill>
              </a:rPr>
              <a:t>National Library of Medicine</a:t>
            </a:r>
            <a:br>
              <a:rPr lang="en-US" altLang="en-US" sz="2800" dirty="0">
                <a:solidFill>
                  <a:srgbClr val="FF9900"/>
                </a:solidFill>
              </a:rPr>
            </a:br>
            <a:r>
              <a:rPr lang="en-US" altLang="en-US" sz="2400" dirty="0">
                <a:hlinkClick r:id="rId2"/>
              </a:rPr>
              <a:t>http://www.nlm.nih.gov/research/umls/rxnorm/overview.html</a:t>
            </a:r>
            <a:r>
              <a:rPr lang="en-US" altLang="en-US" dirty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74838"/>
            <a:ext cx="89154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Standardized nomenclature for clinical drugs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Standard names for drugs linked connected to varying names of drugs present in many different controlled vocabularies within the Unified Medical Language System (UMLS) Metathesaurus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Connections facilitate </a:t>
            </a:r>
            <a:r>
              <a:rPr lang="en-US" altLang="en-US" i="1"/>
              <a:t>interoperability</a:t>
            </a:r>
            <a:r>
              <a:rPr lang="en-US" altLang="en-US"/>
              <a:t> among computerized systems that process clinical drug data</a:t>
            </a:r>
          </a:p>
        </p:txBody>
      </p:sp>
    </p:spTree>
    <p:extLst>
      <p:ext uri="{BB962C8B-B14F-4D97-AF65-F5344CB8AC3E}">
        <p14:creationId xmlns:p14="http://schemas.microsoft.com/office/powerpoint/2010/main" val="8264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RxNorm, contd.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RxNorm is organized around normalized names, or </a:t>
            </a:r>
            <a:r>
              <a:rPr lang="en-US" altLang="en-US" i="1"/>
              <a:t>terms</a:t>
            </a:r>
            <a:r>
              <a:rPr lang="en-US" altLang="en-US"/>
              <a:t>, for clinical drugs</a:t>
            </a:r>
          </a:p>
          <a:p>
            <a:pPr lvl="1" eaLnBrk="1" hangingPunct="1"/>
            <a:r>
              <a:rPr lang="en-US" altLang="en-US"/>
              <a:t>The terms contain information on ingredients, strengths, and dose forms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The goal of RxNorm is to allow various systems using different drug nomenclature to share data efficiently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26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scope of RxNorm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Contains the names of prescription and many nonprescription formulations approved for use in the United States, including the devices that administer the medications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the links work?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Links from clinical drugs (branded and generic)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Active ingredients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Drug components (active ingredient + strength)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Related brand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National Drug Codes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RxNorm links its names to many of the drug vocabularies commonly used in pharmacy management and drug interaction software and mediates between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First Databank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Micromedex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MediSpan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Multum</a:t>
            </a:r>
          </a:p>
        </p:txBody>
      </p:sp>
    </p:spTree>
    <p:extLst>
      <p:ext uri="{BB962C8B-B14F-4D97-AF65-F5344CB8AC3E}">
        <p14:creationId xmlns:p14="http://schemas.microsoft.com/office/powerpoint/2010/main" val="181634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Two preparations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Acetaminophen 500 MG Oral Tablet for a generic drug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Acetaminophen 500 MG Oral Tablet [Tylenol] for a branded drug name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Acetaminophen 500 MG Oral Tablet is related to Acetaminophen 500 MG Oral Tablet [Tylenol]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Both have relationships to Acetaminophen, Acetaminophen 500 MG, and Oral Tablet.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Within the UMLS Metathesaurus, Acetaminophen 500 MG Oral Tablet and Acetaminophen 500 MG Oral Tablet [Tylenol] will each be linked to the different names that are used for these entities in other vocabularies </a:t>
            </a:r>
          </a:p>
        </p:txBody>
      </p:sp>
    </p:spTree>
    <p:extLst>
      <p:ext uri="{BB962C8B-B14F-4D97-AF65-F5344CB8AC3E}">
        <p14:creationId xmlns:p14="http://schemas.microsoft.com/office/powerpoint/2010/main" val="8001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RxNav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Java-based application that connects to the </a:t>
            </a:r>
            <a:r>
              <a:rPr lang="en-US" altLang="en-US" sz="2800" dirty="0" err="1"/>
              <a:t>RxNorm</a:t>
            </a:r>
            <a:r>
              <a:rPr lang="en-US" altLang="en-US" sz="2800" dirty="0"/>
              <a:t> server at NLM</a:t>
            </a:r>
          </a:p>
          <a:p>
            <a:pPr eaLnBrk="1" hangingPunct="1"/>
            <a:r>
              <a:rPr lang="en-US" altLang="en-US" sz="2800" dirty="0"/>
              <a:t>Allows users to query the </a:t>
            </a:r>
            <a:r>
              <a:rPr lang="en-US" altLang="en-US" sz="2800" dirty="0" err="1"/>
              <a:t>RxNorm</a:t>
            </a:r>
            <a:r>
              <a:rPr lang="en-US" altLang="en-US" sz="2800" dirty="0"/>
              <a:t> database by any of its components (ingredient, clinical drug, brand name,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 and displays all the information related to a given component on a single page</a:t>
            </a:r>
          </a:p>
          <a:p>
            <a:pPr eaLnBrk="1" hangingPunct="1"/>
            <a:endParaRPr lang="en-US" altLang="en-US" sz="2800" dirty="0"/>
          </a:p>
          <a:p>
            <a:pPr marL="0" indent="0" algn="ctr" eaLnBrk="1" hangingPunct="1">
              <a:buNone/>
            </a:pPr>
            <a:r>
              <a:rPr lang="en-US" altLang="en-US" sz="2800" dirty="0">
                <a:hlinkClick r:id="rId2"/>
              </a:rPr>
              <a:t>https://mor.nlm.nih.gov/RxNav/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75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381000" y="76200"/>
            <a:ext cx="8382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4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tx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9900"/>
                </a:solidFill>
              </a:rPr>
              <a:t>First things first…</a:t>
            </a:r>
            <a:br>
              <a:rPr lang="en-US" altLang="en-US" dirty="0">
                <a:solidFill>
                  <a:srgbClr val="FF9900"/>
                </a:solidFill>
              </a:rPr>
            </a:br>
            <a:br>
              <a:rPr lang="en-US" altLang="en-US" dirty="0">
                <a:solidFill>
                  <a:srgbClr val="FF9900"/>
                </a:solidFill>
              </a:rPr>
            </a:br>
            <a:r>
              <a:rPr lang="en-US" altLang="en-US" dirty="0">
                <a:solidFill>
                  <a:srgbClr val="FF9900"/>
                </a:solidFill>
              </a:rPr>
              <a:t>What is (are) data, anyway???</a:t>
            </a:r>
          </a:p>
        </p:txBody>
      </p:sp>
    </p:spTree>
    <p:extLst>
      <p:ext uri="{BB962C8B-B14F-4D97-AF65-F5344CB8AC3E}">
        <p14:creationId xmlns:p14="http://schemas.microsoft.com/office/powerpoint/2010/main" val="149251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381000" y="76200"/>
            <a:ext cx="8382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45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tx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9900"/>
                </a:solidFill>
                <a:latin typeface="Arial" charset="0"/>
              </a:rPr>
              <a:t>Introduction to Databases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711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What is a database?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/>
              <a:t>Logically coherent collection of data with some inherent meaning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Databases are designed, built, and populated with data for a specific purpose, for an intended group of users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Represent some aspect of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9264498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Some database platforms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153400" cy="40386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Relational databases</a:t>
            </a:r>
          </a:p>
          <a:p>
            <a:pPr lvl="1"/>
            <a:r>
              <a:rPr lang="en-US" altLang="en-US" dirty="0"/>
              <a:t>Microsoft Access</a:t>
            </a:r>
          </a:p>
          <a:p>
            <a:pPr lvl="1"/>
            <a:r>
              <a:rPr lang="en-US" altLang="en-US" dirty="0"/>
              <a:t>FileMaker</a:t>
            </a:r>
          </a:p>
          <a:p>
            <a:pPr lvl="1"/>
            <a:r>
              <a:rPr lang="en-US" altLang="en-US" dirty="0"/>
              <a:t>Oracle</a:t>
            </a:r>
          </a:p>
          <a:p>
            <a:pPr lvl="1"/>
            <a:r>
              <a:rPr lang="en-US" altLang="en-US" dirty="0"/>
              <a:t>MySQL</a:t>
            </a:r>
          </a:p>
          <a:p>
            <a:r>
              <a:rPr lang="en-US" altLang="en-US" dirty="0"/>
              <a:t>Hierarchical-relational hybrid</a:t>
            </a:r>
          </a:p>
          <a:p>
            <a:pPr lvl="1"/>
            <a:r>
              <a:rPr lang="en-US" altLang="en-US" dirty="0" err="1"/>
              <a:t>REDCap</a:t>
            </a:r>
            <a:endParaRPr lang="en-US" altLang="en-US" dirty="0"/>
          </a:p>
          <a:p>
            <a:r>
              <a:rPr lang="en-US" altLang="en-US" dirty="0"/>
              <a:t>Graph</a:t>
            </a:r>
          </a:p>
          <a:p>
            <a:pPr lvl="1"/>
            <a:r>
              <a:rPr lang="en-US" altLang="en-US" dirty="0" err="1"/>
              <a:t>Blackfynn</a:t>
            </a:r>
            <a:endParaRPr lang="en-US" altLang="en-US" dirty="0"/>
          </a:p>
          <a:p>
            <a:pPr lvl="1"/>
            <a:r>
              <a:rPr lang="en-US" altLang="en-US" dirty="0"/>
              <a:t>Neo4j</a:t>
            </a:r>
          </a:p>
          <a:p>
            <a:pPr lvl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7156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US"/>
              <a:t>The relational model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First developed in 1969</a:t>
            </a:r>
          </a:p>
          <a:p>
            <a:pPr eaLnBrk="1" hangingPunct="1"/>
            <a:r>
              <a:rPr lang="en-US" altLang="en-US" dirty="0"/>
              <a:t>Data represented in:</a:t>
            </a:r>
          </a:p>
          <a:p>
            <a:pPr lvl="1" eaLnBrk="1" hangingPunct="1"/>
            <a:r>
              <a:rPr lang="en-US" altLang="en-US" dirty="0"/>
              <a:t>Relations (tables), which are composed of:</a:t>
            </a:r>
          </a:p>
          <a:p>
            <a:pPr lvl="2" eaLnBrk="1" hangingPunct="1"/>
            <a:r>
              <a:rPr lang="en-US" altLang="en-US" dirty="0"/>
              <a:t>Tuples (records, rows), which are composed of:</a:t>
            </a:r>
          </a:p>
          <a:p>
            <a:pPr lvl="3" eaLnBrk="1" hangingPunct="1"/>
            <a:r>
              <a:rPr lang="en-US" altLang="en-US" dirty="0"/>
              <a:t>Columns (fields, variables)</a:t>
            </a:r>
          </a:p>
          <a:p>
            <a:pPr eaLnBrk="1" hangingPunct="1"/>
            <a:r>
              <a:rPr lang="en-US" altLang="en-US" dirty="0"/>
              <a:t>Facilitates</a:t>
            </a:r>
          </a:p>
          <a:p>
            <a:pPr lvl="1" eaLnBrk="1" hangingPunct="1"/>
            <a:r>
              <a:rPr lang="en-US" altLang="en-US" dirty="0"/>
              <a:t>Rapid database design</a:t>
            </a:r>
          </a:p>
          <a:p>
            <a:pPr lvl="1" eaLnBrk="1" hangingPunct="1"/>
            <a:r>
              <a:rPr lang="en-US" altLang="en-US" dirty="0"/>
              <a:t>Database design that reflects epistemology of the real world</a:t>
            </a:r>
          </a:p>
          <a:p>
            <a:pPr lvl="1" eaLnBrk="1" hangingPunct="1"/>
            <a:r>
              <a:rPr lang="en-US" altLang="en-US" dirty="0"/>
              <a:t>Compact and efficient data entry and retrieval</a:t>
            </a:r>
          </a:p>
          <a:p>
            <a:pPr lvl="1" eaLnBrk="1" hangingPunct="1"/>
            <a:r>
              <a:rPr lang="en-US" altLang="en-US" dirty="0"/>
              <a:t>Preservation of data integrity and security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34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relation</a:t>
            </a:r>
          </a:p>
        </p:txBody>
      </p:sp>
      <p:graphicFrame>
        <p:nvGraphicFramePr>
          <p:cNvPr id="389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963" y="2057400"/>
          <a:ext cx="8504237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4" imgW="8639080" imgH="4076760" progId="Word.Document.8">
                  <p:embed/>
                </p:oleObj>
              </mc:Choice>
              <mc:Fallback>
                <p:oleObj name="Document" r:id="rId4" imgW="8639080" imgH="4076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854" b="5167"/>
                      <a:stretch>
                        <a:fillRect/>
                      </a:stretch>
                    </p:blipFill>
                    <p:spPr bwMode="auto">
                      <a:xfrm>
                        <a:off x="334963" y="2057400"/>
                        <a:ext cx="8504237" cy="41910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60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don’t grow on trees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need to be designed, based on robust modeling methods</a:t>
            </a:r>
          </a:p>
        </p:txBody>
      </p:sp>
    </p:spTree>
    <p:extLst>
      <p:ext uri="{BB962C8B-B14F-4D97-AF65-F5344CB8AC3E}">
        <p14:creationId xmlns:p14="http://schemas.microsoft.com/office/powerpoint/2010/main" val="546251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tx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9900"/>
                </a:solidFill>
              </a:rPr>
              <a:t>Introduction to </a:t>
            </a:r>
            <a:r>
              <a:rPr lang="en-US" altLang="en-US">
                <a:solidFill>
                  <a:srgbClr val="FF9900"/>
                </a:solidFill>
              </a:rPr>
              <a:t>Data Modeling</a:t>
            </a:r>
            <a:endParaRPr lang="en-US" altLang="en-US" dirty="0">
              <a:solidFill>
                <a:srgbClr val="FF9900"/>
              </a:solidFill>
            </a:endParaRPr>
          </a:p>
        </p:txBody>
      </p:sp>
      <p:sp>
        <p:nvSpPr>
          <p:cNvPr id="53251" name="Subtit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What is a model?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/>
              <a:t>Abstraction of a physical entity which makes it easier to grasp that entity’s complexity and detail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A model behaves like all or part of the physical entity it represents</a:t>
            </a:r>
          </a:p>
        </p:txBody>
      </p:sp>
    </p:spTree>
    <p:extLst>
      <p:ext uri="{BB962C8B-B14F-4D97-AF65-F5344CB8AC3E}">
        <p14:creationId xmlns:p14="http://schemas.microsoft.com/office/powerpoint/2010/main" val="251802598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Examples of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/>
              <a:t>Architectural and engineering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Process models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Statistical models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169570217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Information Spectrum</a:t>
            </a: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5" name="Picture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6" name="Picture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7" name="Picture 11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222375" y="3835400"/>
            <a:ext cx="9429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400300" y="3835400"/>
            <a:ext cx="19827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Information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495800" y="3835400"/>
            <a:ext cx="19637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629400" y="3835400"/>
            <a:ext cx="14811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Wisdom</a:t>
            </a:r>
          </a:p>
        </p:txBody>
      </p:sp>
      <p:pic>
        <p:nvPicPr>
          <p:cNvPr id="19472" name="Picture 1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73" name="Picture 1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3" y="3154363"/>
            <a:ext cx="944562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776341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Types of models in </a:t>
            </a:r>
            <a:br>
              <a:rPr lang="en-US" altLang="x-none"/>
            </a:br>
            <a:r>
              <a:rPr lang="en-US" altLang="x-none"/>
              <a:t>building a database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  <a:noFill/>
        </p:spPr>
        <p:txBody>
          <a:bodyPr/>
          <a:lstStyle/>
          <a:p>
            <a:r>
              <a:rPr lang="en-US" altLang="x-none"/>
              <a:t>Conceptual</a:t>
            </a:r>
            <a:br>
              <a:rPr lang="en-US" altLang="x-none"/>
            </a:br>
            <a:endParaRPr lang="en-US" altLang="x-none"/>
          </a:p>
          <a:p>
            <a:r>
              <a:rPr lang="en-US" altLang="x-none" dirty="0"/>
              <a:t>Logical</a:t>
            </a: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1699448266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Conceptual models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/>
              <a:t>Narrative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High-level description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Not highly structured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Not linked to implementation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209031597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Logical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x-none"/>
              <a:t>Graphical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High-level to moderately low-level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Highly structured</a:t>
            </a:r>
            <a:br>
              <a:rPr lang="en-US" altLang="x-none"/>
            </a:br>
            <a:endParaRPr lang="en-US" altLang="x-none"/>
          </a:p>
          <a:p>
            <a:r>
              <a:rPr lang="en-US" altLang="x-none"/>
              <a:t>Not linked to implementation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854649391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x-none"/>
              <a:t>Physical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581400"/>
          </a:xfrm>
          <a:noFill/>
        </p:spPr>
        <p:txBody>
          <a:bodyPr/>
          <a:lstStyle/>
          <a:p>
            <a:r>
              <a:rPr lang="en-US" altLang="x-none" dirty="0"/>
              <a:t>Low-level</a:t>
            </a: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Highly detailed</a:t>
            </a:r>
            <a:br>
              <a:rPr lang="en-US" altLang="x-none" dirty="0"/>
            </a:br>
            <a:endParaRPr lang="en-US" altLang="x-none" dirty="0"/>
          </a:p>
          <a:p>
            <a:r>
              <a:rPr lang="en-US" altLang="x-none" dirty="0"/>
              <a:t>Wedded to specific implementation platforms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5573" y="5486400"/>
            <a:ext cx="799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9900"/>
                </a:solidFill>
              </a:rPr>
              <a:t>We will come back to these in </a:t>
            </a:r>
            <a:r>
              <a:rPr lang="en-US" sz="2800">
                <a:solidFill>
                  <a:srgbClr val="FF9900"/>
                </a:solidFill>
              </a:rPr>
              <a:t>a couple of weeks!</a:t>
            </a:r>
          </a:p>
        </p:txBody>
      </p:sp>
    </p:spTree>
    <p:extLst>
      <p:ext uri="{BB962C8B-B14F-4D97-AF65-F5344CB8AC3E}">
        <p14:creationId xmlns:p14="http://schemas.microsoft.com/office/powerpoint/2010/main" val="1138260929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database development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013052"/>
            <a:ext cx="2044149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Conceptual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2895600"/>
            <a:ext cx="1608133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Logical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4191000"/>
            <a:ext cx="1736373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model</a:t>
            </a:r>
          </a:p>
        </p:txBody>
      </p:sp>
      <p:cxnSp>
        <p:nvCxnSpPr>
          <p:cNvPr id="11" name="Elbow Connector 10"/>
          <p:cNvCxnSpPr>
            <a:stCxn id="5" idx="2"/>
            <a:endCxn id="6" idx="1"/>
          </p:cNvCxnSpPr>
          <p:nvPr/>
        </p:nvCxnSpPr>
        <p:spPr>
          <a:xfrm rot="16200000" flipH="1">
            <a:off x="2295696" y="1489762"/>
            <a:ext cx="697882" cy="2483125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1"/>
          </p:cNvCxnSpPr>
          <p:nvPr/>
        </p:nvCxnSpPr>
        <p:spPr>
          <a:xfrm rot="16200000" flipH="1">
            <a:off x="5180666" y="2774532"/>
            <a:ext cx="1110734" cy="2091533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3074" y="269931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Narrative description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5532" y="40063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Graphical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31588" y="5029200"/>
            <a:ext cx="1172116" cy="13849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REDCap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MySQL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Graph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Etc.</a:t>
            </a:r>
          </a:p>
        </p:txBody>
      </p:sp>
      <p:cxnSp>
        <p:nvCxnSpPr>
          <p:cNvPr id="21" name="Elbow Connector 20"/>
          <p:cNvCxnSpPr>
            <a:stCxn id="7" idx="2"/>
            <a:endCxn id="19" idx="3"/>
          </p:cNvCxnSpPr>
          <p:nvPr/>
        </p:nvCxnSpPr>
        <p:spPr>
          <a:xfrm rot="5400000">
            <a:off x="5096163" y="3167874"/>
            <a:ext cx="1161366" cy="3946283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3771" y="53656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88081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8" grpId="0"/>
      <p:bldP spid="19" grpId="0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  <a:noFill/>
        </p:spPr>
        <p:txBody>
          <a:bodyPr/>
          <a:lstStyle/>
          <a:p>
            <a:r>
              <a:rPr lang="en-US" altLang="en-US"/>
              <a:t>Logical data modeling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148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>
                <a:solidFill>
                  <a:srgbClr val="FF9900"/>
                </a:solidFill>
              </a:rPr>
              <a:t>Entities</a:t>
            </a:r>
          </a:p>
          <a:p>
            <a:pPr lvl="1"/>
            <a:r>
              <a:rPr lang="en-US" altLang="en-US" sz="2400"/>
              <a:t>Things about which data are recorded</a:t>
            </a:r>
          </a:p>
          <a:p>
            <a:r>
              <a:rPr lang="en-US" altLang="en-US">
                <a:solidFill>
                  <a:srgbClr val="FF9900"/>
                </a:solidFill>
              </a:rPr>
              <a:t>Entity attributes</a:t>
            </a:r>
          </a:p>
          <a:p>
            <a:pPr lvl="1"/>
            <a:r>
              <a:rPr lang="en-US" altLang="en-US" sz="2400"/>
              <a:t>Static properties of entities (“fields” or “variables”)</a:t>
            </a:r>
          </a:p>
          <a:p>
            <a:r>
              <a:rPr lang="en-US" altLang="en-US">
                <a:solidFill>
                  <a:srgbClr val="FF9900"/>
                </a:solidFill>
              </a:rPr>
              <a:t>Relationships</a:t>
            </a:r>
          </a:p>
          <a:p>
            <a:pPr lvl="1"/>
            <a:r>
              <a:rPr lang="en-US" altLang="en-US" sz="2400"/>
              <a:t>Abstraction of associations between entities</a:t>
            </a:r>
          </a:p>
          <a:p>
            <a:r>
              <a:rPr lang="en-US" altLang="en-US">
                <a:solidFill>
                  <a:srgbClr val="FF9900"/>
                </a:solidFill>
              </a:rPr>
              <a:t>Entity instances</a:t>
            </a:r>
          </a:p>
          <a:p>
            <a:pPr lvl="1"/>
            <a:r>
              <a:rPr lang="en-US" altLang="en-US" sz="2400"/>
              <a:t>A concrete representation of an entity</a:t>
            </a:r>
            <a:r>
              <a:rPr lang="en-US" altLang="en-US"/>
              <a:t> </a:t>
            </a:r>
          </a:p>
          <a:p>
            <a:r>
              <a:rPr lang="en-US" altLang="en-US">
                <a:solidFill>
                  <a:srgbClr val="FF9900"/>
                </a:solidFill>
              </a:rPr>
              <a:t>Schema</a:t>
            </a:r>
          </a:p>
          <a:p>
            <a:pPr lvl="1"/>
            <a:r>
              <a:rPr lang="en-US" altLang="en-US" sz="2400"/>
              <a:t>Text-based description of an entity</a:t>
            </a:r>
          </a:p>
        </p:txBody>
      </p:sp>
    </p:spTree>
    <p:extLst>
      <p:ext uri="{BB962C8B-B14F-4D97-AF65-F5344CB8AC3E}">
        <p14:creationId xmlns:p14="http://schemas.microsoft.com/office/powerpoint/2010/main" val="145557926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Thus…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Entity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A</a:t>
            </a:r>
            <a:r>
              <a:rPr lang="en-US" altLang="en-US" sz="2400"/>
              <a:t> patient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Entity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Study ID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Date of birth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Relationship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patient has one or more admissions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Instance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/>
              <a:t>The</a:t>
            </a:r>
            <a:r>
              <a:rPr lang="en-US" altLang="en-US" sz="2400"/>
              <a:t> patient (John Smith, e.g.)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Schema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We’ll get to that next week!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03229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Entity-Relationship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305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Logical model of </a:t>
            </a:r>
          </a:p>
          <a:p>
            <a:pPr lvl="1"/>
            <a:r>
              <a:rPr lang="en-US" altLang="en-US" i="1"/>
              <a:t>Entities</a:t>
            </a:r>
            <a:r>
              <a:rPr lang="en-US" altLang="en-US"/>
              <a:t> represented in a data world</a:t>
            </a:r>
          </a:p>
          <a:p>
            <a:pPr lvl="1"/>
            <a:r>
              <a:rPr lang="en-US" altLang="en-US" i="1"/>
              <a:t>Relationships</a:t>
            </a:r>
            <a:r>
              <a:rPr lang="en-US" altLang="en-US"/>
              <a:t> between those entities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E-R models  help us to understand</a:t>
            </a:r>
          </a:p>
          <a:p>
            <a:pPr lvl="1"/>
            <a:r>
              <a:rPr lang="en-US" altLang="en-US"/>
              <a:t>What we are collecting data about</a:t>
            </a:r>
          </a:p>
          <a:p>
            <a:pPr lvl="1"/>
            <a:r>
              <a:rPr lang="en-US" altLang="en-US"/>
              <a:t>What we are collecting</a:t>
            </a:r>
          </a:p>
          <a:p>
            <a:pPr lvl="1"/>
            <a:r>
              <a:rPr lang="en-US" altLang="en-US"/>
              <a:t>Characteristics of what we are collecting</a:t>
            </a:r>
          </a:p>
          <a:p>
            <a:pPr lvl="1"/>
            <a:r>
              <a:rPr lang="en-US" altLang="en-US"/>
              <a:t>How to avoid bad database designs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478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Entities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Abstract “things” (people, places, events, etc.) about which data are recorded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</a:t>
            </a:r>
          </a:p>
          <a:p>
            <a:pPr lvl="1">
              <a:defRPr/>
            </a:pPr>
            <a:r>
              <a:rPr lang="en-US" dirty="0"/>
              <a:t>Patient (not “John Smith”, but “a patient”)</a:t>
            </a:r>
          </a:p>
          <a:p>
            <a:pPr lvl="1">
              <a:defRPr/>
            </a:pPr>
            <a:r>
              <a:rPr lang="en-US" dirty="0"/>
              <a:t>Admission (not the one on 5/10/2014, but “an admission”)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97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Entity 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114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Equivalent to variables or fields</a:t>
            </a:r>
          </a:p>
          <a:p>
            <a:endParaRPr lang="en-US" altLang="en-US"/>
          </a:p>
          <a:p>
            <a:r>
              <a:rPr lang="en-US" altLang="en-US"/>
              <a:t>Can be typed (text, numeric, date, etc.)</a:t>
            </a:r>
          </a:p>
          <a:p>
            <a:endParaRPr lang="en-US" altLang="en-US"/>
          </a:p>
          <a:p>
            <a:r>
              <a:rPr lang="en-US" altLang="en-US"/>
              <a:t>Can be multiply instantiated within an entity instance (e.g., a patient can have &gt;1 diagnosis)</a:t>
            </a:r>
          </a:p>
          <a:p>
            <a:endParaRPr lang="en-US" altLang="en-US"/>
          </a:p>
          <a:p>
            <a:r>
              <a:rPr lang="en-US" altLang="en-US"/>
              <a:t>Can be used to identify unique records</a:t>
            </a:r>
          </a:p>
        </p:txBody>
      </p:sp>
    </p:spTree>
    <p:extLst>
      <p:ext uri="{BB962C8B-B14F-4D97-AF65-F5344CB8AC3E}">
        <p14:creationId xmlns:p14="http://schemas.microsoft.com/office/powerpoint/2010/main" val="14097493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way of looking at this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55675" y="5334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solidFill>
                  <a:srgbClr val="92D050"/>
                </a:solidFill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40013" y="5334000"/>
            <a:ext cx="165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solidFill>
                  <a:srgbClr val="FF51B7"/>
                </a:solidFill>
                <a:ea typeface="Arial" charset="0"/>
                <a:cs typeface="Arial" charset="0"/>
              </a:rPr>
              <a:t>Information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9338" y="5334000"/>
            <a:ext cx="160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solidFill>
                  <a:srgbClr val="FDFF65"/>
                </a:solidFill>
                <a:ea typeface="Arial" charset="0"/>
                <a:cs typeface="Arial" charset="0"/>
              </a:rPr>
              <a:t>Knowledge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05663" y="5334000"/>
            <a:ext cx="121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solidFill>
                  <a:srgbClr val="009688"/>
                </a:solidFill>
                <a:ea typeface="Arial" charset="0"/>
                <a:cs typeface="Arial" charset="0"/>
              </a:rPr>
              <a:t>Wisdom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209800"/>
            <a:ext cx="1447800" cy="2743200"/>
          </a:xfrm>
          <a:prstGeom prst="rect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2000" y="2376488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676400" y="3009900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95450" y="2606675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136650" y="3333750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49300" y="4019550"/>
            <a:ext cx="119063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816100" y="4076700"/>
            <a:ext cx="119063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35125" y="3448050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74775" y="3848100"/>
            <a:ext cx="119063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65188" y="4572000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574800" y="4479925"/>
            <a:ext cx="120650" cy="114300"/>
          </a:xfrm>
          <a:prstGeom prst="ellipse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43200" y="2209800"/>
            <a:ext cx="1447800" cy="2743200"/>
          </a:xfrm>
          <a:prstGeom prst="rect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895600" y="2376488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810000" y="3009900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29050" y="2606675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270250" y="3333750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882900" y="4019550"/>
            <a:ext cx="119063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49700" y="4076700"/>
            <a:ext cx="119063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768725" y="3448050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508375" y="3848100"/>
            <a:ext cx="119063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998788" y="4572000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708400" y="4479925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76800" y="2209800"/>
            <a:ext cx="1447800" cy="2743200"/>
          </a:xfrm>
          <a:prstGeom prst="rect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30825" y="2492375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99138" y="2430463"/>
            <a:ext cx="119062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678488" y="3798888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307013" y="4133850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600700" y="4365625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022975" y="3067050"/>
            <a:ext cx="119063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330825" y="3581400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270500" y="2873375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748338" y="2720975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945188" y="4143375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013325" y="2362200"/>
            <a:ext cx="1216025" cy="1028700"/>
          </a:xfrm>
          <a:custGeom>
            <a:avLst/>
            <a:gdLst>
              <a:gd name="T0" fmla="*/ 97569 w 1216241"/>
              <a:gd name="T1" fmla="*/ 44149 h 1029810"/>
              <a:gd name="T2" fmla="*/ 301571 w 1216241"/>
              <a:gd name="T3" fmla="*/ 26488 h 1029810"/>
              <a:gd name="T4" fmla="*/ 390273 w 1216241"/>
              <a:gd name="T5" fmla="*/ 0 h 1029810"/>
              <a:gd name="T6" fmla="*/ 798280 w 1216241"/>
              <a:gd name="T7" fmla="*/ 8828 h 1029810"/>
              <a:gd name="T8" fmla="*/ 878109 w 1216241"/>
              <a:gd name="T9" fmla="*/ 35321 h 1029810"/>
              <a:gd name="T10" fmla="*/ 975679 w 1216241"/>
              <a:gd name="T11" fmla="*/ 61809 h 1029810"/>
              <a:gd name="T12" fmla="*/ 1028895 w 1216241"/>
              <a:gd name="T13" fmla="*/ 114790 h 1029810"/>
              <a:gd name="T14" fmla="*/ 1126464 w 1216241"/>
              <a:gd name="T15" fmla="*/ 256068 h 1029810"/>
              <a:gd name="T16" fmla="*/ 1179680 w 1216241"/>
              <a:gd name="T17" fmla="*/ 326707 h 1029810"/>
              <a:gd name="T18" fmla="*/ 1197421 w 1216241"/>
              <a:gd name="T19" fmla="*/ 397346 h 1029810"/>
              <a:gd name="T20" fmla="*/ 1206293 w 1216241"/>
              <a:gd name="T21" fmla="*/ 547456 h 1029810"/>
              <a:gd name="T22" fmla="*/ 1215161 w 1216241"/>
              <a:gd name="T23" fmla="*/ 671075 h 1029810"/>
              <a:gd name="T24" fmla="*/ 1206293 w 1216241"/>
              <a:gd name="T25" fmla="*/ 794694 h 1029810"/>
              <a:gd name="T26" fmla="*/ 1135332 w 1216241"/>
              <a:gd name="T27" fmla="*/ 891825 h 1029810"/>
              <a:gd name="T28" fmla="*/ 1082116 w 1216241"/>
              <a:gd name="T29" fmla="*/ 953634 h 1029810"/>
              <a:gd name="T30" fmla="*/ 1028895 w 1216241"/>
              <a:gd name="T31" fmla="*/ 980122 h 1029810"/>
              <a:gd name="T32" fmla="*/ 966806 w 1216241"/>
              <a:gd name="T33" fmla="*/ 1006612 h 1029810"/>
              <a:gd name="T34" fmla="*/ 878109 w 1216241"/>
              <a:gd name="T35" fmla="*/ 1015442 h 1029810"/>
              <a:gd name="T36" fmla="*/ 816021 w 1216241"/>
              <a:gd name="T37" fmla="*/ 1024272 h 1029810"/>
              <a:gd name="T38" fmla="*/ 514450 w 1216241"/>
              <a:gd name="T39" fmla="*/ 1006612 h 1029810"/>
              <a:gd name="T40" fmla="*/ 363660 w 1216241"/>
              <a:gd name="T41" fmla="*/ 953634 h 1029810"/>
              <a:gd name="T42" fmla="*/ 301571 w 1216241"/>
              <a:gd name="T43" fmla="*/ 909483 h 1029810"/>
              <a:gd name="T44" fmla="*/ 230614 w 1216241"/>
              <a:gd name="T45" fmla="*/ 865332 h 1029810"/>
              <a:gd name="T46" fmla="*/ 133045 w 1216241"/>
              <a:gd name="T47" fmla="*/ 785863 h 1029810"/>
              <a:gd name="T48" fmla="*/ 88697 w 1216241"/>
              <a:gd name="T49" fmla="*/ 732884 h 1029810"/>
              <a:gd name="T50" fmla="*/ 62089 w 1216241"/>
              <a:gd name="T51" fmla="*/ 662244 h 1029810"/>
              <a:gd name="T52" fmla="*/ 35481 w 1216241"/>
              <a:gd name="T53" fmla="*/ 618095 h 1029810"/>
              <a:gd name="T54" fmla="*/ 0 w 1216241"/>
              <a:gd name="T55" fmla="*/ 503306 h 1029810"/>
              <a:gd name="T56" fmla="*/ 17740 w 1216241"/>
              <a:gd name="T57" fmla="*/ 105959 h 1029810"/>
              <a:gd name="T58" fmla="*/ 44348 w 1216241"/>
              <a:gd name="T59" fmla="*/ 70641 h 1029810"/>
              <a:gd name="T60" fmla="*/ 70956 w 1216241"/>
              <a:gd name="T61" fmla="*/ 61809 h 1029810"/>
              <a:gd name="T62" fmla="*/ 97569 w 1216241"/>
              <a:gd name="T63" fmla="*/ 44149 h 10298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16241" h="1029810">
                <a:moveTo>
                  <a:pt x="97654" y="44389"/>
                </a:moveTo>
                <a:cubicBezTo>
                  <a:pt x="136124" y="38471"/>
                  <a:pt x="240734" y="57186"/>
                  <a:pt x="301841" y="26633"/>
                </a:cubicBezTo>
                <a:cubicBezTo>
                  <a:pt x="353452" y="828"/>
                  <a:pt x="324298" y="11054"/>
                  <a:pt x="390618" y="0"/>
                </a:cubicBezTo>
                <a:cubicBezTo>
                  <a:pt x="526742" y="2959"/>
                  <a:pt x="663193" y="-998"/>
                  <a:pt x="798990" y="8878"/>
                </a:cubicBezTo>
                <a:cubicBezTo>
                  <a:pt x="826990" y="10914"/>
                  <a:pt x="851999" y="27444"/>
                  <a:pt x="878889" y="35511"/>
                </a:cubicBezTo>
                <a:cubicBezTo>
                  <a:pt x="911207" y="45206"/>
                  <a:pt x="943992" y="53266"/>
                  <a:pt x="976544" y="62144"/>
                </a:cubicBezTo>
                <a:cubicBezTo>
                  <a:pt x="994299" y="79899"/>
                  <a:pt x="1014457" y="95541"/>
                  <a:pt x="1029810" y="115410"/>
                </a:cubicBezTo>
                <a:cubicBezTo>
                  <a:pt x="1064942" y="160876"/>
                  <a:pt x="1092989" y="211487"/>
                  <a:pt x="1127464" y="257453"/>
                </a:cubicBezTo>
                <a:lnTo>
                  <a:pt x="1180730" y="328474"/>
                </a:lnTo>
                <a:cubicBezTo>
                  <a:pt x="1186649" y="352148"/>
                  <a:pt x="1195579" y="375267"/>
                  <a:pt x="1198486" y="399495"/>
                </a:cubicBezTo>
                <a:cubicBezTo>
                  <a:pt x="1204490" y="449530"/>
                  <a:pt x="1204119" y="500127"/>
                  <a:pt x="1207363" y="550416"/>
                </a:cubicBezTo>
                <a:cubicBezTo>
                  <a:pt x="1210037" y="591864"/>
                  <a:pt x="1213282" y="633274"/>
                  <a:pt x="1216241" y="674703"/>
                </a:cubicBezTo>
                <a:cubicBezTo>
                  <a:pt x="1213282" y="716132"/>
                  <a:pt x="1215509" y="758262"/>
                  <a:pt x="1207363" y="798990"/>
                </a:cubicBezTo>
                <a:cubicBezTo>
                  <a:pt x="1197704" y="847287"/>
                  <a:pt x="1167012" y="863187"/>
                  <a:pt x="1136342" y="896645"/>
                </a:cubicBezTo>
                <a:cubicBezTo>
                  <a:pt x="1117906" y="916757"/>
                  <a:pt x="1104035" y="941323"/>
                  <a:pt x="1083076" y="958789"/>
                </a:cubicBezTo>
                <a:cubicBezTo>
                  <a:pt x="1067826" y="971497"/>
                  <a:pt x="1047834" y="977103"/>
                  <a:pt x="1029810" y="985422"/>
                </a:cubicBezTo>
                <a:cubicBezTo>
                  <a:pt x="1009347" y="994866"/>
                  <a:pt x="989604" y="1006893"/>
                  <a:pt x="967666" y="1012055"/>
                </a:cubicBezTo>
                <a:cubicBezTo>
                  <a:pt x="938717" y="1018866"/>
                  <a:pt x="908425" y="1017457"/>
                  <a:pt x="878889" y="1020932"/>
                </a:cubicBezTo>
                <a:cubicBezTo>
                  <a:pt x="858108" y="1023377"/>
                  <a:pt x="837460" y="1026851"/>
                  <a:pt x="816746" y="1029810"/>
                </a:cubicBezTo>
                <a:cubicBezTo>
                  <a:pt x="716132" y="1023892"/>
                  <a:pt x="614475" y="1027674"/>
                  <a:pt x="514905" y="1012055"/>
                </a:cubicBezTo>
                <a:cubicBezTo>
                  <a:pt x="462201" y="1003788"/>
                  <a:pt x="363985" y="958789"/>
                  <a:pt x="363985" y="958789"/>
                </a:cubicBezTo>
                <a:cubicBezTo>
                  <a:pt x="343270" y="943993"/>
                  <a:pt x="323022" y="928521"/>
                  <a:pt x="301841" y="914400"/>
                </a:cubicBezTo>
                <a:cubicBezTo>
                  <a:pt x="278612" y="898914"/>
                  <a:pt x="253294" y="886573"/>
                  <a:pt x="230819" y="870012"/>
                </a:cubicBezTo>
                <a:cubicBezTo>
                  <a:pt x="196960" y="845063"/>
                  <a:pt x="163848" y="818879"/>
                  <a:pt x="133165" y="790113"/>
                </a:cubicBezTo>
                <a:cubicBezTo>
                  <a:pt x="116304" y="774306"/>
                  <a:pt x="103573" y="754602"/>
                  <a:pt x="88777" y="736847"/>
                </a:cubicBezTo>
                <a:cubicBezTo>
                  <a:pt x="79899" y="713173"/>
                  <a:pt x="72739" y="688782"/>
                  <a:pt x="62144" y="665825"/>
                </a:cubicBezTo>
                <a:cubicBezTo>
                  <a:pt x="54913" y="650158"/>
                  <a:pt x="40968" y="637807"/>
                  <a:pt x="35511" y="621437"/>
                </a:cubicBezTo>
                <a:cubicBezTo>
                  <a:pt x="-22915" y="446160"/>
                  <a:pt x="80333" y="666693"/>
                  <a:pt x="0" y="506027"/>
                </a:cubicBezTo>
                <a:cubicBezTo>
                  <a:pt x="5918" y="372862"/>
                  <a:pt x="4224" y="239140"/>
                  <a:pt x="17755" y="106532"/>
                </a:cubicBezTo>
                <a:cubicBezTo>
                  <a:pt x="19257" y="91812"/>
                  <a:pt x="33021" y="80494"/>
                  <a:pt x="44388" y="71022"/>
                </a:cubicBezTo>
                <a:cubicBezTo>
                  <a:pt x="51577" y="65031"/>
                  <a:pt x="61886" y="64174"/>
                  <a:pt x="71021" y="62144"/>
                </a:cubicBezTo>
                <a:cubicBezTo>
                  <a:pt x="115349" y="52293"/>
                  <a:pt x="59184" y="50307"/>
                  <a:pt x="97654" y="44389"/>
                </a:cubicBez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5010150" y="3487738"/>
            <a:ext cx="1176338" cy="1220787"/>
          </a:xfrm>
          <a:custGeom>
            <a:avLst/>
            <a:gdLst>
              <a:gd name="T0" fmla="*/ 109508 w 1176543"/>
              <a:gd name="T1" fmla="*/ 514914 h 1221532"/>
              <a:gd name="T2" fmla="*/ 286907 w 1176543"/>
              <a:gd name="T3" fmla="*/ 745031 h 1221532"/>
              <a:gd name="T4" fmla="*/ 375607 w 1176543"/>
              <a:gd name="T5" fmla="*/ 930895 h 1221532"/>
              <a:gd name="T6" fmla="*/ 411084 w 1176543"/>
              <a:gd name="T7" fmla="*/ 1001699 h 1221532"/>
              <a:gd name="T8" fmla="*/ 579615 w 1176543"/>
              <a:gd name="T9" fmla="*/ 1178711 h 1221532"/>
              <a:gd name="T10" fmla="*/ 686052 w 1176543"/>
              <a:gd name="T11" fmla="*/ 1214114 h 1221532"/>
              <a:gd name="T12" fmla="*/ 1111810 w 1176543"/>
              <a:gd name="T13" fmla="*/ 1107906 h 1221532"/>
              <a:gd name="T14" fmla="*/ 1138422 w 1176543"/>
              <a:gd name="T15" fmla="*/ 1010550 h 1221532"/>
              <a:gd name="T16" fmla="*/ 1147290 w 1176543"/>
              <a:gd name="T17" fmla="*/ 913192 h 1221532"/>
              <a:gd name="T18" fmla="*/ 1173899 w 1176543"/>
              <a:gd name="T19" fmla="*/ 736180 h 1221532"/>
              <a:gd name="T20" fmla="*/ 1147290 w 1176543"/>
              <a:gd name="T21" fmla="*/ 435258 h 1221532"/>
              <a:gd name="T22" fmla="*/ 1023113 w 1176543"/>
              <a:gd name="T23" fmla="*/ 275946 h 1221532"/>
              <a:gd name="T24" fmla="*/ 961020 w 1176543"/>
              <a:gd name="T25" fmla="*/ 205144 h 1221532"/>
              <a:gd name="T26" fmla="*/ 739273 w 1176543"/>
              <a:gd name="T27" fmla="*/ 98936 h 1221532"/>
              <a:gd name="T28" fmla="*/ 641703 w 1176543"/>
              <a:gd name="T29" fmla="*/ 54683 h 1221532"/>
              <a:gd name="T30" fmla="*/ 322387 w 1176543"/>
              <a:gd name="T31" fmla="*/ 19278 h 1221532"/>
              <a:gd name="T32" fmla="*/ 144989 w 1176543"/>
              <a:gd name="T33" fmla="*/ 19278 h 1221532"/>
              <a:gd name="T34" fmla="*/ 100635 w 1176543"/>
              <a:gd name="T35" fmla="*/ 72384 h 1221532"/>
              <a:gd name="T36" fmla="*/ 47419 w 1176543"/>
              <a:gd name="T37" fmla="*/ 178591 h 1221532"/>
              <a:gd name="T38" fmla="*/ 20806 w 1176543"/>
              <a:gd name="T39" fmla="*/ 231694 h 1221532"/>
              <a:gd name="T40" fmla="*/ 11939 w 1176543"/>
              <a:gd name="T41" fmla="*/ 408706 h 1221532"/>
              <a:gd name="T42" fmla="*/ 38547 w 1176543"/>
              <a:gd name="T43" fmla="*/ 435258 h 1221532"/>
              <a:gd name="T44" fmla="*/ 74027 w 1176543"/>
              <a:gd name="T45" fmla="*/ 444109 h 1221532"/>
              <a:gd name="T46" fmla="*/ 109508 w 1176543"/>
              <a:gd name="T47" fmla="*/ 488362 h 1221532"/>
              <a:gd name="T48" fmla="*/ 127248 w 1176543"/>
              <a:gd name="T49" fmla="*/ 550317 h 1221532"/>
              <a:gd name="T50" fmla="*/ 109508 w 1176543"/>
              <a:gd name="T51" fmla="*/ 514914 h 12215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76543" h="1221532">
                <a:moveTo>
                  <a:pt x="109603" y="516487"/>
                </a:moveTo>
                <a:cubicBezTo>
                  <a:pt x="168788" y="593427"/>
                  <a:pt x="245424" y="659666"/>
                  <a:pt x="287157" y="747307"/>
                </a:cubicBezTo>
                <a:cubicBezTo>
                  <a:pt x="316749" y="809451"/>
                  <a:pt x="346009" y="871753"/>
                  <a:pt x="375933" y="933738"/>
                </a:cubicBezTo>
                <a:cubicBezTo>
                  <a:pt x="387440" y="957574"/>
                  <a:pt x="394109" y="984757"/>
                  <a:pt x="411444" y="1004759"/>
                </a:cubicBezTo>
                <a:cubicBezTo>
                  <a:pt x="414513" y="1008300"/>
                  <a:pt x="531889" y="1158196"/>
                  <a:pt x="580120" y="1182312"/>
                </a:cubicBezTo>
                <a:cubicBezTo>
                  <a:pt x="613600" y="1199052"/>
                  <a:pt x="686652" y="1217823"/>
                  <a:pt x="686652" y="1217823"/>
                </a:cubicBezTo>
                <a:cubicBezTo>
                  <a:pt x="878751" y="1203416"/>
                  <a:pt x="1022498" y="1275438"/>
                  <a:pt x="1112780" y="1111291"/>
                </a:cubicBezTo>
                <a:cubicBezTo>
                  <a:pt x="1129040" y="1081727"/>
                  <a:pt x="1130535" y="1046188"/>
                  <a:pt x="1139413" y="1013637"/>
                </a:cubicBezTo>
                <a:cubicBezTo>
                  <a:pt x="1142372" y="981085"/>
                  <a:pt x="1143441" y="948306"/>
                  <a:pt x="1148290" y="915982"/>
                </a:cubicBezTo>
                <a:cubicBezTo>
                  <a:pt x="1185563" y="667497"/>
                  <a:pt x="1148689" y="1026999"/>
                  <a:pt x="1174924" y="738429"/>
                </a:cubicBezTo>
                <a:cubicBezTo>
                  <a:pt x="1171835" y="651950"/>
                  <a:pt x="1190808" y="527698"/>
                  <a:pt x="1148290" y="436588"/>
                </a:cubicBezTo>
                <a:cubicBezTo>
                  <a:pt x="1100754" y="334726"/>
                  <a:pt x="1106724" y="364681"/>
                  <a:pt x="1024003" y="276790"/>
                </a:cubicBezTo>
                <a:cubicBezTo>
                  <a:pt x="1002443" y="253883"/>
                  <a:pt x="988534" y="222441"/>
                  <a:pt x="961859" y="205769"/>
                </a:cubicBezTo>
                <a:cubicBezTo>
                  <a:pt x="892271" y="162276"/>
                  <a:pt x="814122" y="134278"/>
                  <a:pt x="739918" y="99237"/>
                </a:cubicBezTo>
                <a:cubicBezTo>
                  <a:pt x="707585" y="83969"/>
                  <a:pt x="677533" y="60726"/>
                  <a:pt x="642263" y="54848"/>
                </a:cubicBezTo>
                <a:cubicBezTo>
                  <a:pt x="465433" y="25377"/>
                  <a:pt x="571607" y="40083"/>
                  <a:pt x="322667" y="19338"/>
                </a:cubicBezTo>
                <a:cubicBezTo>
                  <a:pt x="255699" y="4456"/>
                  <a:pt x="214764" y="-15487"/>
                  <a:pt x="145114" y="19338"/>
                </a:cubicBezTo>
                <a:cubicBezTo>
                  <a:pt x="124442" y="29674"/>
                  <a:pt x="112777" y="52883"/>
                  <a:pt x="100725" y="72604"/>
                </a:cubicBezTo>
                <a:cubicBezTo>
                  <a:pt x="80022" y="106481"/>
                  <a:pt x="65214" y="143625"/>
                  <a:pt x="47459" y="179136"/>
                </a:cubicBezTo>
                <a:lnTo>
                  <a:pt x="20826" y="232402"/>
                </a:lnTo>
                <a:cubicBezTo>
                  <a:pt x="2378" y="306197"/>
                  <a:pt x="-10563" y="325536"/>
                  <a:pt x="11949" y="409955"/>
                </a:cubicBezTo>
                <a:cubicBezTo>
                  <a:pt x="15184" y="422086"/>
                  <a:pt x="27681" y="430359"/>
                  <a:pt x="38582" y="436588"/>
                </a:cubicBezTo>
                <a:cubicBezTo>
                  <a:pt x="49175" y="442641"/>
                  <a:pt x="62255" y="442507"/>
                  <a:pt x="74092" y="445466"/>
                </a:cubicBezTo>
                <a:cubicBezTo>
                  <a:pt x="90608" y="461982"/>
                  <a:pt x="98403" y="467454"/>
                  <a:pt x="109603" y="489854"/>
                </a:cubicBezTo>
                <a:cubicBezTo>
                  <a:pt x="115973" y="502594"/>
                  <a:pt x="124512" y="540615"/>
                  <a:pt x="127358" y="551998"/>
                </a:cubicBezTo>
                <a:lnTo>
                  <a:pt x="109603" y="516487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7010400" y="2209800"/>
            <a:ext cx="1447800" cy="2743200"/>
          </a:xfrm>
          <a:prstGeom prst="rect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464425" y="2492375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7932738" y="2430463"/>
            <a:ext cx="119062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7812088" y="3798888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7440613" y="4133850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7734300" y="4365625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8156575" y="3067050"/>
            <a:ext cx="119063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464425" y="3581400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7404100" y="2873375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7881938" y="2720975"/>
            <a:ext cx="120650" cy="11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078788" y="4143375"/>
            <a:ext cx="120650" cy="1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7146925" y="2362200"/>
            <a:ext cx="1216025" cy="1028700"/>
          </a:xfrm>
          <a:custGeom>
            <a:avLst/>
            <a:gdLst>
              <a:gd name="T0" fmla="*/ 97569 w 1216241"/>
              <a:gd name="T1" fmla="*/ 44149 h 1029810"/>
              <a:gd name="T2" fmla="*/ 301571 w 1216241"/>
              <a:gd name="T3" fmla="*/ 26488 h 1029810"/>
              <a:gd name="T4" fmla="*/ 390273 w 1216241"/>
              <a:gd name="T5" fmla="*/ 0 h 1029810"/>
              <a:gd name="T6" fmla="*/ 798280 w 1216241"/>
              <a:gd name="T7" fmla="*/ 8828 h 1029810"/>
              <a:gd name="T8" fmla="*/ 878109 w 1216241"/>
              <a:gd name="T9" fmla="*/ 35321 h 1029810"/>
              <a:gd name="T10" fmla="*/ 975679 w 1216241"/>
              <a:gd name="T11" fmla="*/ 61809 h 1029810"/>
              <a:gd name="T12" fmla="*/ 1028895 w 1216241"/>
              <a:gd name="T13" fmla="*/ 114790 h 1029810"/>
              <a:gd name="T14" fmla="*/ 1126464 w 1216241"/>
              <a:gd name="T15" fmla="*/ 256068 h 1029810"/>
              <a:gd name="T16" fmla="*/ 1179680 w 1216241"/>
              <a:gd name="T17" fmla="*/ 326707 h 1029810"/>
              <a:gd name="T18" fmla="*/ 1197421 w 1216241"/>
              <a:gd name="T19" fmla="*/ 397346 h 1029810"/>
              <a:gd name="T20" fmla="*/ 1206293 w 1216241"/>
              <a:gd name="T21" fmla="*/ 547456 h 1029810"/>
              <a:gd name="T22" fmla="*/ 1215161 w 1216241"/>
              <a:gd name="T23" fmla="*/ 671075 h 1029810"/>
              <a:gd name="T24" fmla="*/ 1206293 w 1216241"/>
              <a:gd name="T25" fmla="*/ 794694 h 1029810"/>
              <a:gd name="T26" fmla="*/ 1135332 w 1216241"/>
              <a:gd name="T27" fmla="*/ 891825 h 1029810"/>
              <a:gd name="T28" fmla="*/ 1082116 w 1216241"/>
              <a:gd name="T29" fmla="*/ 953634 h 1029810"/>
              <a:gd name="T30" fmla="*/ 1028895 w 1216241"/>
              <a:gd name="T31" fmla="*/ 980122 h 1029810"/>
              <a:gd name="T32" fmla="*/ 966806 w 1216241"/>
              <a:gd name="T33" fmla="*/ 1006612 h 1029810"/>
              <a:gd name="T34" fmla="*/ 878109 w 1216241"/>
              <a:gd name="T35" fmla="*/ 1015442 h 1029810"/>
              <a:gd name="T36" fmla="*/ 816021 w 1216241"/>
              <a:gd name="T37" fmla="*/ 1024272 h 1029810"/>
              <a:gd name="T38" fmla="*/ 514450 w 1216241"/>
              <a:gd name="T39" fmla="*/ 1006612 h 1029810"/>
              <a:gd name="T40" fmla="*/ 363660 w 1216241"/>
              <a:gd name="T41" fmla="*/ 953634 h 1029810"/>
              <a:gd name="T42" fmla="*/ 301571 w 1216241"/>
              <a:gd name="T43" fmla="*/ 909483 h 1029810"/>
              <a:gd name="T44" fmla="*/ 230614 w 1216241"/>
              <a:gd name="T45" fmla="*/ 865332 h 1029810"/>
              <a:gd name="T46" fmla="*/ 133045 w 1216241"/>
              <a:gd name="T47" fmla="*/ 785863 h 1029810"/>
              <a:gd name="T48" fmla="*/ 88697 w 1216241"/>
              <a:gd name="T49" fmla="*/ 732884 h 1029810"/>
              <a:gd name="T50" fmla="*/ 62089 w 1216241"/>
              <a:gd name="T51" fmla="*/ 662244 h 1029810"/>
              <a:gd name="T52" fmla="*/ 35481 w 1216241"/>
              <a:gd name="T53" fmla="*/ 618095 h 1029810"/>
              <a:gd name="T54" fmla="*/ 0 w 1216241"/>
              <a:gd name="T55" fmla="*/ 503306 h 1029810"/>
              <a:gd name="T56" fmla="*/ 17740 w 1216241"/>
              <a:gd name="T57" fmla="*/ 105959 h 1029810"/>
              <a:gd name="T58" fmla="*/ 44348 w 1216241"/>
              <a:gd name="T59" fmla="*/ 70641 h 1029810"/>
              <a:gd name="T60" fmla="*/ 70956 w 1216241"/>
              <a:gd name="T61" fmla="*/ 61809 h 1029810"/>
              <a:gd name="T62" fmla="*/ 97569 w 1216241"/>
              <a:gd name="T63" fmla="*/ 44149 h 102981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16241" h="1029810">
                <a:moveTo>
                  <a:pt x="97654" y="44389"/>
                </a:moveTo>
                <a:cubicBezTo>
                  <a:pt x="136124" y="38471"/>
                  <a:pt x="240734" y="57186"/>
                  <a:pt x="301841" y="26633"/>
                </a:cubicBezTo>
                <a:cubicBezTo>
                  <a:pt x="353452" y="828"/>
                  <a:pt x="324298" y="11054"/>
                  <a:pt x="390618" y="0"/>
                </a:cubicBezTo>
                <a:cubicBezTo>
                  <a:pt x="526742" y="2959"/>
                  <a:pt x="663193" y="-998"/>
                  <a:pt x="798990" y="8878"/>
                </a:cubicBezTo>
                <a:cubicBezTo>
                  <a:pt x="826990" y="10914"/>
                  <a:pt x="851999" y="27444"/>
                  <a:pt x="878889" y="35511"/>
                </a:cubicBezTo>
                <a:cubicBezTo>
                  <a:pt x="911207" y="45206"/>
                  <a:pt x="943992" y="53266"/>
                  <a:pt x="976544" y="62144"/>
                </a:cubicBezTo>
                <a:cubicBezTo>
                  <a:pt x="994299" y="79899"/>
                  <a:pt x="1014457" y="95541"/>
                  <a:pt x="1029810" y="115410"/>
                </a:cubicBezTo>
                <a:cubicBezTo>
                  <a:pt x="1064942" y="160876"/>
                  <a:pt x="1092989" y="211487"/>
                  <a:pt x="1127464" y="257453"/>
                </a:cubicBezTo>
                <a:lnTo>
                  <a:pt x="1180730" y="328474"/>
                </a:lnTo>
                <a:cubicBezTo>
                  <a:pt x="1186649" y="352148"/>
                  <a:pt x="1195579" y="375267"/>
                  <a:pt x="1198486" y="399495"/>
                </a:cubicBezTo>
                <a:cubicBezTo>
                  <a:pt x="1204490" y="449530"/>
                  <a:pt x="1204119" y="500127"/>
                  <a:pt x="1207363" y="550416"/>
                </a:cubicBezTo>
                <a:cubicBezTo>
                  <a:pt x="1210037" y="591864"/>
                  <a:pt x="1213282" y="633274"/>
                  <a:pt x="1216241" y="674703"/>
                </a:cubicBezTo>
                <a:cubicBezTo>
                  <a:pt x="1213282" y="716132"/>
                  <a:pt x="1215509" y="758262"/>
                  <a:pt x="1207363" y="798990"/>
                </a:cubicBezTo>
                <a:cubicBezTo>
                  <a:pt x="1197704" y="847287"/>
                  <a:pt x="1167012" y="863187"/>
                  <a:pt x="1136342" y="896645"/>
                </a:cubicBezTo>
                <a:cubicBezTo>
                  <a:pt x="1117906" y="916757"/>
                  <a:pt x="1104035" y="941323"/>
                  <a:pt x="1083076" y="958789"/>
                </a:cubicBezTo>
                <a:cubicBezTo>
                  <a:pt x="1067826" y="971497"/>
                  <a:pt x="1047834" y="977103"/>
                  <a:pt x="1029810" y="985422"/>
                </a:cubicBezTo>
                <a:cubicBezTo>
                  <a:pt x="1009347" y="994866"/>
                  <a:pt x="989604" y="1006893"/>
                  <a:pt x="967666" y="1012055"/>
                </a:cubicBezTo>
                <a:cubicBezTo>
                  <a:pt x="938717" y="1018866"/>
                  <a:pt x="908425" y="1017457"/>
                  <a:pt x="878889" y="1020932"/>
                </a:cubicBezTo>
                <a:cubicBezTo>
                  <a:pt x="858108" y="1023377"/>
                  <a:pt x="837460" y="1026851"/>
                  <a:pt x="816746" y="1029810"/>
                </a:cubicBezTo>
                <a:cubicBezTo>
                  <a:pt x="716132" y="1023892"/>
                  <a:pt x="614475" y="1027674"/>
                  <a:pt x="514905" y="1012055"/>
                </a:cubicBezTo>
                <a:cubicBezTo>
                  <a:pt x="462201" y="1003788"/>
                  <a:pt x="363985" y="958789"/>
                  <a:pt x="363985" y="958789"/>
                </a:cubicBezTo>
                <a:cubicBezTo>
                  <a:pt x="343270" y="943993"/>
                  <a:pt x="323022" y="928521"/>
                  <a:pt x="301841" y="914400"/>
                </a:cubicBezTo>
                <a:cubicBezTo>
                  <a:pt x="278612" y="898914"/>
                  <a:pt x="253294" y="886573"/>
                  <a:pt x="230819" y="870012"/>
                </a:cubicBezTo>
                <a:cubicBezTo>
                  <a:pt x="196960" y="845063"/>
                  <a:pt x="163848" y="818879"/>
                  <a:pt x="133165" y="790113"/>
                </a:cubicBezTo>
                <a:cubicBezTo>
                  <a:pt x="116304" y="774306"/>
                  <a:pt x="103573" y="754602"/>
                  <a:pt x="88777" y="736847"/>
                </a:cubicBezTo>
                <a:cubicBezTo>
                  <a:pt x="79899" y="713173"/>
                  <a:pt x="72739" y="688782"/>
                  <a:pt x="62144" y="665825"/>
                </a:cubicBezTo>
                <a:cubicBezTo>
                  <a:pt x="54913" y="650158"/>
                  <a:pt x="40968" y="637807"/>
                  <a:pt x="35511" y="621437"/>
                </a:cubicBezTo>
                <a:cubicBezTo>
                  <a:pt x="-22915" y="446160"/>
                  <a:pt x="80333" y="666693"/>
                  <a:pt x="0" y="506027"/>
                </a:cubicBezTo>
                <a:cubicBezTo>
                  <a:pt x="5918" y="372862"/>
                  <a:pt x="4224" y="239140"/>
                  <a:pt x="17755" y="106532"/>
                </a:cubicBezTo>
                <a:cubicBezTo>
                  <a:pt x="19257" y="91812"/>
                  <a:pt x="33021" y="80494"/>
                  <a:pt x="44388" y="71022"/>
                </a:cubicBezTo>
                <a:cubicBezTo>
                  <a:pt x="51577" y="65031"/>
                  <a:pt x="61886" y="64174"/>
                  <a:pt x="71021" y="62144"/>
                </a:cubicBezTo>
                <a:cubicBezTo>
                  <a:pt x="115349" y="52293"/>
                  <a:pt x="59184" y="50307"/>
                  <a:pt x="97654" y="44389"/>
                </a:cubicBez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7143750" y="3487738"/>
            <a:ext cx="1176338" cy="1220787"/>
          </a:xfrm>
          <a:custGeom>
            <a:avLst/>
            <a:gdLst>
              <a:gd name="T0" fmla="*/ 109508 w 1176543"/>
              <a:gd name="T1" fmla="*/ 514914 h 1221532"/>
              <a:gd name="T2" fmla="*/ 286907 w 1176543"/>
              <a:gd name="T3" fmla="*/ 745031 h 1221532"/>
              <a:gd name="T4" fmla="*/ 375607 w 1176543"/>
              <a:gd name="T5" fmla="*/ 930895 h 1221532"/>
              <a:gd name="T6" fmla="*/ 411084 w 1176543"/>
              <a:gd name="T7" fmla="*/ 1001699 h 1221532"/>
              <a:gd name="T8" fmla="*/ 579615 w 1176543"/>
              <a:gd name="T9" fmla="*/ 1178711 h 1221532"/>
              <a:gd name="T10" fmla="*/ 686052 w 1176543"/>
              <a:gd name="T11" fmla="*/ 1214114 h 1221532"/>
              <a:gd name="T12" fmla="*/ 1111810 w 1176543"/>
              <a:gd name="T13" fmla="*/ 1107906 h 1221532"/>
              <a:gd name="T14" fmla="*/ 1138422 w 1176543"/>
              <a:gd name="T15" fmla="*/ 1010550 h 1221532"/>
              <a:gd name="T16" fmla="*/ 1147290 w 1176543"/>
              <a:gd name="T17" fmla="*/ 913192 h 1221532"/>
              <a:gd name="T18" fmla="*/ 1173899 w 1176543"/>
              <a:gd name="T19" fmla="*/ 736180 h 1221532"/>
              <a:gd name="T20" fmla="*/ 1147290 w 1176543"/>
              <a:gd name="T21" fmla="*/ 435258 h 1221532"/>
              <a:gd name="T22" fmla="*/ 1023113 w 1176543"/>
              <a:gd name="T23" fmla="*/ 275946 h 1221532"/>
              <a:gd name="T24" fmla="*/ 961020 w 1176543"/>
              <a:gd name="T25" fmla="*/ 205144 h 1221532"/>
              <a:gd name="T26" fmla="*/ 739273 w 1176543"/>
              <a:gd name="T27" fmla="*/ 98936 h 1221532"/>
              <a:gd name="T28" fmla="*/ 641703 w 1176543"/>
              <a:gd name="T29" fmla="*/ 54683 h 1221532"/>
              <a:gd name="T30" fmla="*/ 322387 w 1176543"/>
              <a:gd name="T31" fmla="*/ 19278 h 1221532"/>
              <a:gd name="T32" fmla="*/ 144989 w 1176543"/>
              <a:gd name="T33" fmla="*/ 19278 h 1221532"/>
              <a:gd name="T34" fmla="*/ 100635 w 1176543"/>
              <a:gd name="T35" fmla="*/ 72384 h 1221532"/>
              <a:gd name="T36" fmla="*/ 47419 w 1176543"/>
              <a:gd name="T37" fmla="*/ 178591 h 1221532"/>
              <a:gd name="T38" fmla="*/ 20806 w 1176543"/>
              <a:gd name="T39" fmla="*/ 231694 h 1221532"/>
              <a:gd name="T40" fmla="*/ 11939 w 1176543"/>
              <a:gd name="T41" fmla="*/ 408706 h 1221532"/>
              <a:gd name="T42" fmla="*/ 38547 w 1176543"/>
              <a:gd name="T43" fmla="*/ 435258 h 1221532"/>
              <a:gd name="T44" fmla="*/ 74027 w 1176543"/>
              <a:gd name="T45" fmla="*/ 444109 h 1221532"/>
              <a:gd name="T46" fmla="*/ 109508 w 1176543"/>
              <a:gd name="T47" fmla="*/ 488362 h 1221532"/>
              <a:gd name="T48" fmla="*/ 127248 w 1176543"/>
              <a:gd name="T49" fmla="*/ 550317 h 1221532"/>
              <a:gd name="T50" fmla="*/ 109508 w 1176543"/>
              <a:gd name="T51" fmla="*/ 514914 h 122153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76543" h="1221532">
                <a:moveTo>
                  <a:pt x="109603" y="516487"/>
                </a:moveTo>
                <a:cubicBezTo>
                  <a:pt x="168788" y="593427"/>
                  <a:pt x="245424" y="659666"/>
                  <a:pt x="287157" y="747307"/>
                </a:cubicBezTo>
                <a:cubicBezTo>
                  <a:pt x="316749" y="809451"/>
                  <a:pt x="346009" y="871753"/>
                  <a:pt x="375933" y="933738"/>
                </a:cubicBezTo>
                <a:cubicBezTo>
                  <a:pt x="387440" y="957574"/>
                  <a:pt x="394109" y="984757"/>
                  <a:pt x="411444" y="1004759"/>
                </a:cubicBezTo>
                <a:cubicBezTo>
                  <a:pt x="414513" y="1008300"/>
                  <a:pt x="531889" y="1158196"/>
                  <a:pt x="580120" y="1182312"/>
                </a:cubicBezTo>
                <a:cubicBezTo>
                  <a:pt x="613600" y="1199052"/>
                  <a:pt x="686652" y="1217823"/>
                  <a:pt x="686652" y="1217823"/>
                </a:cubicBezTo>
                <a:cubicBezTo>
                  <a:pt x="878751" y="1203416"/>
                  <a:pt x="1022498" y="1275438"/>
                  <a:pt x="1112780" y="1111291"/>
                </a:cubicBezTo>
                <a:cubicBezTo>
                  <a:pt x="1129040" y="1081727"/>
                  <a:pt x="1130535" y="1046188"/>
                  <a:pt x="1139413" y="1013637"/>
                </a:cubicBezTo>
                <a:cubicBezTo>
                  <a:pt x="1142372" y="981085"/>
                  <a:pt x="1143441" y="948306"/>
                  <a:pt x="1148290" y="915982"/>
                </a:cubicBezTo>
                <a:cubicBezTo>
                  <a:pt x="1185563" y="667497"/>
                  <a:pt x="1148689" y="1026999"/>
                  <a:pt x="1174924" y="738429"/>
                </a:cubicBezTo>
                <a:cubicBezTo>
                  <a:pt x="1171835" y="651950"/>
                  <a:pt x="1190808" y="527698"/>
                  <a:pt x="1148290" y="436588"/>
                </a:cubicBezTo>
                <a:cubicBezTo>
                  <a:pt x="1100754" y="334726"/>
                  <a:pt x="1106724" y="364681"/>
                  <a:pt x="1024003" y="276790"/>
                </a:cubicBezTo>
                <a:cubicBezTo>
                  <a:pt x="1002443" y="253883"/>
                  <a:pt x="988534" y="222441"/>
                  <a:pt x="961859" y="205769"/>
                </a:cubicBezTo>
                <a:cubicBezTo>
                  <a:pt x="892271" y="162276"/>
                  <a:pt x="814122" y="134278"/>
                  <a:pt x="739918" y="99237"/>
                </a:cubicBezTo>
                <a:cubicBezTo>
                  <a:pt x="707585" y="83969"/>
                  <a:pt x="677533" y="60726"/>
                  <a:pt x="642263" y="54848"/>
                </a:cubicBezTo>
                <a:cubicBezTo>
                  <a:pt x="465433" y="25377"/>
                  <a:pt x="571607" y="40083"/>
                  <a:pt x="322667" y="19338"/>
                </a:cubicBezTo>
                <a:cubicBezTo>
                  <a:pt x="255699" y="4456"/>
                  <a:pt x="214764" y="-15487"/>
                  <a:pt x="145114" y="19338"/>
                </a:cubicBezTo>
                <a:cubicBezTo>
                  <a:pt x="124442" y="29674"/>
                  <a:pt x="112777" y="52883"/>
                  <a:pt x="100725" y="72604"/>
                </a:cubicBezTo>
                <a:cubicBezTo>
                  <a:pt x="80022" y="106481"/>
                  <a:pt x="65214" y="143625"/>
                  <a:pt x="47459" y="179136"/>
                </a:cubicBezTo>
                <a:lnTo>
                  <a:pt x="20826" y="232402"/>
                </a:lnTo>
                <a:cubicBezTo>
                  <a:pt x="2378" y="306197"/>
                  <a:pt x="-10563" y="325536"/>
                  <a:pt x="11949" y="409955"/>
                </a:cubicBezTo>
                <a:cubicBezTo>
                  <a:pt x="15184" y="422086"/>
                  <a:pt x="27681" y="430359"/>
                  <a:pt x="38582" y="436588"/>
                </a:cubicBezTo>
                <a:cubicBezTo>
                  <a:pt x="49175" y="442641"/>
                  <a:pt x="62255" y="442507"/>
                  <a:pt x="74092" y="445466"/>
                </a:cubicBezTo>
                <a:cubicBezTo>
                  <a:pt x="90608" y="461982"/>
                  <a:pt x="98403" y="467454"/>
                  <a:pt x="109603" y="489854"/>
                </a:cubicBezTo>
                <a:cubicBezTo>
                  <a:pt x="115973" y="502594"/>
                  <a:pt x="124512" y="540615"/>
                  <a:pt x="127358" y="551998"/>
                </a:cubicBezTo>
                <a:lnTo>
                  <a:pt x="109603" y="516487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4" name="Straight Connector 103"/>
          <p:cNvCxnSpPr>
            <a:cxnSpLocks noChangeShapeType="1"/>
            <a:stCxn id="92" idx="5"/>
            <a:endCxn id="100" idx="1"/>
          </p:cNvCxnSpPr>
          <p:nvPr/>
        </p:nvCxnSpPr>
        <p:spPr bwMode="auto">
          <a:xfrm>
            <a:off x="7566025" y="2590800"/>
            <a:ext cx="333375" cy="1476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H="1">
            <a:off x="7942263" y="2565400"/>
            <a:ext cx="50800" cy="177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cxnSpLocks noChangeShapeType="1"/>
            <a:stCxn id="92" idx="4"/>
            <a:endCxn id="99" idx="7"/>
          </p:cNvCxnSpPr>
          <p:nvPr/>
        </p:nvCxnSpPr>
        <p:spPr bwMode="auto">
          <a:xfrm flipH="1">
            <a:off x="7507288" y="2606675"/>
            <a:ext cx="17462" cy="2825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>
            <a:cxnSpLocks noChangeShapeType="1"/>
            <a:stCxn id="99" idx="6"/>
            <a:endCxn id="93" idx="3"/>
          </p:cNvCxnSpPr>
          <p:nvPr/>
        </p:nvCxnSpPr>
        <p:spPr bwMode="auto">
          <a:xfrm flipV="1">
            <a:off x="7524750" y="2527300"/>
            <a:ext cx="425450" cy="4032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>
            <a:cxnSpLocks noChangeShapeType="1"/>
            <a:stCxn id="93" idx="5"/>
            <a:endCxn id="97" idx="0"/>
          </p:cNvCxnSpPr>
          <p:nvPr/>
        </p:nvCxnSpPr>
        <p:spPr bwMode="auto">
          <a:xfrm>
            <a:off x="8034338" y="2527300"/>
            <a:ext cx="182562" cy="5397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cxnSpLocks noChangeShapeType="1"/>
            <a:stCxn id="98" idx="5"/>
            <a:endCxn id="94" idx="1"/>
          </p:cNvCxnSpPr>
          <p:nvPr/>
        </p:nvCxnSpPr>
        <p:spPr bwMode="auto">
          <a:xfrm>
            <a:off x="7566025" y="3678238"/>
            <a:ext cx="263525" cy="1381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>
            <a:cxnSpLocks noChangeShapeType="1"/>
            <a:stCxn id="100" idx="5"/>
            <a:endCxn id="97" idx="1"/>
          </p:cNvCxnSpPr>
          <p:nvPr/>
        </p:nvCxnSpPr>
        <p:spPr bwMode="auto">
          <a:xfrm>
            <a:off x="7983538" y="2819400"/>
            <a:ext cx="190500" cy="2651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Straight Connector 110"/>
          <p:cNvCxnSpPr>
            <a:cxnSpLocks noChangeShapeType="1"/>
            <a:stCxn id="99" idx="5"/>
            <a:endCxn id="97" idx="2"/>
          </p:cNvCxnSpPr>
          <p:nvPr/>
        </p:nvCxnSpPr>
        <p:spPr bwMode="auto">
          <a:xfrm>
            <a:off x="7507288" y="2970213"/>
            <a:ext cx="649287" cy="1539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7500938" y="3695700"/>
            <a:ext cx="23812" cy="4381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>
            <a:cxnSpLocks noChangeShapeType="1"/>
            <a:stCxn id="94" idx="5"/>
            <a:endCxn id="96" idx="0"/>
          </p:cNvCxnSpPr>
          <p:nvPr/>
        </p:nvCxnSpPr>
        <p:spPr bwMode="auto">
          <a:xfrm flipH="1">
            <a:off x="7794625" y="3897313"/>
            <a:ext cx="120650" cy="4683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>
            <a:cxnSpLocks noChangeShapeType="1"/>
            <a:stCxn id="95" idx="6"/>
            <a:endCxn id="101" idx="3"/>
          </p:cNvCxnSpPr>
          <p:nvPr/>
        </p:nvCxnSpPr>
        <p:spPr bwMode="auto">
          <a:xfrm>
            <a:off x="7561263" y="4191000"/>
            <a:ext cx="534987" cy="492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cxnSpLocks noChangeShapeType="1"/>
            <a:stCxn id="96" idx="6"/>
            <a:endCxn id="101" idx="3"/>
          </p:cNvCxnSpPr>
          <p:nvPr/>
        </p:nvCxnSpPr>
        <p:spPr bwMode="auto">
          <a:xfrm flipV="1">
            <a:off x="7854950" y="4240213"/>
            <a:ext cx="241300" cy="1825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cxnSpLocks noChangeShapeType="1"/>
            <a:stCxn id="95" idx="7"/>
            <a:endCxn id="94" idx="3"/>
          </p:cNvCxnSpPr>
          <p:nvPr/>
        </p:nvCxnSpPr>
        <p:spPr bwMode="auto">
          <a:xfrm flipV="1">
            <a:off x="7542213" y="3897313"/>
            <a:ext cx="287337" cy="2524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cxnSpLocks noChangeShapeType="1"/>
            <a:stCxn id="98" idx="7"/>
            <a:endCxn id="97" idx="4"/>
          </p:cNvCxnSpPr>
          <p:nvPr/>
        </p:nvCxnSpPr>
        <p:spPr bwMode="auto">
          <a:xfrm flipV="1">
            <a:off x="7566025" y="3181350"/>
            <a:ext cx="650875" cy="4175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Right Arrow 118"/>
          <p:cNvSpPr>
            <a:spLocks noChangeArrowheads="1"/>
          </p:cNvSpPr>
          <p:nvPr/>
        </p:nvSpPr>
        <p:spPr bwMode="auto">
          <a:xfrm>
            <a:off x="2209800" y="3333750"/>
            <a:ext cx="430213" cy="361950"/>
          </a:xfrm>
          <a:prstGeom prst="rightArrow">
            <a:avLst>
              <a:gd name="adj1" fmla="val 50000"/>
              <a:gd name="adj2" fmla="val 49932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0" name="Right Arrow 119"/>
          <p:cNvSpPr>
            <a:spLocks noChangeArrowheads="1"/>
          </p:cNvSpPr>
          <p:nvPr/>
        </p:nvSpPr>
        <p:spPr bwMode="auto">
          <a:xfrm>
            <a:off x="4343400" y="3352800"/>
            <a:ext cx="430213" cy="361950"/>
          </a:xfrm>
          <a:prstGeom prst="rightArrow">
            <a:avLst>
              <a:gd name="adj1" fmla="val 50000"/>
              <a:gd name="adj2" fmla="val 49932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1" name="Right Arrow 120"/>
          <p:cNvSpPr>
            <a:spLocks noChangeArrowheads="1"/>
          </p:cNvSpPr>
          <p:nvPr/>
        </p:nvSpPr>
        <p:spPr bwMode="auto">
          <a:xfrm>
            <a:off x="6503988" y="3352800"/>
            <a:ext cx="430212" cy="361950"/>
          </a:xfrm>
          <a:prstGeom prst="rightArrow">
            <a:avLst>
              <a:gd name="adj1" fmla="val 50000"/>
              <a:gd name="adj2" fmla="val 49932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19" grpId="0" animBg="1"/>
      <p:bldP spid="120" grpId="0" animBg="1"/>
      <p:bldP spid="1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Key Entity 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Candidate keys</a:t>
            </a:r>
          </a:p>
          <a:p>
            <a:pPr lvl="1">
              <a:buSzPct val="75000"/>
            </a:pPr>
            <a:r>
              <a:rPr lang="en-US" altLang="en-US"/>
              <a:t>Attributes or sets of attributes that can uniquely identify an instance of an object</a:t>
            </a:r>
          </a:p>
          <a:p>
            <a:r>
              <a:rPr lang="en-US" altLang="en-US"/>
              <a:t>Primary key</a:t>
            </a:r>
          </a:p>
          <a:p>
            <a:pPr lvl="1">
              <a:buSzPct val="75000"/>
            </a:pPr>
            <a:r>
              <a:rPr lang="en-US" altLang="en-US"/>
              <a:t>The candidate key that was chosen to be the attribute or set of attributes that uniquely identifies an instance of an object</a:t>
            </a:r>
          </a:p>
          <a:p>
            <a:r>
              <a:rPr lang="en-US" altLang="en-US"/>
              <a:t>Foreign key</a:t>
            </a:r>
          </a:p>
          <a:p>
            <a:pPr lvl="1">
              <a:buSzPct val="75000"/>
            </a:pPr>
            <a:r>
              <a:rPr lang="en-US" altLang="en-US"/>
              <a:t>An attribute of an object which is a primary key in another object 	</a:t>
            </a:r>
          </a:p>
        </p:txBody>
      </p:sp>
    </p:spTree>
    <p:extLst>
      <p:ext uri="{BB962C8B-B14F-4D97-AF65-F5344CB8AC3E}">
        <p14:creationId xmlns:p14="http://schemas.microsoft.com/office/powerpoint/2010/main" val="1770832439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makes a good key?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Must be unique from instance to instance</a:t>
            </a:r>
          </a:p>
          <a:p>
            <a:r>
              <a:rPr lang="en-US" altLang="en-US"/>
              <a:t>Can consist of more than one attribute!</a:t>
            </a:r>
          </a:p>
          <a:p>
            <a:pPr lvl="1"/>
            <a:r>
              <a:rPr lang="en-US" altLang="en-US"/>
              <a:t>E.g.: ID+DISCH_DX</a:t>
            </a:r>
          </a:p>
          <a:p>
            <a:pPr lvl="2"/>
            <a:r>
              <a:rPr lang="en-US" altLang="en-US"/>
              <a:t>To identify a unique instance of a diagnosis code for a specific subject, you need </a:t>
            </a:r>
            <a:r>
              <a:rPr lang="en-US" altLang="en-US" i="1"/>
              <a:t>both</a:t>
            </a:r>
            <a:r>
              <a:rPr lang="en-US" altLang="en-US"/>
              <a:t> the subject’s ID number </a:t>
            </a:r>
            <a:r>
              <a:rPr lang="en-US" altLang="en-US" i="1"/>
              <a:t>and</a:t>
            </a:r>
            <a:r>
              <a:rPr lang="en-US" altLang="en-US"/>
              <a:t> the diagnosis code!</a:t>
            </a:r>
          </a:p>
        </p:txBody>
      </p:sp>
    </p:spTree>
    <p:extLst>
      <p:ext uri="{BB962C8B-B14F-4D97-AF65-F5344CB8AC3E}">
        <p14:creationId xmlns:p14="http://schemas.microsoft.com/office/powerpoint/2010/main" val="425692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examples of bad keys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Social Security Number</a:t>
            </a:r>
          </a:p>
          <a:p>
            <a:endParaRPr lang="en-US" altLang="en-US"/>
          </a:p>
          <a:p>
            <a:r>
              <a:rPr lang="en-US" altLang="en-US"/>
              <a:t>Medical Record Number</a:t>
            </a:r>
          </a:p>
          <a:p>
            <a:endParaRPr lang="en-US" altLang="en-US"/>
          </a:p>
          <a:p>
            <a:r>
              <a:rPr lang="en-US" altLang="en-US"/>
              <a:t>Subject Name</a:t>
            </a:r>
          </a:p>
          <a:p>
            <a:endParaRPr lang="en-US" altLang="en-US"/>
          </a:p>
          <a:p>
            <a:r>
              <a:rPr lang="en-US" altLang="en-US"/>
              <a:t>More…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54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1143000"/>
          </a:xfrm>
          <a:noFill/>
        </p:spPr>
        <p:txBody>
          <a:bodyPr/>
          <a:lstStyle/>
          <a:p>
            <a:r>
              <a:rPr lang="en-US" altLang="en-US" sz="3600"/>
              <a:t>How do we identify a record in a database?</a:t>
            </a:r>
            <a:br>
              <a:rPr lang="en-US" altLang="en-US" sz="3600"/>
            </a:br>
            <a:r>
              <a:rPr lang="en-US" altLang="en-US" sz="3600">
                <a:solidFill>
                  <a:srgbClr val="FFC000"/>
                </a:solidFill>
              </a:rPr>
              <a:t>Primary keys!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92113" y="1828800"/>
            <a:ext cx="8077200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SzPct val="75000"/>
            </a:pPr>
            <a:r>
              <a:rPr lang="en-US" altLang="en-US" i="1" dirty="0">
                <a:ea typeface="Arial" charset="0"/>
                <a:cs typeface="Arial" charset="0"/>
              </a:rPr>
              <a:t>Primary key:</a:t>
            </a:r>
            <a:r>
              <a:rPr lang="en-US" altLang="en-US" dirty="0">
                <a:ea typeface="Arial" charset="0"/>
                <a:cs typeface="Arial" charset="0"/>
              </a:rPr>
              <a:t> The attribute or </a:t>
            </a:r>
            <a:r>
              <a:rPr lang="en-US" altLang="en-US" i="1" dirty="0">
                <a:ea typeface="Arial" charset="0"/>
                <a:cs typeface="Arial" charset="0"/>
              </a:rPr>
              <a:t>set</a:t>
            </a:r>
            <a:r>
              <a:rPr lang="en-US" altLang="en-US" dirty="0">
                <a:ea typeface="Arial" charset="0"/>
                <a:cs typeface="Arial" charset="0"/>
              </a:rPr>
              <a:t> of attributes that uniquely identifies an instance of an entity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495800"/>
            <a:ext cx="4768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Examples: 	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Study_ID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Study_ID+Discharge_Date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Callout 4"/>
          <p:cNvSpPr/>
          <p:nvPr/>
        </p:nvSpPr>
        <p:spPr bwMode="auto">
          <a:xfrm>
            <a:off x="4038600" y="3733800"/>
            <a:ext cx="4430713" cy="612775"/>
          </a:xfrm>
          <a:prstGeom prst="wedgeEllipseCallout">
            <a:avLst>
              <a:gd name="adj1" fmla="val -59382"/>
              <a:gd name="adj2" fmla="val 802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Single-attribute Primary Key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615950" y="5824538"/>
            <a:ext cx="6705600" cy="500062"/>
          </a:xfrm>
          <a:prstGeom prst="wedgeEllipseCallout">
            <a:avLst>
              <a:gd name="adj1" fmla="val -9688"/>
              <a:gd name="adj2" fmla="val -18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Multiple-attribute (compound) Primary Key</a:t>
            </a:r>
          </a:p>
        </p:txBody>
      </p:sp>
    </p:spTree>
    <p:extLst>
      <p:ext uri="{BB962C8B-B14F-4D97-AF65-F5344CB8AC3E}">
        <p14:creationId xmlns:p14="http://schemas.microsoft.com/office/powerpoint/2010/main" val="16356813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Relationships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1148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Abstraction of a set of associations between entities that holds systematically when applied to the real world </a:t>
            </a:r>
          </a:p>
          <a:p>
            <a:r>
              <a:rPr lang="en-US" altLang="en-US"/>
              <a:t>Can be classified into two basic types, depending on the number of instances participating in each instance of the relationship (</a:t>
            </a:r>
            <a:r>
              <a:rPr lang="en-US" altLang="en-US" i="1"/>
              <a:t>cardinality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One-to-One</a:t>
            </a:r>
          </a:p>
          <a:p>
            <a:pPr lvl="1"/>
            <a:r>
              <a:rPr lang="en-US" altLang="en-US"/>
              <a:t>One-to-Many</a:t>
            </a:r>
          </a:p>
          <a:p>
            <a:pPr lvl="1"/>
            <a:r>
              <a:rPr lang="en-US" altLang="en-US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076246645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One-to-one (1:1) Relationships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001000" cy="4114800"/>
          </a:xfrm>
          <a:noFill/>
        </p:spPr>
        <p:txBody>
          <a:bodyPr/>
          <a:lstStyle/>
          <a:p>
            <a:r>
              <a:rPr lang="en-US" altLang="en-US"/>
              <a:t>A single instance of an entity can relate to one and only one instance of another		</a:t>
            </a:r>
            <a:br>
              <a:rPr lang="en-US" altLang="en-US"/>
            </a:br>
            <a:endParaRPr lang="en-US" altLang="en-US"/>
          </a:p>
          <a:p>
            <a:r>
              <a:rPr lang="en-US" altLang="en-US" i="1"/>
              <a:t>Example: </a:t>
            </a:r>
            <a:r>
              <a:rPr lang="en-US" altLang="en-US"/>
              <a:t>An individual patient can have only one clinic visit completed for a study</a:t>
            </a:r>
          </a:p>
        </p:txBody>
      </p:sp>
    </p:spTree>
    <p:extLst>
      <p:ext uri="{BB962C8B-B14F-4D97-AF65-F5344CB8AC3E}">
        <p14:creationId xmlns:p14="http://schemas.microsoft.com/office/powerpoint/2010/main" val="69357212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31763"/>
            <a:ext cx="8229600" cy="1143000"/>
          </a:xfrm>
          <a:noFill/>
        </p:spPr>
        <p:txBody>
          <a:bodyPr/>
          <a:lstStyle/>
          <a:p>
            <a:r>
              <a:rPr lang="en-US" altLang="en-US"/>
              <a:t>One-to-one relationship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3850" y="2066925"/>
            <a:ext cx="2667000" cy="26860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Sex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DOB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886450" y="2290763"/>
            <a:ext cx="2667000" cy="213836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Clinic Visit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Visit Date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990850" y="3305175"/>
            <a:ext cx="2895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008438" y="2771775"/>
            <a:ext cx="65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Has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2990850" y="5191125"/>
            <a:ext cx="2754280" cy="120032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NB: A single-headed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arrow indicates a 1:1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relationship</a:t>
            </a:r>
          </a:p>
        </p:txBody>
      </p:sp>
      <p:cxnSp>
        <p:nvCxnSpPr>
          <p:cNvPr id="237577" name="AutoShape 9"/>
          <p:cNvCxnSpPr>
            <a:cxnSpLocks noChangeShapeType="1"/>
          </p:cNvCxnSpPr>
          <p:nvPr/>
        </p:nvCxnSpPr>
        <p:spPr bwMode="auto">
          <a:xfrm rot="16200000">
            <a:off x="4095750" y="3552825"/>
            <a:ext cx="1676400" cy="1600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813175" y="1498600"/>
            <a:ext cx="4379913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NB: Primary Keys are underlined!</a:t>
            </a:r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 flipH="1">
            <a:off x="1847850" y="1990725"/>
            <a:ext cx="3276600" cy="838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>
            <a:off x="5124450" y="1990725"/>
            <a:ext cx="99060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07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6" grpId="0" animBg="1"/>
      <p:bldP spid="237578" grpId="0" animBg="1"/>
      <p:bldP spid="237579" grpId="0" animBg="1"/>
      <p:bldP spid="23758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4000"/>
              <a:t>One-to-many (1:M) Relationships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 single instance of an entity can relate to one or more instances of another</a:t>
            </a:r>
            <a:br>
              <a:rPr lang="en-US" altLang="en-US"/>
            </a:br>
            <a:r>
              <a:rPr lang="en-US" altLang="en-US"/>
              <a:t>		</a:t>
            </a:r>
          </a:p>
          <a:p>
            <a:r>
              <a:rPr lang="en-US" altLang="en-US" i="1"/>
              <a:t>Example: </a:t>
            </a:r>
            <a:r>
              <a:rPr lang="en-US" altLang="en-US"/>
              <a:t>An individual patient has one or more hospital admissions</a:t>
            </a:r>
          </a:p>
        </p:txBody>
      </p:sp>
    </p:spTree>
    <p:extLst>
      <p:ext uri="{BB962C8B-B14F-4D97-AF65-F5344CB8AC3E}">
        <p14:creationId xmlns:p14="http://schemas.microsoft.com/office/powerpoint/2010/main" val="1208486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One-to-Many Relationships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Sex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DOB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19800" y="220980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Admission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Admission Date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LOS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124200" y="3448050"/>
            <a:ext cx="2895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638800" y="3448050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41788" y="2914650"/>
            <a:ext cx="658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Has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3124200" y="5334000"/>
            <a:ext cx="2874505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NB: A double-headed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arrow indicates a 1:M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relationship</a:t>
            </a:r>
          </a:p>
        </p:txBody>
      </p:sp>
      <p:cxnSp>
        <p:nvCxnSpPr>
          <p:cNvPr id="241673" name="AutoShape 9"/>
          <p:cNvCxnSpPr>
            <a:cxnSpLocks noChangeShapeType="1"/>
          </p:cNvCxnSpPr>
          <p:nvPr/>
        </p:nvCxnSpPr>
        <p:spPr bwMode="auto">
          <a:xfrm rot="-5400000">
            <a:off x="4229100" y="3695700"/>
            <a:ext cx="1676400" cy="16002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324225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Multivalued attributes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 single </a:t>
            </a:r>
            <a:r>
              <a:rPr lang="en-US" altLang="en-US" i="1"/>
              <a:t>attribute</a:t>
            </a:r>
            <a:r>
              <a:rPr lang="en-US" altLang="en-US"/>
              <a:t> of an entity is repeated within that entity</a:t>
            </a:r>
          </a:p>
          <a:p>
            <a:pPr lvl="1"/>
            <a:r>
              <a:rPr lang="en-US" altLang="en-US"/>
              <a:t>Thus, a type of 1:M relationship</a:t>
            </a:r>
          </a:p>
          <a:p>
            <a:endParaRPr lang="en-US" altLang="en-US"/>
          </a:p>
          <a:p>
            <a:r>
              <a:rPr lang="en-US" altLang="en-US" i="1"/>
              <a:t>Example: </a:t>
            </a:r>
            <a:r>
              <a:rPr lang="en-US" altLang="en-US"/>
              <a:t>An individual patient can have one secondary discharge diagnosis, or many</a:t>
            </a:r>
          </a:p>
        </p:txBody>
      </p:sp>
    </p:spTree>
    <p:extLst>
      <p:ext uri="{BB962C8B-B14F-4D97-AF65-F5344CB8AC3E}">
        <p14:creationId xmlns:p14="http://schemas.microsoft.com/office/powerpoint/2010/main" val="649565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143000"/>
          </a:xfrm>
          <a:noFill/>
        </p:spPr>
        <p:txBody>
          <a:bodyPr/>
          <a:lstStyle/>
          <a:p>
            <a:r>
              <a:rPr lang="en-US" altLang="en-US"/>
              <a:t>A Systems Approach to Information</a:t>
            </a:r>
          </a:p>
        </p:txBody>
      </p:sp>
      <p:graphicFrame>
        <p:nvGraphicFramePr>
          <p:cNvPr id="29699" name="Object 3"/>
          <p:cNvGraphicFramePr>
            <a:graphicFrameLocks/>
          </p:cNvGraphicFramePr>
          <p:nvPr/>
        </p:nvGraphicFramePr>
        <p:xfrm>
          <a:off x="228600" y="2514600"/>
          <a:ext cx="8623300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Microsoft Draw Drawing" r:id="rId4" imgW="8525066" imgH="3171646" progId="MSDraw.Drawing.8.1">
                  <p:embed/>
                </p:oleObj>
              </mc:Choice>
              <mc:Fallback>
                <p:oleObj name="Microsoft Draw Drawing" r:id="rId4" imgW="8525066" imgH="3171646" progId="MSDraw.Drawing.8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8623300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298725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Multivalued Attributes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Sex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Primary_Dx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24200" y="3448050"/>
            <a:ext cx="2895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5638800" y="3448050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141788" y="2914650"/>
            <a:ext cx="658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Has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1600200" y="5257800"/>
            <a:ext cx="5139356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NB: A double-headed arrow pointing to 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A circle containing attribute names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indicates a multivalued attribute</a:t>
            </a:r>
          </a:p>
        </p:txBody>
      </p:sp>
      <p:cxnSp>
        <p:nvCxnSpPr>
          <p:cNvPr id="245768" name="AutoShape 8"/>
          <p:cNvCxnSpPr>
            <a:cxnSpLocks noChangeShapeType="1"/>
            <a:stCxn id="245767" idx="0"/>
          </p:cNvCxnSpPr>
          <p:nvPr/>
        </p:nvCxnSpPr>
        <p:spPr bwMode="auto">
          <a:xfrm rot="5400000" flipH="1" flipV="1">
            <a:off x="4142339" y="3608939"/>
            <a:ext cx="1676400" cy="162132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019800" y="3025775"/>
            <a:ext cx="2667000" cy="8604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/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Discharge Dx</a:t>
            </a:r>
          </a:p>
        </p:txBody>
      </p:sp>
    </p:spTree>
    <p:extLst>
      <p:ext uri="{BB962C8B-B14F-4D97-AF65-F5344CB8AC3E}">
        <p14:creationId xmlns:p14="http://schemas.microsoft.com/office/powerpoint/2010/main" val="1855774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Many-to-Many Relationships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3962400"/>
            <a:ext cx="2133600" cy="21383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ID Number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Admit date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Discharge date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791200" y="363855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Housestaff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Housestaff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Service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PG Year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819400" y="4495800"/>
            <a:ext cx="2971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2819400" y="5562600"/>
            <a:ext cx="2971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505200" y="4038600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charset="0"/>
              </a:rPr>
              <a:t>Is seen by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733800" y="51054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charset="0"/>
              </a:rPr>
              <a:t>Sees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819400" y="4497388"/>
            <a:ext cx="2895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2895600" y="5562600"/>
            <a:ext cx="281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850900" y="1676400"/>
            <a:ext cx="75311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A patient can be seen by one or more house officers</a:t>
            </a:r>
          </a:p>
          <a:p>
            <a:pPr lvl="1" eaLnBrk="1" hangingPunct="1"/>
            <a:r>
              <a:rPr lang="en-US" altLang="en-US" sz="2400" i="1"/>
              <a:t>Housestaff repeats for each patient!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A house officer can see one or more patients</a:t>
            </a:r>
          </a:p>
          <a:p>
            <a:pPr lvl="1" eaLnBrk="1" hangingPunct="1"/>
            <a:r>
              <a:rPr lang="en-US" altLang="en-US" sz="2400" i="1"/>
              <a:t>Patient repeats for each house officer!</a:t>
            </a:r>
          </a:p>
        </p:txBody>
      </p:sp>
    </p:spTree>
    <p:extLst>
      <p:ext uri="{BB962C8B-B14F-4D97-AF65-F5344CB8AC3E}">
        <p14:creationId xmlns:p14="http://schemas.microsoft.com/office/powerpoint/2010/main" val="1059162574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0705"/>
            <a:ext cx="8229600" cy="1143000"/>
          </a:xfrm>
          <a:noFill/>
        </p:spPr>
        <p:txBody>
          <a:bodyPr/>
          <a:lstStyle/>
          <a:p>
            <a:r>
              <a:rPr lang="en-US" altLang="en-US" dirty="0"/>
              <a:t>How </a:t>
            </a:r>
            <a:r>
              <a:rPr lang="en-US" altLang="en-US"/>
              <a:t>to model the </a:t>
            </a:r>
            <a:br>
              <a:rPr lang="en-US" altLang="en-US"/>
            </a:br>
            <a:r>
              <a:rPr lang="en-US" altLang="en-US"/>
              <a:t>Many-to-Many </a:t>
            </a:r>
            <a:r>
              <a:rPr lang="en-US" altLang="en-US" dirty="0"/>
              <a:t>relationship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2133600" cy="21383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ID Number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Admit date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Discharge date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91200" y="236220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Housestaff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Housestaff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Service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PG Year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819400" y="3219450"/>
            <a:ext cx="2971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4267200" y="3505200"/>
            <a:ext cx="0" cy="1524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0" y="2833687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Is seen by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200400" y="291465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Times New Roman" charset="0"/>
              </a:rPr>
              <a:t>Sees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9400" y="3221038"/>
            <a:ext cx="2895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962400" y="2914650"/>
            <a:ext cx="609600" cy="609600"/>
          </a:xfrm>
          <a:prstGeom prst="flowChartDecision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2895600" y="3219450"/>
            <a:ext cx="1066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895600" y="5029200"/>
            <a:ext cx="2743200" cy="15906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Patient-Housestaff</a:t>
            </a: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ID Number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Housestaff ID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8600" y="6096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folHlink"/>
                </a:solidFill>
                <a:latin typeface="Times New Roman" charset="0"/>
              </a:rPr>
              <a:t>Correlation Table</a:t>
            </a:r>
            <a:endParaRPr lang="en-US" altLang="en-US">
              <a:solidFill>
                <a:schemeClr val="folHlink"/>
              </a:solidFill>
              <a:latin typeface="Times New Roman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1295400" y="5562600"/>
            <a:ext cx="1600200" cy="533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8332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Cardinality: A Summary</a:t>
            </a:r>
          </a:p>
        </p:txBody>
      </p:sp>
      <p:graphicFrame>
        <p:nvGraphicFramePr>
          <p:cNvPr id="25603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062607"/>
              </p:ext>
            </p:extLst>
          </p:nvPr>
        </p:nvGraphicFramePr>
        <p:xfrm>
          <a:off x="2382838" y="2062163"/>
          <a:ext cx="4695825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ABC FlowCharter" r:id="rId4" imgW="4686086" imgH="3952994" progId="ABCFlow">
                  <p:embed/>
                </p:oleObj>
              </mc:Choice>
              <mc:Fallback>
                <p:oleObj name="ABC FlowCharter" r:id="rId4" imgW="4686086" imgH="3952994" progId="ABCFlo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062163"/>
                        <a:ext cx="4695825" cy="3967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243754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Relationship Modality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/>
              <a:t>Used to indicate whether or not an entity must participate in a relationship	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Required: A patient </a:t>
            </a:r>
            <a:r>
              <a:rPr lang="en-US" altLang="en-US" i="1"/>
              <a:t>must</a:t>
            </a:r>
            <a:r>
              <a:rPr lang="en-US" altLang="en-US"/>
              <a:t> have at least one hospitalization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Optional: A patient </a:t>
            </a:r>
            <a:r>
              <a:rPr lang="en-US" altLang="en-US" i="1"/>
              <a:t>may</a:t>
            </a:r>
            <a:r>
              <a:rPr lang="en-US" altLang="en-US"/>
              <a:t> have one or more hospitalizations </a:t>
            </a:r>
          </a:p>
        </p:txBody>
      </p:sp>
    </p:spTree>
    <p:extLst>
      <p:ext uri="{BB962C8B-B14F-4D97-AF65-F5344CB8AC3E}">
        <p14:creationId xmlns:p14="http://schemas.microsoft.com/office/powerpoint/2010/main" val="84225550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Modeling an optional 1:M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Patient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Sex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DOB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19800" y="2209800"/>
            <a:ext cx="2667000" cy="26860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bg1"/>
                </a:solidFill>
                <a:latin typeface="Times New Roman" charset="0"/>
              </a:rPr>
              <a:t>Admission</a:t>
            </a:r>
            <a:endParaRPr lang="en-US" altLang="en-US" sz="2400">
              <a:solidFill>
                <a:schemeClr val="bg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Patient ID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chemeClr val="bg1"/>
                </a:solidFill>
                <a:latin typeface="Times New Roman" charset="0"/>
              </a:rPr>
              <a:t>Admission Date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LOS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(Other attributes…)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352800" y="3429000"/>
            <a:ext cx="2667000" cy="190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5638800" y="3448050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141788" y="2914650"/>
            <a:ext cx="658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Has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3124200" y="5332413"/>
            <a:ext cx="4657725" cy="120015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NB: An open circle at the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foot of the relationship line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indicates an optional relationship</a:t>
            </a:r>
          </a:p>
        </p:txBody>
      </p:sp>
      <p:cxnSp>
        <p:nvCxnSpPr>
          <p:cNvPr id="190473" name="AutoShape 9"/>
          <p:cNvCxnSpPr>
            <a:cxnSpLocks noChangeShapeType="1"/>
          </p:cNvCxnSpPr>
          <p:nvPr/>
        </p:nvCxnSpPr>
        <p:spPr bwMode="auto">
          <a:xfrm rot="5400000" flipH="1">
            <a:off x="2933700" y="4000500"/>
            <a:ext cx="1752600" cy="914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3124200" y="3324225"/>
            <a:ext cx="228600" cy="2286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592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Why do we care about </a:t>
            </a:r>
            <a:br>
              <a:rPr lang="en-US" altLang="en-US" sz="4000"/>
            </a:br>
            <a:r>
              <a:rPr lang="en-US" altLang="en-US" sz="4000"/>
              <a:t>optional relationships?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848600" cy="160020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en-US"/>
              <a:t>During data entry, maintenance, and analysis, we want to know whether or not to expect an instance!</a:t>
            </a:r>
          </a:p>
        </p:txBody>
      </p:sp>
    </p:spTree>
    <p:extLst>
      <p:ext uri="{BB962C8B-B14F-4D97-AF65-F5344CB8AC3E}">
        <p14:creationId xmlns:p14="http://schemas.microsoft.com/office/powerpoint/2010/main" val="1211612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Composite attributes</a:t>
            </a:r>
            <a:br>
              <a:rPr lang="en-US" altLang="en-US"/>
            </a:br>
            <a:r>
              <a:rPr lang="en-US" altLang="en-US"/>
              <a:t>A very thorny problem!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Composite attribute: A single field or attribute that represents two or more concepts</a:t>
            </a:r>
          </a:p>
          <a:p>
            <a:pPr lvl="1"/>
            <a:r>
              <a:rPr lang="en-US" altLang="en-US"/>
              <a:t>Example: An attribute where the first two digits represent a study site, and the last three the subject ID: 01123</a:t>
            </a:r>
          </a:p>
          <a:p>
            <a:r>
              <a:rPr lang="en-US" altLang="en-US"/>
              <a:t>The problem</a:t>
            </a:r>
          </a:p>
          <a:p>
            <a:pPr lvl="1"/>
            <a:r>
              <a:rPr lang="en-US" altLang="en-US"/>
              <a:t>In order to count the number of subjects at site 01, you would need to parse “01123”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0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how do you create an </a:t>
            </a:r>
            <a:br>
              <a:rPr lang="en-US" altLang="en-US"/>
            </a:br>
            <a:r>
              <a:rPr lang="en-US" altLang="en-US"/>
              <a:t>E-R model???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Make a list of all of the things about which you will collect data</a:t>
            </a:r>
          </a:p>
          <a:p>
            <a:pPr lvl="1"/>
            <a:r>
              <a:rPr lang="en-US" altLang="en-US"/>
              <a:t>These are your candidate entities</a:t>
            </a:r>
          </a:p>
          <a:p>
            <a:r>
              <a:rPr lang="en-US" altLang="en-US"/>
              <a:t>For each candidate entity, list the attributes, identifying primary keys, multivalued attributes, and taking care to ensure all attributes are atomic</a:t>
            </a:r>
          </a:p>
          <a:p>
            <a:r>
              <a:rPr lang="en-US" altLang="en-US"/>
              <a:t>Draw the relationships between the entities</a:t>
            </a:r>
          </a:p>
          <a:p>
            <a:pPr lvl="1"/>
            <a:r>
              <a:rPr lang="en-US" altLang="en-US"/>
              <a:t>Identify and name the 1:1 and 1:M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25505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1:</a:t>
            </a:r>
            <a:br>
              <a:rPr lang="en-US" altLang="en-US" dirty="0"/>
            </a:br>
            <a:r>
              <a:rPr lang="en-US" altLang="en-US" dirty="0"/>
              <a:t>Create an Entity-Relationship Diagram for the ABIC Registry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0"/>
            <a:ext cx="85344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Submit as a Word or </a:t>
            </a:r>
            <a:r>
              <a:rPr lang="en-US" altLang="en-US" dirty="0" err="1"/>
              <a:t>Powerpoint</a:t>
            </a:r>
            <a:r>
              <a:rPr lang="en-US" altLang="en-US" dirty="0"/>
              <a:t> document to Canvas by 9am 1/29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07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Information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Typically centered around a database</a:t>
            </a:r>
          </a:p>
          <a:p>
            <a:r>
              <a:rPr lang="en-US" altLang="en-US"/>
              <a:t>Provide a means for input of data</a:t>
            </a:r>
          </a:p>
          <a:p>
            <a:r>
              <a:rPr lang="en-US" altLang="en-US"/>
              <a:t>Provide some mechanism for data manipulation</a:t>
            </a:r>
          </a:p>
          <a:p>
            <a:r>
              <a:rPr lang="en-US" altLang="en-US"/>
              <a:t>Provide a means for data output</a:t>
            </a:r>
          </a:p>
          <a:p>
            <a:r>
              <a:rPr lang="en-US" altLang="en-US"/>
              <a:t>May include hardware and software</a:t>
            </a:r>
          </a:p>
          <a:p>
            <a:r>
              <a:rPr lang="en-US" altLang="en-US"/>
              <a:t>Usually involve users in some way</a:t>
            </a:r>
          </a:p>
        </p:txBody>
      </p:sp>
    </p:spTree>
    <p:extLst>
      <p:ext uri="{BB962C8B-B14F-4D97-AF65-F5344CB8AC3E}">
        <p14:creationId xmlns:p14="http://schemas.microsoft.com/office/powerpoint/2010/main" val="4420284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Information Systems: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Databases (of all kinds)</a:t>
            </a:r>
          </a:p>
          <a:p>
            <a:r>
              <a:rPr lang="en-US" altLang="en-US"/>
              <a:t>Patient records</a:t>
            </a:r>
          </a:p>
          <a:p>
            <a:r>
              <a:rPr lang="en-US" altLang="en-US"/>
              <a:t>Laboratory information systems</a:t>
            </a:r>
          </a:p>
          <a:p>
            <a:r>
              <a:rPr lang="en-US" altLang="en-US"/>
              <a:t>PACS</a:t>
            </a:r>
          </a:p>
          <a:p>
            <a:r>
              <a:rPr lang="en-US" altLang="en-US"/>
              <a:t>Point-of-care systems</a:t>
            </a:r>
          </a:p>
          <a:p>
            <a:r>
              <a:rPr lang="en-US" altLang="en-US"/>
              <a:t>Billing systems</a:t>
            </a:r>
          </a:p>
          <a:p>
            <a:r>
              <a:rPr lang="en-US" altLang="en-US"/>
              <a:t>Registries</a:t>
            </a:r>
          </a:p>
        </p:txBody>
      </p:sp>
    </p:spTree>
    <p:extLst>
      <p:ext uri="{BB962C8B-B14F-4D97-AF65-F5344CB8AC3E}">
        <p14:creationId xmlns:p14="http://schemas.microsoft.com/office/powerpoint/2010/main" val="2331525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can’t have information if you don’t have data!</a:t>
            </a:r>
          </a:p>
        </p:txBody>
      </p:sp>
    </p:spTree>
    <p:extLst>
      <p:ext uri="{BB962C8B-B14F-4D97-AF65-F5344CB8AC3E}">
        <p14:creationId xmlns:p14="http://schemas.microsoft.com/office/powerpoint/2010/main" val="1146454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1903</Words>
  <Application>Microsoft Macintosh PowerPoint</Application>
  <PresentationFormat>On-screen Show (4:3)</PresentationFormat>
  <Paragraphs>436</Paragraphs>
  <Slides>69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Monotype Sorts</vt:lpstr>
      <vt:lpstr>Times New Roman</vt:lpstr>
      <vt:lpstr>Default Design</vt:lpstr>
      <vt:lpstr>Microsoft Draw Drawing</vt:lpstr>
      <vt:lpstr>Document</vt:lpstr>
      <vt:lpstr>ABC FlowCharter</vt:lpstr>
      <vt:lpstr>Database Theory and Applications for Biomedical Research and Practice  BMIN 502 / EPID 635 Week 1: Introduction and simple database design</vt:lpstr>
      <vt:lpstr>Objectives for today</vt:lpstr>
      <vt:lpstr>First things first…  What is (are) data, anyway???</vt:lpstr>
      <vt:lpstr>The Information Spectrum</vt:lpstr>
      <vt:lpstr>Another way of looking at this</vt:lpstr>
      <vt:lpstr>A Systems Approach to Information</vt:lpstr>
      <vt:lpstr>Information Systems</vt:lpstr>
      <vt:lpstr>Information Systems: Examples</vt:lpstr>
      <vt:lpstr>You can’t have information if you don’t have data!</vt:lpstr>
      <vt:lpstr>Considerations about  Clinical Data</vt:lpstr>
      <vt:lpstr>Forms of Clinical Data</vt:lpstr>
      <vt:lpstr>Types of clinical data: Structured Data</vt:lpstr>
      <vt:lpstr>Types of clinical data: Narrative Data</vt:lpstr>
      <vt:lpstr>Types of Clinical Data: Images</vt:lpstr>
      <vt:lpstr>Types of Clinical Data: Waveforms</vt:lpstr>
      <vt:lpstr>Functions of Clinical Data</vt:lpstr>
      <vt:lpstr>All of these forms and functions (and there are others) pose challenges for database systems design, maintenance, and data analysis</vt:lpstr>
      <vt:lpstr>Introduction to Ontologies</vt:lpstr>
      <vt:lpstr>Some definitions  (Source: ISO Standard 1087)</vt:lpstr>
      <vt:lpstr>More definitions…</vt:lpstr>
      <vt:lpstr>So, what are ontologies?</vt:lpstr>
      <vt:lpstr>Let’s look at an ontology  used in a  drug-related context…</vt:lpstr>
      <vt:lpstr>RxNorm National Library of Medicine http://www.nlm.nih.gov/research/umls/rxnorm/overview.html </vt:lpstr>
      <vt:lpstr>RxNorm, contd.</vt:lpstr>
      <vt:lpstr>The scope of RxNorm</vt:lpstr>
      <vt:lpstr>How do the links work?</vt:lpstr>
      <vt:lpstr>An example</vt:lpstr>
      <vt:lpstr>RxNav</vt:lpstr>
      <vt:lpstr>PowerPoint Presentation</vt:lpstr>
      <vt:lpstr>PowerPoint Presentation</vt:lpstr>
      <vt:lpstr>Introduction to Databases</vt:lpstr>
      <vt:lpstr>What is a database?</vt:lpstr>
      <vt:lpstr>Some database platforms</vt:lpstr>
      <vt:lpstr>The relational model</vt:lpstr>
      <vt:lpstr>A relation</vt:lpstr>
      <vt:lpstr>Databases don’t grow on trees…</vt:lpstr>
      <vt:lpstr>Introduction to Data Modeling</vt:lpstr>
      <vt:lpstr>What is a model?</vt:lpstr>
      <vt:lpstr>Examples of models</vt:lpstr>
      <vt:lpstr>Types of models in  building a database</vt:lpstr>
      <vt:lpstr>Conceptual models </vt:lpstr>
      <vt:lpstr>Logical models</vt:lpstr>
      <vt:lpstr>Physical models</vt:lpstr>
      <vt:lpstr>Typical database development </vt:lpstr>
      <vt:lpstr>Logical data modeling concepts</vt:lpstr>
      <vt:lpstr>Thus…</vt:lpstr>
      <vt:lpstr>The Entity-Relationship Model</vt:lpstr>
      <vt:lpstr>Entities</vt:lpstr>
      <vt:lpstr>Entity Attributes</vt:lpstr>
      <vt:lpstr>Key Entity Attributes</vt:lpstr>
      <vt:lpstr>What makes a good key?</vt:lpstr>
      <vt:lpstr>Some examples of bad keys</vt:lpstr>
      <vt:lpstr>How do we identify a record in a database? Primary keys!</vt:lpstr>
      <vt:lpstr>Relationships</vt:lpstr>
      <vt:lpstr>One-to-one (1:1) Relationships</vt:lpstr>
      <vt:lpstr>One-to-one relationship</vt:lpstr>
      <vt:lpstr>One-to-many (1:M) Relationships</vt:lpstr>
      <vt:lpstr>One-to-Many Relationships</vt:lpstr>
      <vt:lpstr>Multivalued attributes</vt:lpstr>
      <vt:lpstr>Multivalued Attributes</vt:lpstr>
      <vt:lpstr>Many-to-Many Relationships</vt:lpstr>
      <vt:lpstr>How to model the  Many-to-Many relationship </vt:lpstr>
      <vt:lpstr>Cardinality: A Summary</vt:lpstr>
      <vt:lpstr>Relationship Modality</vt:lpstr>
      <vt:lpstr>Modeling an optional 1:M</vt:lpstr>
      <vt:lpstr>Why do we care about  optional relationships?</vt:lpstr>
      <vt:lpstr>Composite attributes A very thorny problem!</vt:lpstr>
      <vt:lpstr>So how do you create an  E-R model???</vt:lpstr>
      <vt:lpstr>Assignment 1: Create an Entity-Relationship Diagram for the ABIC Registry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for Public Health</dc:title>
  <dc:creator>John H. Holmes</dc:creator>
  <cp:lastModifiedBy>John H. Holmes</cp:lastModifiedBy>
  <cp:revision>132</cp:revision>
  <cp:lastPrinted>2018-01-16T19:21:39Z</cp:lastPrinted>
  <dcterms:created xsi:type="dcterms:W3CDTF">2004-10-01T21:51:32Z</dcterms:created>
  <dcterms:modified xsi:type="dcterms:W3CDTF">2019-01-21T14:56:18Z</dcterms:modified>
</cp:coreProperties>
</file>