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98" r:id="rId2"/>
    <p:sldId id="326" r:id="rId3"/>
    <p:sldId id="327" r:id="rId4"/>
    <p:sldId id="286" r:id="rId5"/>
    <p:sldId id="287" r:id="rId6"/>
    <p:sldId id="288" r:id="rId7"/>
    <p:sldId id="289" r:id="rId8"/>
    <p:sldId id="290" r:id="rId9"/>
    <p:sldId id="332" r:id="rId10"/>
    <p:sldId id="318" r:id="rId11"/>
    <p:sldId id="319" r:id="rId12"/>
    <p:sldId id="307" r:id="rId13"/>
    <p:sldId id="320" r:id="rId14"/>
    <p:sldId id="321" r:id="rId15"/>
    <p:sldId id="322" r:id="rId16"/>
    <p:sldId id="323" r:id="rId17"/>
    <p:sldId id="324" r:id="rId18"/>
    <p:sldId id="325" r:id="rId19"/>
    <p:sldId id="333" r:id="rId20"/>
    <p:sldId id="304" r:id="rId21"/>
    <p:sldId id="306" r:id="rId22"/>
    <p:sldId id="329" r:id="rId23"/>
    <p:sldId id="330" r:id="rId24"/>
    <p:sldId id="305" r:id="rId25"/>
    <p:sldId id="311" r:id="rId26"/>
    <p:sldId id="312" r:id="rId27"/>
    <p:sldId id="310" r:id="rId28"/>
    <p:sldId id="313" r:id="rId29"/>
    <p:sldId id="328"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1" autoAdjust="0"/>
    <p:restoredTop sz="96516" autoAdjust="0"/>
  </p:normalViewPr>
  <p:slideViewPr>
    <p:cSldViewPr>
      <p:cViewPr varScale="1">
        <p:scale>
          <a:sx n="130" d="100"/>
          <a:sy n="130" d="100"/>
        </p:scale>
        <p:origin x="20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9331"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99332"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9333"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125D492-2473-48E3-87C1-86CBF4E347E4}" type="slidenum">
              <a:rPr lang="en-US"/>
              <a:pPr>
                <a:defRPr/>
              </a:pPr>
              <a:t>‹#›</a:t>
            </a:fld>
            <a:endParaRPr lang="en-US"/>
          </a:p>
        </p:txBody>
      </p:sp>
    </p:spTree>
    <p:extLst>
      <p:ext uri="{BB962C8B-B14F-4D97-AF65-F5344CB8AC3E}">
        <p14:creationId xmlns:p14="http://schemas.microsoft.com/office/powerpoint/2010/main" val="817950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3A9B0C4-83F9-4490-B4C5-77136F2B449A}" type="slidenum">
              <a:rPr lang="en-US"/>
              <a:pPr>
                <a:defRPr/>
              </a:pPr>
              <a:t>‹#›</a:t>
            </a:fld>
            <a:endParaRPr lang="en-US"/>
          </a:p>
        </p:txBody>
      </p:sp>
    </p:spTree>
    <p:extLst>
      <p:ext uri="{BB962C8B-B14F-4D97-AF65-F5344CB8AC3E}">
        <p14:creationId xmlns:p14="http://schemas.microsoft.com/office/powerpoint/2010/main" val="3858031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Today we are continuing to explore the implementation of data bases on the MySQL platform.</a:t>
            </a:r>
          </a:p>
          <a:p>
            <a:endParaRPr lang="en-US" altLang="en-US" dirty="0"/>
          </a:p>
        </p:txBody>
      </p:sp>
    </p:spTree>
    <p:extLst>
      <p:ext uri="{BB962C8B-B14F-4D97-AF65-F5344CB8AC3E}">
        <p14:creationId xmlns:p14="http://schemas.microsoft.com/office/powerpoint/2010/main" val="2021570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We often use joins as a way to effect complex queries, because these types of queries usually involve more than one, and sometimes many, tables. Take a minute and look at these two code examples. It might be helpful for you to sketch out an little entity-relationship model of each to see graphically how these work.</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10</a:t>
            </a:fld>
            <a:endParaRPr lang="en-US"/>
          </a:p>
        </p:txBody>
      </p:sp>
    </p:spTree>
    <p:extLst>
      <p:ext uri="{BB962C8B-B14F-4D97-AF65-F5344CB8AC3E}">
        <p14:creationId xmlns:p14="http://schemas.microsoft.com/office/powerpoint/2010/main" val="153907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Open up Assignment 8, and try Exercise 1.</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11</a:t>
            </a:fld>
            <a:endParaRPr lang="en-US"/>
          </a:p>
        </p:txBody>
      </p:sp>
    </p:spTree>
    <p:extLst>
      <p:ext uri="{BB962C8B-B14F-4D97-AF65-F5344CB8AC3E}">
        <p14:creationId xmlns:p14="http://schemas.microsoft.com/office/powerpoint/2010/main" val="122516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Subqueries are a bit more complex. You can nest queries within others, up to any level. In a nested query, the inner-most one is executed first, followed by the one at the next level up, and so on.</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12</a:t>
            </a:fld>
            <a:endParaRPr lang="en-US"/>
          </a:p>
        </p:txBody>
      </p:sp>
    </p:spTree>
    <p:extLst>
      <p:ext uri="{BB962C8B-B14F-4D97-AF65-F5344CB8AC3E}">
        <p14:creationId xmlns:p14="http://schemas.microsoft.com/office/powerpoint/2010/main" val="21310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Here’s an example of a nested query, where we want to get the date of birth on patients who were admitted after 2000. Keeping in mind that the inner-most query is executed first, here’s how it works:</a:t>
            </a:r>
          </a:p>
          <a:p>
            <a:pPr lvl="0"/>
            <a:r>
              <a:rPr lang="en-US" sz="1200" kern="1200" dirty="0">
                <a:solidFill>
                  <a:schemeClr val="tx1"/>
                </a:solidFill>
                <a:effectLst/>
                <a:latin typeface="Arial" charset="0"/>
                <a:ea typeface="+mn-ea"/>
                <a:cs typeface="+mn-cs"/>
              </a:rPr>
              <a:t>Patients who were admitted later than 2000 are selected from the admissions table</a:t>
            </a:r>
          </a:p>
          <a:p>
            <a:pPr lvl="0"/>
            <a:r>
              <a:rPr lang="en-US" sz="1200" kern="1200" dirty="0">
                <a:solidFill>
                  <a:schemeClr val="tx1"/>
                </a:solidFill>
                <a:effectLst/>
                <a:latin typeface="Arial" charset="0"/>
                <a:ea typeface="+mn-ea"/>
                <a:cs typeface="+mn-cs"/>
              </a:rPr>
              <a:t>For the patients who were selected in step 1, return their date of birth</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13</a:t>
            </a:fld>
            <a:endParaRPr lang="en-US"/>
          </a:p>
        </p:txBody>
      </p:sp>
    </p:spTree>
    <p:extLst>
      <p:ext uri="{BB962C8B-B14F-4D97-AF65-F5344CB8AC3E}">
        <p14:creationId xmlns:p14="http://schemas.microsoft.com/office/powerpoint/2010/main" val="4040556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Try your hand at Exercise 2.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14</a:t>
            </a:fld>
            <a:endParaRPr lang="en-US"/>
          </a:p>
        </p:txBody>
      </p:sp>
    </p:spTree>
    <p:extLst>
      <p:ext uri="{BB962C8B-B14F-4D97-AF65-F5344CB8AC3E}">
        <p14:creationId xmlns:p14="http://schemas.microsoft.com/office/powerpoint/2010/main" val="311712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Now we are going to take a look at a few functions. Again, take a look at Google, </a:t>
            </a:r>
            <a:r>
              <a:rPr lang="en-US" sz="1200" kern="1200" dirty="0" err="1">
                <a:solidFill>
                  <a:schemeClr val="tx1"/>
                </a:solidFill>
                <a:effectLst/>
                <a:latin typeface="Arial" charset="0"/>
                <a:ea typeface="+mn-ea"/>
                <a:cs typeface="+mn-cs"/>
              </a:rPr>
              <a:t>Muredach</a:t>
            </a:r>
            <a:r>
              <a:rPr lang="en-US" sz="1200" kern="1200" dirty="0">
                <a:solidFill>
                  <a:schemeClr val="tx1"/>
                </a:solidFill>
                <a:effectLst/>
                <a:latin typeface="Arial" charset="0"/>
                <a:ea typeface="+mn-ea"/>
                <a:cs typeface="+mn-cs"/>
              </a:rPr>
              <a:t>, and the MySQL documents that are on Canvas for a list of functions and what they do.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15</a:t>
            </a:fld>
            <a:endParaRPr lang="en-US"/>
          </a:p>
        </p:txBody>
      </p:sp>
    </p:spTree>
    <p:extLst>
      <p:ext uri="{BB962C8B-B14F-4D97-AF65-F5344CB8AC3E}">
        <p14:creationId xmlns:p14="http://schemas.microsoft.com/office/powerpoint/2010/main" val="2213918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Try your hand at Exercise 3.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16</a:t>
            </a:fld>
            <a:endParaRPr lang="en-US"/>
          </a:p>
        </p:txBody>
      </p:sp>
    </p:spTree>
    <p:extLst>
      <p:ext uri="{BB962C8B-B14F-4D97-AF65-F5344CB8AC3E}">
        <p14:creationId xmlns:p14="http://schemas.microsoft.com/office/powerpoint/2010/main" val="387499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Aggregate functions are a special class- these perform an operation across records to provide some aggregate value, such as the average platelet count, or a count of records meeting some type of criteria in a WHERE statement.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17</a:t>
            </a:fld>
            <a:endParaRPr lang="en-US"/>
          </a:p>
        </p:txBody>
      </p:sp>
    </p:spTree>
    <p:extLst>
      <p:ext uri="{BB962C8B-B14F-4D97-AF65-F5344CB8AC3E}">
        <p14:creationId xmlns:p14="http://schemas.microsoft.com/office/powerpoint/2010/main" val="1296888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Try your hand at Exercise 4.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18</a:t>
            </a:fld>
            <a:endParaRPr lang="en-US"/>
          </a:p>
        </p:txBody>
      </p:sp>
    </p:spTree>
    <p:extLst>
      <p:ext uri="{BB962C8B-B14F-4D97-AF65-F5344CB8AC3E}">
        <p14:creationId xmlns:p14="http://schemas.microsoft.com/office/powerpoint/2010/main" val="3878399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Now let’s turn our attention to the Entity-Attribute-Value model</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19</a:t>
            </a:fld>
            <a:endParaRPr lang="en-US"/>
          </a:p>
        </p:txBody>
      </p:sp>
    </p:spTree>
    <p:extLst>
      <p:ext uri="{BB962C8B-B14F-4D97-AF65-F5344CB8AC3E}">
        <p14:creationId xmlns:p14="http://schemas.microsoft.com/office/powerpoint/2010/main" val="395958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We will look at a common type of data model, known as Entity-Attribute-Value. We will also briefly review joins as understanding these is essential to developing more complicated queries.</a:t>
            </a:r>
          </a:p>
          <a:p>
            <a:r>
              <a:rPr lang="en-US" sz="1200" kern="1200" dirty="0">
                <a:solidFill>
                  <a:schemeClr val="tx1"/>
                </a:solidFill>
                <a:effectLst/>
                <a:latin typeface="Arial"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a:t>
            </a:fld>
            <a:endParaRPr lang="en-US"/>
          </a:p>
        </p:txBody>
      </p:sp>
    </p:spTree>
    <p:extLst>
      <p:ext uri="{BB962C8B-B14F-4D97-AF65-F5344CB8AC3E}">
        <p14:creationId xmlns:p14="http://schemas.microsoft.com/office/powerpoint/2010/main" val="33169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Here you see the “typical” structure that you’d find in your typical relational database. In this case, the tables are equivalent to entities, the rows represent an instance of an entity (and thus are often referred to as records), and the columns represent specific attributes or fields. This can be a very restrictive format, however.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20</a:t>
            </a:fld>
            <a:endParaRPr lang="en-US"/>
          </a:p>
        </p:txBody>
      </p:sp>
    </p:spTree>
    <p:extLst>
      <p:ext uri="{BB962C8B-B14F-4D97-AF65-F5344CB8AC3E}">
        <p14:creationId xmlns:p14="http://schemas.microsoft.com/office/powerpoint/2010/main" val="2855574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What if you don’t know how many columns to fix in a table, or the data are likely to be sparse, or you don’t enough information to model the database in the format you just saw on the previous slide? Here’s an example of a situation where this could be a problem. Say you have a series of lab tests you want to capture, including hematology and chemistry. Here are some attributes you might want to capture:</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Hematology</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Hemoglobin</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Hematocrit</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White blood cell count</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Platelet count</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Chemistry</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Blood glucose</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Blood urea nitrogen</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Serum creatinine</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Potassium</a:t>
            </a:r>
          </a:p>
          <a:p>
            <a:pPr marL="628650" lvl="1" indent="-171450">
              <a:buFont typeface="Arial" panose="020B0604020202020204" pitchFamily="34" charset="0"/>
              <a:buChar char="•"/>
            </a:pPr>
            <a:r>
              <a:rPr lang="en-US" sz="1200" kern="1200" dirty="0">
                <a:solidFill>
                  <a:schemeClr val="tx1"/>
                </a:solidFill>
                <a:effectLst/>
                <a:latin typeface="Arial" charset="0"/>
                <a:ea typeface="+mn-ea"/>
                <a:cs typeface="+mn-cs"/>
              </a:rPr>
              <a:t>Sodium</a:t>
            </a:r>
          </a:p>
          <a:p>
            <a:r>
              <a:rPr lang="en-US" sz="1200" kern="1200" dirty="0">
                <a:solidFill>
                  <a:schemeClr val="tx1"/>
                </a:solidFill>
                <a:effectLst/>
                <a:latin typeface="Arial" charset="0"/>
                <a:ea typeface="+mn-ea"/>
                <a:cs typeface="+mn-cs"/>
              </a:rPr>
              <a:t>What if you later need to capture the attributes for the differential white cell count for hematology, or add a series of chemistries that you hadn’t accounted for? You would need to change the structure of a live database, and that’s very dangerous. Or, what if a patient had only a hemoglobin and hematocrit (a very common subset of hematology tests)? Then you’d have a lot of holes in your data.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21</a:t>
            </a:fld>
            <a:endParaRPr lang="en-US"/>
          </a:p>
        </p:txBody>
      </p:sp>
    </p:spTree>
    <p:extLst>
      <p:ext uri="{BB962C8B-B14F-4D97-AF65-F5344CB8AC3E}">
        <p14:creationId xmlns:p14="http://schemas.microsoft.com/office/powerpoint/2010/main" val="2821955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So here’s a solution: the Entity-Attribute-Value (or EAV) model. In this model, there are only three columns that are absolutely necessary, one for the Entity, one for the attribute, and one for the value of the attribute. Here’s an example that solves the problem raised on the previous slide. It provides maximum flexibility in capturing data of all types, in that you would not need to know or anticipate the need for additional columns in a table. Take a few minutes to inspect this table.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22</a:t>
            </a:fld>
            <a:endParaRPr lang="en-US"/>
          </a:p>
        </p:txBody>
      </p:sp>
    </p:spTree>
    <p:extLst>
      <p:ext uri="{BB962C8B-B14F-4D97-AF65-F5344CB8AC3E}">
        <p14:creationId xmlns:p14="http://schemas.microsoft.com/office/powerpoint/2010/main" val="209224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Here is a comparison of the traditional relational model, in which there is a column for every attribute, and a record for every instance within a given table- with the EAV model, in which there is a row for each E-A-V triplet. See the difference?</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23</a:t>
            </a:fld>
            <a:endParaRPr lang="en-US"/>
          </a:p>
        </p:txBody>
      </p:sp>
    </p:spTree>
    <p:extLst>
      <p:ext uri="{BB962C8B-B14F-4D97-AF65-F5344CB8AC3E}">
        <p14:creationId xmlns:p14="http://schemas.microsoft.com/office/powerpoint/2010/main" val="2194480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Slide 24</a:t>
            </a:r>
          </a:p>
          <a:p>
            <a:r>
              <a:rPr lang="en-US" sz="1200" kern="1200" dirty="0">
                <a:solidFill>
                  <a:schemeClr val="tx1"/>
                </a:solidFill>
                <a:effectLst/>
                <a:latin typeface="Arial" charset="0"/>
                <a:ea typeface="+mn-ea"/>
                <a:cs typeface="+mn-cs"/>
              </a:rPr>
              <a:t>Here is another example, this one drawn from </a:t>
            </a:r>
            <a:r>
              <a:rPr lang="en-US" sz="1200" kern="1200" dirty="0" err="1">
                <a:solidFill>
                  <a:schemeClr val="tx1"/>
                </a:solidFill>
                <a:effectLst/>
                <a:latin typeface="Arial" charset="0"/>
                <a:ea typeface="+mn-ea"/>
                <a:cs typeface="+mn-cs"/>
              </a:rPr>
              <a:t>PennOmics</a:t>
            </a:r>
            <a:r>
              <a:rPr lang="en-US" sz="1200" kern="1200" dirty="0">
                <a:solidFill>
                  <a:schemeClr val="tx1"/>
                </a:solidFill>
                <a:effectLst/>
                <a:latin typeface="Arial" charset="0"/>
                <a:ea typeface="+mn-ea"/>
                <a:cs typeface="+mn-cs"/>
              </a:rPr>
              <a:t> in the usual way you get data from the warehouse. In this case, there are extra columns for Patient ID, Age, Gender, Event Code, Start Date, and End Date. But the highlighted ones are the skeleton of the EAV model, where Event Type is the Entity, Event Name is the Attribute, and Relevant Data is the Value. This is typically how the data come from </a:t>
            </a:r>
            <a:r>
              <a:rPr lang="en-US" sz="1200" kern="1200" dirty="0" err="1">
                <a:solidFill>
                  <a:schemeClr val="tx1"/>
                </a:solidFill>
                <a:effectLst/>
                <a:latin typeface="Arial" charset="0"/>
                <a:ea typeface="+mn-ea"/>
                <a:cs typeface="+mn-cs"/>
              </a:rPr>
              <a:t>PennOmics</a:t>
            </a:r>
            <a:r>
              <a:rPr lang="en-US" sz="1200" kern="1200" dirty="0">
                <a:solidFill>
                  <a:schemeClr val="tx1"/>
                </a:solidFill>
                <a:effectLst/>
                <a:latin typeface="Arial" charset="0"/>
                <a:ea typeface="+mn-ea"/>
                <a:cs typeface="+mn-cs"/>
              </a:rPr>
              <a:t> or Penn Data Store, or the CHOP clinical data warehouse- or just about any electronic health record system.</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How would you answer the question on the slide? </a:t>
            </a:r>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24</a:t>
            </a:fld>
            <a:endParaRPr lang="en-US"/>
          </a:p>
        </p:txBody>
      </p:sp>
    </p:spTree>
    <p:extLst>
      <p:ext uri="{BB962C8B-B14F-4D97-AF65-F5344CB8AC3E}">
        <p14:creationId xmlns:p14="http://schemas.microsoft.com/office/powerpoint/2010/main" val="2179414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So here are things you should be thinking about. You can see how the EAV makes the data architect’s life easy, because the structure of the table is so simple. But for the database administrator, and you as a user, it isn’t so simple!! There is a way to address this in SQL, and the steps for doing this are provided on the next several slides.</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25</a:t>
            </a:fld>
            <a:endParaRPr lang="en-US"/>
          </a:p>
        </p:txBody>
      </p:sp>
    </p:spTree>
    <p:extLst>
      <p:ext uri="{BB962C8B-B14F-4D97-AF65-F5344CB8AC3E}">
        <p14:creationId xmlns:p14="http://schemas.microsoft.com/office/powerpoint/2010/main" val="3384818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First, import the EAV table as-is into a schema in MySQL. Then, create a new table that will have the fields needed to address the question on Slide 24- specifically </a:t>
            </a:r>
            <a:r>
              <a:rPr lang="en-US" sz="1200" kern="1200" dirty="0" err="1">
                <a:solidFill>
                  <a:schemeClr val="tx1"/>
                </a:solidFill>
                <a:effectLst/>
                <a:latin typeface="Arial" charset="0"/>
                <a:ea typeface="+mn-ea"/>
                <a:cs typeface="+mn-cs"/>
              </a:rPr>
              <a:t>platelet_count</a:t>
            </a:r>
            <a:r>
              <a:rPr lang="en-US" sz="1200" kern="1200" dirty="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26</a:t>
            </a:fld>
            <a:endParaRPr lang="en-US"/>
          </a:p>
        </p:txBody>
      </p:sp>
    </p:spTree>
    <p:extLst>
      <p:ext uri="{BB962C8B-B14F-4D97-AF65-F5344CB8AC3E}">
        <p14:creationId xmlns:p14="http://schemas.microsoft.com/office/powerpoint/2010/main" val="2107239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Now, you need to convert and transfer the EAV data into the new table you just created. Note that there are several new functions (CASE WHEN, CAST, FLOAT, and LOCATE). Look these up on Google or in </a:t>
            </a:r>
            <a:r>
              <a:rPr lang="en-US" sz="1200" kern="1200" dirty="0" err="1">
                <a:solidFill>
                  <a:schemeClr val="tx1"/>
                </a:solidFill>
                <a:effectLst/>
                <a:latin typeface="Arial" charset="0"/>
                <a:ea typeface="+mn-ea"/>
                <a:cs typeface="+mn-cs"/>
              </a:rPr>
              <a:t>Muredach</a:t>
            </a:r>
            <a:r>
              <a:rPr lang="en-US" sz="1200" kern="1200" dirty="0">
                <a:solidFill>
                  <a:schemeClr val="tx1"/>
                </a:solidFill>
                <a:effectLst/>
                <a:latin typeface="Arial" charset="0"/>
                <a:ea typeface="+mn-ea"/>
                <a:cs typeface="+mn-cs"/>
              </a:rPr>
              <a:t> for more information about how these are used and why you need them. But the basics of this code are that you need convert the contents of the “</a:t>
            </a:r>
            <a:r>
              <a:rPr lang="en-US" sz="1200" kern="1200" dirty="0" err="1">
                <a:solidFill>
                  <a:schemeClr val="tx1"/>
                </a:solidFill>
                <a:effectLst/>
                <a:latin typeface="Arial" charset="0"/>
                <a:ea typeface="+mn-ea"/>
                <a:cs typeface="+mn-cs"/>
              </a:rPr>
              <a:t>relevant_data</a:t>
            </a:r>
            <a:r>
              <a:rPr lang="en-US" sz="1200" kern="1200" dirty="0">
                <a:solidFill>
                  <a:schemeClr val="tx1"/>
                </a:solidFill>
                <a:effectLst/>
                <a:latin typeface="Arial" charset="0"/>
                <a:ea typeface="+mn-ea"/>
                <a:cs typeface="+mn-cs"/>
              </a:rPr>
              <a:t>” field to a platelet count that you can use for analysis.</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27</a:t>
            </a:fld>
            <a:endParaRPr lang="en-US"/>
          </a:p>
        </p:txBody>
      </p:sp>
    </p:spTree>
    <p:extLst>
      <p:ext uri="{BB962C8B-B14F-4D97-AF65-F5344CB8AC3E}">
        <p14:creationId xmlns:p14="http://schemas.microsoft.com/office/powerpoint/2010/main" val="1748638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Now that you’ve gotten a bit familiar with the functions in the SQL coder on the previous slide (you did look them up, right?), take a look at the mechanics of how they actually worked in our example. Hint: the reason the “9” is highlighted in red is because that will be the position of the Value you need, excluding the text “Result: “. We will want to use SUBSTR again, to strip off the units.</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28</a:t>
            </a:fld>
            <a:endParaRPr lang="en-US"/>
          </a:p>
        </p:txBody>
      </p:sp>
    </p:spTree>
    <p:extLst>
      <p:ext uri="{BB962C8B-B14F-4D97-AF65-F5344CB8AC3E}">
        <p14:creationId xmlns:p14="http://schemas.microsoft.com/office/powerpoint/2010/main" val="2145225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You should start on Part 1 of Assignment 9. It’s not due until April 3, but we will discuss it in class on March 27, as it’s a tricky assignment. </a:t>
            </a:r>
            <a:r>
              <a:rPr lang="en-US" sz="1200" kern="1200">
                <a:solidFill>
                  <a:schemeClr val="tx1"/>
                </a:solidFill>
                <a:effectLst/>
                <a:latin typeface="Arial" charset="0"/>
                <a:ea typeface="+mn-ea"/>
                <a:cs typeface="+mn-cs"/>
              </a:rPr>
              <a:t>Yes, there will be a Part 2, but we’ll discuss that in class as well.</a:t>
            </a:r>
          </a:p>
          <a:p>
            <a:endParaRPr lang="en-US"/>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29</a:t>
            </a:fld>
            <a:endParaRPr lang="en-US"/>
          </a:p>
        </p:txBody>
      </p:sp>
    </p:spTree>
    <p:extLst>
      <p:ext uri="{BB962C8B-B14F-4D97-AF65-F5344CB8AC3E}">
        <p14:creationId xmlns:p14="http://schemas.microsoft.com/office/powerpoint/2010/main" val="54697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Now, let’s revisit joins.</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3</a:t>
            </a:fld>
            <a:endParaRPr lang="en-US"/>
          </a:p>
        </p:txBody>
      </p:sp>
    </p:spTree>
    <p:extLst>
      <p:ext uri="{BB962C8B-B14F-4D97-AF65-F5344CB8AC3E}">
        <p14:creationId xmlns:p14="http://schemas.microsoft.com/office/powerpoint/2010/main" val="307973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A join is an association or relationship between a field (or set of fields) on one table and the counterpart in another table. A join creates a view, or </a:t>
            </a:r>
            <a:r>
              <a:rPr lang="en-US" sz="1200" kern="1200" dirty="0" err="1">
                <a:solidFill>
                  <a:schemeClr val="tx1"/>
                </a:solidFill>
                <a:effectLst/>
                <a:latin typeface="Arial" charset="0"/>
                <a:ea typeface="+mn-ea"/>
                <a:cs typeface="+mn-cs"/>
              </a:rPr>
              <a:t>dynaset</a:t>
            </a:r>
            <a:r>
              <a:rPr lang="en-US" sz="1200" kern="1200" dirty="0">
                <a:solidFill>
                  <a:schemeClr val="tx1"/>
                </a:solidFill>
                <a:effectLst/>
                <a:latin typeface="Arial" charset="0"/>
                <a:ea typeface="+mn-ea"/>
                <a:cs typeface="+mn-cs"/>
              </a:rPr>
              <a:t>, which is a virtual table that is created on the fly as a result of executing SQL code with a join statement.</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4</a:t>
            </a:fld>
            <a:endParaRPr lang="en-US"/>
          </a:p>
        </p:txBody>
      </p:sp>
    </p:spTree>
    <p:extLst>
      <p:ext uri="{BB962C8B-B14F-4D97-AF65-F5344CB8AC3E}">
        <p14:creationId xmlns:p14="http://schemas.microsoft.com/office/powerpoint/2010/main" val="319130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There are three types of joins: Equijoin, Left outer join, and Right inner join. Please review how each works for a minute. The next three slides demonstrate them graphically.</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5</a:t>
            </a:fld>
            <a:endParaRPr lang="en-US"/>
          </a:p>
        </p:txBody>
      </p:sp>
    </p:spTree>
    <p:extLst>
      <p:ext uri="{BB962C8B-B14F-4D97-AF65-F5344CB8AC3E}">
        <p14:creationId xmlns:p14="http://schemas.microsoft.com/office/powerpoint/2010/main" val="30813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Here is a basic join, which is the same as an equijoin. In this case, only those records that match the joining field(s) in the participating tables will be returned in the </a:t>
            </a:r>
            <a:r>
              <a:rPr lang="en-US" sz="1200" kern="1200" dirty="0" err="1">
                <a:solidFill>
                  <a:schemeClr val="tx1"/>
                </a:solidFill>
                <a:effectLst/>
                <a:latin typeface="Arial" charset="0"/>
                <a:ea typeface="+mn-ea"/>
                <a:cs typeface="+mn-cs"/>
              </a:rPr>
              <a:t>dynaset</a:t>
            </a:r>
            <a:r>
              <a:rPr lang="en-US" sz="1200" kern="1200" dirty="0">
                <a:solidFill>
                  <a:schemeClr val="tx1"/>
                </a:solidFill>
                <a:effectLst/>
                <a:latin typeface="Arial" charset="0"/>
                <a:ea typeface="+mn-ea"/>
                <a:cs typeface="+mn-cs"/>
              </a:rPr>
              <a:t>. Note that the </a:t>
            </a:r>
            <a:r>
              <a:rPr lang="en-US" sz="1200" kern="1200" dirty="0" err="1">
                <a:solidFill>
                  <a:schemeClr val="tx1"/>
                </a:solidFill>
                <a:effectLst/>
                <a:latin typeface="Arial" charset="0"/>
                <a:ea typeface="+mn-ea"/>
                <a:cs typeface="+mn-cs"/>
              </a:rPr>
              <a:t>dynaset</a:t>
            </a:r>
            <a:r>
              <a:rPr lang="en-US" sz="1200" kern="1200" dirty="0">
                <a:solidFill>
                  <a:schemeClr val="tx1"/>
                </a:solidFill>
                <a:effectLst/>
                <a:latin typeface="Arial" charset="0"/>
                <a:ea typeface="+mn-ea"/>
                <a:cs typeface="+mn-cs"/>
              </a:rPr>
              <a:t> does not include a record for Patient 3, nor a visit record for Patient 5. By the way, that visit record for Patient 5 is an orphan record, and should never be allowed in your databases. That’s why, when setting up the model in the Workbench, you use the 1:M (or 1:1) relationship with the solid line, which enforces referential integrity, making orphan records impossible to enter or import.</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6</a:t>
            </a:fld>
            <a:endParaRPr lang="en-US"/>
          </a:p>
        </p:txBody>
      </p:sp>
    </p:spTree>
    <p:extLst>
      <p:ext uri="{BB962C8B-B14F-4D97-AF65-F5344CB8AC3E}">
        <p14:creationId xmlns:p14="http://schemas.microsoft.com/office/powerpoint/2010/main" val="366289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Here’s a left join, the result of which will include all records from Patient and only those from Visit that match on the joining field, ID. Note that Patient 3 now has a record in the </a:t>
            </a:r>
            <a:r>
              <a:rPr lang="en-US" sz="1200" kern="1200" dirty="0" err="1">
                <a:solidFill>
                  <a:schemeClr val="tx1"/>
                </a:solidFill>
                <a:effectLst/>
                <a:latin typeface="Arial" charset="0"/>
                <a:ea typeface="+mn-ea"/>
                <a:cs typeface="+mn-cs"/>
              </a:rPr>
              <a:t>dynaset</a:t>
            </a:r>
            <a:r>
              <a:rPr lang="en-US" sz="1200" kern="1200" dirty="0">
                <a:solidFill>
                  <a:schemeClr val="tx1"/>
                </a:solidFill>
                <a:effectLst/>
                <a:latin typeface="Arial" charset="0"/>
                <a:ea typeface="+mn-ea"/>
                <a:cs typeface="+mn-cs"/>
              </a:rPr>
              <a:t>, but Patient 5 is not included. This is the most common type of join for those working in biomedical sciences. However, the other two joins can be very useful, especially in assessing the integrity and quality of the database.</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7</a:t>
            </a:fld>
            <a:endParaRPr lang="en-US"/>
          </a:p>
        </p:txBody>
      </p:sp>
    </p:spTree>
    <p:extLst>
      <p:ext uri="{BB962C8B-B14F-4D97-AF65-F5344CB8AC3E}">
        <p14:creationId xmlns:p14="http://schemas.microsoft.com/office/powerpoint/2010/main" val="3278302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And, finally, the right join. Note that the orphan record in Visit is now included in the </a:t>
            </a:r>
            <a:r>
              <a:rPr lang="en-US" sz="1200" kern="1200" dirty="0" err="1">
                <a:solidFill>
                  <a:schemeClr val="tx1"/>
                </a:solidFill>
                <a:effectLst/>
                <a:latin typeface="Arial" charset="0"/>
                <a:ea typeface="+mn-ea"/>
                <a:cs typeface="+mn-cs"/>
              </a:rPr>
              <a:t>dynaset</a:t>
            </a:r>
            <a:r>
              <a:rPr lang="en-US" sz="1200" kern="1200" dirty="0">
                <a:solidFill>
                  <a:schemeClr val="tx1"/>
                </a:solidFill>
                <a:effectLst/>
                <a:latin typeface="Arial" charset="0"/>
                <a:ea typeface="+mn-ea"/>
                <a:cs typeface="+mn-cs"/>
              </a:rPr>
              <a:t>, and Patient 3 is not included.</a:t>
            </a:r>
          </a:p>
          <a:p>
            <a:r>
              <a:rPr lang="en-US" sz="1200" kern="1200" dirty="0">
                <a:solidFill>
                  <a:schemeClr val="tx1"/>
                </a:solidFill>
                <a:effectLst/>
                <a:latin typeface="Arial"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8</a:t>
            </a:fld>
            <a:endParaRPr lang="en-US"/>
          </a:p>
        </p:txBody>
      </p:sp>
    </p:spTree>
    <p:extLst>
      <p:ext uri="{BB962C8B-B14F-4D97-AF65-F5344CB8AC3E}">
        <p14:creationId xmlns:p14="http://schemas.microsoft.com/office/powerpoint/2010/main" val="109648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Now let’s turn our attention to complex queries.</a:t>
            </a:r>
          </a:p>
          <a:p>
            <a:endParaRPr lang="en-US" dirty="0"/>
          </a:p>
        </p:txBody>
      </p:sp>
      <p:sp>
        <p:nvSpPr>
          <p:cNvPr id="4" name="Slide Number Placeholder 3"/>
          <p:cNvSpPr>
            <a:spLocks noGrp="1"/>
          </p:cNvSpPr>
          <p:nvPr>
            <p:ph type="sldNum" sz="quarter" idx="10"/>
          </p:nvPr>
        </p:nvSpPr>
        <p:spPr/>
        <p:txBody>
          <a:bodyPr/>
          <a:lstStyle/>
          <a:p>
            <a:pPr>
              <a:defRPr/>
            </a:pPr>
            <a:fld id="{23A9B0C4-83F9-4490-B4C5-77136F2B449A}" type="slidenum">
              <a:rPr lang="en-US" smtClean="0"/>
              <a:pPr>
                <a:defRPr/>
              </a:pPr>
              <a:t>9</a:t>
            </a:fld>
            <a:endParaRPr lang="en-US"/>
          </a:p>
        </p:txBody>
      </p:sp>
    </p:spTree>
    <p:extLst>
      <p:ext uri="{BB962C8B-B14F-4D97-AF65-F5344CB8AC3E}">
        <p14:creationId xmlns:p14="http://schemas.microsoft.com/office/powerpoint/2010/main" val="58883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0CE99D-3465-43AB-A696-50C2C3D9CE1A}" type="slidenum">
              <a:rPr lang="en-US"/>
              <a:pPr>
                <a:defRPr/>
              </a:pPr>
              <a:t>‹#›</a:t>
            </a:fld>
            <a:endParaRPr lang="en-US"/>
          </a:p>
        </p:txBody>
      </p:sp>
    </p:spTree>
    <p:extLst>
      <p:ext uri="{BB962C8B-B14F-4D97-AF65-F5344CB8AC3E}">
        <p14:creationId xmlns:p14="http://schemas.microsoft.com/office/powerpoint/2010/main" val="315152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11DA97-2BBE-4EA9-836B-6F0201939494}" type="slidenum">
              <a:rPr lang="en-US"/>
              <a:pPr>
                <a:defRPr/>
              </a:pPr>
              <a:t>‹#›</a:t>
            </a:fld>
            <a:endParaRPr lang="en-US"/>
          </a:p>
        </p:txBody>
      </p:sp>
    </p:spTree>
    <p:extLst>
      <p:ext uri="{BB962C8B-B14F-4D97-AF65-F5344CB8AC3E}">
        <p14:creationId xmlns:p14="http://schemas.microsoft.com/office/powerpoint/2010/main" val="92663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0C3B2F-667C-48A6-85BF-FCA94937AF02}" type="slidenum">
              <a:rPr lang="en-US"/>
              <a:pPr>
                <a:defRPr/>
              </a:pPr>
              <a:t>‹#›</a:t>
            </a:fld>
            <a:endParaRPr lang="en-US"/>
          </a:p>
        </p:txBody>
      </p:sp>
    </p:spTree>
    <p:extLst>
      <p:ext uri="{BB962C8B-B14F-4D97-AF65-F5344CB8AC3E}">
        <p14:creationId xmlns:p14="http://schemas.microsoft.com/office/powerpoint/2010/main" val="300118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9DC1A7-7C6B-4190-8113-A172B6BF88E8}" type="slidenum">
              <a:rPr lang="en-US"/>
              <a:pPr>
                <a:defRPr/>
              </a:pPr>
              <a:t>‹#›</a:t>
            </a:fld>
            <a:endParaRPr lang="en-US"/>
          </a:p>
        </p:txBody>
      </p:sp>
    </p:spTree>
    <p:extLst>
      <p:ext uri="{BB962C8B-B14F-4D97-AF65-F5344CB8AC3E}">
        <p14:creationId xmlns:p14="http://schemas.microsoft.com/office/powerpoint/2010/main" val="239927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971321-2ED0-439B-88A3-E2BFBD394914}" type="slidenum">
              <a:rPr lang="en-US"/>
              <a:pPr>
                <a:defRPr/>
              </a:pPr>
              <a:t>‹#›</a:t>
            </a:fld>
            <a:endParaRPr lang="en-US"/>
          </a:p>
        </p:txBody>
      </p:sp>
    </p:spTree>
    <p:extLst>
      <p:ext uri="{BB962C8B-B14F-4D97-AF65-F5344CB8AC3E}">
        <p14:creationId xmlns:p14="http://schemas.microsoft.com/office/powerpoint/2010/main" val="163965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CDC348-92DC-4EA2-AA35-9243C442BCE8}" type="slidenum">
              <a:rPr lang="en-US"/>
              <a:pPr>
                <a:defRPr/>
              </a:pPr>
              <a:t>‹#›</a:t>
            </a:fld>
            <a:endParaRPr lang="en-US"/>
          </a:p>
        </p:txBody>
      </p:sp>
    </p:spTree>
    <p:extLst>
      <p:ext uri="{BB962C8B-B14F-4D97-AF65-F5344CB8AC3E}">
        <p14:creationId xmlns:p14="http://schemas.microsoft.com/office/powerpoint/2010/main" val="144109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89CEF8-FCF9-48C8-8EA5-A7994EBA7B0D}" type="slidenum">
              <a:rPr lang="en-US"/>
              <a:pPr>
                <a:defRPr/>
              </a:pPr>
              <a:t>‹#›</a:t>
            </a:fld>
            <a:endParaRPr lang="en-US"/>
          </a:p>
        </p:txBody>
      </p:sp>
    </p:spTree>
    <p:extLst>
      <p:ext uri="{BB962C8B-B14F-4D97-AF65-F5344CB8AC3E}">
        <p14:creationId xmlns:p14="http://schemas.microsoft.com/office/powerpoint/2010/main" val="330825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DF75BF5-C45E-4CC3-AF7F-F45B31D9F306}" type="slidenum">
              <a:rPr lang="en-US"/>
              <a:pPr>
                <a:defRPr/>
              </a:pPr>
              <a:t>‹#›</a:t>
            </a:fld>
            <a:endParaRPr lang="en-US"/>
          </a:p>
        </p:txBody>
      </p:sp>
    </p:spTree>
    <p:extLst>
      <p:ext uri="{BB962C8B-B14F-4D97-AF65-F5344CB8AC3E}">
        <p14:creationId xmlns:p14="http://schemas.microsoft.com/office/powerpoint/2010/main" val="219675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D55F807-E4BB-45A8-9B97-CF3D33C4CD80}" type="slidenum">
              <a:rPr lang="en-US"/>
              <a:pPr>
                <a:defRPr/>
              </a:pPr>
              <a:t>‹#›</a:t>
            </a:fld>
            <a:endParaRPr lang="en-US"/>
          </a:p>
        </p:txBody>
      </p:sp>
    </p:spTree>
    <p:extLst>
      <p:ext uri="{BB962C8B-B14F-4D97-AF65-F5344CB8AC3E}">
        <p14:creationId xmlns:p14="http://schemas.microsoft.com/office/powerpoint/2010/main" val="61827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7D54EFB-6939-4087-8410-3CE9B53F1EDA}" type="slidenum">
              <a:rPr lang="en-US"/>
              <a:pPr>
                <a:defRPr/>
              </a:pPr>
              <a:t>‹#›</a:t>
            </a:fld>
            <a:endParaRPr lang="en-US"/>
          </a:p>
        </p:txBody>
      </p:sp>
    </p:spTree>
    <p:extLst>
      <p:ext uri="{BB962C8B-B14F-4D97-AF65-F5344CB8AC3E}">
        <p14:creationId xmlns:p14="http://schemas.microsoft.com/office/powerpoint/2010/main" val="397406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88BE99-088E-4715-9341-F06987760B7D}" type="slidenum">
              <a:rPr lang="en-US"/>
              <a:pPr>
                <a:defRPr/>
              </a:pPr>
              <a:t>‹#›</a:t>
            </a:fld>
            <a:endParaRPr lang="en-US"/>
          </a:p>
        </p:txBody>
      </p:sp>
    </p:spTree>
    <p:extLst>
      <p:ext uri="{BB962C8B-B14F-4D97-AF65-F5344CB8AC3E}">
        <p14:creationId xmlns:p14="http://schemas.microsoft.com/office/powerpoint/2010/main" val="283202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BD7F2E-3C40-40E3-89E9-301CEB32F677}" type="slidenum">
              <a:rPr lang="en-US"/>
              <a:pPr>
                <a:defRPr/>
              </a:pPr>
              <a:t>‹#›</a:t>
            </a:fld>
            <a:endParaRPr lang="en-US"/>
          </a:p>
        </p:txBody>
      </p:sp>
    </p:spTree>
    <p:extLst>
      <p:ext uri="{BB962C8B-B14F-4D97-AF65-F5344CB8AC3E}">
        <p14:creationId xmlns:p14="http://schemas.microsoft.com/office/powerpoint/2010/main" val="113641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883C71C1-A598-459C-BCDC-919385BCE7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defRPr>
      </a:lvl2pPr>
      <a:lvl3pPr algn="ctr" rtl="0" eaLnBrk="0" fontAlgn="base" hangingPunct="0">
        <a:spcBef>
          <a:spcPct val="0"/>
        </a:spcBef>
        <a:spcAft>
          <a:spcPct val="0"/>
        </a:spcAft>
        <a:defRPr sz="4400">
          <a:solidFill>
            <a:srgbClr val="FFFF00"/>
          </a:solidFill>
          <a:latin typeface="Arial" charset="0"/>
        </a:defRPr>
      </a:lvl3pPr>
      <a:lvl4pPr algn="ctr" rtl="0" eaLnBrk="0" fontAlgn="base" hangingPunct="0">
        <a:spcBef>
          <a:spcPct val="0"/>
        </a:spcBef>
        <a:spcAft>
          <a:spcPct val="0"/>
        </a:spcAft>
        <a:defRPr sz="4400">
          <a:solidFill>
            <a:srgbClr val="FFFF00"/>
          </a:solidFill>
          <a:latin typeface="Arial" charset="0"/>
        </a:defRPr>
      </a:lvl4pPr>
      <a:lvl5pPr algn="ctr" rtl="0" eaLnBrk="0" fontAlgn="base" hangingPunct="0">
        <a:spcBef>
          <a:spcPct val="0"/>
        </a:spcBef>
        <a:spcAft>
          <a:spcPct val="0"/>
        </a:spcAft>
        <a:defRPr sz="4400">
          <a:solidFill>
            <a:srgbClr val="FFFF00"/>
          </a:solidFill>
          <a:latin typeface="Arial" charset="0"/>
        </a:defRPr>
      </a:lvl5pPr>
      <a:lvl6pPr marL="457200" algn="ctr" rtl="0" fontAlgn="base">
        <a:spcBef>
          <a:spcPct val="0"/>
        </a:spcBef>
        <a:spcAft>
          <a:spcPct val="0"/>
        </a:spcAft>
        <a:defRPr sz="4400">
          <a:solidFill>
            <a:srgbClr val="FFFF00"/>
          </a:solidFill>
          <a:latin typeface="Arial" charset="0"/>
        </a:defRPr>
      </a:lvl6pPr>
      <a:lvl7pPr marL="914400" algn="ctr" rtl="0" fontAlgn="base">
        <a:spcBef>
          <a:spcPct val="0"/>
        </a:spcBef>
        <a:spcAft>
          <a:spcPct val="0"/>
        </a:spcAft>
        <a:defRPr sz="4400">
          <a:solidFill>
            <a:srgbClr val="FFFF00"/>
          </a:solidFill>
          <a:latin typeface="Arial" charset="0"/>
        </a:defRPr>
      </a:lvl7pPr>
      <a:lvl8pPr marL="1371600" algn="ctr" rtl="0" fontAlgn="base">
        <a:spcBef>
          <a:spcPct val="0"/>
        </a:spcBef>
        <a:spcAft>
          <a:spcPct val="0"/>
        </a:spcAft>
        <a:defRPr sz="4400">
          <a:solidFill>
            <a:srgbClr val="FFFF00"/>
          </a:solidFill>
          <a:latin typeface="Arial" charset="0"/>
        </a:defRPr>
      </a:lvl8pPr>
      <a:lvl9pPr marL="1828800" algn="ctr" rtl="0" fontAlgn="base">
        <a:spcBef>
          <a:spcPct val="0"/>
        </a:spcBef>
        <a:spcAft>
          <a:spcPct val="0"/>
        </a:spcAft>
        <a:defRPr sz="4400">
          <a:solidFill>
            <a:srgbClr val="FFFF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7"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8" name="Rectangle 5"/>
          <p:cNvSpPr>
            <a:spLocks noGrp="1" noChangeArrowheads="1"/>
          </p:cNvSpPr>
          <p:nvPr>
            <p:ph type="ctrTitle"/>
          </p:nvPr>
        </p:nvSpPr>
        <p:spPr>
          <a:xfrm>
            <a:off x="114300" y="1371600"/>
            <a:ext cx="8915400" cy="1143000"/>
          </a:xfrm>
          <a:noFill/>
        </p:spPr>
        <p:txBody>
          <a:bodyPr anchor="ctr"/>
          <a:lstStyle/>
          <a:p>
            <a:pPr algn="ctr"/>
            <a:r>
              <a:rPr lang="en-US" altLang="en-US" sz="4000" dirty="0"/>
              <a:t>Database Theory and Applications for Biomedical Research and Practice</a:t>
            </a:r>
            <a:br>
              <a:rPr lang="en-US" altLang="en-US" sz="4000" dirty="0"/>
            </a:br>
            <a:br>
              <a:rPr lang="en-US" altLang="en-US" dirty="0"/>
            </a:br>
            <a:r>
              <a:rPr lang="en-US" altLang="en-US" sz="3200" dirty="0">
                <a:solidFill>
                  <a:schemeClr val="accent1"/>
                </a:solidFill>
              </a:rPr>
              <a:t>BMIN 502 / EPID 635</a:t>
            </a:r>
            <a:br>
              <a:rPr lang="en-US" altLang="en-US" sz="3200" dirty="0">
                <a:solidFill>
                  <a:schemeClr val="accent1"/>
                </a:solidFill>
              </a:rPr>
            </a:br>
            <a:r>
              <a:rPr lang="en-US" altLang="en-US" sz="3200" dirty="0">
                <a:solidFill>
                  <a:schemeClr val="accent1"/>
                </a:solidFill>
              </a:rPr>
              <a:t>Week 10: More database implementation</a:t>
            </a:r>
          </a:p>
        </p:txBody>
      </p:sp>
      <p:sp>
        <p:nvSpPr>
          <p:cNvPr id="16389" name="Rectangle 6"/>
          <p:cNvSpPr>
            <a:spLocks noGrp="1" noChangeArrowheads="1"/>
          </p:cNvSpPr>
          <p:nvPr>
            <p:ph type="subTitle" idx="1"/>
          </p:nvPr>
        </p:nvSpPr>
        <p:spPr>
          <a:xfrm>
            <a:off x="1524000" y="4051345"/>
            <a:ext cx="6400800" cy="1219200"/>
          </a:xfrm>
          <a:noFill/>
        </p:spPr>
        <p:txBody>
          <a:bodyPr/>
          <a:lstStyle/>
          <a:p>
            <a:r>
              <a:rPr lang="en-US" altLang="en-US" dirty="0"/>
              <a:t>John H. Holmes, PhD</a:t>
            </a:r>
            <a:endParaRPr lang="en-US" altLang="en-US" sz="2400" dirty="0"/>
          </a:p>
          <a:p>
            <a:endParaRPr lang="en-US" altLang="en-US" dirty="0"/>
          </a:p>
          <a:p>
            <a:endParaRPr lang="en-US" altLang="en-US" dirty="0"/>
          </a:p>
        </p:txBody>
      </p:sp>
      <p:pic>
        <p:nvPicPr>
          <p:cNvPr id="1639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80819"/>
            <a:ext cx="3200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5756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lstStyle/>
          <a:p>
            <a:r>
              <a:rPr lang="en-US" dirty="0"/>
              <a:t>Complex queries</a:t>
            </a:r>
          </a:p>
        </p:txBody>
      </p:sp>
      <p:sp>
        <p:nvSpPr>
          <p:cNvPr id="3" name="Content Placeholder 2"/>
          <p:cNvSpPr>
            <a:spLocks noGrp="1"/>
          </p:cNvSpPr>
          <p:nvPr>
            <p:ph idx="1"/>
          </p:nvPr>
        </p:nvSpPr>
        <p:spPr>
          <a:xfrm>
            <a:off x="228600" y="1066800"/>
            <a:ext cx="8534400" cy="4525963"/>
          </a:xfrm>
        </p:spPr>
        <p:txBody>
          <a:bodyPr/>
          <a:lstStyle/>
          <a:p>
            <a:r>
              <a:rPr lang="en-US" dirty="0"/>
              <a:t>Most commonly used to retrieve data from two or more tables</a:t>
            </a:r>
          </a:p>
          <a:p>
            <a:r>
              <a:rPr lang="en-US" dirty="0"/>
              <a:t>Typically accomplished with JOINs</a:t>
            </a:r>
          </a:p>
          <a:p>
            <a:pPr lvl="1"/>
            <a:r>
              <a:rPr lang="en-US" dirty="0"/>
              <a:t>Left join of two tables:</a:t>
            </a:r>
            <a:br>
              <a:rPr lang="en-US" dirty="0"/>
            </a:br>
            <a:endParaRPr lang="en-US" dirty="0"/>
          </a:p>
          <a:p>
            <a:pPr lvl="1"/>
            <a:endParaRPr lang="en-US" dirty="0"/>
          </a:p>
          <a:p>
            <a:pPr lvl="1"/>
            <a:endParaRPr lang="en-US" dirty="0"/>
          </a:p>
          <a:p>
            <a:pPr lvl="1"/>
            <a:r>
              <a:rPr lang="en-US" dirty="0"/>
              <a:t>Left join of three tables:</a:t>
            </a:r>
          </a:p>
          <a:p>
            <a:pPr lvl="1"/>
            <a:endParaRPr lang="en-US" dirty="0"/>
          </a:p>
        </p:txBody>
      </p:sp>
      <p:sp>
        <p:nvSpPr>
          <p:cNvPr id="4" name="TextBox 3"/>
          <p:cNvSpPr txBox="1"/>
          <p:nvPr/>
        </p:nvSpPr>
        <p:spPr>
          <a:xfrm>
            <a:off x="1371600" y="3294185"/>
            <a:ext cx="5637249" cy="923330"/>
          </a:xfrm>
          <a:prstGeom prst="rect">
            <a:avLst/>
          </a:prstGeom>
          <a:noFill/>
        </p:spPr>
        <p:txBody>
          <a:bodyPr wrap="none" rtlCol="0">
            <a:spAutoFit/>
          </a:bodyPr>
          <a:lstStyle/>
          <a:p>
            <a:r>
              <a:rPr lang="en-US" dirty="0">
                <a:solidFill>
                  <a:schemeClr val="bg1"/>
                </a:solidFill>
              </a:rPr>
              <a:t>SELECT Patients.ID, </a:t>
            </a:r>
            <a:r>
              <a:rPr lang="en-US" dirty="0" err="1">
                <a:solidFill>
                  <a:schemeClr val="bg1"/>
                </a:solidFill>
              </a:rPr>
              <a:t>Admission.admitdate</a:t>
            </a:r>
            <a:endParaRPr lang="en-US" dirty="0">
              <a:solidFill>
                <a:schemeClr val="bg1"/>
              </a:solidFill>
            </a:endParaRPr>
          </a:p>
          <a:p>
            <a:r>
              <a:rPr lang="en-US" dirty="0">
                <a:solidFill>
                  <a:schemeClr val="bg1"/>
                </a:solidFill>
              </a:rPr>
              <a:t>FROM Patients</a:t>
            </a:r>
          </a:p>
          <a:p>
            <a:r>
              <a:rPr lang="en-US" dirty="0">
                <a:solidFill>
                  <a:schemeClr val="bg1"/>
                </a:solidFill>
              </a:rPr>
              <a:t>LEFT JOIN Admission on Patients.ID = Admission.ID</a:t>
            </a:r>
          </a:p>
        </p:txBody>
      </p:sp>
      <p:sp>
        <p:nvSpPr>
          <p:cNvPr id="6" name="TextBox 5"/>
          <p:cNvSpPr txBox="1"/>
          <p:nvPr/>
        </p:nvSpPr>
        <p:spPr>
          <a:xfrm>
            <a:off x="1524000" y="5257800"/>
            <a:ext cx="6434390" cy="1200329"/>
          </a:xfrm>
          <a:prstGeom prst="rect">
            <a:avLst/>
          </a:prstGeom>
          <a:noFill/>
        </p:spPr>
        <p:txBody>
          <a:bodyPr wrap="none" rtlCol="0">
            <a:spAutoFit/>
          </a:bodyPr>
          <a:lstStyle/>
          <a:p>
            <a:r>
              <a:rPr lang="en-US" dirty="0">
                <a:solidFill>
                  <a:schemeClr val="bg1"/>
                </a:solidFill>
              </a:rPr>
              <a:t>SELECT Patients.ID, </a:t>
            </a:r>
            <a:r>
              <a:rPr lang="en-US" dirty="0" err="1">
                <a:solidFill>
                  <a:schemeClr val="bg1"/>
                </a:solidFill>
              </a:rPr>
              <a:t>Admission.admitdate</a:t>
            </a:r>
            <a:r>
              <a:rPr lang="en-US" dirty="0">
                <a:solidFill>
                  <a:schemeClr val="bg1"/>
                </a:solidFill>
              </a:rPr>
              <a:t>, </a:t>
            </a:r>
            <a:r>
              <a:rPr lang="en-US" dirty="0" err="1">
                <a:solidFill>
                  <a:schemeClr val="bg1"/>
                </a:solidFill>
              </a:rPr>
              <a:t>Radiology.normal</a:t>
            </a:r>
            <a:endParaRPr lang="en-US" dirty="0">
              <a:solidFill>
                <a:schemeClr val="bg1"/>
              </a:solidFill>
            </a:endParaRPr>
          </a:p>
          <a:p>
            <a:r>
              <a:rPr lang="en-US" dirty="0">
                <a:solidFill>
                  <a:schemeClr val="bg1"/>
                </a:solidFill>
              </a:rPr>
              <a:t>FROM Patients</a:t>
            </a:r>
          </a:p>
          <a:p>
            <a:r>
              <a:rPr lang="en-US" dirty="0">
                <a:solidFill>
                  <a:schemeClr val="bg1"/>
                </a:solidFill>
              </a:rPr>
              <a:t>LEFT JOIN Admission on Patients.ID = Admission.ID</a:t>
            </a:r>
          </a:p>
          <a:p>
            <a:r>
              <a:rPr lang="en-US" dirty="0">
                <a:solidFill>
                  <a:schemeClr val="bg1"/>
                </a:solidFill>
              </a:rPr>
              <a:t>LEFT JOIN Radiology on Admission.ID = Radiology.ID</a:t>
            </a:r>
          </a:p>
        </p:txBody>
      </p:sp>
    </p:spTree>
    <p:extLst>
      <p:ext uri="{BB962C8B-B14F-4D97-AF65-F5344CB8AC3E}">
        <p14:creationId xmlns:p14="http://schemas.microsoft.com/office/powerpoint/2010/main" val="241774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Let’s try it!</a:t>
            </a:r>
          </a:p>
        </p:txBody>
      </p:sp>
      <p:sp>
        <p:nvSpPr>
          <p:cNvPr id="5" name="Subtitle 4"/>
          <p:cNvSpPr>
            <a:spLocks noGrp="1"/>
          </p:cNvSpPr>
          <p:nvPr>
            <p:ph type="subTitle" idx="1"/>
          </p:nvPr>
        </p:nvSpPr>
        <p:spPr/>
        <p:txBody>
          <a:bodyPr/>
          <a:lstStyle/>
          <a:p>
            <a:r>
              <a:rPr lang="en-US" dirty="0"/>
              <a:t>Assignment 8: Exercise 1</a:t>
            </a:r>
          </a:p>
        </p:txBody>
      </p:sp>
    </p:spTree>
    <p:extLst>
      <p:ext uri="{BB962C8B-B14F-4D97-AF65-F5344CB8AC3E}">
        <p14:creationId xmlns:p14="http://schemas.microsoft.com/office/powerpoint/2010/main" val="221612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dirty="0" err="1"/>
              <a:t>Subqueries</a:t>
            </a:r>
            <a:endParaRPr lang="en-US" dirty="0"/>
          </a:p>
        </p:txBody>
      </p:sp>
      <p:sp>
        <p:nvSpPr>
          <p:cNvPr id="3" name="Content Placeholder 2"/>
          <p:cNvSpPr>
            <a:spLocks noGrp="1"/>
          </p:cNvSpPr>
          <p:nvPr>
            <p:ph idx="1"/>
          </p:nvPr>
        </p:nvSpPr>
        <p:spPr>
          <a:xfrm>
            <a:off x="228600" y="1219200"/>
            <a:ext cx="8763000" cy="4525963"/>
          </a:xfrm>
        </p:spPr>
        <p:txBody>
          <a:bodyPr/>
          <a:lstStyle/>
          <a:p>
            <a:r>
              <a:rPr lang="en-US" dirty="0"/>
              <a:t>Also called nested queries</a:t>
            </a:r>
          </a:p>
          <a:p>
            <a:r>
              <a:rPr lang="en-US" dirty="0"/>
              <a:t>You can nest any number of queries </a:t>
            </a:r>
          </a:p>
          <a:p>
            <a:r>
              <a:rPr lang="en-US" dirty="0"/>
              <a:t>The inner-most query is executed first, then in succession each in turn to the outer-most</a:t>
            </a:r>
          </a:p>
          <a:p>
            <a:r>
              <a:rPr lang="en-US" dirty="0"/>
              <a:t>Queries can be nested inside a SELECT, INSERT, UPDATE, or DELETE statement or inside another </a:t>
            </a:r>
            <a:r>
              <a:rPr lang="en-US" dirty="0" err="1"/>
              <a:t>subquery</a:t>
            </a:r>
            <a:r>
              <a:rPr lang="en-US" dirty="0"/>
              <a:t>.</a:t>
            </a:r>
          </a:p>
          <a:p>
            <a:r>
              <a:rPr lang="en-US" dirty="0"/>
              <a:t>A </a:t>
            </a:r>
            <a:r>
              <a:rPr lang="en-US" dirty="0" err="1"/>
              <a:t>subquery</a:t>
            </a:r>
            <a:r>
              <a:rPr lang="en-US" dirty="0"/>
              <a:t> is usually added within the WHERE Clause of another SQL SELECT statement</a:t>
            </a:r>
          </a:p>
        </p:txBody>
      </p:sp>
    </p:spTree>
    <p:extLst>
      <p:ext uri="{BB962C8B-B14F-4D97-AF65-F5344CB8AC3E}">
        <p14:creationId xmlns:p14="http://schemas.microsoft.com/office/powerpoint/2010/main" val="8772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lstStyle/>
          <a:p>
            <a:r>
              <a:rPr lang="en-US" dirty="0"/>
              <a:t>Example of a nested query</a:t>
            </a:r>
          </a:p>
        </p:txBody>
      </p:sp>
      <p:graphicFrame>
        <p:nvGraphicFramePr>
          <p:cNvPr id="5" name="Table 4"/>
          <p:cNvGraphicFramePr>
            <a:graphicFrameLocks noGrp="1"/>
          </p:cNvGraphicFramePr>
          <p:nvPr>
            <p:extLst/>
          </p:nvPr>
        </p:nvGraphicFramePr>
        <p:xfrm>
          <a:off x="533400" y="1031875"/>
          <a:ext cx="2743200" cy="2168525"/>
        </p:xfrm>
        <a:graphic>
          <a:graphicData uri="http://schemas.openxmlformats.org/drawingml/2006/table">
            <a:tbl>
              <a:tblPr firstRow="1" firstCol="1" bandRow="1">
                <a:tableStyleId>{5C22544A-7EE6-4342-B048-85BDC9FD1C3A}</a:tableStyleId>
              </a:tblPr>
              <a:tblGrid>
                <a:gridCol w="1091535">
                  <a:extLst>
                    <a:ext uri="{9D8B030D-6E8A-4147-A177-3AD203B41FA5}">
                      <a16:colId xmlns:a16="http://schemas.microsoft.com/office/drawing/2014/main" val="20000"/>
                    </a:ext>
                  </a:extLst>
                </a:gridCol>
                <a:gridCol w="1077173">
                  <a:extLst>
                    <a:ext uri="{9D8B030D-6E8A-4147-A177-3AD203B41FA5}">
                      <a16:colId xmlns:a16="http://schemas.microsoft.com/office/drawing/2014/main" val="20001"/>
                    </a:ext>
                  </a:extLst>
                </a:gridCol>
                <a:gridCol w="574492">
                  <a:extLst>
                    <a:ext uri="{9D8B030D-6E8A-4147-A177-3AD203B41FA5}">
                      <a16:colId xmlns:a16="http://schemas.microsoft.com/office/drawing/2014/main" val="20002"/>
                    </a:ext>
                  </a:extLst>
                </a:gridCol>
              </a:tblGrid>
              <a:tr h="311785">
                <a:tc gridSpan="3">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Patients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178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dob</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sex</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97815">
                <a:tc>
                  <a:txBody>
                    <a:bodyPr/>
                    <a:lstStyle/>
                    <a:p>
                      <a:pPr marL="0" marR="0">
                        <a:lnSpc>
                          <a:spcPct val="115000"/>
                        </a:lnSpc>
                        <a:spcBef>
                          <a:spcPts val="0"/>
                        </a:spcBef>
                        <a:spcAft>
                          <a:spcPts val="1000"/>
                        </a:spcAft>
                      </a:pPr>
                      <a:r>
                        <a:rPr lang="en-US" sz="1400" dirty="0">
                          <a:solidFill>
                            <a:schemeClr val="tx1"/>
                          </a:solidFill>
                          <a:effectLst/>
                        </a:rPr>
                        <a:t>1</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10/1/1998</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1785">
                <a:tc>
                  <a:txBody>
                    <a:bodyPr/>
                    <a:lstStyle/>
                    <a:p>
                      <a:pPr marL="0" marR="0">
                        <a:lnSpc>
                          <a:spcPct val="115000"/>
                        </a:lnSpc>
                        <a:spcBef>
                          <a:spcPts val="0"/>
                        </a:spcBef>
                        <a:spcAft>
                          <a:spcPts val="1000"/>
                        </a:spcAft>
                      </a:pPr>
                      <a:r>
                        <a:rPr lang="en-US" sz="1400">
                          <a:solidFill>
                            <a:schemeClr val="tx1"/>
                          </a:solidFill>
                          <a:effectLst/>
                        </a:rPr>
                        <a:t>2</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2</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1785">
                <a:tc>
                  <a:txBody>
                    <a:bodyPr/>
                    <a:lstStyle/>
                    <a:p>
                      <a:pPr marL="0" marR="0">
                        <a:lnSpc>
                          <a:spcPct val="115000"/>
                        </a:lnSpc>
                        <a:spcBef>
                          <a:spcPts val="0"/>
                        </a:spcBef>
                        <a:spcAft>
                          <a:spcPts val="1000"/>
                        </a:spcAft>
                      </a:pPr>
                      <a:r>
                        <a:rPr lang="en-US" sz="1400">
                          <a:solidFill>
                            <a:schemeClr val="tx1"/>
                          </a:solidFill>
                          <a:effectLst/>
                        </a:rPr>
                        <a:t>4</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9/1/2000</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11/15/1993</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2</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nvPr>
        </p:nvGraphicFramePr>
        <p:xfrm>
          <a:off x="5181600" y="910971"/>
          <a:ext cx="3124200" cy="3035618"/>
        </p:xfrm>
        <a:graphic>
          <a:graphicData uri="http://schemas.openxmlformats.org/drawingml/2006/table">
            <a:tbl>
              <a:tblPr firstRow="1" firstCol="1" bandRow="1">
                <a:tableStyleId>{5C22544A-7EE6-4342-B048-85BDC9FD1C3A}</a:tableStyleId>
              </a:tblPr>
              <a:tblGrid>
                <a:gridCol w="1146127">
                  <a:extLst>
                    <a:ext uri="{9D8B030D-6E8A-4147-A177-3AD203B41FA5}">
                      <a16:colId xmlns:a16="http://schemas.microsoft.com/office/drawing/2014/main" val="20000"/>
                    </a:ext>
                  </a:extLst>
                </a:gridCol>
                <a:gridCol w="1131045">
                  <a:extLst>
                    <a:ext uri="{9D8B030D-6E8A-4147-A177-3AD203B41FA5}">
                      <a16:colId xmlns:a16="http://schemas.microsoft.com/office/drawing/2014/main" val="20001"/>
                    </a:ext>
                  </a:extLst>
                </a:gridCol>
                <a:gridCol w="847028">
                  <a:extLst>
                    <a:ext uri="{9D8B030D-6E8A-4147-A177-3AD203B41FA5}">
                      <a16:colId xmlns:a16="http://schemas.microsoft.com/office/drawing/2014/main" val="20002"/>
                    </a:ext>
                  </a:extLst>
                </a:gridCol>
              </a:tblGrid>
              <a:tr h="311785">
                <a:tc gridSpan="3">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Admissions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178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err="1">
                          <a:solidFill>
                            <a:schemeClr val="tx1"/>
                          </a:solidFill>
                          <a:effectLst/>
                        </a:rPr>
                        <a:t>adm_date</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hospital</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136525">
                <a:tc>
                  <a:txBody>
                    <a:bodyPr/>
                    <a:lstStyle/>
                    <a:p>
                      <a:pPr marL="0" marR="0">
                        <a:lnSpc>
                          <a:spcPct val="115000"/>
                        </a:lnSpc>
                        <a:spcBef>
                          <a:spcPts val="0"/>
                        </a:spcBef>
                        <a:spcAft>
                          <a:spcPts val="1000"/>
                        </a:spcAft>
                      </a:pPr>
                      <a:r>
                        <a:rPr lang="en-US" sz="1400">
                          <a:solidFill>
                            <a:schemeClr val="tx1"/>
                          </a:solidFill>
                          <a:effectLst/>
                        </a:rPr>
                        <a:t>1</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10/1/1998</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1785">
                <a:tc>
                  <a:txBody>
                    <a:bodyPr/>
                    <a:lstStyle/>
                    <a:p>
                      <a:pPr marL="0" marR="0">
                        <a:lnSpc>
                          <a:spcPct val="115000"/>
                        </a:lnSpc>
                        <a:spcBef>
                          <a:spcPts val="0"/>
                        </a:spcBef>
                        <a:spcAft>
                          <a:spcPts val="1000"/>
                        </a:spcAft>
                      </a:pPr>
                      <a:r>
                        <a:rPr lang="en-US" sz="1400">
                          <a:solidFill>
                            <a:schemeClr val="tx1"/>
                          </a:solidFill>
                          <a:effectLst/>
                        </a:rPr>
                        <a:t>2</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PUPMC</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9/1/2000</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11785">
                <a:tc>
                  <a:txBody>
                    <a:bodyPr/>
                    <a:lstStyle/>
                    <a:p>
                      <a:pPr marL="0" marR="0">
                        <a:lnSpc>
                          <a:spcPct val="115000"/>
                        </a:lnSpc>
                        <a:spcBef>
                          <a:spcPts val="0"/>
                        </a:spcBef>
                        <a:spcAft>
                          <a:spcPts val="1000"/>
                        </a:spcAft>
                      </a:pPr>
                      <a:r>
                        <a:rPr lang="en-US" sz="1400">
                          <a:solidFill>
                            <a:schemeClr val="tx1"/>
                          </a:solidFill>
                          <a:effectLst/>
                        </a:rPr>
                        <a:t>4</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8/1/1999</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8"/>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3/15/2003</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sp>
        <p:nvSpPr>
          <p:cNvPr id="7" name="Rectangle 1"/>
          <p:cNvSpPr>
            <a:spLocks noChangeArrowheads="1"/>
          </p:cNvSpPr>
          <p:nvPr/>
        </p:nvSpPr>
        <p:spPr bwMode="auto">
          <a:xfrm>
            <a:off x="3387725" y="2482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p:cNvSpPr txBox="1"/>
          <p:nvPr/>
        </p:nvSpPr>
        <p:spPr>
          <a:xfrm>
            <a:off x="76200" y="4133671"/>
            <a:ext cx="9067800" cy="1200329"/>
          </a:xfrm>
          <a:prstGeom prst="rect">
            <a:avLst/>
          </a:prstGeom>
          <a:noFill/>
        </p:spPr>
        <p:txBody>
          <a:bodyPr wrap="square" rtlCol="0">
            <a:spAutoFit/>
          </a:bodyPr>
          <a:lstStyle/>
          <a:p>
            <a:r>
              <a:rPr lang="en-US" dirty="0">
                <a:solidFill>
                  <a:schemeClr val="bg1"/>
                </a:solidFill>
              </a:rPr>
              <a:t>SELECT </a:t>
            </a:r>
            <a:r>
              <a:rPr lang="en-US" dirty="0" err="1">
                <a:solidFill>
                  <a:schemeClr val="bg1"/>
                </a:solidFill>
              </a:rPr>
              <a:t>patient_ID</a:t>
            </a:r>
            <a:r>
              <a:rPr lang="en-US" dirty="0">
                <a:solidFill>
                  <a:schemeClr val="bg1"/>
                </a:solidFill>
              </a:rPr>
              <a:t>, dob FROM Patients WHERE </a:t>
            </a:r>
          </a:p>
          <a:p>
            <a:r>
              <a:rPr lang="en-US" dirty="0" err="1">
                <a:solidFill>
                  <a:schemeClr val="bg1"/>
                </a:solidFill>
              </a:rPr>
              <a:t>patientID</a:t>
            </a:r>
            <a:r>
              <a:rPr lang="en-US" dirty="0">
                <a:solidFill>
                  <a:schemeClr val="bg1"/>
                </a:solidFill>
              </a:rPr>
              <a:t>=(SELECT </a:t>
            </a:r>
            <a:r>
              <a:rPr lang="en-US" dirty="0" err="1">
                <a:solidFill>
                  <a:schemeClr val="bg1"/>
                </a:solidFill>
              </a:rPr>
              <a:t>patientID</a:t>
            </a:r>
            <a:r>
              <a:rPr lang="en-US" dirty="0">
                <a:solidFill>
                  <a:schemeClr val="bg1"/>
                </a:solidFill>
              </a:rPr>
              <a:t> FROM Admissions WHERE year(</a:t>
            </a:r>
            <a:r>
              <a:rPr lang="en-US" dirty="0" err="1">
                <a:solidFill>
                  <a:schemeClr val="bg1"/>
                </a:solidFill>
              </a:rPr>
              <a:t>adm_date</a:t>
            </a:r>
            <a:r>
              <a:rPr lang="en-US" dirty="0">
                <a:solidFill>
                  <a:schemeClr val="bg1"/>
                </a:solidFill>
              </a:rPr>
              <a:t>) &gt;= 2000);</a:t>
            </a:r>
          </a:p>
          <a:p>
            <a:endParaRPr lang="en-US" dirty="0">
              <a:solidFill>
                <a:schemeClr val="bg1"/>
              </a:solidFill>
            </a:endParaRPr>
          </a:p>
          <a:p>
            <a:endParaRPr lang="en-US" dirty="0">
              <a:solidFill>
                <a:schemeClr val="bg1"/>
              </a:solidFill>
            </a:endParaRPr>
          </a:p>
        </p:txBody>
      </p:sp>
      <p:graphicFrame>
        <p:nvGraphicFramePr>
          <p:cNvPr id="10" name="Table 9"/>
          <p:cNvGraphicFramePr>
            <a:graphicFrameLocks noGrp="1"/>
          </p:cNvGraphicFramePr>
          <p:nvPr>
            <p:extLst/>
          </p:nvPr>
        </p:nvGraphicFramePr>
        <p:xfrm>
          <a:off x="3276600" y="5105400"/>
          <a:ext cx="2168708" cy="1558925"/>
        </p:xfrm>
        <a:graphic>
          <a:graphicData uri="http://schemas.openxmlformats.org/drawingml/2006/table">
            <a:tbl>
              <a:tblPr firstRow="1" firstCol="1" bandRow="1">
                <a:tableStyleId>{5C22544A-7EE6-4342-B048-85BDC9FD1C3A}</a:tableStyleId>
              </a:tblPr>
              <a:tblGrid>
                <a:gridCol w="1091535">
                  <a:extLst>
                    <a:ext uri="{9D8B030D-6E8A-4147-A177-3AD203B41FA5}">
                      <a16:colId xmlns:a16="http://schemas.microsoft.com/office/drawing/2014/main" val="20000"/>
                    </a:ext>
                  </a:extLst>
                </a:gridCol>
                <a:gridCol w="1077173">
                  <a:extLst>
                    <a:ext uri="{9D8B030D-6E8A-4147-A177-3AD203B41FA5}">
                      <a16:colId xmlns:a16="http://schemas.microsoft.com/office/drawing/2014/main" val="20001"/>
                    </a:ext>
                  </a:extLst>
                </a:gridCol>
              </a:tblGrid>
              <a:tr h="311785">
                <a:tc gridSpan="2">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Patients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178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dob</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11785">
                <a:tc>
                  <a:txBody>
                    <a:bodyPr/>
                    <a:lstStyle/>
                    <a:p>
                      <a:pPr marL="0" marR="0">
                        <a:lnSpc>
                          <a:spcPct val="115000"/>
                        </a:lnSpc>
                        <a:spcBef>
                          <a:spcPts val="0"/>
                        </a:spcBef>
                        <a:spcAft>
                          <a:spcPts val="1000"/>
                        </a:spcAft>
                      </a:pPr>
                      <a:r>
                        <a:rPr lang="en-US" sz="1400" dirty="0">
                          <a:solidFill>
                            <a:schemeClr val="tx1"/>
                          </a:solidFill>
                          <a:effectLst/>
                        </a:rPr>
                        <a:t>2</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1785">
                <a:tc>
                  <a:txBody>
                    <a:bodyPr/>
                    <a:lstStyle/>
                    <a:p>
                      <a:pPr marL="0" marR="0">
                        <a:lnSpc>
                          <a:spcPct val="115000"/>
                        </a:lnSpc>
                        <a:spcBef>
                          <a:spcPts val="0"/>
                        </a:spcBef>
                        <a:spcAft>
                          <a:spcPts val="1000"/>
                        </a:spcAft>
                      </a:pPr>
                      <a:r>
                        <a:rPr lang="en-US" sz="1400" dirty="0">
                          <a:solidFill>
                            <a:schemeClr val="tx1"/>
                          </a:solidFill>
                          <a:effectLst/>
                        </a:rPr>
                        <a:t>5</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1" name="Right Arrow 10"/>
          <p:cNvSpPr/>
          <p:nvPr/>
        </p:nvSpPr>
        <p:spPr>
          <a:xfrm>
            <a:off x="1676400" y="5562600"/>
            <a:ext cx="1219200" cy="533400"/>
          </a:xfrm>
          <a:prstGeom prs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93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Let’s try it!</a:t>
            </a:r>
          </a:p>
        </p:txBody>
      </p:sp>
      <p:sp>
        <p:nvSpPr>
          <p:cNvPr id="5" name="Subtitle 4"/>
          <p:cNvSpPr>
            <a:spLocks noGrp="1"/>
          </p:cNvSpPr>
          <p:nvPr>
            <p:ph type="subTitle" idx="1"/>
          </p:nvPr>
        </p:nvSpPr>
        <p:spPr>
          <a:xfrm>
            <a:off x="685800" y="3886200"/>
            <a:ext cx="7620000" cy="1752600"/>
          </a:xfrm>
        </p:spPr>
        <p:txBody>
          <a:bodyPr/>
          <a:lstStyle/>
          <a:p>
            <a:r>
              <a:rPr lang="en-US" dirty="0"/>
              <a:t>Assignment 8: Exercise 2</a:t>
            </a:r>
          </a:p>
        </p:txBody>
      </p:sp>
    </p:spTree>
    <p:extLst>
      <p:ext uri="{BB962C8B-B14F-4D97-AF65-F5344CB8AC3E}">
        <p14:creationId xmlns:p14="http://schemas.microsoft.com/office/powerpoint/2010/main" val="221198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a:t>Functions</a:t>
            </a:r>
            <a:br>
              <a:rPr lang="en-US" dirty="0"/>
            </a:br>
            <a:r>
              <a:rPr lang="en-US" sz="3200" dirty="0"/>
              <a:t>NB: </a:t>
            </a:r>
            <a:r>
              <a:rPr lang="en-US" sz="3200" i="1" dirty="0"/>
              <a:t>x</a:t>
            </a:r>
            <a:r>
              <a:rPr lang="en-US" sz="3200" dirty="0"/>
              <a:t>=a literal or a field</a:t>
            </a:r>
          </a:p>
        </p:txBody>
      </p:sp>
      <p:sp>
        <p:nvSpPr>
          <p:cNvPr id="4" name="Content Placeholder 3"/>
          <p:cNvSpPr>
            <a:spLocks noGrp="1"/>
          </p:cNvSpPr>
          <p:nvPr>
            <p:ph idx="1"/>
          </p:nvPr>
        </p:nvSpPr>
        <p:spPr>
          <a:xfrm>
            <a:off x="76200" y="1219200"/>
            <a:ext cx="8991600" cy="4724400"/>
          </a:xfrm>
        </p:spPr>
        <p:txBody>
          <a:bodyPr/>
          <a:lstStyle/>
          <a:p>
            <a:r>
              <a:rPr lang="en-US" dirty="0"/>
              <a:t>Numeric</a:t>
            </a:r>
          </a:p>
          <a:p>
            <a:pPr lvl="1"/>
            <a:r>
              <a:rPr lang="en-US" dirty="0"/>
              <a:t>Performs arithmetic operations on a single value, but not across rows in a table</a:t>
            </a:r>
          </a:p>
          <a:p>
            <a:pPr lvl="1"/>
            <a:r>
              <a:rPr lang="en-US" dirty="0"/>
              <a:t>Example: ROUND(</a:t>
            </a:r>
            <a:r>
              <a:rPr lang="en-US" i="1" dirty="0" err="1"/>
              <a:t>x,d</a:t>
            </a:r>
            <a:r>
              <a:rPr lang="en-US" dirty="0"/>
              <a:t>) rounds x to d decimal places</a:t>
            </a:r>
          </a:p>
          <a:p>
            <a:r>
              <a:rPr lang="en-US" dirty="0"/>
              <a:t>String</a:t>
            </a:r>
          </a:p>
          <a:p>
            <a:pPr lvl="1"/>
            <a:r>
              <a:rPr lang="en-US" dirty="0"/>
              <a:t>Example: LENGTH(</a:t>
            </a:r>
            <a:r>
              <a:rPr lang="en-US" i="1" dirty="0"/>
              <a:t>x</a:t>
            </a:r>
            <a:r>
              <a:rPr lang="en-US" dirty="0"/>
              <a:t>) returns the length of </a:t>
            </a:r>
            <a:r>
              <a:rPr lang="en-US" i="1" dirty="0"/>
              <a:t>x</a:t>
            </a:r>
          </a:p>
          <a:p>
            <a:r>
              <a:rPr lang="en-US" dirty="0"/>
              <a:t>Date/Time</a:t>
            </a:r>
          </a:p>
          <a:p>
            <a:pPr lvl="1"/>
            <a:r>
              <a:rPr lang="en-US" dirty="0"/>
              <a:t>Example: DATE(</a:t>
            </a:r>
            <a:r>
              <a:rPr lang="en-US" i="1" dirty="0"/>
              <a:t>x1</a:t>
            </a:r>
            <a:r>
              <a:rPr lang="en-US" dirty="0"/>
              <a:t>, </a:t>
            </a:r>
            <a:r>
              <a:rPr lang="en-US" i="1" dirty="0"/>
              <a:t>x2, </a:t>
            </a:r>
            <a:r>
              <a:rPr lang="en-US" dirty="0"/>
              <a:t> INTERVAL </a:t>
            </a:r>
            <a:r>
              <a:rPr lang="en-US" i="1" dirty="0"/>
              <a:t>y</a:t>
            </a:r>
            <a:r>
              <a:rPr lang="en-US" dirty="0"/>
              <a:t>) returns  the difference between the later date (</a:t>
            </a:r>
            <a:r>
              <a:rPr lang="en-US" i="1" dirty="0"/>
              <a:t>x1</a:t>
            </a:r>
            <a:r>
              <a:rPr lang="en-US" dirty="0"/>
              <a:t>) and the more recent (</a:t>
            </a:r>
            <a:r>
              <a:rPr lang="en-US" i="1" dirty="0"/>
              <a:t>x2</a:t>
            </a:r>
            <a:r>
              <a:rPr lang="en-US" dirty="0"/>
              <a:t>), in the units expressed in </a:t>
            </a:r>
            <a:r>
              <a:rPr lang="en-US" i="1" dirty="0"/>
              <a:t>y</a:t>
            </a:r>
          </a:p>
          <a:p>
            <a:pPr lvl="1"/>
            <a:endParaRPr lang="en-US" dirty="0"/>
          </a:p>
          <a:p>
            <a:pPr lvl="1"/>
            <a:endParaRPr lang="en-US" dirty="0"/>
          </a:p>
        </p:txBody>
      </p:sp>
    </p:spTree>
    <p:extLst>
      <p:ext uri="{BB962C8B-B14F-4D97-AF65-F5344CB8AC3E}">
        <p14:creationId xmlns:p14="http://schemas.microsoft.com/office/powerpoint/2010/main" val="427474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Let’s try it!</a:t>
            </a:r>
          </a:p>
        </p:txBody>
      </p:sp>
      <p:sp>
        <p:nvSpPr>
          <p:cNvPr id="5" name="Subtitle 4"/>
          <p:cNvSpPr>
            <a:spLocks noGrp="1"/>
          </p:cNvSpPr>
          <p:nvPr>
            <p:ph type="subTitle" idx="1"/>
          </p:nvPr>
        </p:nvSpPr>
        <p:spPr/>
        <p:txBody>
          <a:bodyPr/>
          <a:lstStyle/>
          <a:p>
            <a:r>
              <a:rPr lang="en-US" dirty="0"/>
              <a:t>Assignment 8: Exercise 3</a:t>
            </a:r>
          </a:p>
        </p:txBody>
      </p:sp>
    </p:spTree>
    <p:extLst>
      <p:ext uri="{BB962C8B-B14F-4D97-AF65-F5344CB8AC3E}">
        <p14:creationId xmlns:p14="http://schemas.microsoft.com/office/powerpoint/2010/main" val="339981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Aggregate Functions</a:t>
            </a:r>
            <a:br>
              <a:rPr lang="en-US" dirty="0"/>
            </a:br>
            <a:r>
              <a:rPr lang="en-US" sz="3600" dirty="0"/>
              <a:t>Perform across records</a:t>
            </a:r>
          </a:p>
        </p:txBody>
      </p:sp>
      <p:sp>
        <p:nvSpPr>
          <p:cNvPr id="3" name="Content Placeholder 2"/>
          <p:cNvSpPr>
            <a:spLocks noGrp="1"/>
          </p:cNvSpPr>
          <p:nvPr>
            <p:ph idx="1"/>
          </p:nvPr>
        </p:nvSpPr>
        <p:spPr>
          <a:xfrm>
            <a:off x="457200" y="1417637"/>
            <a:ext cx="8229600" cy="4525963"/>
          </a:xfrm>
        </p:spPr>
        <p:txBody>
          <a:bodyPr/>
          <a:lstStyle/>
          <a:p>
            <a:r>
              <a:rPr lang="en-US" dirty="0"/>
              <a:t>Examples:</a:t>
            </a:r>
          </a:p>
          <a:p>
            <a:pPr lvl="1"/>
            <a:r>
              <a:rPr lang="en-US" dirty="0"/>
              <a:t>COUNT()</a:t>
            </a:r>
          </a:p>
          <a:p>
            <a:pPr lvl="1"/>
            <a:r>
              <a:rPr lang="en-US" dirty="0"/>
              <a:t>AVG()</a:t>
            </a:r>
          </a:p>
          <a:p>
            <a:pPr lvl="1"/>
            <a:r>
              <a:rPr lang="en-US" dirty="0"/>
              <a:t>STD()</a:t>
            </a:r>
          </a:p>
          <a:p>
            <a:pPr lvl="1"/>
            <a:r>
              <a:rPr lang="en-US" dirty="0"/>
              <a:t>MAX()</a:t>
            </a:r>
          </a:p>
          <a:p>
            <a:pPr lvl="1"/>
            <a:r>
              <a:rPr lang="en-US" dirty="0"/>
              <a:t>MIN()</a:t>
            </a:r>
          </a:p>
          <a:p>
            <a:pPr lvl="1"/>
            <a:r>
              <a:rPr lang="en-US" dirty="0"/>
              <a:t>SUM()</a:t>
            </a:r>
          </a:p>
          <a:p>
            <a:r>
              <a:rPr lang="en-US" dirty="0"/>
              <a:t>Used with SELECT</a:t>
            </a:r>
          </a:p>
          <a:p>
            <a:pPr lvl="1"/>
            <a:r>
              <a:rPr lang="en-US" dirty="0"/>
              <a:t>SELECT COUNT(*) FROM Patients</a:t>
            </a:r>
          </a:p>
          <a:p>
            <a:pPr lvl="2"/>
            <a:r>
              <a:rPr lang="en-US" dirty="0"/>
              <a:t>Returns number of records in the Patient table</a:t>
            </a:r>
          </a:p>
          <a:p>
            <a:endParaRPr lang="en-US" dirty="0"/>
          </a:p>
        </p:txBody>
      </p:sp>
    </p:spTree>
    <p:extLst>
      <p:ext uri="{BB962C8B-B14F-4D97-AF65-F5344CB8AC3E}">
        <p14:creationId xmlns:p14="http://schemas.microsoft.com/office/powerpoint/2010/main" val="262078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Let’s try it!</a:t>
            </a:r>
          </a:p>
        </p:txBody>
      </p:sp>
      <p:sp>
        <p:nvSpPr>
          <p:cNvPr id="5" name="Subtitle 4"/>
          <p:cNvSpPr>
            <a:spLocks noGrp="1"/>
          </p:cNvSpPr>
          <p:nvPr>
            <p:ph type="subTitle" idx="1"/>
          </p:nvPr>
        </p:nvSpPr>
        <p:spPr/>
        <p:txBody>
          <a:bodyPr/>
          <a:lstStyle/>
          <a:p>
            <a:r>
              <a:rPr lang="en-US" dirty="0"/>
              <a:t>Assignment 8: Exercise 4</a:t>
            </a:r>
          </a:p>
        </p:txBody>
      </p:sp>
    </p:spTree>
    <p:extLst>
      <p:ext uri="{BB962C8B-B14F-4D97-AF65-F5344CB8AC3E}">
        <p14:creationId xmlns:p14="http://schemas.microsoft.com/office/powerpoint/2010/main" val="159294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8898DC-DFF2-444D-97A0-5B11B364E464}"/>
              </a:ext>
            </a:extLst>
          </p:cNvPr>
          <p:cNvSpPr>
            <a:spLocks noGrp="1"/>
          </p:cNvSpPr>
          <p:nvPr>
            <p:ph type="ctrTitle"/>
          </p:nvPr>
        </p:nvSpPr>
        <p:spPr/>
        <p:txBody>
          <a:bodyPr/>
          <a:lstStyle/>
          <a:p>
            <a:r>
              <a:rPr lang="en-US" dirty="0"/>
              <a:t>The Entity-Attribute-Value model</a:t>
            </a:r>
          </a:p>
        </p:txBody>
      </p:sp>
      <p:sp>
        <p:nvSpPr>
          <p:cNvPr id="5" name="Subtitle 4">
            <a:extLst>
              <a:ext uri="{FF2B5EF4-FFF2-40B4-BE49-F238E27FC236}">
                <a16:creationId xmlns:a16="http://schemas.microsoft.com/office/drawing/2014/main" id="{26A26A7B-263C-2D47-81A9-B1660F5349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836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D7246-C6CA-D249-8580-0EDD5E5861C9}"/>
              </a:ext>
            </a:extLst>
          </p:cNvPr>
          <p:cNvSpPr>
            <a:spLocks noGrp="1"/>
          </p:cNvSpPr>
          <p:nvPr>
            <p:ph type="title"/>
          </p:nvPr>
        </p:nvSpPr>
        <p:spPr/>
        <p:txBody>
          <a:bodyPr/>
          <a:lstStyle/>
          <a:p>
            <a:r>
              <a:rPr lang="en-US" dirty="0"/>
              <a:t>Agenda for today</a:t>
            </a:r>
          </a:p>
        </p:txBody>
      </p:sp>
      <p:sp>
        <p:nvSpPr>
          <p:cNvPr id="5" name="Content Placeholder 4">
            <a:extLst>
              <a:ext uri="{FF2B5EF4-FFF2-40B4-BE49-F238E27FC236}">
                <a16:creationId xmlns:a16="http://schemas.microsoft.com/office/drawing/2014/main" id="{27669345-7042-424B-9ECE-A41D09FB428E}"/>
              </a:ext>
            </a:extLst>
          </p:cNvPr>
          <p:cNvSpPr>
            <a:spLocks noGrp="1"/>
          </p:cNvSpPr>
          <p:nvPr>
            <p:ph idx="1"/>
          </p:nvPr>
        </p:nvSpPr>
        <p:spPr/>
        <p:txBody>
          <a:bodyPr/>
          <a:lstStyle/>
          <a:p>
            <a:r>
              <a:rPr lang="en-US" dirty="0"/>
              <a:t>Joins, revisited</a:t>
            </a:r>
          </a:p>
          <a:p>
            <a:r>
              <a:rPr lang="en-US" dirty="0"/>
              <a:t>Complex queries</a:t>
            </a:r>
          </a:p>
          <a:p>
            <a:r>
              <a:rPr lang="en-US" dirty="0"/>
              <a:t>The Entity-Attribute-Value model</a:t>
            </a:r>
          </a:p>
          <a:p>
            <a:endParaRPr lang="en-US" dirty="0"/>
          </a:p>
        </p:txBody>
      </p:sp>
    </p:spTree>
    <p:extLst>
      <p:ext uri="{BB962C8B-B14F-4D97-AF65-F5344CB8AC3E}">
        <p14:creationId xmlns:p14="http://schemas.microsoft.com/office/powerpoint/2010/main" val="112708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dirty="0"/>
              <a:t>“Typical” relational tables</a:t>
            </a:r>
          </a:p>
        </p:txBody>
      </p:sp>
      <p:graphicFrame>
        <p:nvGraphicFramePr>
          <p:cNvPr id="4" name="Table 3"/>
          <p:cNvGraphicFramePr>
            <a:graphicFrameLocks noGrp="1"/>
          </p:cNvGraphicFramePr>
          <p:nvPr>
            <p:extLst/>
          </p:nvPr>
        </p:nvGraphicFramePr>
        <p:xfrm>
          <a:off x="609600" y="1295400"/>
          <a:ext cx="2743200" cy="2168525"/>
        </p:xfrm>
        <a:graphic>
          <a:graphicData uri="http://schemas.openxmlformats.org/drawingml/2006/table">
            <a:tbl>
              <a:tblPr firstRow="1" firstCol="1" bandRow="1">
                <a:tableStyleId>{5C22544A-7EE6-4342-B048-85BDC9FD1C3A}</a:tableStyleId>
              </a:tblPr>
              <a:tblGrid>
                <a:gridCol w="1091535">
                  <a:extLst>
                    <a:ext uri="{9D8B030D-6E8A-4147-A177-3AD203B41FA5}">
                      <a16:colId xmlns:a16="http://schemas.microsoft.com/office/drawing/2014/main" val="20000"/>
                    </a:ext>
                  </a:extLst>
                </a:gridCol>
                <a:gridCol w="1077173">
                  <a:extLst>
                    <a:ext uri="{9D8B030D-6E8A-4147-A177-3AD203B41FA5}">
                      <a16:colId xmlns:a16="http://schemas.microsoft.com/office/drawing/2014/main" val="20001"/>
                    </a:ext>
                  </a:extLst>
                </a:gridCol>
                <a:gridCol w="574492">
                  <a:extLst>
                    <a:ext uri="{9D8B030D-6E8A-4147-A177-3AD203B41FA5}">
                      <a16:colId xmlns:a16="http://schemas.microsoft.com/office/drawing/2014/main" val="20002"/>
                    </a:ext>
                  </a:extLst>
                </a:gridCol>
              </a:tblGrid>
              <a:tr h="311785">
                <a:tc gridSpan="3">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Patients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178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dob</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sex</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97815">
                <a:tc>
                  <a:txBody>
                    <a:bodyPr/>
                    <a:lstStyle/>
                    <a:p>
                      <a:pPr marL="0" marR="0">
                        <a:lnSpc>
                          <a:spcPct val="115000"/>
                        </a:lnSpc>
                        <a:spcBef>
                          <a:spcPts val="0"/>
                        </a:spcBef>
                        <a:spcAft>
                          <a:spcPts val="1000"/>
                        </a:spcAft>
                      </a:pPr>
                      <a:r>
                        <a:rPr lang="en-US" sz="1400" dirty="0">
                          <a:solidFill>
                            <a:schemeClr val="tx1"/>
                          </a:solidFill>
                          <a:effectLst/>
                        </a:rPr>
                        <a:t>1</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10/1/1998</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1785">
                <a:tc>
                  <a:txBody>
                    <a:bodyPr/>
                    <a:lstStyle/>
                    <a:p>
                      <a:pPr marL="0" marR="0">
                        <a:lnSpc>
                          <a:spcPct val="115000"/>
                        </a:lnSpc>
                        <a:spcBef>
                          <a:spcPts val="0"/>
                        </a:spcBef>
                        <a:spcAft>
                          <a:spcPts val="1000"/>
                        </a:spcAft>
                      </a:pPr>
                      <a:r>
                        <a:rPr lang="en-US" sz="1400">
                          <a:solidFill>
                            <a:schemeClr val="tx1"/>
                          </a:solidFill>
                          <a:effectLst/>
                        </a:rPr>
                        <a:t>2</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2</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1785">
                <a:tc>
                  <a:txBody>
                    <a:bodyPr/>
                    <a:lstStyle/>
                    <a:p>
                      <a:pPr marL="0" marR="0">
                        <a:lnSpc>
                          <a:spcPct val="115000"/>
                        </a:lnSpc>
                        <a:spcBef>
                          <a:spcPts val="0"/>
                        </a:spcBef>
                        <a:spcAft>
                          <a:spcPts val="1000"/>
                        </a:spcAft>
                      </a:pPr>
                      <a:r>
                        <a:rPr lang="en-US" sz="1400">
                          <a:solidFill>
                            <a:schemeClr val="tx1"/>
                          </a:solidFill>
                          <a:effectLst/>
                        </a:rPr>
                        <a:t>4</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9/1/2000</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11/15/1993</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2</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nvPr>
        </p:nvGraphicFramePr>
        <p:xfrm>
          <a:off x="5334000" y="1143000"/>
          <a:ext cx="3124200" cy="3035618"/>
        </p:xfrm>
        <a:graphic>
          <a:graphicData uri="http://schemas.openxmlformats.org/drawingml/2006/table">
            <a:tbl>
              <a:tblPr firstRow="1" firstCol="1" bandRow="1">
                <a:tableStyleId>{5C22544A-7EE6-4342-B048-85BDC9FD1C3A}</a:tableStyleId>
              </a:tblPr>
              <a:tblGrid>
                <a:gridCol w="1146127">
                  <a:extLst>
                    <a:ext uri="{9D8B030D-6E8A-4147-A177-3AD203B41FA5}">
                      <a16:colId xmlns:a16="http://schemas.microsoft.com/office/drawing/2014/main" val="20000"/>
                    </a:ext>
                  </a:extLst>
                </a:gridCol>
                <a:gridCol w="1131045">
                  <a:extLst>
                    <a:ext uri="{9D8B030D-6E8A-4147-A177-3AD203B41FA5}">
                      <a16:colId xmlns:a16="http://schemas.microsoft.com/office/drawing/2014/main" val="20001"/>
                    </a:ext>
                  </a:extLst>
                </a:gridCol>
                <a:gridCol w="847028">
                  <a:extLst>
                    <a:ext uri="{9D8B030D-6E8A-4147-A177-3AD203B41FA5}">
                      <a16:colId xmlns:a16="http://schemas.microsoft.com/office/drawing/2014/main" val="20002"/>
                    </a:ext>
                  </a:extLst>
                </a:gridCol>
              </a:tblGrid>
              <a:tr h="311785">
                <a:tc gridSpan="3">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Admissions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178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err="1">
                          <a:solidFill>
                            <a:schemeClr val="tx1"/>
                          </a:solidFill>
                          <a:effectLst/>
                        </a:rPr>
                        <a:t>adm_date</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hospital</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136525">
                <a:tc>
                  <a:txBody>
                    <a:bodyPr/>
                    <a:lstStyle/>
                    <a:p>
                      <a:pPr marL="0" marR="0">
                        <a:lnSpc>
                          <a:spcPct val="115000"/>
                        </a:lnSpc>
                        <a:spcBef>
                          <a:spcPts val="0"/>
                        </a:spcBef>
                        <a:spcAft>
                          <a:spcPts val="1000"/>
                        </a:spcAft>
                      </a:pPr>
                      <a:r>
                        <a:rPr lang="en-US" sz="1400">
                          <a:solidFill>
                            <a:schemeClr val="tx1"/>
                          </a:solidFill>
                          <a:effectLst/>
                        </a:rPr>
                        <a:t>1</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10/1/1998</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1785">
                <a:tc>
                  <a:txBody>
                    <a:bodyPr/>
                    <a:lstStyle/>
                    <a:p>
                      <a:pPr marL="0" marR="0">
                        <a:lnSpc>
                          <a:spcPct val="115000"/>
                        </a:lnSpc>
                        <a:spcBef>
                          <a:spcPts val="0"/>
                        </a:spcBef>
                        <a:spcAft>
                          <a:spcPts val="1000"/>
                        </a:spcAft>
                      </a:pPr>
                      <a:r>
                        <a:rPr lang="en-US" sz="1400">
                          <a:solidFill>
                            <a:schemeClr val="tx1"/>
                          </a:solidFill>
                          <a:effectLst/>
                        </a:rPr>
                        <a:t>2</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PUPMC</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9/1/2000</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11785">
                <a:tc>
                  <a:txBody>
                    <a:bodyPr/>
                    <a:lstStyle/>
                    <a:p>
                      <a:pPr marL="0" marR="0">
                        <a:lnSpc>
                          <a:spcPct val="115000"/>
                        </a:lnSpc>
                        <a:spcBef>
                          <a:spcPts val="0"/>
                        </a:spcBef>
                        <a:spcAft>
                          <a:spcPts val="1000"/>
                        </a:spcAft>
                      </a:pPr>
                      <a:r>
                        <a:rPr lang="en-US" sz="1400">
                          <a:solidFill>
                            <a:schemeClr val="tx1"/>
                          </a:solidFill>
                          <a:effectLst/>
                        </a:rPr>
                        <a:t>4</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8/1/1999</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8"/>
                  </a:ext>
                </a:extLst>
              </a:tr>
              <a:tr h="311785">
                <a:tc>
                  <a:txBody>
                    <a:bodyPr/>
                    <a:lstStyle/>
                    <a:p>
                      <a:pPr marL="0" marR="0">
                        <a:lnSpc>
                          <a:spcPct val="115000"/>
                        </a:lnSpc>
                        <a:spcBef>
                          <a:spcPts val="0"/>
                        </a:spcBef>
                        <a:spcAft>
                          <a:spcPts val="1000"/>
                        </a:spcAft>
                      </a:pPr>
                      <a:r>
                        <a:rPr lang="en-US" sz="1400" dirty="0">
                          <a:solidFill>
                            <a:schemeClr val="tx1"/>
                          </a:solidFill>
                          <a:effectLst/>
                        </a:rPr>
                        <a:t>5</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3/15/2003</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sp>
        <p:nvSpPr>
          <p:cNvPr id="9" name="Content Placeholder 2"/>
          <p:cNvSpPr>
            <a:spLocks noGrp="1"/>
          </p:cNvSpPr>
          <p:nvPr>
            <p:ph idx="1"/>
          </p:nvPr>
        </p:nvSpPr>
        <p:spPr>
          <a:xfrm>
            <a:off x="304800" y="4618037"/>
            <a:ext cx="8382000" cy="1249363"/>
          </a:xfrm>
        </p:spPr>
        <p:txBody>
          <a:bodyPr/>
          <a:lstStyle/>
          <a:p>
            <a:r>
              <a:rPr lang="en-US" dirty="0"/>
              <a:t>Tables = Entities</a:t>
            </a:r>
          </a:p>
          <a:p>
            <a:r>
              <a:rPr lang="en-US" dirty="0"/>
              <a:t>Rows represent an instance of an entity</a:t>
            </a:r>
          </a:p>
          <a:p>
            <a:r>
              <a:rPr lang="en-US" dirty="0"/>
              <a:t>Columns represent specific attributes</a:t>
            </a:r>
          </a:p>
        </p:txBody>
      </p:sp>
    </p:spTree>
    <p:extLst>
      <p:ext uri="{BB962C8B-B14F-4D97-AF65-F5344CB8AC3E}">
        <p14:creationId xmlns:p14="http://schemas.microsoft.com/office/powerpoint/2010/main" val="35420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However, sometimes this is a problem</a:t>
            </a:r>
          </a:p>
        </p:txBody>
      </p:sp>
      <p:sp>
        <p:nvSpPr>
          <p:cNvPr id="3" name="Content Placeholder 2"/>
          <p:cNvSpPr>
            <a:spLocks noGrp="1"/>
          </p:cNvSpPr>
          <p:nvPr>
            <p:ph idx="1"/>
          </p:nvPr>
        </p:nvSpPr>
        <p:spPr/>
        <p:txBody>
          <a:bodyPr/>
          <a:lstStyle/>
          <a:p>
            <a:r>
              <a:rPr lang="en-US" dirty="0"/>
              <a:t>When you don’t know how many columns to fix in a table</a:t>
            </a:r>
            <a:br>
              <a:rPr lang="en-US" dirty="0"/>
            </a:br>
            <a:endParaRPr lang="en-US" dirty="0"/>
          </a:p>
          <a:p>
            <a:r>
              <a:rPr lang="en-US" dirty="0"/>
              <a:t>When the data are likely to be sparse</a:t>
            </a:r>
            <a:br>
              <a:rPr lang="en-US" dirty="0"/>
            </a:br>
            <a:endParaRPr lang="en-US" dirty="0"/>
          </a:p>
          <a:p>
            <a:r>
              <a:rPr lang="en-US" dirty="0"/>
              <a:t>When you don’t know how to model a relational database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884218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9E6B-283E-A244-8B89-C95764519A6F}"/>
              </a:ext>
            </a:extLst>
          </p:cNvPr>
          <p:cNvSpPr>
            <a:spLocks noGrp="1"/>
          </p:cNvSpPr>
          <p:nvPr>
            <p:ph type="title"/>
          </p:nvPr>
        </p:nvSpPr>
        <p:spPr>
          <a:xfrm>
            <a:off x="152400" y="76200"/>
            <a:ext cx="8839200" cy="868362"/>
          </a:xfrm>
        </p:spPr>
        <p:txBody>
          <a:bodyPr/>
          <a:lstStyle/>
          <a:p>
            <a:r>
              <a:rPr lang="en-US" dirty="0"/>
              <a:t>The Entity-Attribute-Value model</a:t>
            </a:r>
          </a:p>
        </p:txBody>
      </p:sp>
      <p:sp>
        <p:nvSpPr>
          <p:cNvPr id="3" name="Content Placeholder 2">
            <a:extLst>
              <a:ext uri="{FF2B5EF4-FFF2-40B4-BE49-F238E27FC236}">
                <a16:creationId xmlns:a16="http://schemas.microsoft.com/office/drawing/2014/main" id="{4AFAF5C9-61EC-AA45-84BA-0E4B554603E5}"/>
              </a:ext>
            </a:extLst>
          </p:cNvPr>
          <p:cNvSpPr>
            <a:spLocks noGrp="1"/>
          </p:cNvSpPr>
          <p:nvPr>
            <p:ph idx="1"/>
          </p:nvPr>
        </p:nvSpPr>
        <p:spPr>
          <a:xfrm>
            <a:off x="457200" y="1066800"/>
            <a:ext cx="8534400" cy="4525963"/>
          </a:xfrm>
        </p:spPr>
        <p:txBody>
          <a:bodyPr/>
          <a:lstStyle/>
          <a:p>
            <a:r>
              <a:rPr lang="en-US" dirty="0"/>
              <a:t>Minimum of three columns in a single table!</a:t>
            </a:r>
          </a:p>
          <a:p>
            <a:pPr lvl="1"/>
            <a:r>
              <a:rPr lang="en-US" dirty="0"/>
              <a:t>Entity (table)</a:t>
            </a:r>
          </a:p>
          <a:p>
            <a:pPr lvl="1"/>
            <a:r>
              <a:rPr lang="en-US" dirty="0"/>
              <a:t>Attribute (name of the data element)</a:t>
            </a:r>
          </a:p>
          <a:p>
            <a:pPr lvl="1"/>
            <a:r>
              <a:rPr lang="en-US" dirty="0"/>
              <a:t>Value (the value of the attribute)</a:t>
            </a:r>
          </a:p>
          <a:p>
            <a:r>
              <a:rPr lang="en-US" dirty="0"/>
              <a:t>Thus:</a:t>
            </a:r>
          </a:p>
        </p:txBody>
      </p:sp>
      <p:graphicFrame>
        <p:nvGraphicFramePr>
          <p:cNvPr id="4" name="Table 3">
            <a:extLst>
              <a:ext uri="{FF2B5EF4-FFF2-40B4-BE49-F238E27FC236}">
                <a16:creationId xmlns:a16="http://schemas.microsoft.com/office/drawing/2014/main" id="{79695001-1C84-AC43-BD8F-8E4D0194036F}"/>
              </a:ext>
            </a:extLst>
          </p:cNvPr>
          <p:cNvGraphicFramePr>
            <a:graphicFrameLocks noGrp="1"/>
          </p:cNvGraphicFramePr>
          <p:nvPr>
            <p:extLst>
              <p:ext uri="{D42A27DB-BD31-4B8C-83A1-F6EECF244321}">
                <p14:modId xmlns:p14="http://schemas.microsoft.com/office/powerpoint/2010/main" val="2173076406"/>
              </p:ext>
            </p:extLst>
          </p:nvPr>
        </p:nvGraphicFramePr>
        <p:xfrm>
          <a:off x="1676400" y="3886200"/>
          <a:ext cx="6096000" cy="259588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335658908"/>
                    </a:ext>
                  </a:extLst>
                </a:gridCol>
                <a:gridCol w="2032000">
                  <a:extLst>
                    <a:ext uri="{9D8B030D-6E8A-4147-A177-3AD203B41FA5}">
                      <a16:colId xmlns:a16="http://schemas.microsoft.com/office/drawing/2014/main" val="51791194"/>
                    </a:ext>
                  </a:extLst>
                </a:gridCol>
                <a:gridCol w="2032000">
                  <a:extLst>
                    <a:ext uri="{9D8B030D-6E8A-4147-A177-3AD203B41FA5}">
                      <a16:colId xmlns:a16="http://schemas.microsoft.com/office/drawing/2014/main" val="2297517533"/>
                    </a:ext>
                  </a:extLst>
                </a:gridCol>
              </a:tblGrid>
              <a:tr h="370840">
                <a:tc>
                  <a:txBody>
                    <a:bodyPr/>
                    <a:lstStyle/>
                    <a:p>
                      <a:pPr algn="ctr"/>
                      <a:r>
                        <a:rPr lang="en-US" b="1" dirty="0"/>
                        <a:t>Entity</a:t>
                      </a:r>
                    </a:p>
                  </a:txBody>
                  <a:tcPr>
                    <a:noFill/>
                  </a:tcPr>
                </a:tc>
                <a:tc>
                  <a:txBody>
                    <a:bodyPr/>
                    <a:lstStyle/>
                    <a:p>
                      <a:pPr algn="ctr"/>
                      <a:r>
                        <a:rPr lang="en-US" b="1" dirty="0"/>
                        <a:t>Attribute</a:t>
                      </a:r>
                    </a:p>
                  </a:txBody>
                  <a:tcPr>
                    <a:noFill/>
                  </a:tcPr>
                </a:tc>
                <a:tc>
                  <a:txBody>
                    <a:bodyPr/>
                    <a:lstStyle/>
                    <a:p>
                      <a:pPr algn="ctr"/>
                      <a:r>
                        <a:rPr lang="en-US" b="1" dirty="0"/>
                        <a:t>Value</a:t>
                      </a:r>
                    </a:p>
                  </a:txBody>
                  <a:tcPr>
                    <a:noFill/>
                  </a:tcPr>
                </a:tc>
                <a:extLst>
                  <a:ext uri="{0D108BD9-81ED-4DB2-BD59-A6C34878D82A}">
                    <a16:rowId xmlns:a16="http://schemas.microsoft.com/office/drawing/2014/main" val="1071971054"/>
                  </a:ext>
                </a:extLst>
              </a:tr>
              <a:tr h="370840">
                <a:tc>
                  <a:txBody>
                    <a:bodyPr/>
                    <a:lstStyle/>
                    <a:p>
                      <a:r>
                        <a:rPr lang="en-US" dirty="0">
                          <a:solidFill>
                            <a:schemeClr val="bg1"/>
                          </a:solidFill>
                        </a:rPr>
                        <a:t>Patient</a:t>
                      </a:r>
                    </a:p>
                  </a:txBody>
                  <a:tcPr>
                    <a:noFill/>
                  </a:tcPr>
                </a:tc>
                <a:tc>
                  <a:txBody>
                    <a:bodyPr/>
                    <a:lstStyle/>
                    <a:p>
                      <a:r>
                        <a:rPr lang="en-US" dirty="0">
                          <a:solidFill>
                            <a:schemeClr val="bg1"/>
                          </a:solidFill>
                        </a:rPr>
                        <a:t>Gender</a:t>
                      </a:r>
                    </a:p>
                  </a:txBody>
                  <a:tcPr>
                    <a:noFill/>
                  </a:tcPr>
                </a:tc>
                <a:tc>
                  <a:txBody>
                    <a:bodyPr/>
                    <a:lstStyle/>
                    <a:p>
                      <a:r>
                        <a:rPr lang="en-US" dirty="0">
                          <a:solidFill>
                            <a:schemeClr val="bg1"/>
                          </a:solidFill>
                        </a:rPr>
                        <a:t>Female</a:t>
                      </a:r>
                    </a:p>
                  </a:txBody>
                  <a:tcPr>
                    <a:noFill/>
                  </a:tcPr>
                </a:tc>
                <a:extLst>
                  <a:ext uri="{0D108BD9-81ED-4DB2-BD59-A6C34878D82A}">
                    <a16:rowId xmlns:a16="http://schemas.microsoft.com/office/drawing/2014/main" val="1709374415"/>
                  </a:ext>
                </a:extLst>
              </a:tr>
              <a:tr h="370840">
                <a:tc>
                  <a:txBody>
                    <a:bodyPr/>
                    <a:lstStyle/>
                    <a:p>
                      <a:r>
                        <a:rPr lang="en-US" dirty="0">
                          <a:solidFill>
                            <a:schemeClr val="bg1"/>
                          </a:solidFill>
                        </a:rPr>
                        <a:t>Patient</a:t>
                      </a:r>
                    </a:p>
                  </a:txBody>
                  <a:tcPr>
                    <a:noFill/>
                  </a:tcPr>
                </a:tc>
                <a:tc>
                  <a:txBody>
                    <a:bodyPr/>
                    <a:lstStyle/>
                    <a:p>
                      <a:r>
                        <a:rPr lang="en-US" dirty="0" err="1">
                          <a:solidFill>
                            <a:schemeClr val="bg1"/>
                          </a:solidFill>
                        </a:rPr>
                        <a:t>BirthDate</a:t>
                      </a:r>
                      <a:endParaRPr lang="en-US" dirty="0">
                        <a:solidFill>
                          <a:schemeClr val="bg1"/>
                        </a:solidFill>
                      </a:endParaRPr>
                    </a:p>
                  </a:txBody>
                  <a:tcPr>
                    <a:noFill/>
                  </a:tcPr>
                </a:tc>
                <a:tc>
                  <a:txBody>
                    <a:bodyPr/>
                    <a:lstStyle/>
                    <a:p>
                      <a:r>
                        <a:rPr lang="en-US" dirty="0">
                          <a:solidFill>
                            <a:schemeClr val="bg1"/>
                          </a:solidFill>
                        </a:rPr>
                        <a:t>3/10/1990</a:t>
                      </a:r>
                    </a:p>
                  </a:txBody>
                  <a:tcPr>
                    <a:noFill/>
                  </a:tcPr>
                </a:tc>
                <a:extLst>
                  <a:ext uri="{0D108BD9-81ED-4DB2-BD59-A6C34878D82A}">
                    <a16:rowId xmlns:a16="http://schemas.microsoft.com/office/drawing/2014/main" val="4170375487"/>
                  </a:ext>
                </a:extLst>
              </a:tr>
              <a:tr h="370840">
                <a:tc>
                  <a:txBody>
                    <a:bodyPr/>
                    <a:lstStyle/>
                    <a:p>
                      <a:r>
                        <a:rPr lang="en-US" dirty="0">
                          <a:solidFill>
                            <a:schemeClr val="bg1"/>
                          </a:solidFill>
                        </a:rPr>
                        <a:t>Lab</a:t>
                      </a:r>
                    </a:p>
                  </a:txBody>
                  <a:tcPr>
                    <a:noFill/>
                  </a:tcPr>
                </a:tc>
                <a:tc>
                  <a:txBody>
                    <a:bodyPr/>
                    <a:lstStyle/>
                    <a:p>
                      <a:r>
                        <a:rPr lang="en-US" dirty="0">
                          <a:solidFill>
                            <a:schemeClr val="bg1"/>
                          </a:solidFill>
                        </a:rPr>
                        <a:t>Hemoglobin</a:t>
                      </a:r>
                    </a:p>
                  </a:txBody>
                  <a:tcPr>
                    <a:noFill/>
                  </a:tcPr>
                </a:tc>
                <a:tc>
                  <a:txBody>
                    <a:bodyPr/>
                    <a:lstStyle/>
                    <a:p>
                      <a:r>
                        <a:rPr lang="en-US" dirty="0">
                          <a:solidFill>
                            <a:schemeClr val="bg1"/>
                          </a:solidFill>
                        </a:rPr>
                        <a:t>12.1</a:t>
                      </a:r>
                    </a:p>
                  </a:txBody>
                  <a:tcPr>
                    <a:noFill/>
                  </a:tcPr>
                </a:tc>
                <a:extLst>
                  <a:ext uri="{0D108BD9-81ED-4DB2-BD59-A6C34878D82A}">
                    <a16:rowId xmlns:a16="http://schemas.microsoft.com/office/drawing/2014/main" val="2894549990"/>
                  </a:ext>
                </a:extLst>
              </a:tr>
              <a:tr h="370840">
                <a:tc>
                  <a:txBody>
                    <a:bodyPr/>
                    <a:lstStyle/>
                    <a:p>
                      <a:r>
                        <a:rPr lang="en-US" dirty="0">
                          <a:solidFill>
                            <a:schemeClr val="bg1"/>
                          </a:solidFill>
                        </a:rPr>
                        <a:t>Lab</a:t>
                      </a:r>
                    </a:p>
                  </a:txBody>
                  <a:tcPr>
                    <a:noFill/>
                  </a:tcPr>
                </a:tc>
                <a:tc>
                  <a:txBody>
                    <a:bodyPr/>
                    <a:lstStyle/>
                    <a:p>
                      <a:r>
                        <a:rPr lang="en-US" dirty="0">
                          <a:solidFill>
                            <a:schemeClr val="bg1"/>
                          </a:solidFill>
                        </a:rPr>
                        <a:t>Hematocrit</a:t>
                      </a:r>
                    </a:p>
                  </a:txBody>
                  <a:tcPr>
                    <a:noFill/>
                  </a:tcPr>
                </a:tc>
                <a:tc>
                  <a:txBody>
                    <a:bodyPr/>
                    <a:lstStyle/>
                    <a:p>
                      <a:r>
                        <a:rPr lang="en-US" dirty="0">
                          <a:solidFill>
                            <a:schemeClr val="bg1"/>
                          </a:solidFill>
                        </a:rPr>
                        <a:t>35.7</a:t>
                      </a:r>
                    </a:p>
                  </a:txBody>
                  <a:tcPr>
                    <a:noFill/>
                  </a:tcPr>
                </a:tc>
                <a:extLst>
                  <a:ext uri="{0D108BD9-81ED-4DB2-BD59-A6C34878D82A}">
                    <a16:rowId xmlns:a16="http://schemas.microsoft.com/office/drawing/2014/main" val="1294272217"/>
                  </a:ext>
                </a:extLst>
              </a:tr>
              <a:tr h="370840">
                <a:tc>
                  <a:txBody>
                    <a:bodyPr/>
                    <a:lstStyle/>
                    <a:p>
                      <a:r>
                        <a:rPr lang="en-US" dirty="0">
                          <a:solidFill>
                            <a:schemeClr val="bg1"/>
                          </a:solidFill>
                        </a:rPr>
                        <a:t>Lab</a:t>
                      </a:r>
                    </a:p>
                  </a:txBody>
                  <a:tcPr>
                    <a:noFill/>
                  </a:tcPr>
                </a:tc>
                <a:tc>
                  <a:txBody>
                    <a:bodyPr/>
                    <a:lstStyle/>
                    <a:p>
                      <a:r>
                        <a:rPr lang="en-US" dirty="0">
                          <a:solidFill>
                            <a:schemeClr val="bg1"/>
                          </a:solidFill>
                        </a:rPr>
                        <a:t>Glucose </a:t>
                      </a:r>
                    </a:p>
                  </a:txBody>
                  <a:tcPr>
                    <a:noFill/>
                  </a:tcPr>
                </a:tc>
                <a:tc>
                  <a:txBody>
                    <a:bodyPr/>
                    <a:lstStyle/>
                    <a:p>
                      <a:r>
                        <a:rPr lang="en-US" dirty="0">
                          <a:solidFill>
                            <a:schemeClr val="bg1"/>
                          </a:solidFill>
                        </a:rPr>
                        <a:t>92</a:t>
                      </a:r>
                    </a:p>
                  </a:txBody>
                  <a:tcPr>
                    <a:noFill/>
                  </a:tcPr>
                </a:tc>
                <a:extLst>
                  <a:ext uri="{0D108BD9-81ED-4DB2-BD59-A6C34878D82A}">
                    <a16:rowId xmlns:a16="http://schemas.microsoft.com/office/drawing/2014/main" val="2089338777"/>
                  </a:ext>
                </a:extLst>
              </a:tr>
              <a:tr h="370840">
                <a:tc>
                  <a:txBody>
                    <a:bodyPr/>
                    <a:lstStyle/>
                    <a:p>
                      <a:r>
                        <a:rPr lang="en-US" dirty="0">
                          <a:solidFill>
                            <a:schemeClr val="bg1"/>
                          </a:solidFill>
                        </a:rPr>
                        <a:t>Lab</a:t>
                      </a:r>
                    </a:p>
                  </a:txBody>
                  <a:tcPr>
                    <a:noFill/>
                  </a:tcPr>
                </a:tc>
                <a:tc>
                  <a:txBody>
                    <a:bodyPr/>
                    <a:lstStyle/>
                    <a:p>
                      <a:r>
                        <a:rPr lang="en-US" dirty="0">
                          <a:solidFill>
                            <a:schemeClr val="bg1"/>
                          </a:solidFill>
                        </a:rPr>
                        <a:t>Potassium</a:t>
                      </a:r>
                    </a:p>
                  </a:txBody>
                  <a:tcPr>
                    <a:noFill/>
                  </a:tcPr>
                </a:tc>
                <a:tc>
                  <a:txBody>
                    <a:bodyPr/>
                    <a:lstStyle/>
                    <a:p>
                      <a:r>
                        <a:rPr lang="en-US" dirty="0">
                          <a:solidFill>
                            <a:schemeClr val="bg1"/>
                          </a:solidFill>
                        </a:rPr>
                        <a:t>4.3</a:t>
                      </a:r>
                    </a:p>
                  </a:txBody>
                  <a:tcPr>
                    <a:noFill/>
                  </a:tcPr>
                </a:tc>
                <a:extLst>
                  <a:ext uri="{0D108BD9-81ED-4DB2-BD59-A6C34878D82A}">
                    <a16:rowId xmlns:a16="http://schemas.microsoft.com/office/drawing/2014/main" val="3880102577"/>
                  </a:ext>
                </a:extLst>
              </a:tr>
            </a:tbl>
          </a:graphicData>
        </a:graphic>
      </p:graphicFrame>
    </p:spTree>
    <p:extLst>
      <p:ext uri="{BB962C8B-B14F-4D97-AF65-F5344CB8AC3E}">
        <p14:creationId xmlns:p14="http://schemas.microsoft.com/office/powerpoint/2010/main" val="64511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724413"/>
          </a:xfrm>
        </p:spPr>
        <p:txBody>
          <a:bodyPr/>
          <a:lstStyle/>
          <a:p>
            <a:r>
              <a:rPr lang="en-US" sz="2800" dirty="0"/>
              <a:t>Comparing traditional relational and EAV models</a:t>
            </a:r>
          </a:p>
        </p:txBody>
      </p:sp>
      <p:graphicFrame>
        <p:nvGraphicFramePr>
          <p:cNvPr id="4" name="Table 3"/>
          <p:cNvGraphicFramePr>
            <a:graphicFrameLocks noGrp="1"/>
          </p:cNvGraphicFramePr>
          <p:nvPr>
            <p:extLst>
              <p:ext uri="{D42A27DB-BD31-4B8C-83A1-F6EECF244321}">
                <p14:modId xmlns:p14="http://schemas.microsoft.com/office/powerpoint/2010/main" val="3443053062"/>
              </p:ext>
            </p:extLst>
          </p:nvPr>
        </p:nvGraphicFramePr>
        <p:xfrm>
          <a:off x="1943100" y="891100"/>
          <a:ext cx="2743200" cy="2168525"/>
        </p:xfrm>
        <a:graphic>
          <a:graphicData uri="http://schemas.openxmlformats.org/drawingml/2006/table">
            <a:tbl>
              <a:tblPr firstRow="1" firstCol="1" bandRow="1">
                <a:tableStyleId>{5C22544A-7EE6-4342-B048-85BDC9FD1C3A}</a:tableStyleId>
              </a:tblPr>
              <a:tblGrid>
                <a:gridCol w="1091535">
                  <a:extLst>
                    <a:ext uri="{9D8B030D-6E8A-4147-A177-3AD203B41FA5}">
                      <a16:colId xmlns:a16="http://schemas.microsoft.com/office/drawing/2014/main" val="20000"/>
                    </a:ext>
                  </a:extLst>
                </a:gridCol>
                <a:gridCol w="1077173">
                  <a:extLst>
                    <a:ext uri="{9D8B030D-6E8A-4147-A177-3AD203B41FA5}">
                      <a16:colId xmlns:a16="http://schemas.microsoft.com/office/drawing/2014/main" val="20001"/>
                    </a:ext>
                  </a:extLst>
                </a:gridCol>
                <a:gridCol w="574492">
                  <a:extLst>
                    <a:ext uri="{9D8B030D-6E8A-4147-A177-3AD203B41FA5}">
                      <a16:colId xmlns:a16="http://schemas.microsoft.com/office/drawing/2014/main" val="20002"/>
                    </a:ext>
                  </a:extLst>
                </a:gridCol>
              </a:tblGrid>
              <a:tr h="311785">
                <a:tc gridSpan="3">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Patients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178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dob</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sex</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97815">
                <a:tc>
                  <a:txBody>
                    <a:bodyPr/>
                    <a:lstStyle/>
                    <a:p>
                      <a:pPr marL="0" marR="0">
                        <a:lnSpc>
                          <a:spcPct val="115000"/>
                        </a:lnSpc>
                        <a:spcBef>
                          <a:spcPts val="0"/>
                        </a:spcBef>
                        <a:spcAft>
                          <a:spcPts val="1000"/>
                        </a:spcAft>
                      </a:pPr>
                      <a:r>
                        <a:rPr lang="en-US" sz="1400" dirty="0">
                          <a:solidFill>
                            <a:schemeClr val="tx1"/>
                          </a:solidFill>
                          <a:effectLst/>
                        </a:rPr>
                        <a:t>1</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10/1/1998</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1785">
                <a:tc>
                  <a:txBody>
                    <a:bodyPr/>
                    <a:lstStyle/>
                    <a:p>
                      <a:pPr marL="0" marR="0">
                        <a:lnSpc>
                          <a:spcPct val="115000"/>
                        </a:lnSpc>
                        <a:spcBef>
                          <a:spcPts val="0"/>
                        </a:spcBef>
                        <a:spcAft>
                          <a:spcPts val="1000"/>
                        </a:spcAft>
                      </a:pPr>
                      <a:r>
                        <a:rPr lang="en-US" sz="1400">
                          <a:solidFill>
                            <a:schemeClr val="tx1"/>
                          </a:solidFill>
                          <a:effectLst/>
                        </a:rPr>
                        <a:t>2</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2</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178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1785">
                <a:tc>
                  <a:txBody>
                    <a:bodyPr/>
                    <a:lstStyle/>
                    <a:p>
                      <a:pPr marL="0" marR="0">
                        <a:lnSpc>
                          <a:spcPct val="115000"/>
                        </a:lnSpc>
                        <a:spcBef>
                          <a:spcPts val="0"/>
                        </a:spcBef>
                        <a:spcAft>
                          <a:spcPts val="1000"/>
                        </a:spcAft>
                      </a:pPr>
                      <a:r>
                        <a:rPr lang="en-US" sz="1400">
                          <a:solidFill>
                            <a:schemeClr val="tx1"/>
                          </a:solidFill>
                          <a:effectLst/>
                        </a:rPr>
                        <a:t>4</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9/1/2000</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1178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11/15/1993</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2</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08056141"/>
              </p:ext>
            </p:extLst>
          </p:nvPr>
        </p:nvGraphicFramePr>
        <p:xfrm>
          <a:off x="4880675" y="762698"/>
          <a:ext cx="3124200" cy="2296927"/>
        </p:xfrm>
        <a:graphic>
          <a:graphicData uri="http://schemas.openxmlformats.org/drawingml/2006/table">
            <a:tbl>
              <a:tblPr firstRow="1" firstCol="1" bandRow="1">
                <a:tableStyleId>{5C22544A-7EE6-4342-B048-85BDC9FD1C3A}</a:tableStyleId>
              </a:tblPr>
              <a:tblGrid>
                <a:gridCol w="1146127">
                  <a:extLst>
                    <a:ext uri="{9D8B030D-6E8A-4147-A177-3AD203B41FA5}">
                      <a16:colId xmlns:a16="http://schemas.microsoft.com/office/drawing/2014/main" val="20000"/>
                    </a:ext>
                  </a:extLst>
                </a:gridCol>
                <a:gridCol w="1131045">
                  <a:extLst>
                    <a:ext uri="{9D8B030D-6E8A-4147-A177-3AD203B41FA5}">
                      <a16:colId xmlns:a16="http://schemas.microsoft.com/office/drawing/2014/main" val="20001"/>
                    </a:ext>
                  </a:extLst>
                </a:gridCol>
                <a:gridCol w="847028">
                  <a:extLst>
                    <a:ext uri="{9D8B030D-6E8A-4147-A177-3AD203B41FA5}">
                      <a16:colId xmlns:a16="http://schemas.microsoft.com/office/drawing/2014/main" val="20002"/>
                    </a:ext>
                  </a:extLst>
                </a:gridCol>
              </a:tblGrid>
              <a:tr h="210589">
                <a:tc gridSpan="3">
                  <a:txBody>
                    <a:bodyPr/>
                    <a:lstStyle/>
                    <a:p>
                      <a:pPr marL="0" marR="0" algn="ctr">
                        <a:lnSpc>
                          <a:spcPct val="115000"/>
                        </a:lnSpc>
                        <a:spcBef>
                          <a:spcPts val="0"/>
                        </a:spcBef>
                        <a:spcAft>
                          <a:spcPts val="1000"/>
                        </a:spcAft>
                      </a:pPr>
                      <a:r>
                        <a:rPr lang="en-US" sz="1400" dirty="0">
                          <a:solidFill>
                            <a:schemeClr val="tx1"/>
                          </a:solidFill>
                          <a:effectLst/>
                          <a:latin typeface="Calibri"/>
                          <a:ea typeface="Calibri"/>
                          <a:cs typeface="Times New Roman"/>
                        </a:rPr>
                        <a:t>Admissions</a:t>
                      </a: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1000"/>
                        </a:spcAft>
                      </a:pPr>
                      <a:endParaRPr lang="en-US"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09315">
                <a:tc>
                  <a:txBody>
                    <a:bodyPr/>
                    <a:lstStyle/>
                    <a:p>
                      <a:pPr marL="0" marR="0" algn="ctr">
                        <a:lnSpc>
                          <a:spcPct val="115000"/>
                        </a:lnSpc>
                        <a:spcBef>
                          <a:spcPts val="0"/>
                        </a:spcBef>
                        <a:spcAft>
                          <a:spcPts val="1000"/>
                        </a:spcAft>
                      </a:pPr>
                      <a:r>
                        <a:rPr lang="en-US" sz="1400" dirty="0" err="1">
                          <a:solidFill>
                            <a:schemeClr val="tx1"/>
                          </a:solidFill>
                          <a:effectLst/>
                        </a:rPr>
                        <a:t>patient_ID</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err="1">
                          <a:solidFill>
                            <a:schemeClr val="tx1"/>
                          </a:solidFill>
                          <a:effectLst/>
                        </a:rPr>
                        <a:t>adm_date</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400" b="1" dirty="0">
                          <a:solidFill>
                            <a:schemeClr val="tx1"/>
                          </a:solidFill>
                          <a:effectLst/>
                        </a:rPr>
                        <a:t>hospital</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315">
                <a:tc>
                  <a:txBody>
                    <a:bodyPr/>
                    <a:lstStyle/>
                    <a:p>
                      <a:pPr marL="0" marR="0">
                        <a:lnSpc>
                          <a:spcPct val="115000"/>
                        </a:lnSpc>
                        <a:spcBef>
                          <a:spcPts val="0"/>
                        </a:spcBef>
                        <a:spcAft>
                          <a:spcPts val="1000"/>
                        </a:spcAft>
                      </a:pPr>
                      <a:r>
                        <a:rPr lang="en-US" sz="1400">
                          <a:solidFill>
                            <a:schemeClr val="tx1"/>
                          </a:solidFill>
                          <a:effectLst/>
                        </a:rPr>
                        <a:t>1</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10/1/1998</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209315">
                <a:tc>
                  <a:txBody>
                    <a:bodyPr/>
                    <a:lstStyle/>
                    <a:p>
                      <a:pPr marL="0" marR="0">
                        <a:lnSpc>
                          <a:spcPct val="115000"/>
                        </a:lnSpc>
                        <a:spcBef>
                          <a:spcPts val="0"/>
                        </a:spcBef>
                        <a:spcAft>
                          <a:spcPts val="1000"/>
                        </a:spcAft>
                      </a:pPr>
                      <a:r>
                        <a:rPr lang="en-US" sz="1400">
                          <a:solidFill>
                            <a:schemeClr val="tx1"/>
                          </a:solidFill>
                          <a:effectLst/>
                        </a:rPr>
                        <a:t>2</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4/16/2004</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PUPMC</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20931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3/7/1995</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209315">
                <a:tc>
                  <a:txBody>
                    <a:bodyPr/>
                    <a:lstStyle/>
                    <a:p>
                      <a:pPr marL="0" marR="0">
                        <a:lnSpc>
                          <a:spcPct val="115000"/>
                        </a:lnSpc>
                        <a:spcBef>
                          <a:spcPts val="0"/>
                        </a:spcBef>
                        <a:spcAft>
                          <a:spcPts val="1000"/>
                        </a:spcAft>
                      </a:pPr>
                      <a:r>
                        <a:rPr lang="en-US" sz="1400">
                          <a:solidFill>
                            <a:schemeClr val="tx1"/>
                          </a:solidFill>
                          <a:effectLst/>
                        </a:rPr>
                        <a:t>3</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9/1/2000</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209315">
                <a:tc>
                  <a:txBody>
                    <a:bodyPr/>
                    <a:lstStyle/>
                    <a:p>
                      <a:pPr marL="0" marR="0">
                        <a:lnSpc>
                          <a:spcPct val="115000"/>
                        </a:lnSpc>
                        <a:spcBef>
                          <a:spcPts val="0"/>
                        </a:spcBef>
                        <a:spcAft>
                          <a:spcPts val="1000"/>
                        </a:spcAft>
                      </a:pPr>
                      <a:r>
                        <a:rPr lang="en-US" sz="1400">
                          <a:solidFill>
                            <a:schemeClr val="tx1"/>
                          </a:solidFill>
                          <a:effectLst/>
                        </a:rPr>
                        <a:t>4</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20931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11/15/1993</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r h="209315">
                <a:tc>
                  <a:txBody>
                    <a:bodyPr/>
                    <a:lstStyle/>
                    <a:p>
                      <a:pPr marL="0" marR="0">
                        <a:lnSpc>
                          <a:spcPct val="115000"/>
                        </a:lnSpc>
                        <a:spcBef>
                          <a:spcPts val="0"/>
                        </a:spcBef>
                        <a:spcAft>
                          <a:spcPts val="1000"/>
                        </a:spcAft>
                      </a:pPr>
                      <a:r>
                        <a:rPr lang="en-US" sz="1400">
                          <a:solidFill>
                            <a:schemeClr val="tx1"/>
                          </a:solidFill>
                          <a:effectLst/>
                        </a:rPr>
                        <a:t>5</a:t>
                      </a:r>
                      <a:endParaRPr lang="en-US" sz="140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8/1/1999</a:t>
                      </a:r>
                      <a:endParaRPr lang="en-US" sz="1400" b="1"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HUP</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8"/>
                  </a:ext>
                </a:extLst>
              </a:tr>
              <a:tr h="209315">
                <a:tc>
                  <a:txBody>
                    <a:bodyPr/>
                    <a:lstStyle/>
                    <a:p>
                      <a:pPr marL="0" marR="0">
                        <a:lnSpc>
                          <a:spcPct val="115000"/>
                        </a:lnSpc>
                        <a:spcBef>
                          <a:spcPts val="0"/>
                        </a:spcBef>
                        <a:spcAft>
                          <a:spcPts val="1000"/>
                        </a:spcAft>
                      </a:pPr>
                      <a:r>
                        <a:rPr lang="en-US" sz="1400" dirty="0">
                          <a:solidFill>
                            <a:schemeClr val="tx1"/>
                          </a:solidFill>
                          <a:effectLst/>
                        </a:rPr>
                        <a:t>5</a:t>
                      </a:r>
                      <a:endParaRPr lang="en-US" sz="140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solidFill>
                            <a:schemeClr val="tx1"/>
                          </a:solidFill>
                          <a:effectLst/>
                        </a:rPr>
                        <a:t>3/15/2003</a:t>
                      </a:r>
                      <a:endParaRPr lang="en-US" sz="1400" b="1">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solidFill>
                            <a:schemeClr val="tx1"/>
                          </a:solidFill>
                          <a:effectLst/>
                        </a:rPr>
                        <a:t>PAH</a:t>
                      </a:r>
                      <a:endParaRPr lang="en-US" sz="1400" b="1"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graphicFrame>
        <p:nvGraphicFramePr>
          <p:cNvPr id="8" name="Table 7">
            <a:extLst>
              <a:ext uri="{FF2B5EF4-FFF2-40B4-BE49-F238E27FC236}">
                <a16:creationId xmlns:a16="http://schemas.microsoft.com/office/drawing/2014/main" id="{CE8606D1-0E8E-1646-B9AA-3B5D0B317E36}"/>
              </a:ext>
            </a:extLst>
          </p:cNvPr>
          <p:cNvGraphicFramePr>
            <a:graphicFrameLocks noGrp="1"/>
          </p:cNvGraphicFramePr>
          <p:nvPr>
            <p:extLst>
              <p:ext uri="{D42A27DB-BD31-4B8C-83A1-F6EECF244321}">
                <p14:modId xmlns:p14="http://schemas.microsoft.com/office/powerpoint/2010/main" val="2901132633"/>
              </p:ext>
            </p:extLst>
          </p:nvPr>
        </p:nvGraphicFramePr>
        <p:xfrm>
          <a:off x="1905000" y="3368040"/>
          <a:ext cx="6096000" cy="33375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335658908"/>
                    </a:ext>
                  </a:extLst>
                </a:gridCol>
                <a:gridCol w="2032000">
                  <a:extLst>
                    <a:ext uri="{9D8B030D-6E8A-4147-A177-3AD203B41FA5}">
                      <a16:colId xmlns:a16="http://schemas.microsoft.com/office/drawing/2014/main" val="51791194"/>
                    </a:ext>
                  </a:extLst>
                </a:gridCol>
                <a:gridCol w="2032000">
                  <a:extLst>
                    <a:ext uri="{9D8B030D-6E8A-4147-A177-3AD203B41FA5}">
                      <a16:colId xmlns:a16="http://schemas.microsoft.com/office/drawing/2014/main" val="2297517533"/>
                    </a:ext>
                  </a:extLst>
                </a:gridCol>
              </a:tblGrid>
              <a:tr h="370840">
                <a:tc>
                  <a:txBody>
                    <a:bodyPr/>
                    <a:lstStyle/>
                    <a:p>
                      <a:pPr algn="ctr"/>
                      <a:r>
                        <a:rPr lang="en-US" b="1" dirty="0"/>
                        <a:t>Entity</a:t>
                      </a:r>
                    </a:p>
                  </a:txBody>
                  <a:tcPr>
                    <a:noFill/>
                  </a:tcPr>
                </a:tc>
                <a:tc>
                  <a:txBody>
                    <a:bodyPr/>
                    <a:lstStyle/>
                    <a:p>
                      <a:pPr algn="ctr"/>
                      <a:r>
                        <a:rPr lang="en-US" b="1" dirty="0"/>
                        <a:t>Attribute</a:t>
                      </a:r>
                    </a:p>
                  </a:txBody>
                  <a:tcPr>
                    <a:noFill/>
                  </a:tcPr>
                </a:tc>
                <a:tc>
                  <a:txBody>
                    <a:bodyPr/>
                    <a:lstStyle/>
                    <a:p>
                      <a:pPr algn="ctr"/>
                      <a:r>
                        <a:rPr lang="en-US" b="1" dirty="0"/>
                        <a:t>Value</a:t>
                      </a:r>
                    </a:p>
                  </a:txBody>
                  <a:tcPr>
                    <a:noFill/>
                  </a:tcPr>
                </a:tc>
                <a:extLst>
                  <a:ext uri="{0D108BD9-81ED-4DB2-BD59-A6C34878D82A}">
                    <a16:rowId xmlns:a16="http://schemas.microsoft.com/office/drawing/2014/main" val="1071971054"/>
                  </a:ext>
                </a:extLst>
              </a:tr>
              <a:tr h="370840">
                <a:tc>
                  <a:txBody>
                    <a:bodyPr/>
                    <a:lstStyle/>
                    <a:p>
                      <a:r>
                        <a:rPr lang="en-US" dirty="0">
                          <a:solidFill>
                            <a:schemeClr val="bg1"/>
                          </a:solidFill>
                        </a:rPr>
                        <a:t>Patient</a:t>
                      </a:r>
                    </a:p>
                  </a:txBody>
                  <a:tcPr>
                    <a:noFill/>
                  </a:tcPr>
                </a:tc>
                <a:tc>
                  <a:txBody>
                    <a:bodyPr/>
                    <a:lstStyle/>
                    <a:p>
                      <a:r>
                        <a:rPr lang="en-US" dirty="0" err="1">
                          <a:solidFill>
                            <a:schemeClr val="bg1"/>
                          </a:solidFill>
                        </a:rPr>
                        <a:t>patientID</a:t>
                      </a:r>
                      <a:endParaRPr lang="en-US" dirty="0">
                        <a:solidFill>
                          <a:schemeClr val="bg1"/>
                        </a:solidFill>
                      </a:endParaRPr>
                    </a:p>
                  </a:txBody>
                  <a:tcPr>
                    <a:noFill/>
                  </a:tcPr>
                </a:tc>
                <a:tc>
                  <a:txBody>
                    <a:bodyPr/>
                    <a:lstStyle/>
                    <a:p>
                      <a:r>
                        <a:rPr lang="en-US" dirty="0">
                          <a:solidFill>
                            <a:schemeClr val="bg1"/>
                          </a:solidFill>
                        </a:rPr>
                        <a:t>1</a:t>
                      </a:r>
                    </a:p>
                  </a:txBody>
                  <a:tcPr>
                    <a:noFill/>
                  </a:tcPr>
                </a:tc>
                <a:extLst>
                  <a:ext uri="{0D108BD9-81ED-4DB2-BD59-A6C34878D82A}">
                    <a16:rowId xmlns:a16="http://schemas.microsoft.com/office/drawing/2014/main" val="1709374415"/>
                  </a:ext>
                </a:extLst>
              </a:tr>
              <a:tr h="370840">
                <a:tc>
                  <a:txBody>
                    <a:bodyPr/>
                    <a:lstStyle/>
                    <a:p>
                      <a:r>
                        <a:rPr lang="en-US" dirty="0">
                          <a:solidFill>
                            <a:schemeClr val="bg1"/>
                          </a:solidFill>
                        </a:rPr>
                        <a:t>Patient</a:t>
                      </a:r>
                    </a:p>
                  </a:txBody>
                  <a:tcPr>
                    <a:noFill/>
                  </a:tcPr>
                </a:tc>
                <a:tc>
                  <a:txBody>
                    <a:bodyPr/>
                    <a:lstStyle/>
                    <a:p>
                      <a:r>
                        <a:rPr lang="en-US" dirty="0" err="1">
                          <a:solidFill>
                            <a:schemeClr val="bg1"/>
                          </a:solidFill>
                        </a:rPr>
                        <a:t>dob</a:t>
                      </a:r>
                      <a:r>
                        <a:rPr lang="en-US" dirty="0">
                          <a:solidFill>
                            <a:schemeClr val="bg1"/>
                          </a:solidFill>
                        </a:rPr>
                        <a:t> </a:t>
                      </a:r>
                    </a:p>
                  </a:txBody>
                  <a:tcPr>
                    <a:noFill/>
                  </a:tcPr>
                </a:tc>
                <a:tc>
                  <a:txBody>
                    <a:bodyPr/>
                    <a:lstStyle/>
                    <a:p>
                      <a:r>
                        <a:rPr lang="en-US" dirty="0">
                          <a:solidFill>
                            <a:schemeClr val="bg1"/>
                          </a:solidFill>
                        </a:rPr>
                        <a:t>10/1/1998</a:t>
                      </a:r>
                    </a:p>
                  </a:txBody>
                  <a:tcPr>
                    <a:noFill/>
                  </a:tcPr>
                </a:tc>
                <a:extLst>
                  <a:ext uri="{0D108BD9-81ED-4DB2-BD59-A6C34878D82A}">
                    <a16:rowId xmlns:a16="http://schemas.microsoft.com/office/drawing/2014/main" val="4170375487"/>
                  </a:ext>
                </a:extLst>
              </a:tr>
              <a:tr h="370840">
                <a:tc>
                  <a:txBody>
                    <a:bodyPr/>
                    <a:lstStyle/>
                    <a:p>
                      <a:r>
                        <a:rPr lang="en-US" dirty="0">
                          <a:solidFill>
                            <a:schemeClr val="bg1"/>
                          </a:solidFill>
                        </a:rPr>
                        <a:t>Patient</a:t>
                      </a:r>
                    </a:p>
                  </a:txBody>
                  <a:tcPr>
                    <a:noFill/>
                  </a:tcPr>
                </a:tc>
                <a:tc>
                  <a:txBody>
                    <a:bodyPr/>
                    <a:lstStyle/>
                    <a:p>
                      <a:r>
                        <a:rPr lang="en-US" dirty="0">
                          <a:solidFill>
                            <a:schemeClr val="bg1"/>
                          </a:solidFill>
                        </a:rPr>
                        <a:t>sex</a:t>
                      </a:r>
                    </a:p>
                  </a:txBody>
                  <a:tcPr>
                    <a:noFill/>
                  </a:tcPr>
                </a:tc>
                <a:tc>
                  <a:txBody>
                    <a:bodyPr/>
                    <a:lstStyle/>
                    <a:p>
                      <a:r>
                        <a:rPr lang="en-US" dirty="0">
                          <a:solidFill>
                            <a:schemeClr val="bg1"/>
                          </a:solidFill>
                        </a:rPr>
                        <a:t>1</a:t>
                      </a:r>
                    </a:p>
                  </a:txBody>
                  <a:tcPr>
                    <a:noFill/>
                  </a:tcPr>
                </a:tc>
                <a:extLst>
                  <a:ext uri="{0D108BD9-81ED-4DB2-BD59-A6C34878D82A}">
                    <a16:rowId xmlns:a16="http://schemas.microsoft.com/office/drawing/2014/main" val="2894549990"/>
                  </a:ext>
                </a:extLst>
              </a:tr>
              <a:tr h="370840">
                <a:tc>
                  <a:txBody>
                    <a:bodyPr/>
                    <a:lstStyle/>
                    <a:p>
                      <a:r>
                        <a:rPr lang="en-US" dirty="0">
                          <a:solidFill>
                            <a:schemeClr val="bg1"/>
                          </a:solidFill>
                        </a:rPr>
                        <a:t>Admissions</a:t>
                      </a:r>
                    </a:p>
                  </a:txBody>
                  <a:tcPr>
                    <a:noFill/>
                  </a:tcPr>
                </a:tc>
                <a:tc>
                  <a:txBody>
                    <a:bodyPr/>
                    <a:lstStyle/>
                    <a:p>
                      <a:r>
                        <a:rPr lang="en-US" dirty="0" err="1">
                          <a:solidFill>
                            <a:schemeClr val="bg1"/>
                          </a:solidFill>
                        </a:rPr>
                        <a:t>adm_date</a:t>
                      </a:r>
                      <a:endParaRPr lang="en-US" dirty="0">
                        <a:solidFill>
                          <a:schemeClr val="bg1"/>
                        </a:solidFill>
                      </a:endParaRPr>
                    </a:p>
                  </a:txBody>
                  <a:tcPr>
                    <a:noFill/>
                  </a:tcPr>
                </a:tc>
                <a:tc>
                  <a:txBody>
                    <a:bodyPr/>
                    <a:lstStyle/>
                    <a:p>
                      <a:r>
                        <a:rPr lang="en-US" dirty="0">
                          <a:solidFill>
                            <a:schemeClr val="bg1"/>
                          </a:solidFill>
                        </a:rPr>
                        <a:t>10/1/1998</a:t>
                      </a:r>
                    </a:p>
                  </a:txBody>
                  <a:tcPr>
                    <a:noFill/>
                  </a:tcPr>
                </a:tc>
                <a:extLst>
                  <a:ext uri="{0D108BD9-81ED-4DB2-BD59-A6C34878D82A}">
                    <a16:rowId xmlns:a16="http://schemas.microsoft.com/office/drawing/2014/main" val="1294272217"/>
                  </a:ext>
                </a:extLst>
              </a:tr>
              <a:tr h="370840">
                <a:tc>
                  <a:txBody>
                    <a:bodyPr/>
                    <a:lstStyle/>
                    <a:p>
                      <a:r>
                        <a:rPr lang="en-US" dirty="0">
                          <a:solidFill>
                            <a:schemeClr val="bg1"/>
                          </a:solidFill>
                        </a:rPr>
                        <a:t>Admissions</a:t>
                      </a:r>
                    </a:p>
                  </a:txBody>
                  <a:tcPr>
                    <a:noFill/>
                  </a:tcPr>
                </a:tc>
                <a:tc>
                  <a:txBody>
                    <a:bodyPr/>
                    <a:lstStyle/>
                    <a:p>
                      <a:r>
                        <a:rPr lang="en-US" dirty="0">
                          <a:solidFill>
                            <a:schemeClr val="bg1"/>
                          </a:solidFill>
                        </a:rPr>
                        <a:t>hospital  </a:t>
                      </a:r>
                    </a:p>
                  </a:txBody>
                  <a:tcPr>
                    <a:noFill/>
                  </a:tcPr>
                </a:tc>
                <a:tc>
                  <a:txBody>
                    <a:bodyPr/>
                    <a:lstStyle/>
                    <a:p>
                      <a:r>
                        <a:rPr lang="en-US" dirty="0">
                          <a:solidFill>
                            <a:schemeClr val="bg1"/>
                          </a:solidFill>
                        </a:rPr>
                        <a:t>HUP</a:t>
                      </a:r>
                    </a:p>
                  </a:txBody>
                  <a:tcPr>
                    <a:noFill/>
                  </a:tcPr>
                </a:tc>
                <a:extLst>
                  <a:ext uri="{0D108BD9-81ED-4DB2-BD59-A6C34878D82A}">
                    <a16:rowId xmlns:a16="http://schemas.microsoft.com/office/drawing/2014/main" val="2089338777"/>
                  </a:ext>
                </a:extLst>
              </a:tr>
              <a:tr h="370840">
                <a:tc>
                  <a:txBody>
                    <a:bodyPr/>
                    <a:lstStyle/>
                    <a:p>
                      <a:r>
                        <a:rPr lang="en-US" dirty="0">
                          <a:solidFill>
                            <a:schemeClr val="bg1"/>
                          </a:solidFill>
                        </a:rPr>
                        <a:t>Admissions</a:t>
                      </a:r>
                    </a:p>
                  </a:txBody>
                  <a:tcPr>
                    <a:noFill/>
                  </a:tcPr>
                </a:tc>
                <a:tc>
                  <a:txBody>
                    <a:bodyPr/>
                    <a:lstStyle/>
                    <a:p>
                      <a:r>
                        <a:rPr lang="en-US" dirty="0" err="1">
                          <a:solidFill>
                            <a:schemeClr val="bg1"/>
                          </a:solidFill>
                        </a:rPr>
                        <a:t>adm_date</a:t>
                      </a:r>
                      <a:endParaRPr lang="en-US" dirty="0">
                        <a:solidFill>
                          <a:schemeClr val="bg1"/>
                        </a:solidFill>
                      </a:endParaRPr>
                    </a:p>
                  </a:txBody>
                  <a:tcPr>
                    <a:noFill/>
                  </a:tcPr>
                </a:tc>
                <a:tc>
                  <a:txBody>
                    <a:bodyPr/>
                    <a:lstStyle/>
                    <a:p>
                      <a:r>
                        <a:rPr lang="en-US" dirty="0">
                          <a:solidFill>
                            <a:schemeClr val="bg1"/>
                          </a:solidFill>
                        </a:rPr>
                        <a:t>4/16/2004</a:t>
                      </a:r>
                    </a:p>
                  </a:txBody>
                  <a:tcPr>
                    <a:noFill/>
                  </a:tcPr>
                </a:tc>
                <a:extLst>
                  <a:ext uri="{0D108BD9-81ED-4DB2-BD59-A6C34878D82A}">
                    <a16:rowId xmlns:a16="http://schemas.microsoft.com/office/drawing/2014/main" val="3880102577"/>
                  </a:ext>
                </a:extLst>
              </a:tr>
              <a:tr h="370840">
                <a:tc>
                  <a:txBody>
                    <a:bodyPr/>
                    <a:lstStyle/>
                    <a:p>
                      <a:r>
                        <a:rPr lang="en-US" dirty="0">
                          <a:solidFill>
                            <a:schemeClr val="bg1"/>
                          </a:solidFill>
                        </a:rPr>
                        <a:t>Admissions</a:t>
                      </a:r>
                    </a:p>
                  </a:txBody>
                  <a:tcPr>
                    <a:noFill/>
                  </a:tcPr>
                </a:tc>
                <a:tc>
                  <a:txBody>
                    <a:bodyPr/>
                    <a:lstStyle/>
                    <a:p>
                      <a:r>
                        <a:rPr lang="en-US" dirty="0">
                          <a:solidFill>
                            <a:schemeClr val="bg1"/>
                          </a:solidFill>
                        </a:rPr>
                        <a:t>hospital  </a:t>
                      </a:r>
                    </a:p>
                  </a:txBody>
                  <a:tcPr>
                    <a:noFill/>
                  </a:tcPr>
                </a:tc>
                <a:tc>
                  <a:txBody>
                    <a:bodyPr/>
                    <a:lstStyle/>
                    <a:p>
                      <a:r>
                        <a:rPr lang="en-US" dirty="0">
                          <a:solidFill>
                            <a:schemeClr val="bg1"/>
                          </a:solidFill>
                        </a:rPr>
                        <a:t>PUPMC</a:t>
                      </a:r>
                    </a:p>
                  </a:txBody>
                  <a:tcPr>
                    <a:noFill/>
                  </a:tcPr>
                </a:tc>
                <a:extLst>
                  <a:ext uri="{0D108BD9-81ED-4DB2-BD59-A6C34878D82A}">
                    <a16:rowId xmlns:a16="http://schemas.microsoft.com/office/drawing/2014/main" val="2269551462"/>
                  </a:ext>
                </a:extLst>
              </a:tr>
              <a:tr h="370840">
                <a:tc>
                  <a:txBody>
                    <a:bodyPr/>
                    <a:lstStyle/>
                    <a:p>
                      <a:pPr algn="ctr"/>
                      <a:r>
                        <a:rPr lang="en-US" dirty="0">
                          <a:solidFill>
                            <a:schemeClr val="bg1"/>
                          </a:solidFill>
                        </a:rPr>
                        <a:t>…</a:t>
                      </a:r>
                    </a:p>
                  </a:txBody>
                  <a:tcPr>
                    <a:noFill/>
                  </a:tcPr>
                </a:tc>
                <a:tc>
                  <a:txBody>
                    <a:bodyPr/>
                    <a:lstStyle/>
                    <a:p>
                      <a:pPr algn="ctr"/>
                      <a:r>
                        <a:rPr lang="en-US" dirty="0">
                          <a:solidFill>
                            <a:schemeClr val="bg1"/>
                          </a:solidFill>
                        </a:rPr>
                        <a:t>…</a:t>
                      </a:r>
                    </a:p>
                  </a:txBody>
                  <a:tcPr>
                    <a:noFill/>
                  </a:tcPr>
                </a:tc>
                <a:tc>
                  <a:txBody>
                    <a:bodyPr/>
                    <a:lstStyle/>
                    <a:p>
                      <a:pPr algn="ctr"/>
                      <a:r>
                        <a:rPr lang="en-US" dirty="0">
                          <a:solidFill>
                            <a:schemeClr val="bg1"/>
                          </a:solidFill>
                        </a:rPr>
                        <a:t>…</a:t>
                      </a:r>
                    </a:p>
                  </a:txBody>
                  <a:tcPr>
                    <a:noFill/>
                  </a:tcPr>
                </a:tc>
                <a:extLst>
                  <a:ext uri="{0D108BD9-81ED-4DB2-BD59-A6C34878D82A}">
                    <a16:rowId xmlns:a16="http://schemas.microsoft.com/office/drawing/2014/main" val="3203539045"/>
                  </a:ext>
                </a:extLst>
              </a:tr>
            </a:tbl>
          </a:graphicData>
        </a:graphic>
      </p:graphicFrame>
      <p:sp>
        <p:nvSpPr>
          <p:cNvPr id="7" name="TextBox 6">
            <a:extLst>
              <a:ext uri="{FF2B5EF4-FFF2-40B4-BE49-F238E27FC236}">
                <a16:creationId xmlns:a16="http://schemas.microsoft.com/office/drawing/2014/main" id="{E18DA22D-56A2-7C4A-BD02-170245D9A4CB}"/>
              </a:ext>
            </a:extLst>
          </p:cNvPr>
          <p:cNvSpPr txBox="1"/>
          <p:nvPr/>
        </p:nvSpPr>
        <p:spPr>
          <a:xfrm rot="16200000">
            <a:off x="798572" y="1790696"/>
            <a:ext cx="1210588" cy="369332"/>
          </a:xfrm>
          <a:prstGeom prst="rect">
            <a:avLst/>
          </a:prstGeom>
          <a:noFill/>
        </p:spPr>
        <p:txBody>
          <a:bodyPr wrap="none" rtlCol="0">
            <a:spAutoFit/>
          </a:bodyPr>
          <a:lstStyle/>
          <a:p>
            <a:r>
              <a:rPr lang="en-US" dirty="0">
                <a:solidFill>
                  <a:srgbClr val="FF9900"/>
                </a:solidFill>
              </a:rPr>
              <a:t>Relational</a:t>
            </a:r>
          </a:p>
        </p:txBody>
      </p:sp>
      <p:sp>
        <p:nvSpPr>
          <p:cNvPr id="10" name="TextBox 9">
            <a:extLst>
              <a:ext uri="{FF2B5EF4-FFF2-40B4-BE49-F238E27FC236}">
                <a16:creationId xmlns:a16="http://schemas.microsoft.com/office/drawing/2014/main" id="{ADA738CA-869E-304B-BA4E-F2BF5AEF5374}"/>
              </a:ext>
            </a:extLst>
          </p:cNvPr>
          <p:cNvSpPr txBox="1"/>
          <p:nvPr/>
        </p:nvSpPr>
        <p:spPr>
          <a:xfrm rot="16200000">
            <a:off x="1165461" y="4611628"/>
            <a:ext cx="629211" cy="369332"/>
          </a:xfrm>
          <a:prstGeom prst="rect">
            <a:avLst/>
          </a:prstGeom>
          <a:noFill/>
        </p:spPr>
        <p:txBody>
          <a:bodyPr wrap="none" rtlCol="0">
            <a:spAutoFit/>
          </a:bodyPr>
          <a:lstStyle/>
          <a:p>
            <a:r>
              <a:rPr lang="en-US" dirty="0">
                <a:solidFill>
                  <a:srgbClr val="FF9900"/>
                </a:solidFill>
              </a:rPr>
              <a:t>EAV</a:t>
            </a:r>
          </a:p>
        </p:txBody>
      </p:sp>
      <p:cxnSp>
        <p:nvCxnSpPr>
          <p:cNvPr id="12" name="Straight Connector 11">
            <a:extLst>
              <a:ext uri="{FF2B5EF4-FFF2-40B4-BE49-F238E27FC236}">
                <a16:creationId xmlns:a16="http://schemas.microsoft.com/office/drawing/2014/main" id="{81AA71B8-37EC-344D-8F4E-82226D8262E9}"/>
              </a:ext>
            </a:extLst>
          </p:cNvPr>
          <p:cNvCxnSpPr/>
          <p:nvPr/>
        </p:nvCxnSpPr>
        <p:spPr>
          <a:xfrm>
            <a:off x="533400" y="3200400"/>
            <a:ext cx="8458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11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74638"/>
            <a:ext cx="8763000" cy="1143000"/>
          </a:xfrm>
        </p:spPr>
        <p:txBody>
          <a:bodyPr/>
          <a:lstStyle/>
          <a:p>
            <a:r>
              <a:rPr lang="en-US" sz="4000" dirty="0"/>
              <a:t>An example of a table in EAV format</a:t>
            </a:r>
          </a:p>
        </p:txBody>
      </p:sp>
      <p:graphicFrame>
        <p:nvGraphicFramePr>
          <p:cNvPr id="5" name="Table 4"/>
          <p:cNvGraphicFramePr>
            <a:graphicFrameLocks noGrp="1"/>
          </p:cNvGraphicFramePr>
          <p:nvPr>
            <p:extLst/>
          </p:nvPr>
        </p:nvGraphicFramePr>
        <p:xfrm>
          <a:off x="304796" y="1981200"/>
          <a:ext cx="8534404" cy="2602484"/>
        </p:xfrm>
        <a:graphic>
          <a:graphicData uri="http://schemas.openxmlformats.org/drawingml/2006/table">
            <a:tbl>
              <a:tblPr/>
              <a:tblGrid>
                <a:gridCol w="558870">
                  <a:extLst>
                    <a:ext uri="{9D8B030D-6E8A-4147-A177-3AD203B41FA5}">
                      <a16:colId xmlns:a16="http://schemas.microsoft.com/office/drawing/2014/main" val="20000"/>
                    </a:ext>
                  </a:extLst>
                </a:gridCol>
                <a:gridCol w="558870">
                  <a:extLst>
                    <a:ext uri="{9D8B030D-6E8A-4147-A177-3AD203B41FA5}">
                      <a16:colId xmlns:a16="http://schemas.microsoft.com/office/drawing/2014/main" val="20001"/>
                    </a:ext>
                  </a:extLst>
                </a:gridCol>
                <a:gridCol w="558870">
                  <a:extLst>
                    <a:ext uri="{9D8B030D-6E8A-4147-A177-3AD203B41FA5}">
                      <a16:colId xmlns:a16="http://schemas.microsoft.com/office/drawing/2014/main" val="20002"/>
                    </a:ext>
                  </a:extLst>
                </a:gridCol>
                <a:gridCol w="1066594">
                  <a:extLst>
                    <a:ext uri="{9D8B030D-6E8A-4147-A177-3AD203B41FA5}">
                      <a16:colId xmlns:a16="http://schemas.microsoft.com/office/drawing/2014/main" val="20003"/>
                    </a:ext>
                  </a:extLst>
                </a:gridCol>
                <a:gridCol w="866163">
                  <a:extLst>
                    <a:ext uri="{9D8B030D-6E8A-4147-A177-3AD203B41FA5}">
                      <a16:colId xmlns:a16="http://schemas.microsoft.com/office/drawing/2014/main" val="20004"/>
                    </a:ext>
                  </a:extLst>
                </a:gridCol>
                <a:gridCol w="558870">
                  <a:extLst>
                    <a:ext uri="{9D8B030D-6E8A-4147-A177-3AD203B41FA5}">
                      <a16:colId xmlns:a16="http://schemas.microsoft.com/office/drawing/2014/main" val="20005"/>
                    </a:ext>
                  </a:extLst>
                </a:gridCol>
                <a:gridCol w="1292385">
                  <a:extLst>
                    <a:ext uri="{9D8B030D-6E8A-4147-A177-3AD203B41FA5}">
                      <a16:colId xmlns:a16="http://schemas.microsoft.com/office/drawing/2014/main" val="20006"/>
                    </a:ext>
                  </a:extLst>
                </a:gridCol>
                <a:gridCol w="689855">
                  <a:extLst>
                    <a:ext uri="{9D8B030D-6E8A-4147-A177-3AD203B41FA5}">
                      <a16:colId xmlns:a16="http://schemas.microsoft.com/office/drawing/2014/main" val="20007"/>
                    </a:ext>
                  </a:extLst>
                </a:gridCol>
                <a:gridCol w="2383927">
                  <a:extLst>
                    <a:ext uri="{9D8B030D-6E8A-4147-A177-3AD203B41FA5}">
                      <a16:colId xmlns:a16="http://schemas.microsoft.com/office/drawing/2014/main" val="20008"/>
                    </a:ext>
                  </a:extLst>
                </a:gridCol>
              </a:tblGrid>
              <a:tr h="360155">
                <a:tc>
                  <a:txBody>
                    <a:bodyPr/>
                    <a:lstStyle/>
                    <a:p>
                      <a:pPr algn="l" fontAlgn="b"/>
                      <a:r>
                        <a:rPr lang="en-US" sz="1000" b="0" i="0" u="none" strike="noStrike" dirty="0">
                          <a:solidFill>
                            <a:schemeClr val="tx1"/>
                          </a:solidFill>
                          <a:effectLst/>
                          <a:latin typeface="Calibri"/>
                        </a:rPr>
                        <a:t>Patient ID</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Age (years)</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Gender</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Event Type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Event Name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Event Code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Start Date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End Date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Relevant Data</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Platelet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Platelet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dirty="0">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Result: 251 THO/</a:t>
                      </a:r>
                      <a:r>
                        <a:rPr lang="en-US" sz="1000" b="0" i="0" u="none" strike="noStrike" dirty="0" err="1">
                          <a:solidFill>
                            <a:schemeClr val="tx1"/>
                          </a:solidFill>
                          <a:effectLst/>
                          <a:latin typeface="Calibri"/>
                        </a:rPr>
                        <a:t>uL</a:t>
                      </a:r>
                      <a:r>
                        <a:rPr lang="en-US" sz="1000" b="0" i="0" u="none" strike="noStrike" dirty="0">
                          <a:solidFill>
                            <a:schemeClr val="tx1"/>
                          </a:solidFill>
                          <a:effectLst/>
                          <a:latin typeface="Calibri"/>
                        </a:rPr>
                        <a: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0155">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nrRBCPOP</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nrRBCPOP</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Unit of Measure Not Available,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155">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 Neutro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 </a:t>
                      </a:r>
                      <a:r>
                        <a:rPr lang="en-US" sz="1000" b="0" i="0" u="none" strike="noStrike" dirty="0" err="1">
                          <a:solidFill>
                            <a:schemeClr val="tx1"/>
                          </a:solidFill>
                          <a:effectLst/>
                          <a:latin typeface="Calibri"/>
                        </a:rPr>
                        <a:t>Neutro</a:t>
                      </a:r>
                      <a:r>
                        <a:rPr lang="en-US" sz="1000" b="0" i="0" u="none" strike="noStrike" dirty="0">
                          <a:solidFill>
                            <a:schemeClr val="tx1"/>
                          </a:solidFill>
                          <a:effectLst/>
                          <a:latin typeface="Calibri"/>
                        </a:rPr>
                        <a:t>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65 %,</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MCHC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MCHC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34 g/dL,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AMC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AMC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0 THO/uL,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dirty="0">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Chloride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Chloride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100 mmol/L,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Alk Phos</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Alk Phos</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47 U/L,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60155">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 Mono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 Mono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6 %,</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ALT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ALT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Result: 13 U/L,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6" name="TextBox 5"/>
          <p:cNvSpPr txBox="1"/>
          <p:nvPr/>
        </p:nvSpPr>
        <p:spPr>
          <a:xfrm>
            <a:off x="107474" y="5147246"/>
            <a:ext cx="8929047" cy="830997"/>
          </a:xfrm>
          <a:prstGeom prst="rect">
            <a:avLst/>
          </a:prstGeom>
          <a:noFill/>
        </p:spPr>
        <p:txBody>
          <a:bodyPr wrap="none" rtlCol="0">
            <a:spAutoFit/>
          </a:bodyPr>
          <a:lstStyle/>
          <a:p>
            <a:r>
              <a:rPr lang="en-US" sz="2400" dirty="0">
                <a:solidFill>
                  <a:schemeClr val="bg1"/>
                </a:solidFill>
              </a:rPr>
              <a:t>If you wanted to obtain mean platelet counts across all patients, </a:t>
            </a:r>
          </a:p>
          <a:p>
            <a:pPr algn="ctr"/>
            <a:r>
              <a:rPr lang="en-US" sz="2400" dirty="0">
                <a:solidFill>
                  <a:schemeClr val="bg1"/>
                </a:solidFill>
              </a:rPr>
              <a:t>How would you do it?</a:t>
            </a:r>
          </a:p>
        </p:txBody>
      </p:sp>
      <p:sp>
        <p:nvSpPr>
          <p:cNvPr id="2" name="Rectangle 1">
            <a:extLst>
              <a:ext uri="{FF2B5EF4-FFF2-40B4-BE49-F238E27FC236}">
                <a16:creationId xmlns:a16="http://schemas.microsoft.com/office/drawing/2014/main" id="{66441981-1E37-5F4B-9219-E38FA208A736}"/>
              </a:ext>
            </a:extLst>
          </p:cNvPr>
          <p:cNvSpPr/>
          <p:nvPr/>
        </p:nvSpPr>
        <p:spPr>
          <a:xfrm>
            <a:off x="1981200" y="1981200"/>
            <a:ext cx="1066800" cy="412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E8C374-601B-404A-9DE3-18B2252CCCDC}"/>
              </a:ext>
            </a:extLst>
          </p:cNvPr>
          <p:cNvSpPr/>
          <p:nvPr/>
        </p:nvSpPr>
        <p:spPr>
          <a:xfrm>
            <a:off x="3048000" y="1981200"/>
            <a:ext cx="914400" cy="412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8A47BB-F6A3-1F49-BA81-DDF58B53C1A8}"/>
              </a:ext>
            </a:extLst>
          </p:cNvPr>
          <p:cNvSpPr/>
          <p:nvPr/>
        </p:nvSpPr>
        <p:spPr>
          <a:xfrm>
            <a:off x="6477000" y="1981200"/>
            <a:ext cx="2362200" cy="412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02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lstStyle/>
          <a:p>
            <a:r>
              <a:rPr lang="en-US" dirty="0"/>
              <a:t>Here are the issues for this query</a:t>
            </a:r>
          </a:p>
        </p:txBody>
      </p:sp>
      <p:sp>
        <p:nvSpPr>
          <p:cNvPr id="3" name="Content Placeholder 2"/>
          <p:cNvSpPr>
            <a:spLocks noGrp="1"/>
          </p:cNvSpPr>
          <p:nvPr>
            <p:ph idx="1"/>
          </p:nvPr>
        </p:nvSpPr>
        <p:spPr/>
        <p:txBody>
          <a:bodyPr/>
          <a:lstStyle/>
          <a:p>
            <a:r>
              <a:rPr lang="en-US" dirty="0"/>
              <a:t>There is a record for each component of a lab test</a:t>
            </a:r>
          </a:p>
          <a:p>
            <a:r>
              <a:rPr lang="en-US" dirty="0"/>
              <a:t>You would need many joins to retrieve each platelet instance, because they are spread out  in separate rows</a:t>
            </a:r>
          </a:p>
          <a:p>
            <a:r>
              <a:rPr lang="en-US" dirty="0"/>
              <a:t>The values have to be parsed from the units of measurement</a:t>
            </a:r>
          </a:p>
          <a:p>
            <a:pPr lvl="1"/>
            <a:endParaRPr lang="en-US" dirty="0"/>
          </a:p>
        </p:txBody>
      </p:sp>
    </p:spTree>
    <p:extLst>
      <p:ext uri="{BB962C8B-B14F-4D97-AF65-F5344CB8AC3E}">
        <p14:creationId xmlns:p14="http://schemas.microsoft.com/office/powerpoint/2010/main" val="3999335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success: 1</a:t>
            </a:r>
          </a:p>
        </p:txBody>
      </p:sp>
      <p:sp>
        <p:nvSpPr>
          <p:cNvPr id="3" name="Content Placeholder 2"/>
          <p:cNvSpPr>
            <a:spLocks noGrp="1"/>
          </p:cNvSpPr>
          <p:nvPr>
            <p:ph idx="1"/>
          </p:nvPr>
        </p:nvSpPr>
        <p:spPr/>
        <p:txBody>
          <a:bodyPr/>
          <a:lstStyle/>
          <a:p>
            <a:pPr marL="514350" indent="-514350">
              <a:buFont typeface="+mj-lt"/>
              <a:buAutoNum type="arabicPeriod"/>
            </a:pPr>
            <a:r>
              <a:rPr lang="en-US" dirty="0"/>
              <a:t>Import the table as-is into </a:t>
            </a:r>
            <a:r>
              <a:rPr lang="en-US" dirty="0" err="1"/>
              <a:t>platelets_EAV</a:t>
            </a:r>
            <a:br>
              <a:rPr lang="en-US" dirty="0"/>
            </a:br>
            <a:endParaRPr lang="en-US" dirty="0"/>
          </a:p>
          <a:p>
            <a:pPr marL="514350" indent="-514350">
              <a:buFont typeface="+mj-lt"/>
              <a:buAutoNum type="arabicPeriod"/>
            </a:pPr>
            <a:r>
              <a:rPr lang="en-US" dirty="0"/>
              <a:t>Create a new table:</a:t>
            </a:r>
          </a:p>
          <a:p>
            <a:pPr marL="400050" lvl="1" indent="0">
              <a:buNone/>
            </a:pPr>
            <a:r>
              <a:rPr lang="en-US" dirty="0"/>
              <a:t>CREATE TABLE </a:t>
            </a:r>
            <a:r>
              <a:rPr lang="en-US" dirty="0" err="1"/>
              <a:t>platelets_new</a:t>
            </a:r>
            <a:r>
              <a:rPr lang="en-US" dirty="0"/>
              <a:t> (</a:t>
            </a:r>
          </a:p>
          <a:p>
            <a:pPr marL="400050" lvl="1" indent="0">
              <a:buNone/>
            </a:pPr>
            <a:r>
              <a:rPr lang="en-US" dirty="0"/>
              <a:t>	</a:t>
            </a:r>
            <a:r>
              <a:rPr lang="en-US" dirty="0" err="1"/>
              <a:t>patient_ID</a:t>
            </a:r>
            <a:r>
              <a:rPr lang="en-US" dirty="0"/>
              <a:t> INT NOT NULL, </a:t>
            </a:r>
          </a:p>
          <a:p>
            <a:pPr marL="400050" lvl="1" indent="0">
              <a:buNone/>
            </a:pPr>
            <a:r>
              <a:rPr lang="en-US" dirty="0"/>
              <a:t>	</a:t>
            </a:r>
            <a:r>
              <a:rPr lang="en-US" dirty="0" err="1"/>
              <a:t>start_date</a:t>
            </a:r>
            <a:r>
              <a:rPr lang="en-US" dirty="0"/>
              <a:t> DATETIME, </a:t>
            </a:r>
          </a:p>
          <a:p>
            <a:pPr marL="400050" lvl="1" indent="0">
              <a:buNone/>
            </a:pPr>
            <a:r>
              <a:rPr lang="en-US" dirty="0"/>
              <a:t>	</a:t>
            </a:r>
            <a:r>
              <a:rPr lang="en-US" dirty="0" err="1"/>
              <a:t>event_name</a:t>
            </a:r>
            <a:r>
              <a:rPr lang="en-US" dirty="0"/>
              <a:t> VARCHAR(30),</a:t>
            </a:r>
          </a:p>
          <a:p>
            <a:pPr marL="400050" lvl="1" indent="0">
              <a:buNone/>
            </a:pPr>
            <a:r>
              <a:rPr lang="en-US" dirty="0"/>
              <a:t>	</a:t>
            </a:r>
            <a:r>
              <a:rPr lang="en-US" dirty="0" err="1"/>
              <a:t>platelet_count</a:t>
            </a:r>
            <a:r>
              <a:rPr lang="en-US" dirty="0"/>
              <a:t> FLOAT,</a:t>
            </a:r>
          </a:p>
          <a:p>
            <a:pPr marL="400050" lvl="1" indent="0">
              <a:buNone/>
            </a:pPr>
            <a:r>
              <a:rPr lang="en-US" dirty="0"/>
              <a:t>	PRIMARY KEY (</a:t>
            </a:r>
            <a:r>
              <a:rPr lang="en-US" dirty="0" err="1"/>
              <a:t>patient_ID</a:t>
            </a:r>
            <a:r>
              <a:rPr lang="en-US" dirty="0"/>
              <a:t>, </a:t>
            </a:r>
            <a:r>
              <a:rPr lang="en-US" dirty="0" err="1"/>
              <a:t>lab_date</a:t>
            </a:r>
            <a:r>
              <a:rPr lang="en-US" dirty="0"/>
              <a:t>)); </a:t>
            </a:r>
          </a:p>
          <a:p>
            <a:pPr marL="400050" lvl="1" indent="0">
              <a:buNone/>
            </a:pPr>
            <a:endParaRPr lang="en-US" dirty="0"/>
          </a:p>
          <a:p>
            <a:pPr marL="400050" lvl="1" indent="0">
              <a:buNone/>
            </a:pPr>
            <a:r>
              <a:rPr lang="en-US" dirty="0"/>
              <a:t>	</a:t>
            </a:r>
          </a:p>
          <a:p>
            <a:pPr marL="514350" indent="-514350">
              <a:buFont typeface="+mj-lt"/>
              <a:buAutoNum type="arabicPeriod"/>
            </a:pPr>
            <a:endParaRPr lang="en-US" dirty="0"/>
          </a:p>
        </p:txBody>
      </p:sp>
    </p:spTree>
    <p:extLst>
      <p:ext uri="{BB962C8B-B14F-4D97-AF65-F5344CB8AC3E}">
        <p14:creationId xmlns:p14="http://schemas.microsoft.com/office/powerpoint/2010/main" val="409471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31838"/>
          </a:xfrm>
        </p:spPr>
        <p:txBody>
          <a:bodyPr/>
          <a:lstStyle/>
          <a:p>
            <a:r>
              <a:rPr lang="en-US" dirty="0"/>
              <a:t>Steps to success: 2</a:t>
            </a:r>
          </a:p>
        </p:txBody>
      </p:sp>
      <p:sp>
        <p:nvSpPr>
          <p:cNvPr id="3" name="Content Placeholder 2"/>
          <p:cNvSpPr>
            <a:spLocks noGrp="1"/>
          </p:cNvSpPr>
          <p:nvPr>
            <p:ph idx="1"/>
          </p:nvPr>
        </p:nvSpPr>
        <p:spPr>
          <a:xfrm>
            <a:off x="228600" y="1189037"/>
            <a:ext cx="8686800" cy="4525963"/>
          </a:xfrm>
        </p:spPr>
        <p:txBody>
          <a:bodyPr/>
          <a:lstStyle/>
          <a:p>
            <a:pPr marL="514350" indent="-514350">
              <a:buFont typeface="+mj-lt"/>
              <a:buAutoNum type="arabicPeriod" startAt="3"/>
            </a:pPr>
            <a:r>
              <a:rPr lang="en-US" dirty="0"/>
              <a:t>Convert and transfer the data:</a:t>
            </a:r>
            <a:br>
              <a:rPr lang="en-US" dirty="0"/>
            </a:br>
            <a:endParaRPr lang="en-US" dirty="0"/>
          </a:p>
          <a:p>
            <a:pPr marL="0" indent="0">
              <a:buNone/>
            </a:pPr>
            <a:r>
              <a:rPr lang="en-US" sz="2000" dirty="0"/>
              <a:t>INSERT INTO </a:t>
            </a:r>
            <a:r>
              <a:rPr lang="en-US" sz="2000" dirty="0" err="1"/>
              <a:t>platelets_new</a:t>
            </a:r>
            <a:endParaRPr lang="en-US" sz="2000" dirty="0"/>
          </a:p>
          <a:p>
            <a:pPr marL="0" indent="0">
              <a:buNone/>
            </a:pPr>
            <a:r>
              <a:rPr lang="en-US" sz="2000" dirty="0"/>
              <a:t>(</a:t>
            </a:r>
            <a:r>
              <a:rPr lang="en-US" sz="2000" dirty="0" err="1"/>
              <a:t>patient_ID</a:t>
            </a:r>
            <a:r>
              <a:rPr lang="en-US" sz="2000" dirty="0"/>
              <a:t>, </a:t>
            </a:r>
            <a:r>
              <a:rPr lang="en-US" sz="2000" dirty="0" err="1"/>
              <a:t>start_date</a:t>
            </a:r>
            <a:r>
              <a:rPr lang="en-US" sz="2000" dirty="0"/>
              <a:t>, </a:t>
            </a:r>
            <a:r>
              <a:rPr lang="en-US" sz="2000" dirty="0" err="1"/>
              <a:t>event_name</a:t>
            </a:r>
            <a:r>
              <a:rPr lang="en-US" sz="2000" dirty="0"/>
              <a:t>, </a:t>
            </a:r>
            <a:r>
              <a:rPr lang="en-US" sz="2000" dirty="0" err="1"/>
              <a:t>platelet_count</a:t>
            </a:r>
            <a:r>
              <a:rPr lang="en-US" sz="2000" dirty="0"/>
              <a:t>)</a:t>
            </a:r>
          </a:p>
          <a:p>
            <a:pPr marL="0" indent="0">
              <a:buNone/>
            </a:pPr>
            <a:r>
              <a:rPr lang="en-US" sz="2000" dirty="0"/>
              <a:t>SELECT </a:t>
            </a:r>
            <a:r>
              <a:rPr lang="en-US" sz="2000" dirty="0" err="1"/>
              <a:t>patient_ID</a:t>
            </a:r>
            <a:r>
              <a:rPr lang="en-US" sz="2000" dirty="0"/>
              <a:t>,</a:t>
            </a:r>
          </a:p>
          <a:p>
            <a:pPr marL="0" indent="0">
              <a:buNone/>
            </a:pPr>
            <a:r>
              <a:rPr lang="en-US" sz="2000" dirty="0"/>
              <a:t>	</a:t>
            </a:r>
            <a:r>
              <a:rPr lang="en-US" sz="2000" dirty="0" err="1"/>
              <a:t>start_date</a:t>
            </a:r>
            <a:r>
              <a:rPr lang="en-US" sz="2000" dirty="0"/>
              <a:t>,</a:t>
            </a:r>
          </a:p>
          <a:p>
            <a:pPr marL="0" indent="0">
              <a:buNone/>
            </a:pPr>
            <a:r>
              <a:rPr lang="en-US" sz="2000" dirty="0"/>
              <a:t>	</a:t>
            </a:r>
            <a:r>
              <a:rPr lang="en-US" sz="2000" dirty="0" err="1"/>
              <a:t>event_name</a:t>
            </a:r>
            <a:r>
              <a:rPr lang="en-US" sz="2000" dirty="0"/>
              <a:t>,	 </a:t>
            </a:r>
          </a:p>
          <a:p>
            <a:pPr marL="0" indent="0">
              <a:buNone/>
            </a:pPr>
            <a:r>
              <a:rPr lang="en-US" sz="2000" dirty="0"/>
              <a:t>	CASE WHEN </a:t>
            </a:r>
            <a:r>
              <a:rPr lang="en-US" sz="2000" dirty="0" err="1"/>
              <a:t>event_name</a:t>
            </a:r>
            <a:r>
              <a:rPr lang="en-US" sz="2000" dirty="0"/>
              <a:t>=‘Platelet’ THEN</a:t>
            </a:r>
          </a:p>
          <a:p>
            <a:pPr marL="0" indent="0">
              <a:buNone/>
            </a:pPr>
            <a:r>
              <a:rPr lang="en-US" sz="2000" dirty="0"/>
              <a:t>		CAST(</a:t>
            </a:r>
            <a:r>
              <a:rPr lang="en-US" sz="2000" dirty="0" err="1"/>
              <a:t>relevant_data</a:t>
            </a:r>
            <a:r>
              <a:rPr lang="en-US" sz="2000" dirty="0"/>
              <a:t>) AS 					FLOAT( SUBSTR(relevant_data,8,LOCATE(</a:t>
            </a:r>
            <a:r>
              <a:rPr lang="en-US" sz="2000" dirty="0" err="1"/>
              <a:t>relevant_data</a:t>
            </a:r>
            <a:r>
              <a:rPr lang="en-US" sz="2000" dirty="0"/>
              <a:t>,‘ ‘,9) </a:t>
            </a:r>
          </a:p>
          <a:p>
            <a:pPr marL="0" indent="0">
              <a:buNone/>
            </a:pPr>
            <a:r>
              <a:rPr lang="en-US" sz="2000" dirty="0"/>
              <a:t>		IN </a:t>
            </a:r>
            <a:r>
              <a:rPr lang="en-US" sz="2000" dirty="0" err="1"/>
              <a:t>relevant_data</a:t>
            </a:r>
            <a:r>
              <a:rPr lang="en-US" sz="2000" dirty="0"/>
              <a:t>))</a:t>
            </a:r>
          </a:p>
          <a:p>
            <a:pPr marL="0" indent="0">
              <a:buNone/>
            </a:pPr>
            <a:r>
              <a:rPr lang="en-US" sz="2000" dirty="0"/>
              <a:t>FROM </a:t>
            </a:r>
            <a:r>
              <a:rPr lang="en-US" sz="2000" dirty="0" err="1"/>
              <a:t>platelets_EAV</a:t>
            </a:r>
            <a:endParaRPr lang="en-US" sz="2000" dirty="0"/>
          </a:p>
          <a:p>
            <a:pPr marL="400050" lvl="1" indent="0">
              <a:buNone/>
            </a:pPr>
            <a:endParaRPr lang="en-US" dirty="0"/>
          </a:p>
          <a:p>
            <a:pPr marL="400050" lvl="1" indent="0">
              <a:buNone/>
            </a:pPr>
            <a:r>
              <a:rPr lang="en-US" dirty="0"/>
              <a:t>	</a:t>
            </a:r>
          </a:p>
          <a:p>
            <a:pPr marL="514350" indent="-514350">
              <a:buFont typeface="+mj-lt"/>
              <a:buAutoNum type="arabicPeriod" startAt="3"/>
            </a:pPr>
            <a:endParaRPr lang="en-US" dirty="0"/>
          </a:p>
        </p:txBody>
      </p:sp>
    </p:spTree>
    <p:extLst>
      <p:ext uri="{BB962C8B-B14F-4D97-AF65-F5344CB8AC3E}">
        <p14:creationId xmlns:p14="http://schemas.microsoft.com/office/powerpoint/2010/main" val="186682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sz="3600" dirty="0"/>
              <a:t>How did SUBSTR and LOCATE work?</a:t>
            </a:r>
          </a:p>
        </p:txBody>
      </p:sp>
      <p:graphicFrame>
        <p:nvGraphicFramePr>
          <p:cNvPr id="4" name="Table 3"/>
          <p:cNvGraphicFramePr>
            <a:graphicFrameLocks noGrp="1"/>
          </p:cNvGraphicFramePr>
          <p:nvPr>
            <p:extLst/>
          </p:nvPr>
        </p:nvGraphicFramePr>
        <p:xfrm>
          <a:off x="228600" y="1143000"/>
          <a:ext cx="8534404" cy="2602484"/>
        </p:xfrm>
        <a:graphic>
          <a:graphicData uri="http://schemas.openxmlformats.org/drawingml/2006/table">
            <a:tbl>
              <a:tblPr/>
              <a:tblGrid>
                <a:gridCol w="558870">
                  <a:extLst>
                    <a:ext uri="{9D8B030D-6E8A-4147-A177-3AD203B41FA5}">
                      <a16:colId xmlns:a16="http://schemas.microsoft.com/office/drawing/2014/main" val="20000"/>
                    </a:ext>
                  </a:extLst>
                </a:gridCol>
                <a:gridCol w="558870">
                  <a:extLst>
                    <a:ext uri="{9D8B030D-6E8A-4147-A177-3AD203B41FA5}">
                      <a16:colId xmlns:a16="http://schemas.microsoft.com/office/drawing/2014/main" val="20001"/>
                    </a:ext>
                  </a:extLst>
                </a:gridCol>
                <a:gridCol w="558870">
                  <a:extLst>
                    <a:ext uri="{9D8B030D-6E8A-4147-A177-3AD203B41FA5}">
                      <a16:colId xmlns:a16="http://schemas.microsoft.com/office/drawing/2014/main" val="20002"/>
                    </a:ext>
                  </a:extLst>
                </a:gridCol>
                <a:gridCol w="1066594">
                  <a:extLst>
                    <a:ext uri="{9D8B030D-6E8A-4147-A177-3AD203B41FA5}">
                      <a16:colId xmlns:a16="http://schemas.microsoft.com/office/drawing/2014/main" val="20003"/>
                    </a:ext>
                  </a:extLst>
                </a:gridCol>
                <a:gridCol w="866163">
                  <a:extLst>
                    <a:ext uri="{9D8B030D-6E8A-4147-A177-3AD203B41FA5}">
                      <a16:colId xmlns:a16="http://schemas.microsoft.com/office/drawing/2014/main" val="20004"/>
                    </a:ext>
                  </a:extLst>
                </a:gridCol>
                <a:gridCol w="558870">
                  <a:extLst>
                    <a:ext uri="{9D8B030D-6E8A-4147-A177-3AD203B41FA5}">
                      <a16:colId xmlns:a16="http://schemas.microsoft.com/office/drawing/2014/main" val="20005"/>
                    </a:ext>
                  </a:extLst>
                </a:gridCol>
                <a:gridCol w="1292385">
                  <a:extLst>
                    <a:ext uri="{9D8B030D-6E8A-4147-A177-3AD203B41FA5}">
                      <a16:colId xmlns:a16="http://schemas.microsoft.com/office/drawing/2014/main" val="20006"/>
                    </a:ext>
                  </a:extLst>
                </a:gridCol>
                <a:gridCol w="689855">
                  <a:extLst>
                    <a:ext uri="{9D8B030D-6E8A-4147-A177-3AD203B41FA5}">
                      <a16:colId xmlns:a16="http://schemas.microsoft.com/office/drawing/2014/main" val="20007"/>
                    </a:ext>
                  </a:extLst>
                </a:gridCol>
                <a:gridCol w="2383927">
                  <a:extLst>
                    <a:ext uri="{9D8B030D-6E8A-4147-A177-3AD203B41FA5}">
                      <a16:colId xmlns:a16="http://schemas.microsoft.com/office/drawing/2014/main" val="20008"/>
                    </a:ext>
                  </a:extLst>
                </a:gridCol>
              </a:tblGrid>
              <a:tr h="360155">
                <a:tc>
                  <a:txBody>
                    <a:bodyPr/>
                    <a:lstStyle/>
                    <a:p>
                      <a:pPr algn="l" fontAlgn="b"/>
                      <a:r>
                        <a:rPr lang="en-US" sz="1000" b="0" i="0" u="none" strike="noStrike" dirty="0">
                          <a:solidFill>
                            <a:schemeClr val="tx1"/>
                          </a:solidFill>
                          <a:effectLst/>
                          <a:latin typeface="Calibri"/>
                        </a:rPr>
                        <a:t>Patient ID</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Age (years)</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Gender</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Event Type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Event Name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Event Code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Start Date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End Date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Relevant Data</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Platelet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Platelet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dirty="0">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Result: 251 THO/</a:t>
                      </a:r>
                      <a:r>
                        <a:rPr lang="en-US" sz="1000" b="0" i="0" u="none" strike="noStrike" dirty="0" err="1">
                          <a:solidFill>
                            <a:schemeClr val="tx1"/>
                          </a:solidFill>
                          <a:effectLst/>
                          <a:latin typeface="Calibri"/>
                        </a:rPr>
                        <a:t>uL</a:t>
                      </a:r>
                      <a:r>
                        <a:rPr lang="en-US" sz="1000" b="0" i="0" u="none" strike="noStrike" dirty="0">
                          <a:solidFill>
                            <a:schemeClr val="tx1"/>
                          </a:solidFill>
                          <a:effectLst/>
                          <a:latin typeface="Calibri"/>
                        </a:rPr>
                        <a: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0155">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nrRBCPOP</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nrRBCPOP</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dirty="0">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Unit of Measure Not Available,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155">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 Neutro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 </a:t>
                      </a:r>
                      <a:r>
                        <a:rPr lang="en-US" sz="1000" b="0" i="0" u="none" strike="noStrike" dirty="0" err="1">
                          <a:solidFill>
                            <a:schemeClr val="tx1"/>
                          </a:solidFill>
                          <a:effectLst/>
                          <a:latin typeface="Calibri"/>
                        </a:rPr>
                        <a:t>Neutro</a:t>
                      </a:r>
                      <a:r>
                        <a:rPr lang="en-US" sz="1000" b="0" i="0" u="none" strike="noStrike" dirty="0">
                          <a:solidFill>
                            <a:schemeClr val="tx1"/>
                          </a:solidFill>
                          <a:effectLst/>
                          <a:latin typeface="Calibri"/>
                        </a:rPr>
                        <a:t>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65 %,</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MCHC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MCHC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34 g/dL,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AMC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AMC</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0 THO/uL,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dirty="0">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Chloride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Chloride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100 mmol/L,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Alk Phos</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Alk Phos</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47 U/L,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60155">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 Mono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 Mono Auto</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Result: 6 %,</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3644">
                <a:tc>
                  <a:txBody>
                    <a:bodyPr/>
                    <a:lstStyle/>
                    <a:p>
                      <a:pPr algn="r" fontAlgn="b"/>
                      <a:r>
                        <a:rPr lang="en-US" sz="1000" b="0" i="0" u="none" strike="noStrike">
                          <a:solidFill>
                            <a:schemeClr val="tx1"/>
                          </a:solidFill>
                          <a:effectLst/>
                          <a:latin typeface="Calibri"/>
                        </a:rPr>
                        <a:t>1031926</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FEMALE</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Diagnostic Test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ALT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tx1"/>
                          </a:solidFill>
                          <a:effectLst/>
                          <a:latin typeface="Calibri"/>
                        </a:rPr>
                        <a:t>ALT</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000" b="0" i="0" u="none" strike="noStrike">
                          <a:solidFill>
                            <a:schemeClr val="tx1"/>
                          </a:solidFill>
                          <a:effectLst/>
                          <a:latin typeface="Calibri"/>
                        </a:rPr>
                        <a:t>3/19/2012</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000" b="0" i="0" u="none" strike="noStrike">
                        <a:solidFill>
                          <a:schemeClr val="tx1"/>
                        </a:solidFill>
                        <a:effectLst/>
                        <a:latin typeface="Calibri"/>
                      </a:endParaRP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tx1"/>
                          </a:solidFill>
                          <a:effectLst/>
                          <a:latin typeface="Calibri"/>
                        </a:rPr>
                        <a:t>Result: 13 U/L,</a:t>
                      </a:r>
                    </a:p>
                  </a:txBody>
                  <a:tcPr marL="8420" marR="8420" marT="84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extBox 4"/>
          <p:cNvSpPr txBox="1"/>
          <p:nvPr/>
        </p:nvSpPr>
        <p:spPr>
          <a:xfrm>
            <a:off x="2248293" y="3821667"/>
            <a:ext cx="4051109" cy="954107"/>
          </a:xfrm>
          <a:prstGeom prst="rect">
            <a:avLst/>
          </a:prstGeom>
          <a:noFill/>
        </p:spPr>
        <p:txBody>
          <a:bodyPr wrap="none" rtlCol="0">
            <a:spAutoFit/>
          </a:bodyPr>
          <a:lstStyle/>
          <a:p>
            <a:r>
              <a:rPr lang="en-US" sz="2800" dirty="0">
                <a:solidFill>
                  <a:schemeClr val="bg1"/>
                </a:solidFill>
                <a:latin typeface="Courier New" panose="02070309020205020404" pitchFamily="49" charset="0"/>
                <a:cs typeface="Courier New" panose="02070309020205020404" pitchFamily="49" charset="0"/>
              </a:rPr>
              <a:t>Result: 251 THO/</a:t>
            </a:r>
            <a:r>
              <a:rPr lang="en-US" sz="2800" dirty="0" err="1">
                <a:solidFill>
                  <a:schemeClr val="bg1"/>
                </a:solidFill>
                <a:latin typeface="Courier New" panose="02070309020205020404" pitchFamily="49" charset="0"/>
                <a:cs typeface="Courier New" panose="02070309020205020404" pitchFamily="49" charset="0"/>
              </a:rPr>
              <a:t>uL</a:t>
            </a:r>
            <a:endParaRPr lang="en-US" sz="2800" dirty="0">
              <a:solidFill>
                <a:schemeClr val="bg1"/>
              </a:solidFill>
              <a:latin typeface="Courier New" panose="02070309020205020404" pitchFamily="49" charset="0"/>
              <a:cs typeface="Courier New" panose="02070309020205020404" pitchFamily="49" charset="0"/>
            </a:endParaRPr>
          </a:p>
          <a:p>
            <a:r>
              <a:rPr lang="en-US" sz="2800" dirty="0">
                <a:solidFill>
                  <a:schemeClr val="bg1"/>
                </a:solidFill>
                <a:latin typeface="Courier New" panose="02070309020205020404" pitchFamily="49" charset="0"/>
                <a:cs typeface="Courier New" panose="02070309020205020404" pitchFamily="49" charset="0"/>
              </a:rPr>
              <a:t>12345678</a:t>
            </a:r>
            <a:r>
              <a:rPr lang="en-US" sz="2800" dirty="0">
                <a:solidFill>
                  <a:srgbClr val="FF0000"/>
                </a:solidFill>
                <a:latin typeface="Courier New" panose="02070309020205020404" pitchFamily="49" charset="0"/>
                <a:cs typeface="Courier New" panose="02070309020205020404" pitchFamily="49" charset="0"/>
              </a:rPr>
              <a:t>9</a:t>
            </a:r>
            <a:r>
              <a:rPr lang="en-US" sz="2800" dirty="0">
                <a:solidFill>
                  <a:schemeClr val="bg1"/>
                </a:solidFill>
                <a:latin typeface="Courier New" panose="02070309020205020404" pitchFamily="49" charset="0"/>
                <a:cs typeface="Courier New" panose="02070309020205020404" pitchFamily="49" charset="0"/>
              </a:rPr>
              <a:t>012345678</a:t>
            </a:r>
          </a:p>
        </p:txBody>
      </p:sp>
      <p:sp>
        <p:nvSpPr>
          <p:cNvPr id="6" name="Rectangle 5"/>
          <p:cNvSpPr/>
          <p:nvPr/>
        </p:nvSpPr>
        <p:spPr>
          <a:xfrm>
            <a:off x="279208" y="4806553"/>
            <a:ext cx="8712391" cy="1938992"/>
          </a:xfrm>
          <a:prstGeom prst="rect">
            <a:avLst/>
          </a:prstGeom>
        </p:spPr>
        <p:txBody>
          <a:bodyPr wrap="square">
            <a:spAutoFit/>
          </a:bodyPr>
          <a:lstStyle/>
          <a:p>
            <a:pPr marL="457200" indent="-457200">
              <a:buClr>
                <a:schemeClr val="bg1"/>
              </a:buClr>
              <a:buFont typeface="+mj-lt"/>
              <a:buAutoNum type="arabicPeriod"/>
            </a:pPr>
            <a:r>
              <a:rPr lang="en-US" sz="2400" dirty="0">
                <a:solidFill>
                  <a:srgbClr val="FFC000"/>
                </a:solidFill>
              </a:rPr>
              <a:t>SUBSTR(relevant_data,9</a:t>
            </a:r>
            <a:r>
              <a:rPr lang="en-US" sz="2400" dirty="0">
                <a:solidFill>
                  <a:schemeClr val="bg1"/>
                </a:solidFill>
              </a:rPr>
              <a:t>,LOCATE(</a:t>
            </a:r>
            <a:r>
              <a:rPr lang="en-US" sz="2400" dirty="0" err="1">
                <a:solidFill>
                  <a:schemeClr val="bg1"/>
                </a:solidFill>
              </a:rPr>
              <a:t>relevant_data</a:t>
            </a:r>
            <a:r>
              <a:rPr lang="en-US" sz="2400" dirty="0">
                <a:solidFill>
                  <a:schemeClr val="bg1"/>
                </a:solidFill>
              </a:rPr>
              <a:t>,‘ ‘,9))</a:t>
            </a:r>
            <a:br>
              <a:rPr lang="en-US" sz="2400" dirty="0">
                <a:solidFill>
                  <a:schemeClr val="bg1"/>
                </a:solidFill>
              </a:rPr>
            </a:br>
            <a:r>
              <a:rPr lang="en-US" sz="2400" dirty="0">
                <a:solidFill>
                  <a:schemeClr val="bg1"/>
                </a:solidFill>
              </a:rPr>
              <a:t>	 		</a:t>
            </a:r>
            <a:r>
              <a:rPr lang="en-US" sz="2400" dirty="0">
                <a:solidFill>
                  <a:schemeClr val="bg1"/>
                </a:solidFill>
                <a:latin typeface="Courier New" panose="02070309020205020404" pitchFamily="49" charset="0"/>
                <a:cs typeface="Courier New" panose="02070309020205020404" pitchFamily="49" charset="0"/>
              </a:rPr>
              <a:t> 251 THO/</a:t>
            </a:r>
            <a:r>
              <a:rPr lang="en-US" sz="2400" dirty="0" err="1">
                <a:solidFill>
                  <a:schemeClr val="bg1"/>
                </a:solidFill>
                <a:latin typeface="Courier New" panose="02070309020205020404" pitchFamily="49" charset="0"/>
                <a:cs typeface="Courier New" panose="02070309020205020404" pitchFamily="49" charset="0"/>
              </a:rPr>
              <a:t>uL</a:t>
            </a:r>
            <a:br>
              <a:rPr lang="en-US" sz="2400" dirty="0">
                <a:solidFill>
                  <a:schemeClr val="bg1"/>
                </a:solidFill>
                <a:latin typeface="Courier New" panose="02070309020205020404" pitchFamily="49" charset="0"/>
                <a:cs typeface="Courier New" panose="02070309020205020404" pitchFamily="49" charset="0"/>
              </a:rPr>
            </a:br>
            <a:endParaRPr lang="en-US" sz="2400" dirty="0">
              <a:solidFill>
                <a:schemeClr val="bg1"/>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solidFill>
                  <a:schemeClr val="bg1"/>
                </a:solidFill>
              </a:rPr>
              <a:t>SUBSTR(relevant_data,9,</a:t>
            </a:r>
            <a:r>
              <a:rPr lang="en-US" sz="2400" dirty="0">
                <a:solidFill>
                  <a:srgbClr val="FFC000"/>
                </a:solidFill>
              </a:rPr>
              <a:t>LOCATE(</a:t>
            </a:r>
            <a:r>
              <a:rPr lang="en-US" sz="2400" dirty="0" err="1">
                <a:solidFill>
                  <a:srgbClr val="FFC000"/>
                </a:solidFill>
              </a:rPr>
              <a:t>relevant_data</a:t>
            </a:r>
            <a:r>
              <a:rPr lang="en-US" sz="2400" dirty="0">
                <a:solidFill>
                  <a:srgbClr val="FFC000"/>
                </a:solidFill>
              </a:rPr>
              <a:t>,‘ ‘,9)</a:t>
            </a:r>
            <a:r>
              <a:rPr lang="en-US" sz="2400" dirty="0">
                <a:solidFill>
                  <a:schemeClr val="bg1"/>
                </a:solidFill>
              </a:rPr>
              <a:t>)</a:t>
            </a:r>
            <a:br>
              <a:rPr lang="en-US" sz="2400" dirty="0">
                <a:solidFill>
                  <a:schemeClr val="bg1"/>
                </a:solidFill>
              </a:rPr>
            </a:br>
            <a:r>
              <a:rPr lang="en-US" sz="2400" dirty="0">
                <a:solidFill>
                  <a:schemeClr val="bg1"/>
                </a:solidFill>
              </a:rPr>
              <a:t>	</a:t>
            </a:r>
            <a:r>
              <a:rPr lang="en-US" sz="2400" dirty="0">
                <a:solidFill>
                  <a:schemeClr val="bg1"/>
                </a:solidFill>
                <a:latin typeface="Courier New" panose="02070309020205020404" pitchFamily="49" charset="0"/>
                <a:cs typeface="Courier New" panose="02070309020205020404" pitchFamily="49" charset="0"/>
              </a:rPr>
              <a:t> 		 251 </a:t>
            </a:r>
            <a:endParaRPr lang="en-US" sz="2400" dirty="0">
              <a:solidFill>
                <a:schemeClr val="bg1"/>
              </a:solidFill>
            </a:endParaRPr>
          </a:p>
        </p:txBody>
      </p:sp>
      <p:sp>
        <p:nvSpPr>
          <p:cNvPr id="8" name="Right Arrow 7"/>
          <p:cNvSpPr/>
          <p:nvPr/>
        </p:nvSpPr>
        <p:spPr>
          <a:xfrm>
            <a:off x="2241646" y="5257800"/>
            <a:ext cx="958754" cy="303550"/>
          </a:xfrm>
          <a:prstGeom prs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209800" y="6325850"/>
            <a:ext cx="958754" cy="303550"/>
          </a:xfrm>
          <a:prstGeom prs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71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75BBB8-A5CA-534D-9E69-263899455B14}"/>
              </a:ext>
            </a:extLst>
          </p:cNvPr>
          <p:cNvSpPr>
            <a:spLocks noGrp="1"/>
          </p:cNvSpPr>
          <p:nvPr>
            <p:ph type="ctrTitle"/>
          </p:nvPr>
        </p:nvSpPr>
        <p:spPr>
          <a:xfrm>
            <a:off x="685800" y="1524000"/>
            <a:ext cx="7772400" cy="1470025"/>
          </a:xfrm>
        </p:spPr>
        <p:txBody>
          <a:bodyPr/>
          <a:lstStyle/>
          <a:p>
            <a:r>
              <a:rPr lang="en-US" dirty="0"/>
              <a:t>For Assignment 9</a:t>
            </a:r>
          </a:p>
        </p:txBody>
      </p:sp>
      <p:sp>
        <p:nvSpPr>
          <p:cNvPr id="5" name="Subtitle 4">
            <a:extLst>
              <a:ext uri="{FF2B5EF4-FFF2-40B4-BE49-F238E27FC236}">
                <a16:creationId xmlns:a16="http://schemas.microsoft.com/office/drawing/2014/main" id="{BA0441C2-8B47-7042-A574-149B7E7F3A3F}"/>
              </a:ext>
            </a:extLst>
          </p:cNvPr>
          <p:cNvSpPr>
            <a:spLocks noGrp="1"/>
          </p:cNvSpPr>
          <p:nvPr>
            <p:ph type="subTitle" idx="1"/>
          </p:nvPr>
        </p:nvSpPr>
        <p:spPr>
          <a:xfrm>
            <a:off x="266700" y="3505200"/>
            <a:ext cx="8610600" cy="2590800"/>
          </a:xfrm>
        </p:spPr>
        <p:txBody>
          <a:bodyPr/>
          <a:lstStyle/>
          <a:p>
            <a:pPr marL="514350" indent="-514350" algn="l">
              <a:buFont typeface="+mj-lt"/>
              <a:buAutoNum type="arabicPeriod"/>
            </a:pPr>
            <a:r>
              <a:rPr lang="en-US" sz="2400" dirty="0"/>
              <a:t>Get the </a:t>
            </a:r>
            <a:r>
              <a:rPr lang="en-US" sz="2400" dirty="0" err="1"/>
              <a:t>PennOmics</a:t>
            </a:r>
            <a:r>
              <a:rPr lang="en-US" sz="2400" dirty="0"/>
              <a:t> data in EAV format .csv file from the Files folder on Canvas</a:t>
            </a:r>
          </a:p>
          <a:p>
            <a:pPr marL="514350" indent="-514350" algn="l">
              <a:buFont typeface="+mj-lt"/>
              <a:buAutoNum type="arabicPeriod"/>
            </a:pPr>
            <a:r>
              <a:rPr lang="en-US" sz="2400" dirty="0"/>
              <a:t>The tasks for Assignment 9 are on Canvas</a:t>
            </a:r>
          </a:p>
          <a:p>
            <a:pPr marL="514350" indent="-514350" algn="l">
              <a:buFont typeface="+mj-lt"/>
              <a:buAutoNum type="arabicPeriod"/>
            </a:pPr>
            <a:r>
              <a:rPr lang="en-US" sz="2400" dirty="0"/>
              <a:t>Try completing the assignment- it’s not due until April 9, but we will discuss it in class on March 26 and April 2</a:t>
            </a:r>
          </a:p>
          <a:p>
            <a:pPr algn="l"/>
            <a:endParaRPr lang="en-US" sz="2400" dirty="0"/>
          </a:p>
        </p:txBody>
      </p:sp>
    </p:spTree>
    <p:extLst>
      <p:ext uri="{BB962C8B-B14F-4D97-AF65-F5344CB8AC3E}">
        <p14:creationId xmlns:p14="http://schemas.microsoft.com/office/powerpoint/2010/main" val="243572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6C9438-AEBE-FB47-B73A-2B9C86168565}"/>
              </a:ext>
            </a:extLst>
          </p:cNvPr>
          <p:cNvSpPr>
            <a:spLocks noGrp="1"/>
          </p:cNvSpPr>
          <p:nvPr>
            <p:ph type="ctrTitle"/>
          </p:nvPr>
        </p:nvSpPr>
        <p:spPr/>
        <p:txBody>
          <a:bodyPr/>
          <a:lstStyle/>
          <a:p>
            <a:r>
              <a:rPr lang="en-US" dirty="0"/>
              <a:t>Joins, revisited</a:t>
            </a:r>
          </a:p>
        </p:txBody>
      </p:sp>
      <p:sp>
        <p:nvSpPr>
          <p:cNvPr id="4" name="Subtitle 3">
            <a:extLst>
              <a:ext uri="{FF2B5EF4-FFF2-40B4-BE49-F238E27FC236}">
                <a16:creationId xmlns:a16="http://schemas.microsoft.com/office/drawing/2014/main" id="{C6FF7D2C-7A4B-1142-A6B1-68B5C1FABC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07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US"/>
              <a:t>Relationships between tables</a:t>
            </a:r>
          </a:p>
        </p:txBody>
      </p:sp>
      <p:sp>
        <p:nvSpPr>
          <p:cNvPr id="46083" name="Rectangle 3"/>
          <p:cNvSpPr>
            <a:spLocks noGrp="1" noChangeArrowheads="1"/>
          </p:cNvSpPr>
          <p:nvPr>
            <p:ph type="body" idx="1"/>
          </p:nvPr>
        </p:nvSpPr>
        <p:spPr>
          <a:noFill/>
        </p:spPr>
        <p:txBody>
          <a:bodyPr/>
          <a:lstStyle/>
          <a:p>
            <a:r>
              <a:rPr lang="en-US" b="1" dirty="0"/>
              <a:t>Join</a:t>
            </a:r>
          </a:p>
          <a:p>
            <a:pPr lvl="1"/>
            <a:r>
              <a:rPr lang="en-US" dirty="0"/>
              <a:t>Association between a field in one table and its counterpart in another table</a:t>
            </a:r>
            <a:br>
              <a:rPr lang="en-US" dirty="0"/>
            </a:br>
            <a:endParaRPr lang="en-US" dirty="0"/>
          </a:p>
          <a:p>
            <a:r>
              <a:rPr lang="en-US" b="1" dirty="0"/>
              <a:t>View (or </a:t>
            </a:r>
            <a:r>
              <a:rPr lang="en-US" b="1" dirty="0" err="1"/>
              <a:t>Dynaset</a:t>
            </a:r>
            <a:r>
              <a:rPr lang="en-US" b="1" dirty="0"/>
              <a:t>)</a:t>
            </a:r>
            <a:endParaRPr lang="en-US" dirty="0"/>
          </a:p>
          <a:p>
            <a:pPr lvl="1"/>
            <a:r>
              <a:rPr lang="en-US" dirty="0"/>
              <a:t>Sets (virtual tables) created dynamically as the result of joining two or more tables</a:t>
            </a:r>
          </a:p>
        </p:txBody>
      </p:sp>
    </p:spTree>
    <p:extLst>
      <p:ext uri="{BB962C8B-B14F-4D97-AF65-F5344CB8AC3E}">
        <p14:creationId xmlns:p14="http://schemas.microsoft.com/office/powerpoint/2010/main" val="6832773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t>Types of joins</a:t>
            </a:r>
          </a:p>
        </p:txBody>
      </p:sp>
      <p:sp>
        <p:nvSpPr>
          <p:cNvPr id="47107" name="Rectangle 3"/>
          <p:cNvSpPr>
            <a:spLocks noGrp="1" noChangeArrowheads="1"/>
          </p:cNvSpPr>
          <p:nvPr>
            <p:ph type="body" idx="1"/>
          </p:nvPr>
        </p:nvSpPr>
        <p:spPr>
          <a:xfrm>
            <a:off x="152400" y="1676400"/>
            <a:ext cx="8839200" cy="4114800"/>
          </a:xfrm>
          <a:noFill/>
        </p:spPr>
        <p:txBody>
          <a:bodyPr/>
          <a:lstStyle/>
          <a:p>
            <a:r>
              <a:rPr lang="en-US" b="1" dirty="0"/>
              <a:t>Equijoin (Inner join)</a:t>
            </a:r>
          </a:p>
          <a:p>
            <a:pPr lvl="1"/>
            <a:r>
              <a:rPr lang="en-US" dirty="0"/>
              <a:t>Records are combined and added to </a:t>
            </a:r>
            <a:r>
              <a:rPr lang="en-US" dirty="0" err="1"/>
              <a:t>dynaset</a:t>
            </a:r>
            <a:r>
              <a:rPr lang="en-US" dirty="0"/>
              <a:t> only when values are equal for the join fields</a:t>
            </a:r>
          </a:p>
          <a:p>
            <a:r>
              <a:rPr lang="en-US" b="1" dirty="0"/>
              <a:t>Left outer join</a:t>
            </a:r>
            <a:endParaRPr lang="en-US" dirty="0"/>
          </a:p>
          <a:p>
            <a:pPr lvl="1"/>
            <a:r>
              <a:rPr lang="en-US" dirty="0"/>
              <a:t>Records from “left-hand” table are added to </a:t>
            </a:r>
            <a:r>
              <a:rPr lang="en-US" dirty="0" err="1"/>
              <a:t>dynaset</a:t>
            </a:r>
            <a:r>
              <a:rPr lang="en-US" dirty="0"/>
              <a:t> even if none in “right-hand” table match</a:t>
            </a:r>
          </a:p>
          <a:p>
            <a:r>
              <a:rPr lang="en-US" b="1" dirty="0"/>
              <a:t>Right outer join</a:t>
            </a:r>
            <a:endParaRPr lang="en-US" dirty="0"/>
          </a:p>
          <a:p>
            <a:pPr lvl="1"/>
            <a:r>
              <a:rPr lang="en-US" dirty="0"/>
              <a:t>Records from “right-hand” table are added to </a:t>
            </a:r>
            <a:r>
              <a:rPr lang="en-US" dirty="0" err="1"/>
              <a:t>dynaset</a:t>
            </a:r>
            <a:r>
              <a:rPr lang="en-US" dirty="0"/>
              <a:t> even if none in “left-hand” table match</a:t>
            </a:r>
          </a:p>
        </p:txBody>
      </p:sp>
    </p:spTree>
    <p:extLst>
      <p:ext uri="{BB962C8B-B14F-4D97-AF65-F5344CB8AC3E}">
        <p14:creationId xmlns:p14="http://schemas.microsoft.com/office/powerpoint/2010/main" val="278789282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33400" y="1447800"/>
            <a:ext cx="1905000" cy="1600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2"/>
          <p:cNvSpPr>
            <a:spLocks noGrp="1" noChangeArrowheads="1"/>
          </p:cNvSpPr>
          <p:nvPr>
            <p:ph type="title"/>
          </p:nvPr>
        </p:nvSpPr>
        <p:spPr>
          <a:xfrm>
            <a:off x="457200" y="152400"/>
            <a:ext cx="8229600" cy="808038"/>
          </a:xfrm>
          <a:noFill/>
        </p:spPr>
        <p:txBody>
          <a:bodyPr/>
          <a:lstStyle/>
          <a:p>
            <a:r>
              <a:rPr lang="en-US" dirty="0"/>
              <a:t>INNER JOIN (or JOIN)</a:t>
            </a:r>
          </a:p>
        </p:txBody>
      </p:sp>
      <p:graphicFrame>
        <p:nvGraphicFramePr>
          <p:cNvPr id="1026" name="Object 3">
            <a:hlinkClick r:id="" action="ppaction://ole?verb=0"/>
          </p:cNvPr>
          <p:cNvGraphicFramePr>
            <a:graphicFrameLocks noGrp="1"/>
          </p:cNvGraphicFramePr>
          <p:nvPr>
            <p:ph idx="1"/>
            <p:extLst/>
          </p:nvPr>
        </p:nvGraphicFramePr>
        <p:xfrm>
          <a:off x="4419600" y="990600"/>
          <a:ext cx="4495800" cy="4791075"/>
        </p:xfrm>
        <a:graphic>
          <a:graphicData uri="http://schemas.openxmlformats.org/presentationml/2006/ole">
            <mc:AlternateContent xmlns:mc="http://schemas.openxmlformats.org/markup-compatibility/2006">
              <mc:Choice xmlns:v="urn:schemas-microsoft-com:vml" Requires="v">
                <p:oleObj spid="_x0000_s1040" name="ABC FlowCharter" r:id="rId4" imgW="4055760" imgH="5922720" progId="ABCFlow">
                  <p:embed/>
                </p:oleObj>
              </mc:Choice>
              <mc:Fallback>
                <p:oleObj name="ABC FlowCharter" r:id="rId4" imgW="4055760" imgH="5922720" progId="ABCFlow">
                  <p:embed/>
                  <p:pic>
                    <p:nvPicPr>
                      <p:cNvPr id="1026"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990600"/>
                        <a:ext cx="4495800" cy="4791075"/>
                      </a:xfrm>
                      <a:prstGeom prst="rect">
                        <a:avLst/>
                      </a:prstGeom>
                      <a:solidFill>
                        <a:schemeClr val="accent1"/>
                      </a:solidFill>
                      <a:ln>
                        <a:noFill/>
                      </a:ln>
                      <a:effectLst/>
                    </p:spPr>
                  </p:pic>
                </p:oleObj>
              </mc:Fallback>
            </mc:AlternateContent>
          </a:graphicData>
        </a:graphic>
      </p:graphicFrame>
      <p:sp>
        <p:nvSpPr>
          <p:cNvPr id="5" name="Oval 4"/>
          <p:cNvSpPr/>
          <p:nvPr/>
        </p:nvSpPr>
        <p:spPr>
          <a:xfrm>
            <a:off x="1676400" y="1467091"/>
            <a:ext cx="1905000" cy="1600200"/>
          </a:xfrm>
          <a:prstGeom prst="ellipse">
            <a:avLst/>
          </a:prstGeom>
          <a:solidFill>
            <a:srgbClr val="00B0F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2082525"/>
            <a:ext cx="1018227" cy="369332"/>
          </a:xfrm>
          <a:prstGeom prst="rect">
            <a:avLst/>
          </a:prstGeom>
          <a:noFill/>
        </p:spPr>
        <p:txBody>
          <a:bodyPr wrap="none" rtlCol="0">
            <a:spAutoFit/>
          </a:bodyPr>
          <a:lstStyle/>
          <a:p>
            <a:r>
              <a:rPr lang="en-US" dirty="0"/>
              <a:t>Patients</a:t>
            </a:r>
          </a:p>
        </p:txBody>
      </p:sp>
      <p:sp>
        <p:nvSpPr>
          <p:cNvPr id="10" name="TextBox 9"/>
          <p:cNvSpPr txBox="1"/>
          <p:nvPr/>
        </p:nvSpPr>
        <p:spPr>
          <a:xfrm>
            <a:off x="2540643" y="2082525"/>
            <a:ext cx="616515" cy="369332"/>
          </a:xfrm>
          <a:prstGeom prst="rect">
            <a:avLst/>
          </a:prstGeom>
          <a:noFill/>
        </p:spPr>
        <p:txBody>
          <a:bodyPr wrap="none" rtlCol="0">
            <a:spAutoFit/>
          </a:bodyPr>
          <a:lstStyle/>
          <a:p>
            <a:r>
              <a:rPr lang="en-US" dirty="0">
                <a:solidFill>
                  <a:schemeClr val="bg1"/>
                </a:solidFill>
              </a:rPr>
              <a:t>Visit</a:t>
            </a:r>
          </a:p>
        </p:txBody>
      </p:sp>
      <p:cxnSp>
        <p:nvCxnSpPr>
          <p:cNvPr id="7" name="Straight Arrow Connector 6"/>
          <p:cNvCxnSpPr/>
          <p:nvPr/>
        </p:nvCxnSpPr>
        <p:spPr>
          <a:xfrm flipV="1">
            <a:off x="2057401" y="2904281"/>
            <a:ext cx="3741" cy="17439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10523" y="4876800"/>
            <a:ext cx="1685077" cy="369332"/>
          </a:xfrm>
          <a:prstGeom prst="rect">
            <a:avLst/>
          </a:prstGeom>
          <a:noFill/>
        </p:spPr>
        <p:txBody>
          <a:bodyPr wrap="none" rtlCol="0">
            <a:spAutoFit/>
          </a:bodyPr>
          <a:lstStyle/>
          <a:p>
            <a:r>
              <a:rPr lang="en-US" dirty="0">
                <a:solidFill>
                  <a:schemeClr val="bg1"/>
                </a:solidFill>
              </a:rPr>
              <a:t>Result of JOIN</a:t>
            </a:r>
          </a:p>
        </p:txBody>
      </p:sp>
      <p:sp>
        <p:nvSpPr>
          <p:cNvPr id="13" name="Freeform 12"/>
          <p:cNvSpPr/>
          <p:nvPr/>
        </p:nvSpPr>
        <p:spPr>
          <a:xfrm>
            <a:off x="2058067" y="1631066"/>
            <a:ext cx="384741" cy="1273215"/>
          </a:xfrm>
          <a:custGeom>
            <a:avLst/>
            <a:gdLst>
              <a:gd name="connsiteX0" fmla="*/ 2227 w 384741"/>
              <a:gd name="connsiteY0" fmla="*/ 0 h 1273215"/>
              <a:gd name="connsiteX1" fmla="*/ 117974 w 384741"/>
              <a:gd name="connsiteY1" fmla="*/ 69448 h 1273215"/>
              <a:gd name="connsiteX2" fmla="*/ 187422 w 384741"/>
              <a:gd name="connsiteY2" fmla="*/ 150471 h 1273215"/>
              <a:gd name="connsiteX3" fmla="*/ 268444 w 384741"/>
              <a:gd name="connsiteY3" fmla="*/ 231493 h 1273215"/>
              <a:gd name="connsiteX4" fmla="*/ 326318 w 384741"/>
              <a:gd name="connsiteY4" fmla="*/ 335666 h 1273215"/>
              <a:gd name="connsiteX5" fmla="*/ 361042 w 384741"/>
              <a:gd name="connsiteY5" fmla="*/ 451412 h 1273215"/>
              <a:gd name="connsiteX6" fmla="*/ 384191 w 384741"/>
              <a:gd name="connsiteY6" fmla="*/ 706056 h 1273215"/>
              <a:gd name="connsiteX7" fmla="*/ 337892 w 384741"/>
              <a:gd name="connsiteY7" fmla="*/ 833377 h 1273215"/>
              <a:gd name="connsiteX8" fmla="*/ 256870 w 384741"/>
              <a:gd name="connsiteY8" fmla="*/ 1006997 h 1273215"/>
              <a:gd name="connsiteX9" fmla="*/ 175847 w 384741"/>
              <a:gd name="connsiteY9" fmla="*/ 1111169 h 1273215"/>
              <a:gd name="connsiteX10" fmla="*/ 25376 w 384741"/>
              <a:gd name="connsiteY10" fmla="*/ 1215342 h 1273215"/>
              <a:gd name="connsiteX11" fmla="*/ 2227 w 384741"/>
              <a:gd name="connsiteY11" fmla="*/ 1261640 h 1273215"/>
              <a:gd name="connsiteX12" fmla="*/ 2227 w 384741"/>
              <a:gd name="connsiteY12" fmla="*/ 1273215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4741" h="1273215">
                <a:moveTo>
                  <a:pt x="2227" y="0"/>
                </a:moveTo>
                <a:cubicBezTo>
                  <a:pt x="44667" y="22185"/>
                  <a:pt x="87108" y="44370"/>
                  <a:pt x="117974" y="69448"/>
                </a:cubicBezTo>
                <a:cubicBezTo>
                  <a:pt x="148840" y="94526"/>
                  <a:pt x="162344" y="123464"/>
                  <a:pt x="187422" y="150471"/>
                </a:cubicBezTo>
                <a:cubicBezTo>
                  <a:pt x="212500" y="177478"/>
                  <a:pt x="245295" y="200627"/>
                  <a:pt x="268444" y="231493"/>
                </a:cubicBezTo>
                <a:cubicBezTo>
                  <a:pt x="291593" y="262359"/>
                  <a:pt x="310885" y="299013"/>
                  <a:pt x="326318" y="335666"/>
                </a:cubicBezTo>
                <a:cubicBezTo>
                  <a:pt x="341751" y="372319"/>
                  <a:pt x="351396" y="389680"/>
                  <a:pt x="361042" y="451412"/>
                </a:cubicBezTo>
                <a:cubicBezTo>
                  <a:pt x="370688" y="513144"/>
                  <a:pt x="388049" y="642395"/>
                  <a:pt x="384191" y="706056"/>
                </a:cubicBezTo>
                <a:cubicBezTo>
                  <a:pt x="380333" y="769717"/>
                  <a:pt x="359112" y="783220"/>
                  <a:pt x="337892" y="833377"/>
                </a:cubicBezTo>
                <a:cubicBezTo>
                  <a:pt x="316672" y="883534"/>
                  <a:pt x="283877" y="960698"/>
                  <a:pt x="256870" y="1006997"/>
                </a:cubicBezTo>
                <a:cubicBezTo>
                  <a:pt x="229863" y="1053296"/>
                  <a:pt x="214429" y="1076445"/>
                  <a:pt x="175847" y="1111169"/>
                </a:cubicBezTo>
                <a:cubicBezTo>
                  <a:pt x="137265" y="1145893"/>
                  <a:pt x="54313" y="1190264"/>
                  <a:pt x="25376" y="1215342"/>
                </a:cubicBezTo>
                <a:cubicBezTo>
                  <a:pt x="-3561" y="1240421"/>
                  <a:pt x="6085" y="1251994"/>
                  <a:pt x="2227" y="1261640"/>
                </a:cubicBezTo>
                <a:cubicBezTo>
                  <a:pt x="-1631" y="1271286"/>
                  <a:pt x="298" y="1272250"/>
                  <a:pt x="2227" y="127321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10800000">
            <a:off x="1676401" y="1622385"/>
            <a:ext cx="384741" cy="1273215"/>
          </a:xfrm>
          <a:custGeom>
            <a:avLst/>
            <a:gdLst>
              <a:gd name="connsiteX0" fmla="*/ 2227 w 384741"/>
              <a:gd name="connsiteY0" fmla="*/ 0 h 1273215"/>
              <a:gd name="connsiteX1" fmla="*/ 117974 w 384741"/>
              <a:gd name="connsiteY1" fmla="*/ 69448 h 1273215"/>
              <a:gd name="connsiteX2" fmla="*/ 187422 w 384741"/>
              <a:gd name="connsiteY2" fmla="*/ 150471 h 1273215"/>
              <a:gd name="connsiteX3" fmla="*/ 268444 w 384741"/>
              <a:gd name="connsiteY3" fmla="*/ 231493 h 1273215"/>
              <a:gd name="connsiteX4" fmla="*/ 326318 w 384741"/>
              <a:gd name="connsiteY4" fmla="*/ 335666 h 1273215"/>
              <a:gd name="connsiteX5" fmla="*/ 361042 w 384741"/>
              <a:gd name="connsiteY5" fmla="*/ 451412 h 1273215"/>
              <a:gd name="connsiteX6" fmla="*/ 384191 w 384741"/>
              <a:gd name="connsiteY6" fmla="*/ 706056 h 1273215"/>
              <a:gd name="connsiteX7" fmla="*/ 337892 w 384741"/>
              <a:gd name="connsiteY7" fmla="*/ 833377 h 1273215"/>
              <a:gd name="connsiteX8" fmla="*/ 256870 w 384741"/>
              <a:gd name="connsiteY8" fmla="*/ 1006997 h 1273215"/>
              <a:gd name="connsiteX9" fmla="*/ 175847 w 384741"/>
              <a:gd name="connsiteY9" fmla="*/ 1111169 h 1273215"/>
              <a:gd name="connsiteX10" fmla="*/ 25376 w 384741"/>
              <a:gd name="connsiteY10" fmla="*/ 1215342 h 1273215"/>
              <a:gd name="connsiteX11" fmla="*/ 2227 w 384741"/>
              <a:gd name="connsiteY11" fmla="*/ 1261640 h 1273215"/>
              <a:gd name="connsiteX12" fmla="*/ 2227 w 384741"/>
              <a:gd name="connsiteY12" fmla="*/ 1273215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4741" h="1273215">
                <a:moveTo>
                  <a:pt x="2227" y="0"/>
                </a:moveTo>
                <a:cubicBezTo>
                  <a:pt x="44667" y="22185"/>
                  <a:pt x="87108" y="44370"/>
                  <a:pt x="117974" y="69448"/>
                </a:cubicBezTo>
                <a:cubicBezTo>
                  <a:pt x="148840" y="94526"/>
                  <a:pt x="162344" y="123464"/>
                  <a:pt x="187422" y="150471"/>
                </a:cubicBezTo>
                <a:cubicBezTo>
                  <a:pt x="212500" y="177478"/>
                  <a:pt x="245295" y="200627"/>
                  <a:pt x="268444" y="231493"/>
                </a:cubicBezTo>
                <a:cubicBezTo>
                  <a:pt x="291593" y="262359"/>
                  <a:pt x="310885" y="299013"/>
                  <a:pt x="326318" y="335666"/>
                </a:cubicBezTo>
                <a:cubicBezTo>
                  <a:pt x="341751" y="372319"/>
                  <a:pt x="351396" y="389680"/>
                  <a:pt x="361042" y="451412"/>
                </a:cubicBezTo>
                <a:cubicBezTo>
                  <a:pt x="370688" y="513144"/>
                  <a:pt x="388049" y="642395"/>
                  <a:pt x="384191" y="706056"/>
                </a:cubicBezTo>
                <a:cubicBezTo>
                  <a:pt x="380333" y="769717"/>
                  <a:pt x="359112" y="783220"/>
                  <a:pt x="337892" y="833377"/>
                </a:cubicBezTo>
                <a:cubicBezTo>
                  <a:pt x="316672" y="883534"/>
                  <a:pt x="283877" y="960698"/>
                  <a:pt x="256870" y="1006997"/>
                </a:cubicBezTo>
                <a:cubicBezTo>
                  <a:pt x="229863" y="1053296"/>
                  <a:pt x="214429" y="1076445"/>
                  <a:pt x="175847" y="1111169"/>
                </a:cubicBezTo>
                <a:cubicBezTo>
                  <a:pt x="137265" y="1145893"/>
                  <a:pt x="54313" y="1190264"/>
                  <a:pt x="25376" y="1215342"/>
                </a:cubicBezTo>
                <a:cubicBezTo>
                  <a:pt x="-3561" y="1240421"/>
                  <a:pt x="6085" y="1251994"/>
                  <a:pt x="2227" y="1261640"/>
                </a:cubicBezTo>
                <a:cubicBezTo>
                  <a:pt x="-1631" y="1271286"/>
                  <a:pt x="298" y="1272250"/>
                  <a:pt x="2227" y="127321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9028" y="5687028"/>
            <a:ext cx="4070538" cy="923330"/>
          </a:xfrm>
          <a:prstGeom prst="rect">
            <a:avLst/>
          </a:prstGeom>
          <a:noFill/>
        </p:spPr>
        <p:txBody>
          <a:bodyPr wrap="none" rtlCol="0">
            <a:spAutoFit/>
          </a:bodyPr>
          <a:lstStyle/>
          <a:p>
            <a:r>
              <a:rPr lang="en-US" dirty="0">
                <a:solidFill>
                  <a:schemeClr val="bg1"/>
                </a:solidFill>
              </a:rPr>
              <a:t>SELECT Patients.ID, </a:t>
            </a:r>
            <a:r>
              <a:rPr lang="en-US" dirty="0" err="1">
                <a:solidFill>
                  <a:schemeClr val="bg1"/>
                </a:solidFill>
              </a:rPr>
              <a:t>Visit.VISITDATE</a:t>
            </a:r>
            <a:endParaRPr lang="en-US" dirty="0">
              <a:solidFill>
                <a:schemeClr val="bg1"/>
              </a:solidFill>
            </a:endParaRPr>
          </a:p>
          <a:p>
            <a:r>
              <a:rPr lang="en-US" dirty="0">
                <a:solidFill>
                  <a:schemeClr val="bg1"/>
                </a:solidFill>
              </a:rPr>
              <a:t>FROM Patients</a:t>
            </a:r>
          </a:p>
          <a:p>
            <a:r>
              <a:rPr lang="en-US" dirty="0">
                <a:solidFill>
                  <a:schemeClr val="bg1"/>
                </a:solidFill>
              </a:rPr>
              <a:t>JOIN Visit on Paitients.ID = Visit.ID</a:t>
            </a:r>
          </a:p>
        </p:txBody>
      </p:sp>
    </p:spTree>
    <p:extLst>
      <p:ext uri="{BB962C8B-B14F-4D97-AF65-F5344CB8AC3E}">
        <p14:creationId xmlns:p14="http://schemas.microsoft.com/office/powerpoint/2010/main" val="11845985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76200"/>
            <a:ext cx="8229600" cy="884238"/>
          </a:xfrm>
          <a:noFill/>
        </p:spPr>
        <p:txBody>
          <a:bodyPr/>
          <a:lstStyle/>
          <a:p>
            <a:r>
              <a:rPr lang="en-US" dirty="0"/>
              <a:t>LEFT JOIN</a:t>
            </a:r>
          </a:p>
        </p:txBody>
      </p:sp>
      <p:graphicFrame>
        <p:nvGraphicFramePr>
          <p:cNvPr id="2050" name="Object 3">
            <a:hlinkClick r:id="" action="ppaction://ole?verb=0"/>
          </p:cNvPr>
          <p:cNvGraphicFramePr>
            <a:graphicFrameLocks noGrp="1"/>
          </p:cNvGraphicFramePr>
          <p:nvPr>
            <p:ph idx="1"/>
            <p:extLst/>
          </p:nvPr>
        </p:nvGraphicFramePr>
        <p:xfrm>
          <a:off x="4859337" y="1066800"/>
          <a:ext cx="4056063" cy="5029200"/>
        </p:xfrm>
        <a:graphic>
          <a:graphicData uri="http://schemas.openxmlformats.org/presentationml/2006/ole">
            <mc:AlternateContent xmlns:mc="http://schemas.openxmlformats.org/markup-compatibility/2006">
              <mc:Choice xmlns:v="urn:schemas-microsoft-com:vml" Requires="v">
                <p:oleObj spid="_x0000_s2064" name="ABC FlowCharter" r:id="rId4" imgW="4055760" imgH="5922720" progId="ABCFlow">
                  <p:embed/>
                </p:oleObj>
              </mc:Choice>
              <mc:Fallback>
                <p:oleObj name="ABC FlowCharter" r:id="rId4" imgW="4055760" imgH="5922720" progId="ABCFlow">
                  <p:embed/>
                  <p:pic>
                    <p:nvPicPr>
                      <p:cNvPr id="2050"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7" y="1066800"/>
                        <a:ext cx="4056063" cy="5029200"/>
                      </a:xfrm>
                      <a:prstGeom prst="rect">
                        <a:avLst/>
                      </a:prstGeom>
                      <a:solidFill>
                        <a:srgbClr val="33CC33"/>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Oval 3"/>
          <p:cNvSpPr/>
          <p:nvPr/>
        </p:nvSpPr>
        <p:spPr>
          <a:xfrm>
            <a:off x="533400" y="1066800"/>
            <a:ext cx="1905000" cy="1600200"/>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76400" y="1086091"/>
            <a:ext cx="1905000" cy="1600200"/>
          </a:xfrm>
          <a:prstGeom prst="ellipse">
            <a:avLst/>
          </a:prstGeom>
          <a:solidFill>
            <a:srgbClr val="00B0F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 y="1701525"/>
            <a:ext cx="1018227" cy="369332"/>
          </a:xfrm>
          <a:prstGeom prst="rect">
            <a:avLst/>
          </a:prstGeom>
          <a:noFill/>
        </p:spPr>
        <p:txBody>
          <a:bodyPr wrap="none" rtlCol="0">
            <a:spAutoFit/>
          </a:bodyPr>
          <a:lstStyle/>
          <a:p>
            <a:r>
              <a:rPr lang="en-US" dirty="0"/>
              <a:t>Patients</a:t>
            </a:r>
          </a:p>
        </p:txBody>
      </p:sp>
      <p:sp>
        <p:nvSpPr>
          <p:cNvPr id="7" name="TextBox 6"/>
          <p:cNvSpPr txBox="1"/>
          <p:nvPr/>
        </p:nvSpPr>
        <p:spPr>
          <a:xfrm>
            <a:off x="2540643" y="1701525"/>
            <a:ext cx="616515" cy="369332"/>
          </a:xfrm>
          <a:prstGeom prst="rect">
            <a:avLst/>
          </a:prstGeom>
          <a:noFill/>
        </p:spPr>
        <p:txBody>
          <a:bodyPr wrap="none" rtlCol="0">
            <a:spAutoFit/>
          </a:bodyPr>
          <a:lstStyle/>
          <a:p>
            <a:r>
              <a:rPr lang="en-US" dirty="0">
                <a:solidFill>
                  <a:schemeClr val="bg1"/>
                </a:solidFill>
              </a:rPr>
              <a:t>Visit</a:t>
            </a:r>
          </a:p>
        </p:txBody>
      </p:sp>
      <p:cxnSp>
        <p:nvCxnSpPr>
          <p:cNvPr id="8" name="Straight Arrow Connector 7"/>
          <p:cNvCxnSpPr/>
          <p:nvPr/>
        </p:nvCxnSpPr>
        <p:spPr>
          <a:xfrm flipH="1" flipV="1">
            <a:off x="1828800" y="2667000"/>
            <a:ext cx="228600" cy="1600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0523" y="4495800"/>
            <a:ext cx="2373407" cy="369332"/>
          </a:xfrm>
          <a:prstGeom prst="rect">
            <a:avLst/>
          </a:prstGeom>
          <a:noFill/>
        </p:spPr>
        <p:txBody>
          <a:bodyPr wrap="none" rtlCol="0">
            <a:spAutoFit/>
          </a:bodyPr>
          <a:lstStyle/>
          <a:p>
            <a:r>
              <a:rPr lang="en-US" dirty="0">
                <a:solidFill>
                  <a:schemeClr val="bg1"/>
                </a:solidFill>
              </a:rPr>
              <a:t>Result of  LEFT JOIN</a:t>
            </a:r>
          </a:p>
        </p:txBody>
      </p:sp>
      <p:sp>
        <p:nvSpPr>
          <p:cNvPr id="11" name="TextBox 10"/>
          <p:cNvSpPr txBox="1"/>
          <p:nvPr/>
        </p:nvSpPr>
        <p:spPr>
          <a:xfrm>
            <a:off x="169028" y="5687028"/>
            <a:ext cx="4384855" cy="923330"/>
          </a:xfrm>
          <a:prstGeom prst="rect">
            <a:avLst/>
          </a:prstGeom>
          <a:noFill/>
        </p:spPr>
        <p:txBody>
          <a:bodyPr wrap="none" rtlCol="0">
            <a:spAutoFit/>
          </a:bodyPr>
          <a:lstStyle/>
          <a:p>
            <a:r>
              <a:rPr lang="en-US" dirty="0">
                <a:solidFill>
                  <a:schemeClr val="bg1"/>
                </a:solidFill>
              </a:rPr>
              <a:t>SELECT Patients.ID, </a:t>
            </a:r>
            <a:r>
              <a:rPr lang="en-US" dirty="0" err="1">
                <a:solidFill>
                  <a:schemeClr val="bg1"/>
                </a:solidFill>
              </a:rPr>
              <a:t>Visit.VISITDATE</a:t>
            </a:r>
            <a:endParaRPr lang="en-US" dirty="0">
              <a:solidFill>
                <a:schemeClr val="bg1"/>
              </a:solidFill>
            </a:endParaRPr>
          </a:p>
          <a:p>
            <a:r>
              <a:rPr lang="en-US" dirty="0">
                <a:solidFill>
                  <a:schemeClr val="bg1"/>
                </a:solidFill>
              </a:rPr>
              <a:t>FROM Patients</a:t>
            </a:r>
          </a:p>
          <a:p>
            <a:r>
              <a:rPr lang="en-US" dirty="0">
                <a:solidFill>
                  <a:schemeClr val="bg1"/>
                </a:solidFill>
              </a:rPr>
              <a:t>LEFT JOIN Visit on Paitients.ID = Visit.ID</a:t>
            </a:r>
          </a:p>
        </p:txBody>
      </p:sp>
    </p:spTree>
    <p:extLst>
      <p:ext uri="{BB962C8B-B14F-4D97-AF65-F5344CB8AC3E}">
        <p14:creationId xmlns:p14="http://schemas.microsoft.com/office/powerpoint/2010/main" val="10501148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152400"/>
            <a:ext cx="8229600" cy="884238"/>
          </a:xfrm>
          <a:noFill/>
        </p:spPr>
        <p:txBody>
          <a:bodyPr/>
          <a:lstStyle/>
          <a:p>
            <a:r>
              <a:rPr lang="en-US" dirty="0"/>
              <a:t>RIGHT JOIN</a:t>
            </a:r>
          </a:p>
        </p:txBody>
      </p:sp>
      <p:graphicFrame>
        <p:nvGraphicFramePr>
          <p:cNvPr id="3074" name="Object 3">
            <a:hlinkClick r:id="" action="ppaction://ole?verb=0"/>
          </p:cNvPr>
          <p:cNvGraphicFramePr>
            <a:graphicFrameLocks noGrp="1"/>
          </p:cNvGraphicFramePr>
          <p:nvPr>
            <p:ph idx="1"/>
            <p:extLst/>
          </p:nvPr>
        </p:nvGraphicFramePr>
        <p:xfrm>
          <a:off x="4706937" y="1066800"/>
          <a:ext cx="4056063" cy="5029200"/>
        </p:xfrm>
        <a:graphic>
          <a:graphicData uri="http://schemas.openxmlformats.org/presentationml/2006/ole">
            <mc:AlternateContent xmlns:mc="http://schemas.openxmlformats.org/markup-compatibility/2006">
              <mc:Choice xmlns:v="urn:schemas-microsoft-com:vml" Requires="v">
                <p:oleObj spid="_x0000_s3088" name="ABC FlowCharter" r:id="rId4" imgW="4055760" imgH="5922720" progId="ABCFlow">
                  <p:embed/>
                </p:oleObj>
              </mc:Choice>
              <mc:Fallback>
                <p:oleObj name="ABC FlowCharter" r:id="rId4" imgW="4055760" imgH="5922720" progId="ABCFlow">
                  <p:embed/>
                  <p:pic>
                    <p:nvPicPr>
                      <p:cNvPr id="3074"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937" y="1066800"/>
                        <a:ext cx="4056063" cy="5029200"/>
                      </a:xfrm>
                      <a:prstGeom prst="rect">
                        <a:avLst/>
                      </a:prstGeom>
                      <a:solidFill>
                        <a:schemeClr val="accent2"/>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Oval 3"/>
          <p:cNvSpPr/>
          <p:nvPr/>
        </p:nvSpPr>
        <p:spPr>
          <a:xfrm>
            <a:off x="533400" y="1066800"/>
            <a:ext cx="1905000" cy="1600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76400" y="1086091"/>
            <a:ext cx="1905000" cy="1600200"/>
          </a:xfrm>
          <a:prstGeom prst="ellipse">
            <a:avLst/>
          </a:prstGeom>
          <a:solidFill>
            <a:srgbClr val="00B0F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 y="1701525"/>
            <a:ext cx="1018227" cy="369332"/>
          </a:xfrm>
          <a:prstGeom prst="rect">
            <a:avLst/>
          </a:prstGeom>
          <a:noFill/>
        </p:spPr>
        <p:txBody>
          <a:bodyPr wrap="none" rtlCol="0">
            <a:spAutoFit/>
          </a:bodyPr>
          <a:lstStyle/>
          <a:p>
            <a:r>
              <a:rPr lang="en-US" dirty="0"/>
              <a:t>Patients</a:t>
            </a:r>
          </a:p>
        </p:txBody>
      </p:sp>
      <p:sp>
        <p:nvSpPr>
          <p:cNvPr id="7" name="TextBox 6"/>
          <p:cNvSpPr txBox="1"/>
          <p:nvPr/>
        </p:nvSpPr>
        <p:spPr>
          <a:xfrm>
            <a:off x="2540643" y="1701525"/>
            <a:ext cx="616515" cy="369332"/>
          </a:xfrm>
          <a:prstGeom prst="rect">
            <a:avLst/>
          </a:prstGeom>
          <a:noFill/>
        </p:spPr>
        <p:txBody>
          <a:bodyPr wrap="none" rtlCol="0">
            <a:spAutoFit/>
          </a:bodyPr>
          <a:lstStyle/>
          <a:p>
            <a:r>
              <a:rPr lang="en-US" dirty="0">
                <a:solidFill>
                  <a:schemeClr val="bg1"/>
                </a:solidFill>
              </a:rPr>
              <a:t>Visit</a:t>
            </a:r>
          </a:p>
        </p:txBody>
      </p:sp>
      <p:cxnSp>
        <p:nvCxnSpPr>
          <p:cNvPr id="8" name="Straight Arrow Connector 7"/>
          <p:cNvCxnSpPr/>
          <p:nvPr/>
        </p:nvCxnSpPr>
        <p:spPr>
          <a:xfrm flipV="1">
            <a:off x="2057400" y="2686291"/>
            <a:ext cx="381000" cy="1580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0523" y="4495800"/>
            <a:ext cx="2527295" cy="369332"/>
          </a:xfrm>
          <a:prstGeom prst="rect">
            <a:avLst/>
          </a:prstGeom>
          <a:noFill/>
        </p:spPr>
        <p:txBody>
          <a:bodyPr wrap="none" rtlCol="0">
            <a:spAutoFit/>
          </a:bodyPr>
          <a:lstStyle/>
          <a:p>
            <a:r>
              <a:rPr lang="en-US" dirty="0">
                <a:solidFill>
                  <a:schemeClr val="bg1"/>
                </a:solidFill>
              </a:rPr>
              <a:t>Result of  RIGHT JOIN</a:t>
            </a:r>
          </a:p>
        </p:txBody>
      </p:sp>
      <p:sp>
        <p:nvSpPr>
          <p:cNvPr id="3" name="TextBox 2"/>
          <p:cNvSpPr txBox="1"/>
          <p:nvPr/>
        </p:nvSpPr>
        <p:spPr>
          <a:xfrm>
            <a:off x="169028" y="5687028"/>
            <a:ext cx="4538743" cy="923330"/>
          </a:xfrm>
          <a:prstGeom prst="rect">
            <a:avLst/>
          </a:prstGeom>
          <a:noFill/>
        </p:spPr>
        <p:txBody>
          <a:bodyPr wrap="none" rtlCol="0">
            <a:spAutoFit/>
          </a:bodyPr>
          <a:lstStyle/>
          <a:p>
            <a:r>
              <a:rPr lang="en-US" dirty="0">
                <a:solidFill>
                  <a:schemeClr val="bg1"/>
                </a:solidFill>
              </a:rPr>
              <a:t>SELECT Patients.ID, </a:t>
            </a:r>
            <a:r>
              <a:rPr lang="en-US" dirty="0" err="1">
                <a:solidFill>
                  <a:schemeClr val="bg1"/>
                </a:solidFill>
              </a:rPr>
              <a:t>Visit.VISITDATE</a:t>
            </a:r>
            <a:endParaRPr lang="en-US" dirty="0">
              <a:solidFill>
                <a:schemeClr val="bg1"/>
              </a:solidFill>
            </a:endParaRPr>
          </a:p>
          <a:p>
            <a:r>
              <a:rPr lang="en-US" dirty="0">
                <a:solidFill>
                  <a:schemeClr val="bg1"/>
                </a:solidFill>
              </a:rPr>
              <a:t>FROM Patients</a:t>
            </a:r>
          </a:p>
          <a:p>
            <a:r>
              <a:rPr lang="en-US" dirty="0">
                <a:solidFill>
                  <a:schemeClr val="bg1"/>
                </a:solidFill>
              </a:rPr>
              <a:t>RIGHT JOIN Visit on Paitients.ID = Visit.ID</a:t>
            </a:r>
          </a:p>
        </p:txBody>
      </p:sp>
    </p:spTree>
    <p:extLst>
      <p:ext uri="{BB962C8B-B14F-4D97-AF65-F5344CB8AC3E}">
        <p14:creationId xmlns:p14="http://schemas.microsoft.com/office/powerpoint/2010/main" val="11292193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1CFECF-80F9-D240-993B-0FA05A07242D}"/>
              </a:ext>
            </a:extLst>
          </p:cNvPr>
          <p:cNvSpPr>
            <a:spLocks noGrp="1"/>
          </p:cNvSpPr>
          <p:nvPr>
            <p:ph type="ctrTitle"/>
          </p:nvPr>
        </p:nvSpPr>
        <p:spPr/>
        <p:txBody>
          <a:bodyPr/>
          <a:lstStyle/>
          <a:p>
            <a:r>
              <a:rPr lang="en-US" dirty="0"/>
              <a:t>Complex queries</a:t>
            </a:r>
          </a:p>
        </p:txBody>
      </p:sp>
      <p:sp>
        <p:nvSpPr>
          <p:cNvPr id="5" name="Subtitle 4">
            <a:extLst>
              <a:ext uri="{FF2B5EF4-FFF2-40B4-BE49-F238E27FC236}">
                <a16:creationId xmlns:a16="http://schemas.microsoft.com/office/drawing/2014/main" id="{199C62A9-00B2-C74C-A437-1044A65252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7612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2657</TotalTime>
  <Words>2907</Words>
  <Application>Microsoft Macintosh PowerPoint</Application>
  <PresentationFormat>On-screen Show (4:3)</PresentationFormat>
  <Paragraphs>585</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Courier New</vt:lpstr>
      <vt:lpstr>Times New Roman</vt:lpstr>
      <vt:lpstr>Wingdings</vt:lpstr>
      <vt:lpstr>Default Design</vt:lpstr>
      <vt:lpstr>ABC FlowCharter</vt:lpstr>
      <vt:lpstr>Database Theory and Applications for Biomedical Research and Practice  BMIN 502 / EPID 635 Week 10: More database implementation</vt:lpstr>
      <vt:lpstr>Agenda for today</vt:lpstr>
      <vt:lpstr>Joins, revisited</vt:lpstr>
      <vt:lpstr>Relationships between tables</vt:lpstr>
      <vt:lpstr>Types of joins</vt:lpstr>
      <vt:lpstr>INNER JOIN (or JOIN)</vt:lpstr>
      <vt:lpstr>LEFT JOIN</vt:lpstr>
      <vt:lpstr>RIGHT JOIN</vt:lpstr>
      <vt:lpstr>Complex queries</vt:lpstr>
      <vt:lpstr>Complex queries</vt:lpstr>
      <vt:lpstr>Let’s try it!</vt:lpstr>
      <vt:lpstr>Subqueries</vt:lpstr>
      <vt:lpstr>Example of a nested query</vt:lpstr>
      <vt:lpstr>Let’s try it!</vt:lpstr>
      <vt:lpstr>Functions NB: x=a literal or a field</vt:lpstr>
      <vt:lpstr>Let’s try it!</vt:lpstr>
      <vt:lpstr>Aggregate Functions Perform across records</vt:lpstr>
      <vt:lpstr>Let’s try it!</vt:lpstr>
      <vt:lpstr>The Entity-Attribute-Value model</vt:lpstr>
      <vt:lpstr>“Typical” relational tables</vt:lpstr>
      <vt:lpstr>However, sometimes this is a problem</vt:lpstr>
      <vt:lpstr>The Entity-Attribute-Value model</vt:lpstr>
      <vt:lpstr>Comparing traditional relational and EAV models</vt:lpstr>
      <vt:lpstr>An example of a table in EAV format</vt:lpstr>
      <vt:lpstr>Here are the issues for this query</vt:lpstr>
      <vt:lpstr>Steps to success: 1</vt:lpstr>
      <vt:lpstr>Steps to success: 2</vt:lpstr>
      <vt:lpstr>How did SUBSTR and LOCATE work?</vt:lpstr>
      <vt:lpstr>For Assignment 9</vt:lpstr>
    </vt:vector>
  </TitlesOfParts>
  <Company>University of Pennsylvania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for Public Health</dc:title>
  <dc:creator>John H. Holmes</dc:creator>
  <cp:lastModifiedBy>Holmes, John</cp:lastModifiedBy>
  <cp:revision>169</cp:revision>
  <cp:lastPrinted>2018-03-21T17:42:50Z</cp:lastPrinted>
  <dcterms:created xsi:type="dcterms:W3CDTF">2004-10-01T21:51:32Z</dcterms:created>
  <dcterms:modified xsi:type="dcterms:W3CDTF">2019-03-26T18:25:45Z</dcterms:modified>
</cp:coreProperties>
</file>