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9"/>
  </p:notesMasterIdLst>
  <p:handoutMasterIdLst>
    <p:handoutMasterId r:id="rId40"/>
  </p:handoutMasterIdLst>
  <p:sldIdLst>
    <p:sldId id="286" r:id="rId2"/>
    <p:sldId id="298" r:id="rId3"/>
    <p:sldId id="299" r:id="rId4"/>
    <p:sldId id="301" r:id="rId5"/>
    <p:sldId id="304" r:id="rId6"/>
    <p:sldId id="300" r:id="rId7"/>
    <p:sldId id="305" r:id="rId8"/>
    <p:sldId id="302" r:id="rId9"/>
    <p:sldId id="311" r:id="rId10"/>
    <p:sldId id="310" r:id="rId11"/>
    <p:sldId id="303" r:id="rId12"/>
    <p:sldId id="308" r:id="rId13"/>
    <p:sldId id="306" r:id="rId14"/>
    <p:sldId id="328" r:id="rId15"/>
    <p:sldId id="287" r:id="rId16"/>
    <p:sldId id="288" r:id="rId17"/>
    <p:sldId id="294" r:id="rId18"/>
    <p:sldId id="312" r:id="rId19"/>
    <p:sldId id="330" r:id="rId20"/>
    <p:sldId id="313" r:id="rId21"/>
    <p:sldId id="314" r:id="rId22"/>
    <p:sldId id="295" r:id="rId23"/>
    <p:sldId id="315" r:id="rId24"/>
    <p:sldId id="296" r:id="rId25"/>
    <p:sldId id="297" r:id="rId26"/>
    <p:sldId id="316" r:id="rId27"/>
    <p:sldId id="317" r:id="rId28"/>
    <p:sldId id="309" r:id="rId29"/>
    <p:sldId id="318" r:id="rId30"/>
    <p:sldId id="326" r:id="rId31"/>
    <p:sldId id="319" r:id="rId32"/>
    <p:sldId id="320" r:id="rId33"/>
    <p:sldId id="321" r:id="rId34"/>
    <p:sldId id="322" r:id="rId35"/>
    <p:sldId id="323" r:id="rId36"/>
    <p:sldId id="324" r:id="rId37"/>
    <p:sldId id="329" r:id="rId38"/>
  </p:sldIdLst>
  <p:sldSz cx="9144000" cy="6858000" type="screen4x3"/>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00"/>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9011" autoAdjust="0"/>
    <p:restoredTop sz="94581" autoAdjust="0"/>
  </p:normalViewPr>
  <p:slideViewPr>
    <p:cSldViewPr>
      <p:cViewPr varScale="1">
        <p:scale>
          <a:sx n="113" d="100"/>
          <a:sy n="113" d="100"/>
        </p:scale>
        <p:origin x="112" y="4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00" d="100"/>
        <a:sy n="100" d="100"/>
      </p:scale>
      <p:origin x="0" y="652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9330" name="Rectangle 2"/>
          <p:cNvSpPr>
            <a:spLocks noGrp="1" noChangeArrowheads="1"/>
          </p:cNvSpPr>
          <p:nvPr>
            <p:ph type="hdr" sz="quarter"/>
          </p:nvPr>
        </p:nvSpPr>
        <p:spPr bwMode="auto">
          <a:xfrm>
            <a:off x="0"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t" anchorCtr="0" compatLnSpc="1">
            <a:prstTxWarp prst="textNoShape">
              <a:avLst/>
            </a:prstTxWarp>
          </a:bodyPr>
          <a:lstStyle>
            <a:lvl1pPr defTabSz="931863">
              <a:defRPr sz="1200"/>
            </a:lvl1pPr>
          </a:lstStyle>
          <a:p>
            <a:pPr>
              <a:defRPr/>
            </a:pPr>
            <a:endParaRPr lang="en-US"/>
          </a:p>
        </p:txBody>
      </p:sp>
      <p:sp>
        <p:nvSpPr>
          <p:cNvPr id="99331" name="Rectangle 3"/>
          <p:cNvSpPr>
            <a:spLocks noGrp="1" noChangeArrowheads="1"/>
          </p:cNvSpPr>
          <p:nvPr>
            <p:ph type="dt" sz="quarter" idx="1"/>
          </p:nvPr>
        </p:nvSpPr>
        <p:spPr bwMode="auto">
          <a:xfrm>
            <a:off x="3970338"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t" anchorCtr="0" compatLnSpc="1">
            <a:prstTxWarp prst="textNoShape">
              <a:avLst/>
            </a:prstTxWarp>
          </a:bodyPr>
          <a:lstStyle>
            <a:lvl1pPr algn="r" defTabSz="931863">
              <a:defRPr sz="1200"/>
            </a:lvl1pPr>
          </a:lstStyle>
          <a:p>
            <a:pPr>
              <a:defRPr/>
            </a:pPr>
            <a:endParaRPr lang="en-US"/>
          </a:p>
        </p:txBody>
      </p:sp>
      <p:sp>
        <p:nvSpPr>
          <p:cNvPr id="99332" name="Rectangle 4"/>
          <p:cNvSpPr>
            <a:spLocks noGrp="1" noChangeArrowheads="1"/>
          </p:cNvSpPr>
          <p:nvPr>
            <p:ph type="ftr" sz="quarter" idx="2"/>
          </p:nvPr>
        </p:nvSpPr>
        <p:spPr bwMode="auto">
          <a:xfrm>
            <a:off x="0"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b" anchorCtr="0" compatLnSpc="1">
            <a:prstTxWarp prst="textNoShape">
              <a:avLst/>
            </a:prstTxWarp>
          </a:bodyPr>
          <a:lstStyle>
            <a:lvl1pPr defTabSz="931863">
              <a:defRPr sz="1200"/>
            </a:lvl1pPr>
          </a:lstStyle>
          <a:p>
            <a:pPr>
              <a:defRPr/>
            </a:pPr>
            <a:endParaRPr lang="en-US"/>
          </a:p>
        </p:txBody>
      </p:sp>
      <p:sp>
        <p:nvSpPr>
          <p:cNvPr id="99333" name="Rectangle 5"/>
          <p:cNvSpPr>
            <a:spLocks noGrp="1" noChangeArrowheads="1"/>
          </p:cNvSpPr>
          <p:nvPr>
            <p:ph type="sldNum" sz="quarter" idx="3"/>
          </p:nvPr>
        </p:nvSpPr>
        <p:spPr bwMode="auto">
          <a:xfrm>
            <a:off x="3970338"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b" anchorCtr="0" compatLnSpc="1">
            <a:prstTxWarp prst="textNoShape">
              <a:avLst/>
            </a:prstTxWarp>
          </a:bodyPr>
          <a:lstStyle>
            <a:lvl1pPr algn="r" defTabSz="931863">
              <a:defRPr sz="1200"/>
            </a:lvl1pPr>
          </a:lstStyle>
          <a:p>
            <a:fld id="{E0197BBF-9158-514D-93C7-703396FCEB21}" type="slidenum">
              <a:rPr lang="en-US" altLang="en-US"/>
              <a:pPr/>
              <a:t>‹#›</a:t>
            </a:fld>
            <a:endParaRPr lang="en-US"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t" anchorCtr="0" compatLnSpc="1">
            <a:prstTxWarp prst="textNoShape">
              <a:avLst/>
            </a:prstTxWarp>
          </a:bodyPr>
          <a:lstStyle>
            <a:lvl1pPr defTabSz="931863">
              <a:defRPr sz="1200"/>
            </a:lvl1pPr>
          </a:lstStyle>
          <a:p>
            <a:pPr>
              <a:defRPr/>
            </a:pPr>
            <a:endParaRPr lang="en-US"/>
          </a:p>
        </p:txBody>
      </p:sp>
      <p:sp>
        <p:nvSpPr>
          <p:cNvPr id="9219" name="Rectangle 3"/>
          <p:cNvSpPr>
            <a:spLocks noGrp="1" noChangeArrowheads="1"/>
          </p:cNvSpPr>
          <p:nvPr>
            <p:ph type="dt" idx="1"/>
          </p:nvPr>
        </p:nvSpPr>
        <p:spPr bwMode="auto">
          <a:xfrm>
            <a:off x="3970338"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t" anchorCtr="0" compatLnSpc="1">
            <a:prstTxWarp prst="textNoShape">
              <a:avLst/>
            </a:prstTxWarp>
          </a:bodyPr>
          <a:lstStyle>
            <a:lvl1pPr algn="r" defTabSz="931863">
              <a:defRPr sz="1200"/>
            </a:lvl1pPr>
          </a:lstStyle>
          <a:p>
            <a:pPr>
              <a:defRPr/>
            </a:pPr>
            <a:endParaRPr lang="en-US"/>
          </a:p>
        </p:txBody>
      </p:sp>
      <p:sp>
        <p:nvSpPr>
          <p:cNvPr id="32772" name="Rectangle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a14="http://schemas.microsoft.com/office/drawing/2010/main" val="1"/>
            </a:ext>
            <a:ext uri="{FAA26D3D-D897-4be2-8F04-BA451C77F1D7}">
              <ma14:placeholderFlag xmlns="" xmlns:ma14="http://schemas.microsoft.com/office/mac/drawingml/2011/main" val="1"/>
            </a:ext>
          </a:extLst>
        </p:spPr>
      </p:sp>
      <p:sp>
        <p:nvSpPr>
          <p:cNvPr id="9221" name="Rectangle 5"/>
          <p:cNvSpPr>
            <a:spLocks noGrp="1" noChangeArrowheads="1"/>
          </p:cNvSpPr>
          <p:nvPr>
            <p:ph type="body" sz="quarter" idx="3"/>
          </p:nvPr>
        </p:nvSpPr>
        <p:spPr bwMode="auto">
          <a:xfrm>
            <a:off x="701675" y="4416425"/>
            <a:ext cx="5607050" cy="4183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222" name="Rectangle 6"/>
          <p:cNvSpPr>
            <a:spLocks noGrp="1" noChangeArrowheads="1"/>
          </p:cNvSpPr>
          <p:nvPr>
            <p:ph type="ftr" sz="quarter" idx="4"/>
          </p:nvPr>
        </p:nvSpPr>
        <p:spPr bwMode="auto">
          <a:xfrm>
            <a:off x="0"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b" anchorCtr="0" compatLnSpc="1">
            <a:prstTxWarp prst="textNoShape">
              <a:avLst/>
            </a:prstTxWarp>
          </a:bodyPr>
          <a:lstStyle>
            <a:lvl1pPr defTabSz="931863">
              <a:defRPr sz="1200"/>
            </a:lvl1pPr>
          </a:lstStyle>
          <a:p>
            <a:pPr>
              <a:defRPr/>
            </a:pPr>
            <a:endParaRPr lang="en-US"/>
          </a:p>
        </p:txBody>
      </p:sp>
      <p:sp>
        <p:nvSpPr>
          <p:cNvPr id="9223" name="Rectangle 7"/>
          <p:cNvSpPr>
            <a:spLocks noGrp="1" noChangeArrowheads="1"/>
          </p:cNvSpPr>
          <p:nvPr>
            <p:ph type="sldNum" sz="quarter" idx="5"/>
          </p:nvPr>
        </p:nvSpPr>
        <p:spPr bwMode="auto">
          <a:xfrm>
            <a:off x="3970338"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b" anchorCtr="0" compatLnSpc="1">
            <a:prstTxWarp prst="textNoShape">
              <a:avLst/>
            </a:prstTxWarp>
          </a:bodyPr>
          <a:lstStyle>
            <a:lvl1pPr algn="r" defTabSz="931863">
              <a:defRPr sz="1200"/>
            </a:lvl1pPr>
          </a:lstStyle>
          <a:p>
            <a:fld id="{45540791-AE6A-F543-85C2-D68E022CBF7E}"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Rot="1" noChangeAspect="1" noChangeArrowheads="1" noTextEdit="1"/>
          </p:cNvSpPr>
          <p:nvPr>
            <p:ph type="sldImg"/>
          </p:nvPr>
        </p:nvSpPr>
        <p:spPr>
          <a:ln cap="flat"/>
        </p:spPr>
      </p:sp>
      <p:sp>
        <p:nvSpPr>
          <p:cNvPr id="7680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tLang="en-US"/>
          </a:p>
        </p:txBody>
      </p:sp>
    </p:spTree>
    <p:extLst>
      <p:ext uri="{BB962C8B-B14F-4D97-AF65-F5344CB8AC3E}">
        <p14:creationId xmlns:p14="http://schemas.microsoft.com/office/powerpoint/2010/main" val="2707276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5540791-AE6A-F543-85C2-D68E022CBF7E}" type="slidenum">
              <a:rPr lang="en-US" altLang="en-US" smtClean="0"/>
              <a:pPr/>
              <a:t>22</a:t>
            </a:fld>
            <a:endParaRPr lang="en-US" altLang="en-US"/>
          </a:p>
        </p:txBody>
      </p:sp>
    </p:spTree>
    <p:extLst>
      <p:ext uri="{BB962C8B-B14F-4D97-AF65-F5344CB8AC3E}">
        <p14:creationId xmlns:p14="http://schemas.microsoft.com/office/powerpoint/2010/main" val="39214118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BD38206C-6CC6-1B49-8013-1E492704D14F}" type="slidenum">
              <a:rPr lang="en-US" altLang="en-US"/>
              <a:pPr/>
              <a:t>‹#›</a:t>
            </a:fld>
            <a:endParaRPr lang="en-US" altLang="en-US"/>
          </a:p>
        </p:txBody>
      </p:sp>
    </p:spTree>
    <p:extLst>
      <p:ext uri="{BB962C8B-B14F-4D97-AF65-F5344CB8AC3E}">
        <p14:creationId xmlns:p14="http://schemas.microsoft.com/office/powerpoint/2010/main" val="18122395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6F096044-C35C-CC42-8BE1-A77BAA2BAC3C}" type="slidenum">
              <a:rPr lang="en-US" altLang="en-US"/>
              <a:pPr/>
              <a:t>‹#›</a:t>
            </a:fld>
            <a:endParaRPr lang="en-US" altLang="en-US"/>
          </a:p>
        </p:txBody>
      </p:sp>
    </p:spTree>
    <p:extLst>
      <p:ext uri="{BB962C8B-B14F-4D97-AF65-F5344CB8AC3E}">
        <p14:creationId xmlns:p14="http://schemas.microsoft.com/office/powerpoint/2010/main" val="1666320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E09FF0B9-8C56-2648-95C3-3E73B31F4F32}" type="slidenum">
              <a:rPr lang="en-US" altLang="en-US"/>
              <a:pPr/>
              <a:t>‹#›</a:t>
            </a:fld>
            <a:endParaRPr lang="en-US" altLang="en-US"/>
          </a:p>
        </p:txBody>
      </p:sp>
    </p:spTree>
    <p:extLst>
      <p:ext uri="{BB962C8B-B14F-4D97-AF65-F5344CB8AC3E}">
        <p14:creationId xmlns:p14="http://schemas.microsoft.com/office/powerpoint/2010/main" val="2660205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x" preserve="1">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648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42C9D1CB-7071-3443-AE1A-F63A3DAA2945}" type="slidenum">
              <a:rPr lang="en-US" altLang="en-US"/>
              <a:pPr/>
              <a:t>‹#›</a:t>
            </a:fld>
            <a:endParaRPr lang="en-US" altLang="en-US"/>
          </a:p>
        </p:txBody>
      </p:sp>
    </p:spTree>
    <p:extLst>
      <p:ext uri="{BB962C8B-B14F-4D97-AF65-F5344CB8AC3E}">
        <p14:creationId xmlns:p14="http://schemas.microsoft.com/office/powerpoint/2010/main" val="20946203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hasCustomPrompt="1"/>
          </p:nvPr>
        </p:nvSpPr>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30DD62A3-94C7-7640-AE99-4E4185A4840D}" type="slidenum">
              <a:rPr lang="en-US" altLang="en-US"/>
              <a:pPr/>
              <a:t>‹#›</a:t>
            </a:fld>
            <a:endParaRPr lang="en-US" altLang="en-US"/>
          </a:p>
        </p:txBody>
      </p:sp>
    </p:spTree>
    <p:extLst>
      <p:ext uri="{BB962C8B-B14F-4D97-AF65-F5344CB8AC3E}">
        <p14:creationId xmlns:p14="http://schemas.microsoft.com/office/powerpoint/2010/main" val="5503245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98732258-331A-9A41-A9EF-4E3A4D36440D}" type="slidenum">
              <a:rPr lang="en-US" altLang="en-US"/>
              <a:pPr/>
              <a:t>‹#›</a:t>
            </a:fld>
            <a:endParaRPr lang="en-US" altLang="en-US"/>
          </a:p>
        </p:txBody>
      </p:sp>
    </p:spTree>
    <p:extLst>
      <p:ext uri="{BB962C8B-B14F-4D97-AF65-F5344CB8AC3E}">
        <p14:creationId xmlns:p14="http://schemas.microsoft.com/office/powerpoint/2010/main" val="929971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670FEBF5-90A6-7C4F-89C2-2CA0B18153E3}" type="slidenum">
              <a:rPr lang="en-US" altLang="en-US"/>
              <a:pPr/>
              <a:t>‹#›</a:t>
            </a:fld>
            <a:endParaRPr lang="en-US" altLang="en-US"/>
          </a:p>
        </p:txBody>
      </p:sp>
    </p:spTree>
    <p:extLst>
      <p:ext uri="{BB962C8B-B14F-4D97-AF65-F5344CB8AC3E}">
        <p14:creationId xmlns:p14="http://schemas.microsoft.com/office/powerpoint/2010/main" val="17827912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fld id="{F31A4F69-DD84-E845-9238-AC932D5CF098}" type="slidenum">
              <a:rPr lang="en-US" altLang="en-US"/>
              <a:pPr/>
              <a:t>‹#›</a:t>
            </a:fld>
            <a:endParaRPr lang="en-US" altLang="en-US"/>
          </a:p>
        </p:txBody>
      </p:sp>
    </p:spTree>
    <p:extLst>
      <p:ext uri="{BB962C8B-B14F-4D97-AF65-F5344CB8AC3E}">
        <p14:creationId xmlns:p14="http://schemas.microsoft.com/office/powerpoint/2010/main" val="16799731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fld id="{E24F273C-F122-1941-B556-D90E6A258233}" type="slidenum">
              <a:rPr lang="en-US" altLang="en-US"/>
              <a:pPr/>
              <a:t>‹#›</a:t>
            </a:fld>
            <a:endParaRPr lang="en-US" altLang="en-US"/>
          </a:p>
        </p:txBody>
      </p:sp>
    </p:spTree>
    <p:extLst>
      <p:ext uri="{BB962C8B-B14F-4D97-AF65-F5344CB8AC3E}">
        <p14:creationId xmlns:p14="http://schemas.microsoft.com/office/powerpoint/2010/main" val="1929849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fld id="{6D49B59E-EB70-5B49-89C3-5C759C51828B}" type="slidenum">
              <a:rPr lang="en-US" altLang="en-US"/>
              <a:pPr/>
              <a:t>‹#›</a:t>
            </a:fld>
            <a:endParaRPr lang="en-US" altLang="en-US"/>
          </a:p>
        </p:txBody>
      </p:sp>
    </p:spTree>
    <p:extLst>
      <p:ext uri="{BB962C8B-B14F-4D97-AF65-F5344CB8AC3E}">
        <p14:creationId xmlns:p14="http://schemas.microsoft.com/office/powerpoint/2010/main" val="7982350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D9BFC248-2EA8-2D45-BBCD-C307142BB27E}" type="slidenum">
              <a:rPr lang="en-US" altLang="en-US"/>
              <a:pPr/>
              <a:t>‹#›</a:t>
            </a:fld>
            <a:endParaRPr lang="en-US" altLang="en-US"/>
          </a:p>
        </p:txBody>
      </p:sp>
    </p:spTree>
    <p:extLst>
      <p:ext uri="{BB962C8B-B14F-4D97-AF65-F5344CB8AC3E}">
        <p14:creationId xmlns:p14="http://schemas.microsoft.com/office/powerpoint/2010/main" val="6066971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60DB87B2-6427-9344-9CFE-9F0E269A5861}" type="slidenum">
              <a:rPr lang="en-US" altLang="en-US"/>
              <a:pPr/>
              <a:t>‹#›</a:t>
            </a:fld>
            <a:endParaRPr lang="en-US" altLang="en-US"/>
          </a:p>
        </p:txBody>
      </p:sp>
    </p:spTree>
    <p:extLst>
      <p:ext uri="{BB962C8B-B14F-4D97-AF65-F5344CB8AC3E}">
        <p14:creationId xmlns:p14="http://schemas.microsoft.com/office/powerpoint/2010/main" val="5070138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accent2">
                <a:gamma/>
                <a:shade val="46275"/>
                <a:invGamma/>
              </a:schemeClr>
            </a:gs>
            <a:gs pos="100000">
              <a:schemeClr val="accent2"/>
            </a:gs>
          </a:gsLst>
          <a:lin ang="5400000" scaled="1"/>
        </a:gra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normAutofit/>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pPr>
              <a:defRPr/>
            </a:pPr>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4637DE91-D5B1-B842-9BF5-AC90AC07DDF3}"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rtl="0" eaLnBrk="0" fontAlgn="base" hangingPunct="0">
        <a:spcBef>
          <a:spcPct val="0"/>
        </a:spcBef>
        <a:spcAft>
          <a:spcPct val="0"/>
        </a:spcAft>
        <a:defRPr sz="4400">
          <a:solidFill>
            <a:srgbClr val="FFFF00"/>
          </a:solidFill>
          <a:latin typeface="+mj-lt"/>
          <a:ea typeface="+mj-ea"/>
          <a:cs typeface="+mj-cs"/>
        </a:defRPr>
      </a:lvl1pPr>
      <a:lvl2pPr algn="ctr" rtl="0" eaLnBrk="0" fontAlgn="base" hangingPunct="0">
        <a:spcBef>
          <a:spcPct val="0"/>
        </a:spcBef>
        <a:spcAft>
          <a:spcPct val="0"/>
        </a:spcAft>
        <a:defRPr sz="4400">
          <a:solidFill>
            <a:srgbClr val="FFFF00"/>
          </a:solidFill>
          <a:latin typeface="Arial" charset="0"/>
        </a:defRPr>
      </a:lvl2pPr>
      <a:lvl3pPr algn="ctr" rtl="0" eaLnBrk="0" fontAlgn="base" hangingPunct="0">
        <a:spcBef>
          <a:spcPct val="0"/>
        </a:spcBef>
        <a:spcAft>
          <a:spcPct val="0"/>
        </a:spcAft>
        <a:defRPr sz="4400">
          <a:solidFill>
            <a:srgbClr val="FFFF00"/>
          </a:solidFill>
          <a:latin typeface="Arial" charset="0"/>
        </a:defRPr>
      </a:lvl3pPr>
      <a:lvl4pPr algn="ctr" rtl="0" eaLnBrk="0" fontAlgn="base" hangingPunct="0">
        <a:spcBef>
          <a:spcPct val="0"/>
        </a:spcBef>
        <a:spcAft>
          <a:spcPct val="0"/>
        </a:spcAft>
        <a:defRPr sz="4400">
          <a:solidFill>
            <a:srgbClr val="FFFF00"/>
          </a:solidFill>
          <a:latin typeface="Arial" charset="0"/>
        </a:defRPr>
      </a:lvl4pPr>
      <a:lvl5pPr algn="ctr" rtl="0" eaLnBrk="0" fontAlgn="base" hangingPunct="0">
        <a:spcBef>
          <a:spcPct val="0"/>
        </a:spcBef>
        <a:spcAft>
          <a:spcPct val="0"/>
        </a:spcAft>
        <a:defRPr sz="4400">
          <a:solidFill>
            <a:srgbClr val="FFFF00"/>
          </a:solidFill>
          <a:latin typeface="Arial" charset="0"/>
        </a:defRPr>
      </a:lvl5pPr>
      <a:lvl6pPr marL="457200" algn="ctr" rtl="0" fontAlgn="base">
        <a:spcBef>
          <a:spcPct val="0"/>
        </a:spcBef>
        <a:spcAft>
          <a:spcPct val="0"/>
        </a:spcAft>
        <a:defRPr sz="4400">
          <a:solidFill>
            <a:srgbClr val="FFFF00"/>
          </a:solidFill>
          <a:latin typeface="Arial" charset="0"/>
        </a:defRPr>
      </a:lvl6pPr>
      <a:lvl7pPr marL="914400" algn="ctr" rtl="0" fontAlgn="base">
        <a:spcBef>
          <a:spcPct val="0"/>
        </a:spcBef>
        <a:spcAft>
          <a:spcPct val="0"/>
        </a:spcAft>
        <a:defRPr sz="4400">
          <a:solidFill>
            <a:srgbClr val="FFFF00"/>
          </a:solidFill>
          <a:latin typeface="Arial" charset="0"/>
        </a:defRPr>
      </a:lvl7pPr>
      <a:lvl8pPr marL="1371600" algn="ctr" rtl="0" fontAlgn="base">
        <a:spcBef>
          <a:spcPct val="0"/>
        </a:spcBef>
        <a:spcAft>
          <a:spcPct val="0"/>
        </a:spcAft>
        <a:defRPr sz="4400">
          <a:solidFill>
            <a:srgbClr val="FFFF00"/>
          </a:solidFill>
          <a:latin typeface="Arial" charset="0"/>
        </a:defRPr>
      </a:lvl8pPr>
      <a:lvl9pPr marL="1828800" algn="ctr" rtl="0" fontAlgn="base">
        <a:spcBef>
          <a:spcPct val="0"/>
        </a:spcBef>
        <a:spcAft>
          <a:spcPct val="0"/>
        </a:spcAft>
        <a:defRPr sz="4400">
          <a:solidFill>
            <a:srgbClr val="FFFF00"/>
          </a:solidFill>
          <a:latin typeface="Arial" charset="0"/>
        </a:defRPr>
      </a:lvl9pPr>
    </p:titleStyle>
    <p:bodyStyle>
      <a:lvl1pPr marL="342900" indent="-342900" algn="l" rtl="0" eaLnBrk="0" fontAlgn="base" hangingPunct="0">
        <a:spcBef>
          <a:spcPct val="20000"/>
        </a:spcBef>
        <a:spcAft>
          <a:spcPct val="0"/>
        </a:spcAft>
        <a:buChar char="•"/>
        <a:defRPr sz="3200">
          <a:solidFill>
            <a:schemeClr val="bg1"/>
          </a:solidFill>
          <a:latin typeface="+mn-lt"/>
          <a:ea typeface="+mn-ea"/>
          <a:cs typeface="+mn-cs"/>
        </a:defRPr>
      </a:lvl1pPr>
      <a:lvl2pPr marL="742950" indent="-285750" algn="l" rtl="0" eaLnBrk="0" fontAlgn="base" hangingPunct="0">
        <a:spcBef>
          <a:spcPct val="20000"/>
        </a:spcBef>
        <a:spcAft>
          <a:spcPct val="0"/>
        </a:spcAft>
        <a:buChar char="–"/>
        <a:defRPr sz="2800">
          <a:solidFill>
            <a:schemeClr val="bg1"/>
          </a:solidFill>
          <a:latin typeface="+mn-lt"/>
        </a:defRPr>
      </a:lvl2pPr>
      <a:lvl3pPr marL="1143000" indent="-228600" algn="l" rtl="0" eaLnBrk="0" fontAlgn="base" hangingPunct="0">
        <a:spcBef>
          <a:spcPct val="20000"/>
        </a:spcBef>
        <a:spcAft>
          <a:spcPct val="0"/>
        </a:spcAft>
        <a:buChar char="•"/>
        <a:defRPr sz="2400">
          <a:solidFill>
            <a:schemeClr val="bg1"/>
          </a:solidFill>
          <a:latin typeface="+mn-lt"/>
        </a:defRPr>
      </a:lvl3pPr>
      <a:lvl4pPr marL="1600200" indent="-228600" algn="l" rtl="0" eaLnBrk="0" fontAlgn="base" hangingPunct="0">
        <a:spcBef>
          <a:spcPct val="20000"/>
        </a:spcBef>
        <a:spcAft>
          <a:spcPct val="0"/>
        </a:spcAft>
        <a:buChar char="–"/>
        <a:defRPr sz="2000">
          <a:solidFill>
            <a:schemeClr val="bg1"/>
          </a:solidFill>
          <a:latin typeface="+mn-lt"/>
        </a:defRPr>
      </a:lvl4pPr>
      <a:lvl5pPr marL="2057400" indent="-228600" algn="l" rtl="0" eaLnBrk="0" fontAlgn="base" hangingPunct="0">
        <a:spcBef>
          <a:spcPct val="20000"/>
        </a:spcBef>
        <a:spcAft>
          <a:spcPct val="0"/>
        </a:spcAft>
        <a:buChar char="»"/>
        <a:defRPr sz="2000">
          <a:solidFill>
            <a:schemeClr val="bg1"/>
          </a:solidFill>
          <a:latin typeface="+mn-lt"/>
        </a:defRPr>
      </a:lvl5pPr>
      <a:lvl6pPr marL="2514600" indent="-228600" algn="l" rtl="0" fontAlgn="base">
        <a:spcBef>
          <a:spcPct val="20000"/>
        </a:spcBef>
        <a:spcAft>
          <a:spcPct val="0"/>
        </a:spcAft>
        <a:buChar char="»"/>
        <a:defRPr sz="2000">
          <a:solidFill>
            <a:schemeClr val="bg1"/>
          </a:solidFill>
          <a:latin typeface="+mn-lt"/>
        </a:defRPr>
      </a:lvl6pPr>
      <a:lvl7pPr marL="2971800" indent="-228600" algn="l" rtl="0" fontAlgn="base">
        <a:spcBef>
          <a:spcPct val="20000"/>
        </a:spcBef>
        <a:spcAft>
          <a:spcPct val="0"/>
        </a:spcAft>
        <a:buChar char="»"/>
        <a:defRPr sz="2000">
          <a:solidFill>
            <a:schemeClr val="bg1"/>
          </a:solidFill>
          <a:latin typeface="+mn-lt"/>
        </a:defRPr>
      </a:lvl7pPr>
      <a:lvl8pPr marL="3429000" indent="-228600" algn="l" rtl="0" fontAlgn="base">
        <a:spcBef>
          <a:spcPct val="20000"/>
        </a:spcBef>
        <a:spcAft>
          <a:spcPct val="0"/>
        </a:spcAft>
        <a:buChar char="»"/>
        <a:defRPr sz="2000">
          <a:solidFill>
            <a:schemeClr val="bg1"/>
          </a:solidFill>
          <a:latin typeface="+mn-lt"/>
        </a:defRPr>
      </a:lvl8pPr>
      <a:lvl9pPr marL="3886200" indent="-228600" algn="l" rtl="0" fontAlgn="base">
        <a:spcBef>
          <a:spcPct val="20000"/>
        </a:spcBef>
        <a:spcAft>
          <a:spcPct val="0"/>
        </a:spcAft>
        <a:buChar char="»"/>
        <a:defRPr sz="20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neo4j.com/docs/developer-manual/current/cypher/keyword-glossary/" TargetMode="Externa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hyperlink" Target="https://neo4j.com/developer/guide-importing-data-and-etl/" TargetMode="Externa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ChangeArrowheads="1"/>
          </p:cNvSpPr>
          <p:nvPr/>
        </p:nvSpPr>
        <p:spPr bwMode="auto">
          <a:xfrm>
            <a:off x="685800" y="6324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endParaRPr lang="en-US" altLang="en-US"/>
          </a:p>
        </p:txBody>
      </p:sp>
      <p:sp>
        <p:nvSpPr>
          <p:cNvPr id="16387" name="Rectangle 3"/>
          <p:cNvSpPr>
            <a:spLocks noChangeArrowheads="1"/>
          </p:cNvSpPr>
          <p:nvPr/>
        </p:nvSpPr>
        <p:spPr bwMode="auto">
          <a:xfrm>
            <a:off x="3124200" y="63246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endParaRPr lang="en-US" altLang="en-US"/>
          </a:p>
        </p:txBody>
      </p:sp>
      <p:sp>
        <p:nvSpPr>
          <p:cNvPr id="16388" name="Rectangle 5"/>
          <p:cNvSpPr>
            <a:spLocks noGrp="1" noChangeArrowheads="1"/>
          </p:cNvSpPr>
          <p:nvPr>
            <p:ph type="ctrTitle"/>
          </p:nvPr>
        </p:nvSpPr>
        <p:spPr>
          <a:xfrm>
            <a:off x="114300" y="1371600"/>
            <a:ext cx="8915400" cy="1143000"/>
          </a:xfrm>
          <a:noFill/>
        </p:spPr>
        <p:txBody>
          <a:bodyPr anchor="ctr"/>
          <a:lstStyle/>
          <a:p>
            <a:pPr algn="ctr"/>
            <a:r>
              <a:rPr lang="en-US" altLang="en-US" sz="4000" dirty="0"/>
              <a:t>Database Theory and Applications for Biomedical Research and Practice</a:t>
            </a:r>
            <a:br>
              <a:rPr lang="en-US" altLang="en-US" sz="4000" dirty="0"/>
            </a:br>
            <a:br>
              <a:rPr lang="en-US" altLang="en-US" dirty="0"/>
            </a:br>
            <a:r>
              <a:rPr lang="en-US" altLang="en-US" sz="3200" dirty="0">
                <a:solidFill>
                  <a:schemeClr val="accent1"/>
                </a:solidFill>
              </a:rPr>
              <a:t>BMIN 502 / EPID 635</a:t>
            </a:r>
            <a:br>
              <a:rPr lang="en-US" altLang="en-US" sz="3200" dirty="0">
                <a:solidFill>
                  <a:schemeClr val="accent1"/>
                </a:solidFill>
              </a:rPr>
            </a:br>
            <a:r>
              <a:rPr lang="en-US" altLang="en-US" sz="3200">
                <a:solidFill>
                  <a:schemeClr val="accent1"/>
                </a:solidFill>
              </a:rPr>
              <a:t>Week 12-13: </a:t>
            </a:r>
            <a:r>
              <a:rPr lang="en-US" altLang="en-US" sz="3200" dirty="0">
                <a:solidFill>
                  <a:schemeClr val="accent1"/>
                </a:solidFill>
              </a:rPr>
              <a:t>Cypher queries</a:t>
            </a:r>
          </a:p>
        </p:txBody>
      </p:sp>
      <p:sp>
        <p:nvSpPr>
          <p:cNvPr id="16389" name="Rectangle 6"/>
          <p:cNvSpPr>
            <a:spLocks noGrp="1" noChangeArrowheads="1"/>
          </p:cNvSpPr>
          <p:nvPr>
            <p:ph type="subTitle" idx="1"/>
          </p:nvPr>
        </p:nvSpPr>
        <p:spPr>
          <a:xfrm>
            <a:off x="1524000" y="4051345"/>
            <a:ext cx="6400800" cy="1219200"/>
          </a:xfrm>
          <a:noFill/>
        </p:spPr>
        <p:txBody>
          <a:bodyPr/>
          <a:lstStyle/>
          <a:p>
            <a:r>
              <a:rPr lang="en-US" altLang="en-US" dirty="0"/>
              <a:t>John H. Holmes, PhD</a:t>
            </a:r>
            <a:endParaRPr lang="en-US" altLang="en-US" sz="2400" dirty="0"/>
          </a:p>
          <a:p>
            <a:endParaRPr lang="en-US" altLang="en-US" dirty="0"/>
          </a:p>
          <a:p>
            <a:endParaRPr lang="en-US" altLang="en-US" dirty="0"/>
          </a:p>
        </p:txBody>
      </p:sp>
      <p:pic>
        <p:nvPicPr>
          <p:cNvPr id="16391" name="Picture 6"/>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124200" y="5280819"/>
            <a:ext cx="3200400" cy="639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38858361"/>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1EA026-6598-6148-B298-6FCA83C002D8}"/>
              </a:ext>
            </a:extLst>
          </p:cNvPr>
          <p:cNvSpPr>
            <a:spLocks noGrp="1"/>
          </p:cNvSpPr>
          <p:nvPr>
            <p:ph type="title"/>
          </p:nvPr>
        </p:nvSpPr>
        <p:spPr/>
        <p:txBody>
          <a:bodyPr/>
          <a:lstStyle/>
          <a:p>
            <a:r>
              <a:rPr lang="en-US" dirty="0"/>
              <a:t>Aggregate functions</a:t>
            </a:r>
          </a:p>
        </p:txBody>
      </p:sp>
      <p:sp>
        <p:nvSpPr>
          <p:cNvPr id="3" name="Content Placeholder 2">
            <a:extLst>
              <a:ext uri="{FF2B5EF4-FFF2-40B4-BE49-F238E27FC236}">
                <a16:creationId xmlns:a16="http://schemas.microsoft.com/office/drawing/2014/main" id="{77FC9FB3-FE9A-D64C-B34E-B58D16FA1F41}"/>
              </a:ext>
            </a:extLst>
          </p:cNvPr>
          <p:cNvSpPr>
            <a:spLocks noGrp="1"/>
          </p:cNvSpPr>
          <p:nvPr>
            <p:ph idx="1"/>
          </p:nvPr>
        </p:nvSpPr>
        <p:spPr/>
        <p:txBody>
          <a:bodyPr/>
          <a:lstStyle/>
          <a:p>
            <a:r>
              <a:rPr lang="en-US" dirty="0" err="1"/>
              <a:t>avg</a:t>
            </a:r>
            <a:r>
              <a:rPr lang="en-US" dirty="0"/>
              <a:t>()- returns average of values for a given property</a:t>
            </a:r>
          </a:p>
          <a:p>
            <a:pPr lvl="1"/>
            <a:r>
              <a:rPr lang="en-US" dirty="0"/>
              <a:t>MATCH (</a:t>
            </a:r>
            <a:r>
              <a:rPr lang="en-US" dirty="0" err="1"/>
              <a:t>n:Person</a:t>
            </a:r>
            <a:r>
              <a:rPr lang="en-US" dirty="0"/>
              <a:t>) </a:t>
            </a:r>
          </a:p>
          <a:p>
            <a:pPr lvl="1"/>
            <a:r>
              <a:rPr lang="en-US" dirty="0"/>
              <a:t>RETURN </a:t>
            </a:r>
            <a:r>
              <a:rPr lang="en-US" dirty="0" err="1"/>
              <a:t>avg</a:t>
            </a:r>
            <a:r>
              <a:rPr lang="en-US" dirty="0"/>
              <a:t>(</a:t>
            </a:r>
            <a:r>
              <a:rPr lang="en-US" dirty="0" err="1"/>
              <a:t>n.age</a:t>
            </a:r>
            <a:r>
              <a:rPr lang="en-US" dirty="0"/>
              <a:t>)</a:t>
            </a:r>
          </a:p>
          <a:p>
            <a:r>
              <a:rPr lang="en-US" dirty="0"/>
              <a:t>max()</a:t>
            </a:r>
          </a:p>
          <a:p>
            <a:r>
              <a:rPr lang="en-US" dirty="0"/>
              <a:t>min()</a:t>
            </a:r>
          </a:p>
          <a:p>
            <a:r>
              <a:rPr lang="en-US" dirty="0" err="1"/>
              <a:t>stDev</a:t>
            </a:r>
            <a:r>
              <a:rPr lang="en-US" dirty="0"/>
              <a:t>()</a:t>
            </a:r>
          </a:p>
          <a:p>
            <a:r>
              <a:rPr lang="en-US" dirty="0"/>
              <a:t>sum()</a:t>
            </a:r>
          </a:p>
          <a:p>
            <a:pPr lvl="1"/>
            <a:endParaRPr lang="en-US" dirty="0"/>
          </a:p>
        </p:txBody>
      </p:sp>
    </p:spTree>
    <p:extLst>
      <p:ext uri="{BB962C8B-B14F-4D97-AF65-F5344CB8AC3E}">
        <p14:creationId xmlns:p14="http://schemas.microsoft.com/office/powerpoint/2010/main" val="5393729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7BEE9C-0361-9346-8425-4E3FAA4C6645}"/>
              </a:ext>
            </a:extLst>
          </p:cNvPr>
          <p:cNvSpPr>
            <a:spLocks noGrp="1"/>
          </p:cNvSpPr>
          <p:nvPr>
            <p:ph type="title"/>
          </p:nvPr>
        </p:nvSpPr>
        <p:spPr/>
        <p:txBody>
          <a:bodyPr/>
          <a:lstStyle/>
          <a:p>
            <a:r>
              <a:rPr lang="en-US" dirty="0"/>
              <a:t>Specifying a pattern in a query</a:t>
            </a:r>
          </a:p>
        </p:txBody>
      </p:sp>
      <p:sp>
        <p:nvSpPr>
          <p:cNvPr id="3" name="Content Placeholder 2">
            <a:extLst>
              <a:ext uri="{FF2B5EF4-FFF2-40B4-BE49-F238E27FC236}">
                <a16:creationId xmlns:a16="http://schemas.microsoft.com/office/drawing/2014/main" id="{EEDB5DB6-40B2-7E47-8844-10D9A166D317}"/>
              </a:ext>
            </a:extLst>
          </p:cNvPr>
          <p:cNvSpPr>
            <a:spLocks noGrp="1"/>
          </p:cNvSpPr>
          <p:nvPr>
            <p:ph idx="1"/>
          </p:nvPr>
        </p:nvSpPr>
        <p:spPr>
          <a:xfrm>
            <a:off x="533400" y="1219200"/>
            <a:ext cx="8229600" cy="5257800"/>
          </a:xfrm>
        </p:spPr>
        <p:txBody>
          <a:bodyPr>
            <a:normAutofit fontScale="92500" lnSpcReduction="10000"/>
          </a:bodyPr>
          <a:lstStyle/>
          <a:p>
            <a:r>
              <a:rPr lang="en-US" dirty="0"/>
              <a:t>Node patterns</a:t>
            </a:r>
          </a:p>
          <a:p>
            <a:pPr lvl="1"/>
            <a:r>
              <a:rPr lang="en-US" dirty="0"/>
              <a:t>(</a:t>
            </a:r>
            <a:r>
              <a:rPr lang="en-US" i="1" dirty="0"/>
              <a:t>x</a:t>
            </a:r>
            <a:r>
              <a:rPr lang="en-US" dirty="0"/>
              <a:t>): where x is a single node. Note the parentheses!</a:t>
            </a:r>
          </a:p>
          <a:p>
            <a:pPr lvl="1"/>
            <a:r>
              <a:rPr lang="en-US" dirty="0"/>
              <a:t>(</a:t>
            </a:r>
            <a:r>
              <a:rPr lang="en-US" i="1" dirty="0"/>
              <a:t>x</a:t>
            </a:r>
            <a:r>
              <a:rPr lang="en-US" dirty="0"/>
              <a:t>)-&gt;(</a:t>
            </a:r>
            <a:r>
              <a:rPr lang="en-US" i="1" dirty="0"/>
              <a:t>y</a:t>
            </a:r>
            <a:r>
              <a:rPr lang="en-US" dirty="0"/>
              <a:t>): relationship between x and y</a:t>
            </a:r>
          </a:p>
          <a:p>
            <a:r>
              <a:rPr lang="en-US" dirty="0"/>
              <a:t>Label patterns</a:t>
            </a:r>
          </a:p>
          <a:p>
            <a:pPr lvl="1"/>
            <a:r>
              <a:rPr lang="en-US" dirty="0"/>
              <a:t>(</a:t>
            </a:r>
            <a:r>
              <a:rPr lang="en-US" i="1" dirty="0" err="1"/>
              <a:t>x</a:t>
            </a:r>
            <a:r>
              <a:rPr lang="en-US" dirty="0" err="1"/>
              <a:t>:</a:t>
            </a:r>
            <a:r>
              <a:rPr lang="en-US" i="1" dirty="0" err="1"/>
              <a:t>label</a:t>
            </a:r>
            <a:r>
              <a:rPr lang="en-US" dirty="0"/>
              <a:t>)-&gt;(</a:t>
            </a:r>
            <a:r>
              <a:rPr lang="en-US" i="1" dirty="0"/>
              <a:t>y</a:t>
            </a:r>
            <a:r>
              <a:rPr lang="en-US" dirty="0"/>
              <a:t>)</a:t>
            </a:r>
          </a:p>
          <a:p>
            <a:pPr lvl="1"/>
            <a:r>
              <a:rPr lang="en-US" dirty="0"/>
              <a:t>(</a:t>
            </a:r>
            <a:r>
              <a:rPr lang="en-US" i="1" dirty="0"/>
              <a:t>x</a:t>
            </a:r>
            <a:r>
              <a:rPr lang="en-US" dirty="0"/>
              <a:t>:</a:t>
            </a:r>
            <a:r>
              <a:rPr lang="en-US" i="1" dirty="0"/>
              <a:t>label1</a:t>
            </a:r>
            <a:r>
              <a:rPr lang="en-US" dirty="0"/>
              <a:t>:</a:t>
            </a:r>
            <a:r>
              <a:rPr lang="en-US" i="1" dirty="0"/>
              <a:t>label2</a:t>
            </a:r>
            <a:r>
              <a:rPr lang="en-US" dirty="0"/>
              <a:t>)-&gt;(</a:t>
            </a:r>
            <a:r>
              <a:rPr lang="en-US" i="1" dirty="0"/>
              <a:t>y</a:t>
            </a:r>
            <a:r>
              <a:rPr lang="en-US" dirty="0"/>
              <a:t>)</a:t>
            </a:r>
          </a:p>
          <a:p>
            <a:r>
              <a:rPr lang="en-US" dirty="0"/>
              <a:t>Properties in patterns</a:t>
            </a:r>
          </a:p>
          <a:p>
            <a:pPr lvl="1"/>
            <a:r>
              <a:rPr lang="en-US" dirty="0"/>
              <a:t>(</a:t>
            </a:r>
            <a:r>
              <a:rPr lang="en-US" i="1" dirty="0"/>
              <a:t>x</a:t>
            </a:r>
            <a:r>
              <a:rPr lang="en-US" dirty="0"/>
              <a:t> {</a:t>
            </a:r>
            <a:r>
              <a:rPr lang="en-US" i="1" dirty="0"/>
              <a:t>property1</a:t>
            </a:r>
            <a:r>
              <a:rPr lang="en-US" dirty="0"/>
              <a:t>: ‘</a:t>
            </a:r>
            <a:r>
              <a:rPr lang="en-US" i="1" dirty="0"/>
              <a:t>value</a:t>
            </a:r>
            <a:r>
              <a:rPr lang="en-US" dirty="0"/>
              <a:t>’, </a:t>
            </a:r>
            <a:r>
              <a:rPr lang="en-US" i="1" dirty="0"/>
              <a:t>property2</a:t>
            </a:r>
            <a:r>
              <a:rPr lang="en-US" dirty="0"/>
              <a:t>: ‘</a:t>
            </a:r>
            <a:r>
              <a:rPr lang="en-US" i="1" dirty="0"/>
              <a:t>value</a:t>
            </a:r>
            <a:r>
              <a:rPr lang="en-US" dirty="0"/>
              <a:t>’})</a:t>
            </a:r>
          </a:p>
          <a:p>
            <a:r>
              <a:rPr lang="en-US" dirty="0"/>
              <a:t>Relationships in patterns</a:t>
            </a:r>
          </a:p>
          <a:p>
            <a:pPr lvl="1"/>
            <a:r>
              <a:rPr lang="en-US" dirty="0"/>
              <a:t>(</a:t>
            </a:r>
            <a:r>
              <a:rPr lang="en-US" i="1" dirty="0"/>
              <a:t>x</a:t>
            </a:r>
            <a:r>
              <a:rPr lang="en-US" dirty="0"/>
              <a:t>)-[</a:t>
            </a:r>
            <a:r>
              <a:rPr lang="en-US" i="1" dirty="0"/>
              <a:t>r</a:t>
            </a:r>
            <a:r>
              <a:rPr lang="en-US" dirty="0"/>
              <a:t>]-&gt;(</a:t>
            </a:r>
            <a:r>
              <a:rPr lang="en-US" i="1" dirty="0"/>
              <a:t>y</a:t>
            </a:r>
            <a:r>
              <a:rPr lang="en-US" dirty="0"/>
              <a:t>), where </a:t>
            </a:r>
            <a:r>
              <a:rPr lang="en-US" i="1" dirty="0"/>
              <a:t>r</a:t>
            </a:r>
            <a:r>
              <a:rPr lang="en-US" dirty="0"/>
              <a:t> is the name of the relationship</a:t>
            </a:r>
          </a:p>
        </p:txBody>
      </p:sp>
    </p:spTree>
    <p:extLst>
      <p:ext uri="{BB962C8B-B14F-4D97-AF65-F5344CB8AC3E}">
        <p14:creationId xmlns:p14="http://schemas.microsoft.com/office/powerpoint/2010/main" val="42513214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927C3E-E3BA-B14B-8D15-A6288FDBF239}"/>
              </a:ext>
            </a:extLst>
          </p:cNvPr>
          <p:cNvSpPr>
            <a:spLocks noGrp="1"/>
          </p:cNvSpPr>
          <p:nvPr>
            <p:ph type="title"/>
          </p:nvPr>
        </p:nvSpPr>
        <p:spPr/>
        <p:txBody>
          <a:bodyPr/>
          <a:lstStyle/>
          <a:p>
            <a:r>
              <a:rPr lang="en-US" dirty="0"/>
              <a:t>Working with external data</a:t>
            </a:r>
          </a:p>
        </p:txBody>
      </p:sp>
      <p:sp>
        <p:nvSpPr>
          <p:cNvPr id="3" name="Content Placeholder 2">
            <a:extLst>
              <a:ext uri="{FF2B5EF4-FFF2-40B4-BE49-F238E27FC236}">
                <a16:creationId xmlns:a16="http://schemas.microsoft.com/office/drawing/2014/main" id="{0848DEBB-8EF4-8B42-BD6F-F337565506F7}"/>
              </a:ext>
            </a:extLst>
          </p:cNvPr>
          <p:cNvSpPr>
            <a:spLocks noGrp="1"/>
          </p:cNvSpPr>
          <p:nvPr>
            <p:ph idx="1"/>
          </p:nvPr>
        </p:nvSpPr>
        <p:spPr>
          <a:xfrm>
            <a:off x="304800" y="1379966"/>
            <a:ext cx="8534400" cy="5173234"/>
          </a:xfrm>
        </p:spPr>
        <p:txBody>
          <a:bodyPr>
            <a:normAutofit fontScale="77500" lnSpcReduction="20000"/>
          </a:bodyPr>
          <a:lstStyle/>
          <a:p>
            <a:r>
              <a:rPr lang="en-US" dirty="0"/>
              <a:t>LOAD CSV from ‘</a:t>
            </a:r>
            <a:r>
              <a:rPr lang="en-US" i="1" dirty="0" err="1"/>
              <a:t>filename.csv</a:t>
            </a:r>
            <a:r>
              <a:rPr lang="en-US" dirty="0"/>
              <a:t>’ AS line</a:t>
            </a:r>
          </a:p>
          <a:p>
            <a:pPr lvl="1"/>
            <a:r>
              <a:rPr lang="en-US" dirty="0"/>
              <a:t>Loads data from filename with each line (row) instantiated as a new node in the graph</a:t>
            </a:r>
            <a:br>
              <a:rPr lang="en-US" dirty="0"/>
            </a:br>
            <a:endParaRPr lang="en-US" dirty="0"/>
          </a:p>
          <a:p>
            <a:r>
              <a:rPr lang="en-US" dirty="0"/>
              <a:t>LOAD CSV WITH HEADERS from ‘</a:t>
            </a:r>
            <a:r>
              <a:rPr lang="en-US" i="1" dirty="0" err="1"/>
              <a:t>filename.csv</a:t>
            </a:r>
            <a:r>
              <a:rPr lang="en-US" dirty="0"/>
              <a:t>’ AS line</a:t>
            </a:r>
          </a:p>
          <a:p>
            <a:pPr lvl="1"/>
            <a:r>
              <a:rPr lang="en-US" dirty="0"/>
              <a:t>Use this when the .csv file has a header with column names</a:t>
            </a:r>
            <a:br>
              <a:rPr lang="en-US" dirty="0"/>
            </a:br>
            <a:endParaRPr lang="en-US" dirty="0"/>
          </a:p>
          <a:p>
            <a:r>
              <a:rPr lang="en-US" dirty="0"/>
              <a:t>LOAD CSV from ‘</a:t>
            </a:r>
            <a:r>
              <a:rPr lang="en-US" i="1" dirty="0" err="1"/>
              <a:t>filename.csv</a:t>
            </a:r>
            <a:r>
              <a:rPr lang="en-US" dirty="0"/>
              <a:t>’ AS line FIELDTERMINATOR ‘</a:t>
            </a:r>
            <a:r>
              <a:rPr lang="en-US" i="1" dirty="0"/>
              <a:t>x</a:t>
            </a:r>
            <a:r>
              <a:rPr lang="en-US" dirty="0"/>
              <a:t>’</a:t>
            </a:r>
          </a:p>
          <a:p>
            <a:pPr lvl="1"/>
            <a:r>
              <a:rPr lang="en-US" i="1" dirty="0"/>
              <a:t>x</a:t>
            </a:r>
            <a:r>
              <a:rPr lang="en-US" dirty="0"/>
              <a:t> is a field separator, such as , or ;</a:t>
            </a:r>
            <a:br>
              <a:rPr lang="en-US" dirty="0"/>
            </a:br>
            <a:endParaRPr lang="en-US" dirty="0"/>
          </a:p>
          <a:p>
            <a:r>
              <a:rPr lang="en-US" dirty="0"/>
              <a:t>USING PERIODIC COMMIT </a:t>
            </a:r>
            <a:br>
              <a:rPr lang="en-US" dirty="0"/>
            </a:br>
            <a:r>
              <a:rPr lang="en-US" dirty="0"/>
              <a:t>LOAD CSV from ‘</a:t>
            </a:r>
            <a:r>
              <a:rPr lang="en-US" i="1" dirty="0" err="1"/>
              <a:t>filename.csv</a:t>
            </a:r>
            <a:r>
              <a:rPr lang="en-US" dirty="0"/>
              <a:t>’ AS line</a:t>
            </a:r>
          </a:p>
          <a:p>
            <a:pPr lvl="1"/>
            <a:r>
              <a:rPr lang="en-US" dirty="0"/>
              <a:t>This will cause an automatic commit of the data to the graph after a default of 1000 rows. You can change this by specifying a number after “COMMIT”</a:t>
            </a:r>
          </a:p>
          <a:p>
            <a:endParaRPr lang="en-US" dirty="0"/>
          </a:p>
          <a:p>
            <a:endParaRPr lang="en-US" dirty="0"/>
          </a:p>
          <a:p>
            <a:endParaRPr lang="en-US" dirty="0"/>
          </a:p>
          <a:p>
            <a:pPr lvl="1"/>
            <a:endParaRPr lang="en-US" dirty="0"/>
          </a:p>
        </p:txBody>
      </p:sp>
    </p:spTree>
    <p:extLst>
      <p:ext uri="{BB962C8B-B14F-4D97-AF65-F5344CB8AC3E}">
        <p14:creationId xmlns:p14="http://schemas.microsoft.com/office/powerpoint/2010/main" val="6187077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50DCA7E-1FF2-A24A-A77F-FFE657F4F097}"/>
              </a:ext>
            </a:extLst>
          </p:cNvPr>
          <p:cNvSpPr>
            <a:spLocks noGrp="1"/>
          </p:cNvSpPr>
          <p:nvPr>
            <p:ph type="ctrTitle"/>
          </p:nvPr>
        </p:nvSpPr>
        <p:spPr>
          <a:xfrm>
            <a:off x="304800" y="3657600"/>
            <a:ext cx="8458200" cy="1470025"/>
          </a:xfrm>
        </p:spPr>
        <p:txBody>
          <a:bodyPr/>
          <a:lstStyle/>
          <a:p>
            <a:br>
              <a:rPr lang="en-US" sz="3200" dirty="0">
                <a:hlinkClick r:id="rId2"/>
              </a:rPr>
            </a:br>
            <a:br>
              <a:rPr lang="en-US" sz="3200" dirty="0">
                <a:hlinkClick r:id="rId2"/>
              </a:rPr>
            </a:br>
            <a:r>
              <a:rPr lang="en-US" sz="3200" dirty="0">
                <a:hlinkClick r:id="rId2"/>
              </a:rPr>
              <a:t>https://neo4j.com/docs/developer-manual/current/cypher/keyword-glossary/</a:t>
            </a:r>
            <a:r>
              <a:rPr lang="en-US" sz="3200" dirty="0"/>
              <a:t> </a:t>
            </a:r>
            <a:br>
              <a:rPr lang="en-US" sz="3200" dirty="0"/>
            </a:br>
            <a:br>
              <a:rPr lang="en-US" sz="3200" dirty="0"/>
            </a:br>
            <a:r>
              <a:rPr lang="en-US" sz="3200" dirty="0"/>
              <a:t> </a:t>
            </a:r>
          </a:p>
        </p:txBody>
      </p:sp>
      <p:sp>
        <p:nvSpPr>
          <p:cNvPr id="7" name="Subtitle 6">
            <a:extLst>
              <a:ext uri="{FF2B5EF4-FFF2-40B4-BE49-F238E27FC236}">
                <a16:creationId xmlns:a16="http://schemas.microsoft.com/office/drawing/2014/main" id="{3D6B9F98-3C56-C44C-90CF-6BCEE820F53F}"/>
              </a:ext>
            </a:extLst>
          </p:cNvPr>
          <p:cNvSpPr>
            <a:spLocks noGrp="1"/>
          </p:cNvSpPr>
          <p:nvPr>
            <p:ph type="subTitle" idx="1"/>
          </p:nvPr>
        </p:nvSpPr>
        <p:spPr>
          <a:xfrm>
            <a:off x="472611" y="2209800"/>
            <a:ext cx="8305800" cy="838200"/>
          </a:xfrm>
        </p:spPr>
        <p:txBody>
          <a:bodyPr/>
          <a:lstStyle/>
          <a:p>
            <a:r>
              <a:rPr lang="en-US" dirty="0"/>
              <a:t>See this page for a complete list of clauses</a:t>
            </a:r>
          </a:p>
        </p:txBody>
      </p:sp>
    </p:spTree>
    <p:extLst>
      <p:ext uri="{BB962C8B-B14F-4D97-AF65-F5344CB8AC3E}">
        <p14:creationId xmlns:p14="http://schemas.microsoft.com/office/powerpoint/2010/main" val="28993953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894E201-7DAE-2544-B0E4-9252DD5A7107}"/>
              </a:ext>
            </a:extLst>
          </p:cNvPr>
          <p:cNvSpPr>
            <a:spLocks noGrp="1"/>
          </p:cNvSpPr>
          <p:nvPr>
            <p:ph type="ctrTitle"/>
          </p:nvPr>
        </p:nvSpPr>
        <p:spPr/>
        <p:txBody>
          <a:bodyPr/>
          <a:lstStyle/>
          <a:p>
            <a:r>
              <a:rPr lang="en-US" dirty="0"/>
              <a:t>And now on to something a little more complicated</a:t>
            </a:r>
          </a:p>
        </p:txBody>
      </p:sp>
      <p:sp>
        <p:nvSpPr>
          <p:cNvPr id="5" name="Subtitle 4">
            <a:extLst>
              <a:ext uri="{FF2B5EF4-FFF2-40B4-BE49-F238E27FC236}">
                <a16:creationId xmlns:a16="http://schemas.microsoft.com/office/drawing/2014/main" id="{AE78793D-439E-7647-8A8C-32AC560AE49F}"/>
              </a:ext>
            </a:extLst>
          </p:cNvPr>
          <p:cNvSpPr>
            <a:spLocks noGrp="1"/>
          </p:cNvSpPr>
          <p:nvPr>
            <p:ph type="subTitle" idx="1"/>
          </p:nvPr>
        </p:nvSpPr>
        <p:spPr>
          <a:xfrm>
            <a:off x="1143000" y="3962400"/>
            <a:ext cx="6858000" cy="1752600"/>
          </a:xfrm>
        </p:spPr>
        <p:txBody>
          <a:bodyPr/>
          <a:lstStyle/>
          <a:p>
            <a:r>
              <a:rPr lang="en-US" dirty="0"/>
              <a:t>Importing relational data to create </a:t>
            </a:r>
          </a:p>
          <a:p>
            <a:r>
              <a:rPr lang="en-US" dirty="0"/>
              <a:t>a graph database</a:t>
            </a:r>
          </a:p>
        </p:txBody>
      </p:sp>
    </p:spTree>
    <p:extLst>
      <p:ext uri="{BB962C8B-B14F-4D97-AF65-F5344CB8AC3E}">
        <p14:creationId xmlns:p14="http://schemas.microsoft.com/office/powerpoint/2010/main" val="13963338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859209-A6B0-9342-ADF4-266A3FE13E1B}"/>
              </a:ext>
            </a:extLst>
          </p:cNvPr>
          <p:cNvSpPr>
            <a:spLocks noGrp="1"/>
          </p:cNvSpPr>
          <p:nvPr>
            <p:ph type="title"/>
          </p:nvPr>
        </p:nvSpPr>
        <p:spPr>
          <a:xfrm>
            <a:off x="457200" y="76200"/>
            <a:ext cx="8229600" cy="715962"/>
          </a:xfrm>
        </p:spPr>
        <p:txBody>
          <a:bodyPr/>
          <a:lstStyle/>
          <a:p>
            <a:r>
              <a:rPr lang="en-US" sz="3200" dirty="0"/>
              <a:t>Let’s work with a clinical trial in ABIC</a:t>
            </a:r>
          </a:p>
        </p:txBody>
      </p:sp>
      <p:sp>
        <p:nvSpPr>
          <p:cNvPr id="4" name="Rectangle 3">
            <a:extLst>
              <a:ext uri="{FF2B5EF4-FFF2-40B4-BE49-F238E27FC236}">
                <a16:creationId xmlns:a16="http://schemas.microsoft.com/office/drawing/2014/main" id="{45CA89E8-695D-834B-A8D0-1365271DBCAD}"/>
              </a:ext>
            </a:extLst>
          </p:cNvPr>
          <p:cNvSpPr/>
          <p:nvPr/>
        </p:nvSpPr>
        <p:spPr>
          <a:xfrm>
            <a:off x="304800" y="674410"/>
            <a:ext cx="8839200" cy="646331"/>
          </a:xfrm>
          <a:prstGeom prst="rect">
            <a:avLst/>
          </a:prstGeom>
        </p:spPr>
        <p:txBody>
          <a:bodyPr wrap="square">
            <a:spAutoFit/>
          </a:bodyPr>
          <a:lstStyle/>
          <a:p>
            <a:r>
              <a:rPr lang="en-US" dirty="0" err="1">
                <a:solidFill>
                  <a:schemeClr val="bg1"/>
                </a:solidFill>
                <a:latin typeface="arial" panose="020B0604020202020204" pitchFamily="34" charset="0"/>
              </a:rPr>
              <a:t>Shackford</a:t>
            </a:r>
            <a:r>
              <a:rPr lang="en-US" dirty="0">
                <a:solidFill>
                  <a:schemeClr val="bg1"/>
                </a:solidFill>
                <a:latin typeface="arial" panose="020B0604020202020204" pitchFamily="34" charset="0"/>
              </a:rPr>
              <a:t> SR, et al.: Hypertonic saline resuscitation of patients with head injury: a prospective, randomized clinical trial. J Trauma 1998 44(1):50-8.</a:t>
            </a:r>
          </a:p>
        </p:txBody>
      </p:sp>
      <p:sp>
        <p:nvSpPr>
          <p:cNvPr id="5" name="Rectangle 4">
            <a:extLst>
              <a:ext uri="{FF2B5EF4-FFF2-40B4-BE49-F238E27FC236}">
                <a16:creationId xmlns:a16="http://schemas.microsoft.com/office/drawing/2014/main" id="{45C0295A-0EDC-D647-B897-31284B1BAC2B}"/>
              </a:ext>
            </a:extLst>
          </p:cNvPr>
          <p:cNvSpPr/>
          <p:nvPr/>
        </p:nvSpPr>
        <p:spPr>
          <a:xfrm>
            <a:off x="76200" y="1350512"/>
            <a:ext cx="8991600" cy="5509200"/>
          </a:xfrm>
          <a:prstGeom prst="rect">
            <a:avLst/>
          </a:prstGeom>
        </p:spPr>
        <p:txBody>
          <a:bodyPr wrap="square">
            <a:spAutoFit/>
          </a:bodyPr>
          <a:lstStyle/>
          <a:p>
            <a:pPr algn="ctr"/>
            <a:r>
              <a:rPr lang="en-US" sz="1600" b="1" u="sng" dirty="0">
                <a:solidFill>
                  <a:schemeClr val="bg1"/>
                </a:solidFill>
                <a:latin typeface="arial" panose="020B0604020202020204" pitchFamily="34" charset="0"/>
              </a:rPr>
              <a:t>Abstract</a:t>
            </a:r>
          </a:p>
          <a:p>
            <a:pPr algn="ctr"/>
            <a:endParaRPr lang="en-US" sz="1600" b="1" dirty="0">
              <a:solidFill>
                <a:schemeClr val="bg1"/>
              </a:solidFill>
              <a:latin typeface="arial" panose="020B0604020202020204" pitchFamily="34" charset="0"/>
            </a:endParaRPr>
          </a:p>
          <a:p>
            <a:r>
              <a:rPr lang="en-US" sz="1600" b="1" cap="all" dirty="0">
                <a:solidFill>
                  <a:schemeClr val="bg1"/>
                </a:solidFill>
                <a:latin typeface="arial" panose="020B0604020202020204" pitchFamily="34" charset="0"/>
              </a:rPr>
              <a:t>BACKGROUND: </a:t>
            </a:r>
            <a:r>
              <a:rPr lang="en-US" sz="1600" dirty="0">
                <a:solidFill>
                  <a:schemeClr val="bg1"/>
                </a:solidFill>
                <a:latin typeface="arial" panose="020B0604020202020204" pitchFamily="34" charset="0"/>
              </a:rPr>
              <a:t>Experimental and clinical work has suggested that hypertonic saline (HTS) would be better than lactated Ringer's solution (LRS) for the resuscitation of patients with head injuries. No clinical study has examined the effect of HTS infusion on intracranial pressure (ICP) and outcome in patients with head injuries. We hypothesized that HTS infusion would result in a lower ICP and fewer medical interventions to lower ICP compared with LRS.</a:t>
            </a:r>
          </a:p>
          <a:p>
            <a:endParaRPr lang="en-US" sz="1600" b="1" cap="all" dirty="0">
              <a:solidFill>
                <a:schemeClr val="bg1"/>
              </a:solidFill>
              <a:latin typeface="arial" panose="020B0604020202020204" pitchFamily="34" charset="0"/>
            </a:endParaRPr>
          </a:p>
          <a:p>
            <a:r>
              <a:rPr lang="en-US" sz="1600" b="1" cap="all" dirty="0">
                <a:solidFill>
                  <a:schemeClr val="bg1"/>
                </a:solidFill>
                <a:latin typeface="arial" panose="020B0604020202020204" pitchFamily="34" charset="0"/>
              </a:rPr>
              <a:t>METHODS/DESIGN: </a:t>
            </a:r>
            <a:r>
              <a:rPr lang="en-US" sz="1600" dirty="0">
                <a:solidFill>
                  <a:schemeClr val="bg1"/>
                </a:solidFill>
                <a:latin typeface="arial" panose="020B0604020202020204" pitchFamily="34" charset="0"/>
              </a:rPr>
              <a:t>Prospective, randomized clinical trial at two teaching hospitals.</a:t>
            </a:r>
          </a:p>
          <a:p>
            <a:endParaRPr lang="en-US" sz="1600" b="1" cap="all" dirty="0">
              <a:solidFill>
                <a:schemeClr val="bg1"/>
              </a:solidFill>
              <a:latin typeface="arial" panose="020B0604020202020204" pitchFamily="34" charset="0"/>
            </a:endParaRPr>
          </a:p>
          <a:p>
            <a:r>
              <a:rPr lang="en-US" sz="1600" b="1" cap="all" dirty="0">
                <a:solidFill>
                  <a:schemeClr val="bg1"/>
                </a:solidFill>
                <a:latin typeface="arial" panose="020B0604020202020204" pitchFamily="34" charset="0"/>
              </a:rPr>
              <a:t>RESULTS: </a:t>
            </a:r>
            <a:r>
              <a:rPr lang="en-US" sz="1600" dirty="0">
                <a:solidFill>
                  <a:schemeClr val="bg1"/>
                </a:solidFill>
                <a:latin typeface="arial" panose="020B0604020202020204" pitchFamily="34" charset="0"/>
              </a:rPr>
              <a:t>Thirty-four patients were enrolled and were similar in age and Injury Severity Score. HTS patients had a lower admission Glasgow Coma Scale score (HTS: 4.7+/-0.7; LRS: 6.7+/-0.7; p = 0.057), a higher initial ICP (HTS: 16+/-2; LRS: 11+/-2; p = 0.06), and a higher initial mean maximum ICP (HTS: 31+/-3; LRS: 18+/-2; p &lt; 0.01). Treatment effectively lowered ICP in both groups, and there was no significant difference between the groups in ICP at any time after entry. HTS patients required significantly more interventions (HTS: 31+/-4; LRS: 11+/-3; p &lt; 0.01). During the study, the change in maximum ICP was positive in the LRS group but negative in the HTS group (LRS: +2+/-3; HTS: -9+/-4; p &lt; 0.05).</a:t>
            </a:r>
          </a:p>
          <a:p>
            <a:endParaRPr lang="en-US" sz="1600" b="1" cap="all" dirty="0">
              <a:solidFill>
                <a:schemeClr val="bg1"/>
              </a:solidFill>
              <a:latin typeface="arial" panose="020B0604020202020204" pitchFamily="34" charset="0"/>
            </a:endParaRPr>
          </a:p>
          <a:p>
            <a:r>
              <a:rPr lang="en-US" sz="1600" b="1" cap="all" dirty="0">
                <a:solidFill>
                  <a:schemeClr val="bg1"/>
                </a:solidFill>
                <a:latin typeface="arial" panose="020B0604020202020204" pitchFamily="34" charset="0"/>
              </a:rPr>
              <a:t>CONCLUSION: </a:t>
            </a:r>
            <a:r>
              <a:rPr lang="en-US" sz="1600" dirty="0">
                <a:solidFill>
                  <a:schemeClr val="bg1"/>
                </a:solidFill>
                <a:latin typeface="arial" panose="020B0604020202020204" pitchFamily="34" charset="0"/>
              </a:rPr>
              <a:t>As a group, HTS patients had more severe head injuries. HTS and LRS used </a:t>
            </a:r>
          </a:p>
          <a:p>
            <a:r>
              <a:rPr lang="en-US" sz="1600" dirty="0">
                <a:solidFill>
                  <a:schemeClr val="bg1"/>
                </a:solidFill>
                <a:latin typeface="arial" panose="020B0604020202020204" pitchFamily="34" charset="0"/>
              </a:rPr>
              <a:t>with other therapies effectively controlled the ICP. The widely held conviction that sodium administration will lead to a sustained increase in ICP is not supported by this work.</a:t>
            </a:r>
          </a:p>
        </p:txBody>
      </p:sp>
    </p:spTree>
    <p:extLst>
      <p:ext uri="{BB962C8B-B14F-4D97-AF65-F5344CB8AC3E}">
        <p14:creationId xmlns:p14="http://schemas.microsoft.com/office/powerpoint/2010/main" val="11521127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5B3ED7-3736-864D-A0EF-68A4C5505A03}"/>
              </a:ext>
            </a:extLst>
          </p:cNvPr>
          <p:cNvSpPr>
            <a:spLocks noGrp="1"/>
          </p:cNvSpPr>
          <p:nvPr>
            <p:ph type="title"/>
          </p:nvPr>
        </p:nvSpPr>
        <p:spPr>
          <a:xfrm>
            <a:off x="609600" y="152400"/>
            <a:ext cx="8229600" cy="533400"/>
          </a:xfrm>
        </p:spPr>
        <p:txBody>
          <a:bodyPr/>
          <a:lstStyle/>
          <a:p>
            <a:r>
              <a:rPr lang="en-US" dirty="0"/>
              <a:t>Here is the E-R model</a:t>
            </a:r>
          </a:p>
        </p:txBody>
      </p:sp>
      <p:pic>
        <p:nvPicPr>
          <p:cNvPr id="4" name="Picture 3">
            <a:extLst>
              <a:ext uri="{FF2B5EF4-FFF2-40B4-BE49-F238E27FC236}">
                <a16:creationId xmlns:a16="http://schemas.microsoft.com/office/drawing/2014/main" id="{E550F4B8-2654-9343-B0BA-4AD374D9857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600" y="780713"/>
            <a:ext cx="7597302" cy="5924887"/>
          </a:xfrm>
          <a:prstGeom prst="rect">
            <a:avLst/>
          </a:prstGeom>
        </p:spPr>
      </p:pic>
    </p:spTree>
    <p:extLst>
      <p:ext uri="{BB962C8B-B14F-4D97-AF65-F5344CB8AC3E}">
        <p14:creationId xmlns:p14="http://schemas.microsoft.com/office/powerpoint/2010/main" val="28349845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D8FC8A-752B-4741-BD5A-3A8623763F5A}"/>
              </a:ext>
            </a:extLst>
          </p:cNvPr>
          <p:cNvSpPr>
            <a:spLocks noGrp="1"/>
          </p:cNvSpPr>
          <p:nvPr>
            <p:ph type="ctrTitle"/>
          </p:nvPr>
        </p:nvSpPr>
        <p:spPr>
          <a:xfrm>
            <a:off x="685800" y="838200"/>
            <a:ext cx="7772400" cy="1470025"/>
          </a:xfrm>
        </p:spPr>
        <p:txBody>
          <a:bodyPr/>
          <a:lstStyle/>
          <a:p>
            <a:r>
              <a:rPr lang="en-US" dirty="0"/>
              <a:t>But we are going to write queries to import these data</a:t>
            </a:r>
          </a:p>
        </p:txBody>
      </p:sp>
      <p:sp>
        <p:nvSpPr>
          <p:cNvPr id="4" name="Subtitle 3">
            <a:extLst>
              <a:ext uri="{FF2B5EF4-FFF2-40B4-BE49-F238E27FC236}">
                <a16:creationId xmlns:a16="http://schemas.microsoft.com/office/drawing/2014/main" id="{DDE5460E-0CEA-0F49-81C8-E6CB7911B882}"/>
              </a:ext>
            </a:extLst>
          </p:cNvPr>
          <p:cNvSpPr>
            <a:spLocks noGrp="1"/>
          </p:cNvSpPr>
          <p:nvPr>
            <p:ph type="subTitle" idx="1"/>
          </p:nvPr>
        </p:nvSpPr>
        <p:spPr>
          <a:xfrm>
            <a:off x="381000" y="2593975"/>
            <a:ext cx="8229600" cy="1752600"/>
          </a:xfrm>
        </p:spPr>
        <p:txBody>
          <a:bodyPr/>
          <a:lstStyle/>
          <a:p>
            <a:r>
              <a:rPr lang="en-US" dirty="0"/>
              <a:t>First, let’s walk through a </a:t>
            </a:r>
          </a:p>
          <a:p>
            <a:r>
              <a:rPr lang="en-US" dirty="0"/>
              <a:t>non-medical example:</a:t>
            </a:r>
          </a:p>
          <a:p>
            <a:r>
              <a:rPr lang="en-US" dirty="0"/>
              <a:t>The </a:t>
            </a:r>
            <a:r>
              <a:rPr lang="en-US" dirty="0" err="1"/>
              <a:t>Northwind</a:t>
            </a:r>
            <a:r>
              <a:rPr lang="en-US" dirty="0"/>
              <a:t> Database</a:t>
            </a:r>
          </a:p>
        </p:txBody>
      </p:sp>
      <p:sp>
        <p:nvSpPr>
          <p:cNvPr id="3" name="Rectangle 2">
            <a:extLst>
              <a:ext uri="{FF2B5EF4-FFF2-40B4-BE49-F238E27FC236}">
                <a16:creationId xmlns:a16="http://schemas.microsoft.com/office/drawing/2014/main" id="{2E35237E-560A-894C-B3F5-526B850930A3}"/>
              </a:ext>
            </a:extLst>
          </p:cNvPr>
          <p:cNvSpPr/>
          <p:nvPr/>
        </p:nvSpPr>
        <p:spPr>
          <a:xfrm>
            <a:off x="533400" y="4655771"/>
            <a:ext cx="8458200" cy="461665"/>
          </a:xfrm>
          <a:prstGeom prst="rect">
            <a:avLst/>
          </a:prstGeom>
        </p:spPr>
        <p:txBody>
          <a:bodyPr wrap="square">
            <a:spAutoFit/>
          </a:bodyPr>
          <a:lstStyle/>
          <a:p>
            <a:r>
              <a:rPr lang="en-US" sz="2400" dirty="0">
                <a:hlinkClick r:id="rId2"/>
              </a:rPr>
              <a:t>https://neo4j.com/developer/guide-importing-data-and-etl/</a:t>
            </a:r>
            <a:r>
              <a:rPr lang="en-US" sz="2400" dirty="0"/>
              <a:t> </a:t>
            </a:r>
          </a:p>
        </p:txBody>
      </p:sp>
    </p:spTree>
    <p:extLst>
      <p:ext uri="{BB962C8B-B14F-4D97-AF65-F5344CB8AC3E}">
        <p14:creationId xmlns:p14="http://schemas.microsoft.com/office/powerpoint/2010/main" val="23168023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E16BB626-7B8A-0A46-A84D-45D916CFB2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137677"/>
            <a:ext cx="8921749" cy="6644123"/>
          </a:xfrm>
          <a:prstGeom prst="rect">
            <a:avLst/>
          </a:prstGeom>
        </p:spPr>
      </p:pic>
    </p:spTree>
    <p:extLst>
      <p:ext uri="{BB962C8B-B14F-4D97-AF65-F5344CB8AC3E}">
        <p14:creationId xmlns:p14="http://schemas.microsoft.com/office/powerpoint/2010/main" val="13630049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86B9F6-8C5E-AF41-A3CF-6297130E4F46}"/>
              </a:ext>
            </a:extLst>
          </p:cNvPr>
          <p:cNvSpPr>
            <a:spLocks noGrp="1"/>
          </p:cNvSpPr>
          <p:nvPr>
            <p:ph type="title"/>
          </p:nvPr>
        </p:nvSpPr>
        <p:spPr/>
        <p:txBody>
          <a:bodyPr/>
          <a:lstStyle/>
          <a:p>
            <a:r>
              <a:rPr lang="en-US" dirty="0"/>
              <a:t>Steps to create graph model</a:t>
            </a:r>
          </a:p>
        </p:txBody>
      </p:sp>
      <p:sp>
        <p:nvSpPr>
          <p:cNvPr id="3" name="Content Placeholder 2">
            <a:extLst>
              <a:ext uri="{FF2B5EF4-FFF2-40B4-BE49-F238E27FC236}">
                <a16:creationId xmlns:a16="http://schemas.microsoft.com/office/drawing/2014/main" id="{80B1E34F-1C23-C94C-8228-9DE4B2F0640B}"/>
              </a:ext>
            </a:extLst>
          </p:cNvPr>
          <p:cNvSpPr>
            <a:spLocks noGrp="1"/>
          </p:cNvSpPr>
          <p:nvPr>
            <p:ph idx="1"/>
          </p:nvPr>
        </p:nvSpPr>
        <p:spPr/>
        <p:txBody>
          <a:bodyPr>
            <a:normAutofit fontScale="92500" lnSpcReduction="10000"/>
          </a:bodyPr>
          <a:lstStyle/>
          <a:p>
            <a:pPr marL="514350" indent="-514350">
              <a:buFont typeface="+mj-lt"/>
              <a:buAutoNum type="arabicPeriod"/>
            </a:pPr>
            <a:r>
              <a:rPr lang="en-US" dirty="0"/>
              <a:t>Describe the domain</a:t>
            </a:r>
          </a:p>
          <a:p>
            <a:pPr marL="514350" indent="-514350">
              <a:buFont typeface="+mj-lt"/>
              <a:buAutoNum type="arabicPeriod"/>
            </a:pPr>
            <a:endParaRPr lang="en-US" dirty="0"/>
          </a:p>
          <a:p>
            <a:pPr marL="514350" indent="-514350">
              <a:buFont typeface="+mj-lt"/>
              <a:buAutoNum type="arabicPeriod"/>
            </a:pPr>
            <a:r>
              <a:rPr lang="en-US" dirty="0"/>
              <a:t>Identify the nodes</a:t>
            </a:r>
            <a:br>
              <a:rPr lang="en-US" dirty="0"/>
            </a:br>
            <a:endParaRPr lang="en-US" dirty="0"/>
          </a:p>
          <a:p>
            <a:pPr marL="514350" indent="-514350">
              <a:buFont typeface="+mj-lt"/>
              <a:buAutoNum type="arabicPeriod"/>
            </a:pPr>
            <a:r>
              <a:rPr lang="en-US" dirty="0"/>
              <a:t>Identify the labels</a:t>
            </a:r>
            <a:br>
              <a:rPr lang="en-US" dirty="0"/>
            </a:br>
            <a:endParaRPr lang="en-US" dirty="0"/>
          </a:p>
          <a:p>
            <a:pPr marL="514350" indent="-514350">
              <a:buFont typeface="+mj-lt"/>
              <a:buAutoNum type="arabicPeriod"/>
            </a:pPr>
            <a:r>
              <a:rPr lang="en-US" dirty="0"/>
              <a:t>Identify the properties</a:t>
            </a:r>
            <a:br>
              <a:rPr lang="en-US" dirty="0"/>
            </a:br>
            <a:endParaRPr lang="en-US" dirty="0"/>
          </a:p>
          <a:p>
            <a:pPr marL="514350" indent="-514350">
              <a:buFont typeface="+mj-lt"/>
              <a:buAutoNum type="arabicPeriod"/>
            </a:pPr>
            <a:r>
              <a:rPr lang="en-US" dirty="0"/>
              <a:t>Construct the relationships</a:t>
            </a:r>
          </a:p>
        </p:txBody>
      </p:sp>
    </p:spTree>
    <p:extLst>
      <p:ext uri="{BB962C8B-B14F-4D97-AF65-F5344CB8AC3E}">
        <p14:creationId xmlns:p14="http://schemas.microsoft.com/office/powerpoint/2010/main" val="10580611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0E3565-AD09-4E4E-B1AF-292E6711EE0A}"/>
              </a:ext>
            </a:extLst>
          </p:cNvPr>
          <p:cNvSpPr>
            <a:spLocks noGrp="1"/>
          </p:cNvSpPr>
          <p:nvPr>
            <p:ph type="ctrTitle"/>
          </p:nvPr>
        </p:nvSpPr>
        <p:spPr>
          <a:xfrm>
            <a:off x="685800" y="1524000"/>
            <a:ext cx="7772400" cy="1470025"/>
          </a:xfrm>
        </p:spPr>
        <p:txBody>
          <a:bodyPr/>
          <a:lstStyle/>
          <a:p>
            <a:r>
              <a:rPr lang="en-US" dirty="0"/>
              <a:t>An important point about querying graphs</a:t>
            </a:r>
          </a:p>
        </p:txBody>
      </p:sp>
      <p:sp>
        <p:nvSpPr>
          <p:cNvPr id="3" name="Content Placeholder 2">
            <a:extLst>
              <a:ext uri="{FF2B5EF4-FFF2-40B4-BE49-F238E27FC236}">
                <a16:creationId xmlns:a16="http://schemas.microsoft.com/office/drawing/2014/main" id="{BBF9E04A-BAA9-D84A-B51C-0F5092D4986C}"/>
              </a:ext>
            </a:extLst>
          </p:cNvPr>
          <p:cNvSpPr>
            <a:spLocks noGrp="1"/>
          </p:cNvSpPr>
          <p:nvPr>
            <p:ph type="subTitle" idx="1"/>
          </p:nvPr>
        </p:nvSpPr>
        <p:spPr>
          <a:xfrm>
            <a:off x="1371600" y="3581400"/>
            <a:ext cx="6400800" cy="1752600"/>
          </a:xfrm>
        </p:spPr>
        <p:txBody>
          <a:bodyPr>
            <a:normAutofit fontScale="92500" lnSpcReduction="20000"/>
          </a:bodyPr>
          <a:lstStyle/>
          <a:p>
            <a:r>
              <a:rPr lang="en-US" dirty="0"/>
              <a:t>Remember: graphs contain </a:t>
            </a:r>
            <a:r>
              <a:rPr lang="en-US" i="1" dirty="0"/>
              <a:t>patterns</a:t>
            </a:r>
            <a:r>
              <a:rPr lang="en-US" dirty="0"/>
              <a:t>! </a:t>
            </a:r>
          </a:p>
          <a:p>
            <a:r>
              <a:rPr lang="en-US" dirty="0"/>
              <a:t>When querying a graph, you will be matching patterns determined by nodes and relationships</a:t>
            </a:r>
          </a:p>
        </p:txBody>
      </p:sp>
    </p:spTree>
    <p:extLst>
      <p:ext uri="{BB962C8B-B14F-4D97-AF65-F5344CB8AC3E}">
        <p14:creationId xmlns:p14="http://schemas.microsoft.com/office/powerpoint/2010/main" val="26229510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263FBA-3981-F445-A304-14AE34509F13}"/>
              </a:ext>
            </a:extLst>
          </p:cNvPr>
          <p:cNvSpPr>
            <a:spLocks noGrp="1"/>
          </p:cNvSpPr>
          <p:nvPr>
            <p:ph type="title"/>
          </p:nvPr>
        </p:nvSpPr>
        <p:spPr/>
        <p:txBody>
          <a:bodyPr/>
          <a:lstStyle/>
          <a:p>
            <a:r>
              <a:rPr lang="en-US" dirty="0"/>
              <a:t>And the graph model</a:t>
            </a:r>
          </a:p>
        </p:txBody>
      </p:sp>
      <p:pic>
        <p:nvPicPr>
          <p:cNvPr id="4" name="Picture 3">
            <a:extLst>
              <a:ext uri="{FF2B5EF4-FFF2-40B4-BE49-F238E27FC236}">
                <a16:creationId xmlns:a16="http://schemas.microsoft.com/office/drawing/2014/main" id="{E76212FF-5C27-3743-BB06-09E612CE0C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4952" y="1389929"/>
            <a:ext cx="8754096" cy="5105400"/>
          </a:xfrm>
          <a:prstGeom prst="rect">
            <a:avLst/>
          </a:prstGeom>
        </p:spPr>
      </p:pic>
    </p:spTree>
    <p:extLst>
      <p:ext uri="{BB962C8B-B14F-4D97-AF65-F5344CB8AC3E}">
        <p14:creationId xmlns:p14="http://schemas.microsoft.com/office/powerpoint/2010/main" val="27655333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3B4893-6F1D-C040-A487-D2356ED3A8F7}"/>
              </a:ext>
            </a:extLst>
          </p:cNvPr>
          <p:cNvSpPr>
            <a:spLocks noGrp="1"/>
          </p:cNvSpPr>
          <p:nvPr>
            <p:ph type="title"/>
          </p:nvPr>
        </p:nvSpPr>
        <p:spPr/>
        <p:txBody>
          <a:bodyPr/>
          <a:lstStyle/>
          <a:p>
            <a:r>
              <a:rPr lang="en-US" dirty="0"/>
              <a:t>Step 0: Download the data from Canvas (all csv format)</a:t>
            </a:r>
          </a:p>
        </p:txBody>
      </p:sp>
      <p:sp>
        <p:nvSpPr>
          <p:cNvPr id="3" name="Content Placeholder 2">
            <a:extLst>
              <a:ext uri="{FF2B5EF4-FFF2-40B4-BE49-F238E27FC236}">
                <a16:creationId xmlns:a16="http://schemas.microsoft.com/office/drawing/2014/main" id="{3C1DCBF8-7FF2-D14A-B5DC-6846153D554F}"/>
              </a:ext>
            </a:extLst>
          </p:cNvPr>
          <p:cNvSpPr>
            <a:spLocks noGrp="1"/>
          </p:cNvSpPr>
          <p:nvPr>
            <p:ph idx="1"/>
          </p:nvPr>
        </p:nvSpPr>
        <p:spPr>
          <a:xfrm>
            <a:off x="2933700" y="1813719"/>
            <a:ext cx="3276600" cy="3581400"/>
          </a:xfrm>
        </p:spPr>
        <p:txBody>
          <a:bodyPr/>
          <a:lstStyle/>
          <a:p>
            <a:pPr marL="514350" indent="-514350">
              <a:buFont typeface="+mj-lt"/>
              <a:buAutoNum type="arabicPeriod"/>
            </a:pPr>
            <a:r>
              <a:rPr lang="en-US" dirty="0"/>
              <a:t>Categories</a:t>
            </a:r>
          </a:p>
          <a:p>
            <a:pPr marL="514350" indent="-514350">
              <a:buFont typeface="+mj-lt"/>
              <a:buAutoNum type="arabicPeriod"/>
            </a:pPr>
            <a:r>
              <a:rPr lang="en-US" dirty="0"/>
              <a:t>Customers</a:t>
            </a:r>
          </a:p>
          <a:p>
            <a:pPr marL="514350" indent="-514350">
              <a:buFont typeface="+mj-lt"/>
              <a:buAutoNum type="arabicPeriod"/>
            </a:pPr>
            <a:r>
              <a:rPr lang="en-US" dirty="0"/>
              <a:t>Employees</a:t>
            </a:r>
          </a:p>
          <a:p>
            <a:pPr marL="514350" indent="-514350">
              <a:buFont typeface="+mj-lt"/>
              <a:buAutoNum type="arabicPeriod"/>
            </a:pPr>
            <a:r>
              <a:rPr lang="en-US" dirty="0"/>
              <a:t>Orders</a:t>
            </a:r>
          </a:p>
          <a:p>
            <a:pPr marL="514350" indent="-514350">
              <a:buFont typeface="+mj-lt"/>
              <a:buAutoNum type="arabicPeriod"/>
            </a:pPr>
            <a:r>
              <a:rPr lang="en-US" dirty="0"/>
              <a:t>Products</a:t>
            </a:r>
          </a:p>
          <a:p>
            <a:pPr marL="514350" indent="-514350">
              <a:buFont typeface="+mj-lt"/>
              <a:buAutoNum type="arabicPeriod"/>
            </a:pPr>
            <a:r>
              <a:rPr lang="en-US" dirty="0"/>
              <a:t>Suppliers</a:t>
            </a:r>
          </a:p>
        </p:txBody>
      </p:sp>
      <p:sp>
        <p:nvSpPr>
          <p:cNvPr id="4" name="TextBox 3">
            <a:extLst>
              <a:ext uri="{FF2B5EF4-FFF2-40B4-BE49-F238E27FC236}">
                <a16:creationId xmlns:a16="http://schemas.microsoft.com/office/drawing/2014/main" id="{C0922654-CEA8-7C43-9720-ED6563F5C356}"/>
              </a:ext>
            </a:extLst>
          </p:cNvPr>
          <p:cNvSpPr txBox="1"/>
          <p:nvPr/>
        </p:nvSpPr>
        <p:spPr>
          <a:xfrm>
            <a:off x="1219200" y="5791200"/>
            <a:ext cx="6463629" cy="523220"/>
          </a:xfrm>
          <a:prstGeom prst="rect">
            <a:avLst/>
          </a:prstGeom>
          <a:noFill/>
        </p:spPr>
        <p:txBody>
          <a:bodyPr wrap="none" rtlCol="0">
            <a:spAutoFit/>
          </a:bodyPr>
          <a:lstStyle/>
          <a:p>
            <a:r>
              <a:rPr lang="en-US" sz="2800" dirty="0">
                <a:solidFill>
                  <a:schemeClr val="bg1"/>
                </a:solidFill>
              </a:rPr>
              <a:t>And place in an easily accessible folder</a:t>
            </a:r>
          </a:p>
        </p:txBody>
      </p:sp>
    </p:spTree>
    <p:extLst>
      <p:ext uri="{BB962C8B-B14F-4D97-AF65-F5344CB8AC3E}">
        <p14:creationId xmlns:p14="http://schemas.microsoft.com/office/powerpoint/2010/main" val="23222190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26A0E00-5BEF-894B-8F20-67DE9DE2A306}"/>
              </a:ext>
            </a:extLst>
          </p:cNvPr>
          <p:cNvSpPr>
            <a:spLocks noGrp="1"/>
          </p:cNvSpPr>
          <p:nvPr>
            <p:ph type="title"/>
          </p:nvPr>
        </p:nvSpPr>
        <p:spPr>
          <a:xfrm>
            <a:off x="457200" y="152400"/>
            <a:ext cx="8229600" cy="731838"/>
          </a:xfrm>
        </p:spPr>
        <p:txBody>
          <a:bodyPr/>
          <a:lstStyle/>
          <a:p>
            <a:r>
              <a:rPr lang="en-US" dirty="0"/>
              <a:t>Step 1: Import each .csv file</a:t>
            </a:r>
          </a:p>
        </p:txBody>
      </p:sp>
      <p:sp>
        <p:nvSpPr>
          <p:cNvPr id="2" name="Rectangle 1">
            <a:extLst>
              <a:ext uri="{FF2B5EF4-FFF2-40B4-BE49-F238E27FC236}">
                <a16:creationId xmlns:a16="http://schemas.microsoft.com/office/drawing/2014/main" id="{CE5D9172-3A42-C743-8E29-27CCA65A6B7E}"/>
              </a:ext>
            </a:extLst>
          </p:cNvPr>
          <p:cNvSpPr/>
          <p:nvPr/>
        </p:nvSpPr>
        <p:spPr>
          <a:xfrm>
            <a:off x="0" y="1159414"/>
            <a:ext cx="9144000" cy="1938992"/>
          </a:xfrm>
          <a:prstGeom prst="rect">
            <a:avLst/>
          </a:prstGeom>
          <a:solidFill>
            <a:schemeClr val="bg1"/>
          </a:solidFill>
        </p:spPr>
        <p:txBody>
          <a:bodyPr wrap="square">
            <a:spAutoFit/>
          </a:bodyPr>
          <a:lstStyle/>
          <a:p>
            <a:r>
              <a:rPr lang="en-US" sz="2400" dirty="0">
                <a:solidFill>
                  <a:srgbClr val="75787B"/>
                </a:solidFill>
              </a:rPr>
              <a:t>// Create customers</a:t>
            </a:r>
            <a:r>
              <a:rPr lang="en-US" sz="2400" dirty="0"/>
              <a:t> </a:t>
            </a:r>
          </a:p>
          <a:p>
            <a:r>
              <a:rPr lang="en-US" sz="2400" dirty="0">
                <a:solidFill>
                  <a:srgbClr val="1D75B3"/>
                </a:solidFill>
              </a:rPr>
              <a:t>USING</a:t>
            </a:r>
            <a:r>
              <a:rPr lang="en-US" sz="2400" dirty="0"/>
              <a:t> </a:t>
            </a:r>
            <a:r>
              <a:rPr lang="en-US" sz="2400" dirty="0">
                <a:solidFill>
                  <a:srgbClr val="1D75B3"/>
                </a:solidFill>
              </a:rPr>
              <a:t>PERIODIC</a:t>
            </a:r>
            <a:r>
              <a:rPr lang="en-US" sz="2400" dirty="0"/>
              <a:t> </a:t>
            </a:r>
            <a:r>
              <a:rPr lang="en-US" sz="2400" dirty="0">
                <a:solidFill>
                  <a:srgbClr val="1D75B3"/>
                </a:solidFill>
              </a:rPr>
              <a:t>COMMIT</a:t>
            </a:r>
            <a:r>
              <a:rPr lang="en-US" sz="2400" dirty="0"/>
              <a:t> </a:t>
            </a:r>
          </a:p>
          <a:p>
            <a:r>
              <a:rPr lang="en-US" sz="2400" dirty="0">
                <a:solidFill>
                  <a:srgbClr val="1D75B3"/>
                </a:solidFill>
              </a:rPr>
              <a:t>LOAD</a:t>
            </a:r>
            <a:r>
              <a:rPr lang="en-US" sz="2400" dirty="0"/>
              <a:t> </a:t>
            </a:r>
            <a:r>
              <a:rPr lang="en-US" sz="2400" dirty="0">
                <a:solidFill>
                  <a:srgbClr val="1D75B3"/>
                </a:solidFill>
              </a:rPr>
              <a:t>CSV</a:t>
            </a:r>
            <a:r>
              <a:rPr lang="en-US" sz="2400" dirty="0"/>
              <a:t> </a:t>
            </a:r>
            <a:r>
              <a:rPr lang="en-US" sz="2400" dirty="0">
                <a:solidFill>
                  <a:srgbClr val="1D75B3"/>
                </a:solidFill>
              </a:rPr>
              <a:t>WITH</a:t>
            </a:r>
            <a:r>
              <a:rPr lang="en-US" sz="2400" dirty="0"/>
              <a:t> </a:t>
            </a:r>
            <a:r>
              <a:rPr lang="en-US" sz="2400" dirty="0">
                <a:solidFill>
                  <a:srgbClr val="1D75B3"/>
                </a:solidFill>
              </a:rPr>
              <a:t>HEADERS</a:t>
            </a:r>
            <a:r>
              <a:rPr lang="en-US" sz="2400" dirty="0"/>
              <a:t> </a:t>
            </a:r>
            <a:r>
              <a:rPr lang="en-US" sz="2400" dirty="0">
                <a:solidFill>
                  <a:srgbClr val="1D75B3"/>
                </a:solidFill>
              </a:rPr>
              <a:t>FROM</a:t>
            </a:r>
            <a:r>
              <a:rPr lang="en-US" sz="2400" dirty="0"/>
              <a:t> </a:t>
            </a:r>
            <a:r>
              <a:rPr lang="en-US" sz="2400" dirty="0">
                <a:solidFill>
                  <a:srgbClr val="B35E14"/>
                </a:solidFill>
              </a:rPr>
              <a:t>"</a:t>
            </a:r>
            <a:r>
              <a:rPr lang="en-US" sz="2400" dirty="0" err="1">
                <a:solidFill>
                  <a:srgbClr val="B35E14"/>
                </a:solidFill>
              </a:rPr>
              <a:t>file:customers.csv</a:t>
            </a:r>
            <a:r>
              <a:rPr lang="en-US" sz="2400" dirty="0">
                <a:solidFill>
                  <a:srgbClr val="B35E14"/>
                </a:solidFill>
              </a:rPr>
              <a:t>"</a:t>
            </a:r>
            <a:r>
              <a:rPr lang="en-US" sz="2400" dirty="0"/>
              <a:t> </a:t>
            </a:r>
            <a:r>
              <a:rPr lang="en-US" sz="2400" dirty="0">
                <a:solidFill>
                  <a:srgbClr val="1D75B3"/>
                </a:solidFill>
              </a:rPr>
              <a:t>AS</a:t>
            </a:r>
            <a:r>
              <a:rPr lang="en-US" sz="2400" dirty="0"/>
              <a:t> </a:t>
            </a:r>
            <a:r>
              <a:rPr lang="en-US" sz="2400" dirty="0">
                <a:solidFill>
                  <a:srgbClr val="047D65"/>
                </a:solidFill>
              </a:rPr>
              <a:t>row</a:t>
            </a:r>
            <a:r>
              <a:rPr lang="en-US" sz="2400" dirty="0"/>
              <a:t> </a:t>
            </a:r>
          </a:p>
          <a:p>
            <a:r>
              <a:rPr lang="en-US" sz="2400" dirty="0">
                <a:solidFill>
                  <a:srgbClr val="1D75B3"/>
                </a:solidFill>
              </a:rPr>
              <a:t>CREATE</a:t>
            </a:r>
            <a:r>
              <a:rPr lang="en-US" sz="2400" dirty="0"/>
              <a:t> </a:t>
            </a:r>
            <a:r>
              <a:rPr lang="en-US" sz="2400" dirty="0">
                <a:solidFill>
                  <a:srgbClr val="9C3328"/>
                </a:solidFill>
              </a:rPr>
              <a:t>(</a:t>
            </a:r>
            <a:r>
              <a:rPr lang="en-US" sz="2400" dirty="0">
                <a:solidFill>
                  <a:srgbClr val="047D65"/>
                </a:solidFill>
              </a:rPr>
              <a:t>:Customer</a:t>
            </a:r>
            <a:r>
              <a:rPr lang="en-US" sz="2400" dirty="0"/>
              <a:t> </a:t>
            </a:r>
            <a:r>
              <a:rPr lang="en-US" sz="2400" dirty="0">
                <a:solidFill>
                  <a:srgbClr val="9C3328"/>
                </a:solidFill>
              </a:rPr>
              <a:t>{</a:t>
            </a:r>
            <a:r>
              <a:rPr lang="en-US" sz="2400" dirty="0" err="1">
                <a:solidFill>
                  <a:srgbClr val="75438A"/>
                </a:solidFill>
              </a:rPr>
              <a:t>companyName</a:t>
            </a:r>
            <a:r>
              <a:rPr lang="en-US" sz="2400" dirty="0">
                <a:solidFill>
                  <a:srgbClr val="75438A"/>
                </a:solidFill>
              </a:rPr>
              <a:t>:</a:t>
            </a:r>
            <a:r>
              <a:rPr lang="en-US" sz="2400" dirty="0"/>
              <a:t> </a:t>
            </a:r>
            <a:r>
              <a:rPr lang="en-US" sz="2400" dirty="0" err="1">
                <a:solidFill>
                  <a:srgbClr val="047D65"/>
                </a:solidFill>
              </a:rPr>
              <a:t>row</a:t>
            </a:r>
            <a:r>
              <a:rPr lang="en-US" sz="2400" dirty="0" err="1">
                <a:solidFill>
                  <a:srgbClr val="9C3328"/>
                </a:solidFill>
              </a:rPr>
              <a:t>.</a:t>
            </a:r>
            <a:r>
              <a:rPr lang="en-US" sz="2400" dirty="0" err="1">
                <a:solidFill>
                  <a:srgbClr val="047D65"/>
                </a:solidFill>
              </a:rPr>
              <a:t>CompanyName</a:t>
            </a:r>
            <a:r>
              <a:rPr lang="en-US" sz="2400" dirty="0">
                <a:solidFill>
                  <a:srgbClr val="9C3328"/>
                </a:solidFill>
              </a:rPr>
              <a:t>,</a:t>
            </a:r>
            <a:r>
              <a:rPr lang="en-US" sz="2400" dirty="0"/>
              <a:t> </a:t>
            </a:r>
            <a:r>
              <a:rPr lang="en-US" sz="2400" dirty="0" err="1">
                <a:solidFill>
                  <a:srgbClr val="75438A"/>
                </a:solidFill>
              </a:rPr>
              <a:t>customerID</a:t>
            </a:r>
            <a:r>
              <a:rPr lang="en-US" sz="2400" dirty="0">
                <a:solidFill>
                  <a:srgbClr val="75438A"/>
                </a:solidFill>
              </a:rPr>
              <a:t>:</a:t>
            </a:r>
            <a:r>
              <a:rPr lang="en-US" sz="2400" dirty="0"/>
              <a:t> </a:t>
            </a:r>
            <a:r>
              <a:rPr lang="en-US" sz="2400" dirty="0" err="1">
                <a:solidFill>
                  <a:srgbClr val="047D65"/>
                </a:solidFill>
              </a:rPr>
              <a:t>row</a:t>
            </a:r>
            <a:r>
              <a:rPr lang="en-US" sz="2400" dirty="0" err="1">
                <a:solidFill>
                  <a:srgbClr val="9C3328"/>
                </a:solidFill>
              </a:rPr>
              <a:t>.</a:t>
            </a:r>
            <a:r>
              <a:rPr lang="en-US" sz="2400" dirty="0" err="1">
                <a:solidFill>
                  <a:srgbClr val="047D65"/>
                </a:solidFill>
              </a:rPr>
              <a:t>CustomerID</a:t>
            </a:r>
            <a:r>
              <a:rPr lang="en-US" sz="2400" dirty="0">
                <a:solidFill>
                  <a:srgbClr val="9C3328"/>
                </a:solidFill>
              </a:rPr>
              <a:t>,</a:t>
            </a:r>
            <a:r>
              <a:rPr lang="en-US" sz="2400" dirty="0"/>
              <a:t> </a:t>
            </a:r>
            <a:r>
              <a:rPr lang="en-US" sz="2400" dirty="0">
                <a:solidFill>
                  <a:srgbClr val="75438A"/>
                </a:solidFill>
              </a:rPr>
              <a:t>fax:</a:t>
            </a:r>
            <a:r>
              <a:rPr lang="en-US" sz="2400" dirty="0"/>
              <a:t> </a:t>
            </a:r>
            <a:r>
              <a:rPr lang="en-US" sz="2400" dirty="0" err="1">
                <a:solidFill>
                  <a:srgbClr val="047D65"/>
                </a:solidFill>
              </a:rPr>
              <a:t>row</a:t>
            </a:r>
            <a:r>
              <a:rPr lang="en-US" sz="2400" dirty="0" err="1">
                <a:solidFill>
                  <a:srgbClr val="9C3328"/>
                </a:solidFill>
              </a:rPr>
              <a:t>.</a:t>
            </a:r>
            <a:r>
              <a:rPr lang="en-US" sz="2400" dirty="0" err="1">
                <a:solidFill>
                  <a:srgbClr val="047D65"/>
                </a:solidFill>
              </a:rPr>
              <a:t>Fax</a:t>
            </a:r>
            <a:r>
              <a:rPr lang="en-US" sz="2400" dirty="0">
                <a:solidFill>
                  <a:srgbClr val="9C3328"/>
                </a:solidFill>
              </a:rPr>
              <a:t>,</a:t>
            </a:r>
            <a:r>
              <a:rPr lang="en-US" sz="2400" dirty="0"/>
              <a:t> </a:t>
            </a:r>
            <a:r>
              <a:rPr lang="en-US" sz="2400" dirty="0">
                <a:solidFill>
                  <a:srgbClr val="75438A"/>
                </a:solidFill>
              </a:rPr>
              <a:t>phone:</a:t>
            </a:r>
            <a:r>
              <a:rPr lang="en-US" sz="2400" dirty="0"/>
              <a:t> </a:t>
            </a:r>
            <a:r>
              <a:rPr lang="en-US" sz="2400" dirty="0" err="1">
                <a:solidFill>
                  <a:srgbClr val="047D65"/>
                </a:solidFill>
              </a:rPr>
              <a:t>row</a:t>
            </a:r>
            <a:r>
              <a:rPr lang="en-US" sz="2400" dirty="0" err="1">
                <a:solidFill>
                  <a:srgbClr val="9C3328"/>
                </a:solidFill>
              </a:rPr>
              <a:t>.</a:t>
            </a:r>
            <a:r>
              <a:rPr lang="en-US" sz="2400" dirty="0" err="1">
                <a:solidFill>
                  <a:srgbClr val="047D65"/>
                </a:solidFill>
              </a:rPr>
              <a:t>Phone</a:t>
            </a:r>
            <a:r>
              <a:rPr lang="en-US" sz="2400" dirty="0">
                <a:solidFill>
                  <a:srgbClr val="9C3328"/>
                </a:solidFill>
              </a:rPr>
              <a:t>});</a:t>
            </a:r>
            <a:r>
              <a:rPr lang="en-US" sz="2400" dirty="0"/>
              <a:t> </a:t>
            </a:r>
          </a:p>
        </p:txBody>
      </p:sp>
      <p:sp>
        <p:nvSpPr>
          <p:cNvPr id="3" name="TextBox 2">
            <a:extLst>
              <a:ext uri="{FF2B5EF4-FFF2-40B4-BE49-F238E27FC236}">
                <a16:creationId xmlns:a16="http://schemas.microsoft.com/office/drawing/2014/main" id="{2AFCCC35-271F-0B4F-9E86-490BBBE05ABD}"/>
              </a:ext>
            </a:extLst>
          </p:cNvPr>
          <p:cNvSpPr txBox="1"/>
          <p:nvPr/>
        </p:nvSpPr>
        <p:spPr>
          <a:xfrm>
            <a:off x="838200" y="3429000"/>
            <a:ext cx="7152920" cy="646331"/>
          </a:xfrm>
          <a:prstGeom prst="rect">
            <a:avLst/>
          </a:prstGeom>
          <a:noFill/>
          <a:ln>
            <a:solidFill>
              <a:srgbClr val="FF0000"/>
            </a:solidFill>
          </a:ln>
        </p:spPr>
        <p:txBody>
          <a:bodyPr wrap="none" rtlCol="0">
            <a:spAutoFit/>
          </a:bodyPr>
          <a:lstStyle/>
          <a:p>
            <a:r>
              <a:rPr lang="en-US" dirty="0">
                <a:solidFill>
                  <a:schemeClr val="bg1"/>
                </a:solidFill>
              </a:rPr>
              <a:t>Note: “</a:t>
            </a:r>
            <a:r>
              <a:rPr lang="en-US" dirty="0" err="1">
                <a:solidFill>
                  <a:schemeClr val="bg1"/>
                </a:solidFill>
              </a:rPr>
              <a:t>file:customers.csv</a:t>
            </a:r>
            <a:r>
              <a:rPr lang="en-US" dirty="0">
                <a:solidFill>
                  <a:schemeClr val="bg1"/>
                </a:solidFill>
              </a:rPr>
              <a:t>” will need to reflect the path, such as</a:t>
            </a:r>
          </a:p>
          <a:p>
            <a:r>
              <a:rPr lang="en-US" dirty="0">
                <a:solidFill>
                  <a:schemeClr val="bg1"/>
                </a:solidFill>
              </a:rPr>
              <a:t>“/Users/Courses/BMIN 502-EPID 635/In-class exercises /</a:t>
            </a:r>
            <a:r>
              <a:rPr lang="en-US" dirty="0" err="1">
                <a:solidFill>
                  <a:schemeClr val="bg1"/>
                </a:solidFill>
              </a:rPr>
              <a:t>Northwind</a:t>
            </a:r>
            <a:r>
              <a:rPr lang="en-US" dirty="0">
                <a:solidFill>
                  <a:schemeClr val="bg1"/>
                </a:solidFill>
              </a:rPr>
              <a:t>”</a:t>
            </a:r>
          </a:p>
        </p:txBody>
      </p:sp>
      <p:sp>
        <p:nvSpPr>
          <p:cNvPr id="4" name="TextBox 3">
            <a:extLst>
              <a:ext uri="{FF2B5EF4-FFF2-40B4-BE49-F238E27FC236}">
                <a16:creationId xmlns:a16="http://schemas.microsoft.com/office/drawing/2014/main" id="{40633EC1-56F3-624C-9D25-973CD1178DA3}"/>
              </a:ext>
            </a:extLst>
          </p:cNvPr>
          <p:cNvSpPr txBox="1"/>
          <p:nvPr/>
        </p:nvSpPr>
        <p:spPr>
          <a:xfrm>
            <a:off x="3077595" y="4191000"/>
            <a:ext cx="2674130" cy="2554545"/>
          </a:xfrm>
          <a:prstGeom prst="rect">
            <a:avLst/>
          </a:prstGeom>
          <a:noFill/>
        </p:spPr>
        <p:txBody>
          <a:bodyPr wrap="none" rtlCol="0">
            <a:spAutoFit/>
          </a:bodyPr>
          <a:lstStyle/>
          <a:p>
            <a:r>
              <a:rPr lang="en-US" sz="3200" dirty="0">
                <a:solidFill>
                  <a:schemeClr val="bg1"/>
                </a:solidFill>
              </a:rPr>
              <a:t>Repeat for </a:t>
            </a:r>
          </a:p>
          <a:p>
            <a:pPr marL="457200" indent="-457200">
              <a:buFont typeface="Arial" panose="020B0604020202020204" pitchFamily="34" charset="0"/>
              <a:buChar char="•"/>
            </a:pPr>
            <a:r>
              <a:rPr lang="en-US" sz="3200" dirty="0">
                <a:solidFill>
                  <a:schemeClr val="bg1"/>
                </a:solidFill>
              </a:rPr>
              <a:t>Categories</a:t>
            </a:r>
          </a:p>
          <a:p>
            <a:pPr marL="457200" indent="-457200">
              <a:buFont typeface="Arial" panose="020B0604020202020204" pitchFamily="34" charset="0"/>
              <a:buChar char="•"/>
            </a:pPr>
            <a:r>
              <a:rPr lang="en-US" sz="3200" dirty="0">
                <a:solidFill>
                  <a:schemeClr val="bg1"/>
                </a:solidFill>
              </a:rPr>
              <a:t>Employees</a:t>
            </a:r>
          </a:p>
          <a:p>
            <a:pPr marL="457200" indent="-457200">
              <a:buFont typeface="Arial" panose="020B0604020202020204" pitchFamily="34" charset="0"/>
              <a:buChar char="•"/>
            </a:pPr>
            <a:r>
              <a:rPr lang="en-US" sz="3200" dirty="0">
                <a:solidFill>
                  <a:schemeClr val="bg1"/>
                </a:solidFill>
              </a:rPr>
              <a:t>Products</a:t>
            </a:r>
          </a:p>
          <a:p>
            <a:pPr marL="457200" indent="-457200">
              <a:buFont typeface="Arial" panose="020B0604020202020204" pitchFamily="34" charset="0"/>
              <a:buChar char="•"/>
            </a:pPr>
            <a:r>
              <a:rPr lang="en-US" sz="3200" dirty="0">
                <a:solidFill>
                  <a:schemeClr val="bg1"/>
                </a:solidFill>
              </a:rPr>
              <a:t>Suppliers</a:t>
            </a:r>
          </a:p>
        </p:txBody>
      </p:sp>
    </p:spTree>
    <p:extLst>
      <p:ext uri="{BB962C8B-B14F-4D97-AF65-F5344CB8AC3E}">
        <p14:creationId xmlns:p14="http://schemas.microsoft.com/office/powerpoint/2010/main" val="13188278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7CD27-4BE1-0341-9316-C1D697925AD4}"/>
              </a:ext>
            </a:extLst>
          </p:cNvPr>
          <p:cNvSpPr>
            <a:spLocks noGrp="1"/>
          </p:cNvSpPr>
          <p:nvPr>
            <p:ph type="title"/>
          </p:nvPr>
        </p:nvSpPr>
        <p:spPr>
          <a:xfrm>
            <a:off x="0" y="274638"/>
            <a:ext cx="9067800" cy="1143000"/>
          </a:xfrm>
        </p:spPr>
        <p:txBody>
          <a:bodyPr/>
          <a:lstStyle/>
          <a:p>
            <a:r>
              <a:rPr lang="en-US" dirty="0"/>
              <a:t>Step 1a: Orders, as the canonical file, needs special treatment </a:t>
            </a:r>
          </a:p>
        </p:txBody>
      </p:sp>
      <p:sp>
        <p:nvSpPr>
          <p:cNvPr id="3" name="Rectangle 2">
            <a:extLst>
              <a:ext uri="{FF2B5EF4-FFF2-40B4-BE49-F238E27FC236}">
                <a16:creationId xmlns:a16="http://schemas.microsoft.com/office/drawing/2014/main" id="{1845507C-9B1B-E243-8D98-FEF57946DE80}"/>
              </a:ext>
            </a:extLst>
          </p:cNvPr>
          <p:cNvSpPr/>
          <p:nvPr/>
        </p:nvSpPr>
        <p:spPr>
          <a:xfrm>
            <a:off x="228600" y="2413338"/>
            <a:ext cx="8686800" cy="2308324"/>
          </a:xfrm>
          <a:prstGeom prst="rect">
            <a:avLst/>
          </a:prstGeom>
          <a:solidFill>
            <a:schemeClr val="bg1"/>
          </a:solidFill>
        </p:spPr>
        <p:txBody>
          <a:bodyPr wrap="square">
            <a:spAutoFit/>
          </a:bodyPr>
          <a:lstStyle/>
          <a:p>
            <a:r>
              <a:rPr lang="en-US" sz="2400" dirty="0">
                <a:solidFill>
                  <a:srgbClr val="1D75B3"/>
                </a:solidFill>
                <a:latin typeface="Open Sans"/>
              </a:rPr>
              <a:t>USING</a:t>
            </a:r>
            <a:r>
              <a:rPr lang="en-US" sz="2400" dirty="0">
                <a:solidFill>
                  <a:srgbClr val="30333A"/>
                </a:solidFill>
                <a:latin typeface="Open Sans"/>
              </a:rPr>
              <a:t> </a:t>
            </a:r>
            <a:r>
              <a:rPr lang="en-US" sz="2400" dirty="0">
                <a:solidFill>
                  <a:srgbClr val="1D75B3"/>
                </a:solidFill>
                <a:latin typeface="Open Sans"/>
              </a:rPr>
              <a:t>PERIODIC</a:t>
            </a:r>
            <a:r>
              <a:rPr lang="en-US" sz="2400" dirty="0">
                <a:solidFill>
                  <a:srgbClr val="30333A"/>
                </a:solidFill>
                <a:latin typeface="Open Sans"/>
              </a:rPr>
              <a:t> </a:t>
            </a:r>
            <a:r>
              <a:rPr lang="en-US" sz="2400" dirty="0">
                <a:solidFill>
                  <a:srgbClr val="1D75B3"/>
                </a:solidFill>
                <a:latin typeface="Open Sans"/>
              </a:rPr>
              <a:t>COMMIT</a:t>
            </a:r>
            <a:r>
              <a:rPr lang="en-US" sz="2400" dirty="0">
                <a:solidFill>
                  <a:srgbClr val="30333A"/>
                </a:solidFill>
                <a:latin typeface="Open Sans"/>
              </a:rPr>
              <a:t> </a:t>
            </a:r>
            <a:r>
              <a:rPr lang="en-US" sz="2400" dirty="0">
                <a:solidFill>
                  <a:srgbClr val="1D75B3"/>
                </a:solidFill>
                <a:latin typeface="Open Sans"/>
              </a:rPr>
              <a:t>LOAD</a:t>
            </a:r>
            <a:r>
              <a:rPr lang="en-US" sz="2400" dirty="0">
                <a:solidFill>
                  <a:srgbClr val="30333A"/>
                </a:solidFill>
                <a:latin typeface="Open Sans"/>
              </a:rPr>
              <a:t> </a:t>
            </a:r>
            <a:r>
              <a:rPr lang="en-US" sz="2400" dirty="0">
                <a:solidFill>
                  <a:srgbClr val="1D75B3"/>
                </a:solidFill>
                <a:latin typeface="Open Sans"/>
              </a:rPr>
              <a:t>CSV</a:t>
            </a:r>
            <a:r>
              <a:rPr lang="en-US" sz="2400" dirty="0">
                <a:solidFill>
                  <a:srgbClr val="30333A"/>
                </a:solidFill>
                <a:latin typeface="Open Sans"/>
              </a:rPr>
              <a:t> </a:t>
            </a:r>
            <a:r>
              <a:rPr lang="en-US" sz="2400" dirty="0">
                <a:solidFill>
                  <a:srgbClr val="1D75B3"/>
                </a:solidFill>
                <a:latin typeface="Open Sans"/>
              </a:rPr>
              <a:t>WITH</a:t>
            </a:r>
            <a:r>
              <a:rPr lang="en-US" sz="2400" dirty="0">
                <a:solidFill>
                  <a:srgbClr val="30333A"/>
                </a:solidFill>
                <a:latin typeface="Open Sans"/>
              </a:rPr>
              <a:t> </a:t>
            </a:r>
            <a:r>
              <a:rPr lang="en-US" sz="2400" dirty="0">
                <a:solidFill>
                  <a:srgbClr val="1D75B3"/>
                </a:solidFill>
                <a:latin typeface="Open Sans"/>
              </a:rPr>
              <a:t>HEADERS</a:t>
            </a:r>
            <a:r>
              <a:rPr lang="en-US" sz="2400" dirty="0">
                <a:solidFill>
                  <a:srgbClr val="30333A"/>
                </a:solidFill>
                <a:latin typeface="Open Sans"/>
              </a:rPr>
              <a:t> </a:t>
            </a:r>
            <a:r>
              <a:rPr lang="en-US" sz="2400" dirty="0">
                <a:solidFill>
                  <a:srgbClr val="1D75B3"/>
                </a:solidFill>
                <a:latin typeface="Open Sans"/>
              </a:rPr>
              <a:t>FROM</a:t>
            </a:r>
            <a:r>
              <a:rPr lang="en-US" sz="2400" dirty="0">
                <a:solidFill>
                  <a:srgbClr val="30333A"/>
                </a:solidFill>
                <a:latin typeface="Open Sans"/>
              </a:rPr>
              <a:t> </a:t>
            </a:r>
            <a:r>
              <a:rPr lang="en-US" sz="2400" dirty="0">
                <a:solidFill>
                  <a:srgbClr val="B35E14"/>
                </a:solidFill>
                <a:latin typeface="Open Sans"/>
              </a:rPr>
              <a:t>"</a:t>
            </a:r>
            <a:r>
              <a:rPr lang="en-US" sz="2400" dirty="0" err="1">
                <a:solidFill>
                  <a:srgbClr val="B35E14"/>
                </a:solidFill>
                <a:latin typeface="Open Sans"/>
              </a:rPr>
              <a:t>file:orders.csv</a:t>
            </a:r>
            <a:r>
              <a:rPr lang="en-US" sz="2400" dirty="0">
                <a:solidFill>
                  <a:srgbClr val="B35E14"/>
                </a:solidFill>
                <a:latin typeface="Open Sans"/>
              </a:rPr>
              <a:t>"</a:t>
            </a:r>
            <a:r>
              <a:rPr lang="en-US" sz="2400" dirty="0">
                <a:solidFill>
                  <a:srgbClr val="30333A"/>
                </a:solidFill>
                <a:latin typeface="Open Sans"/>
              </a:rPr>
              <a:t> </a:t>
            </a:r>
            <a:r>
              <a:rPr lang="en-US" sz="2400" dirty="0">
                <a:solidFill>
                  <a:srgbClr val="1D75B3"/>
                </a:solidFill>
                <a:latin typeface="Open Sans"/>
              </a:rPr>
              <a:t>AS</a:t>
            </a:r>
            <a:r>
              <a:rPr lang="en-US" sz="2400" dirty="0">
                <a:solidFill>
                  <a:srgbClr val="30333A"/>
                </a:solidFill>
                <a:latin typeface="Open Sans"/>
              </a:rPr>
              <a:t> </a:t>
            </a:r>
            <a:r>
              <a:rPr lang="en-US" sz="2400" dirty="0">
                <a:solidFill>
                  <a:srgbClr val="047D65"/>
                </a:solidFill>
                <a:latin typeface="Open Sans"/>
              </a:rPr>
              <a:t>row</a:t>
            </a:r>
            <a:r>
              <a:rPr lang="en-US" sz="2400" dirty="0">
                <a:solidFill>
                  <a:srgbClr val="30333A"/>
                </a:solidFill>
                <a:latin typeface="Open Sans"/>
              </a:rPr>
              <a:t> </a:t>
            </a:r>
          </a:p>
          <a:p>
            <a:r>
              <a:rPr lang="en-US" sz="2400" dirty="0">
                <a:solidFill>
                  <a:srgbClr val="1D75B3"/>
                </a:solidFill>
                <a:latin typeface="Open Sans"/>
              </a:rPr>
              <a:t>MERGE</a:t>
            </a:r>
            <a:r>
              <a:rPr lang="en-US" sz="2400" dirty="0">
                <a:solidFill>
                  <a:srgbClr val="30333A"/>
                </a:solidFill>
                <a:latin typeface="Open Sans"/>
              </a:rPr>
              <a:t> </a:t>
            </a:r>
            <a:r>
              <a:rPr lang="en-US" sz="2400" dirty="0">
                <a:solidFill>
                  <a:srgbClr val="9C3328"/>
                </a:solidFill>
                <a:latin typeface="Open Sans"/>
              </a:rPr>
              <a:t>(</a:t>
            </a:r>
            <a:r>
              <a:rPr lang="en-US" sz="2400" dirty="0" err="1">
                <a:solidFill>
                  <a:srgbClr val="75438A"/>
                </a:solidFill>
                <a:latin typeface="Open Sans"/>
              </a:rPr>
              <a:t>order:Order</a:t>
            </a:r>
            <a:r>
              <a:rPr lang="en-US" sz="2400" dirty="0">
                <a:solidFill>
                  <a:srgbClr val="30333A"/>
                </a:solidFill>
                <a:latin typeface="Open Sans"/>
              </a:rPr>
              <a:t> </a:t>
            </a:r>
            <a:r>
              <a:rPr lang="en-US" sz="2400" dirty="0">
                <a:solidFill>
                  <a:srgbClr val="9C3328"/>
                </a:solidFill>
                <a:latin typeface="Open Sans"/>
              </a:rPr>
              <a:t>{</a:t>
            </a:r>
            <a:r>
              <a:rPr lang="en-US" sz="2400" dirty="0" err="1">
                <a:solidFill>
                  <a:srgbClr val="75438A"/>
                </a:solidFill>
                <a:latin typeface="Open Sans"/>
              </a:rPr>
              <a:t>orderID</a:t>
            </a:r>
            <a:r>
              <a:rPr lang="en-US" sz="2400" dirty="0">
                <a:solidFill>
                  <a:srgbClr val="75438A"/>
                </a:solidFill>
                <a:latin typeface="Open Sans"/>
              </a:rPr>
              <a:t>:</a:t>
            </a:r>
            <a:r>
              <a:rPr lang="en-US" sz="2400" dirty="0">
                <a:solidFill>
                  <a:srgbClr val="30333A"/>
                </a:solidFill>
                <a:latin typeface="Open Sans"/>
              </a:rPr>
              <a:t> </a:t>
            </a:r>
            <a:r>
              <a:rPr lang="en-US" sz="2400" dirty="0" err="1">
                <a:solidFill>
                  <a:srgbClr val="047D65"/>
                </a:solidFill>
                <a:latin typeface="Open Sans"/>
              </a:rPr>
              <a:t>row</a:t>
            </a:r>
            <a:r>
              <a:rPr lang="en-US" sz="2400" dirty="0" err="1">
                <a:solidFill>
                  <a:srgbClr val="9C3328"/>
                </a:solidFill>
                <a:latin typeface="Open Sans"/>
              </a:rPr>
              <a:t>.</a:t>
            </a:r>
            <a:r>
              <a:rPr lang="en-US" sz="2400" dirty="0" err="1">
                <a:solidFill>
                  <a:srgbClr val="047D65"/>
                </a:solidFill>
                <a:latin typeface="Open Sans"/>
              </a:rPr>
              <a:t>OrderID</a:t>
            </a:r>
            <a:r>
              <a:rPr lang="en-US" sz="2400" dirty="0">
                <a:solidFill>
                  <a:srgbClr val="9C3328"/>
                </a:solidFill>
                <a:latin typeface="Open Sans"/>
              </a:rPr>
              <a:t>})</a:t>
            </a:r>
            <a:r>
              <a:rPr lang="en-US" sz="2400" dirty="0">
                <a:solidFill>
                  <a:srgbClr val="30333A"/>
                </a:solidFill>
                <a:latin typeface="Open Sans"/>
              </a:rPr>
              <a:t> </a:t>
            </a:r>
            <a:r>
              <a:rPr lang="en-US" sz="2400" dirty="0">
                <a:solidFill>
                  <a:srgbClr val="1D75B3"/>
                </a:solidFill>
                <a:latin typeface="Open Sans"/>
              </a:rPr>
              <a:t>ON</a:t>
            </a:r>
            <a:r>
              <a:rPr lang="en-US" sz="2400" dirty="0">
                <a:solidFill>
                  <a:srgbClr val="30333A"/>
                </a:solidFill>
                <a:latin typeface="Open Sans"/>
              </a:rPr>
              <a:t> </a:t>
            </a:r>
            <a:r>
              <a:rPr lang="en-US" sz="2400" dirty="0">
                <a:solidFill>
                  <a:srgbClr val="1D75B3"/>
                </a:solidFill>
                <a:latin typeface="Open Sans"/>
              </a:rPr>
              <a:t>CREATE</a:t>
            </a:r>
            <a:r>
              <a:rPr lang="en-US" sz="2400" dirty="0">
                <a:solidFill>
                  <a:srgbClr val="30333A"/>
                </a:solidFill>
                <a:latin typeface="Open Sans"/>
              </a:rPr>
              <a:t> </a:t>
            </a:r>
            <a:r>
              <a:rPr lang="en-US" sz="2400" dirty="0">
                <a:solidFill>
                  <a:srgbClr val="1D75B3"/>
                </a:solidFill>
                <a:latin typeface="Open Sans"/>
              </a:rPr>
              <a:t>SET</a:t>
            </a:r>
            <a:r>
              <a:rPr lang="en-US" sz="2400" dirty="0">
                <a:solidFill>
                  <a:srgbClr val="30333A"/>
                </a:solidFill>
                <a:latin typeface="Open Sans"/>
              </a:rPr>
              <a:t> </a:t>
            </a:r>
            <a:r>
              <a:rPr lang="en-US" sz="2400" dirty="0" err="1">
                <a:solidFill>
                  <a:srgbClr val="1D75B3"/>
                </a:solidFill>
                <a:latin typeface="Open Sans"/>
              </a:rPr>
              <a:t>order</a:t>
            </a:r>
            <a:r>
              <a:rPr lang="en-US" sz="2400" dirty="0" err="1">
                <a:solidFill>
                  <a:srgbClr val="9C3328"/>
                </a:solidFill>
                <a:latin typeface="Open Sans"/>
              </a:rPr>
              <a:t>.</a:t>
            </a:r>
            <a:r>
              <a:rPr lang="en-US" sz="2400" dirty="0" err="1">
                <a:solidFill>
                  <a:srgbClr val="047D65"/>
                </a:solidFill>
                <a:latin typeface="Open Sans"/>
              </a:rPr>
              <a:t>shipName</a:t>
            </a:r>
            <a:r>
              <a:rPr lang="en-US" sz="2400" dirty="0">
                <a:solidFill>
                  <a:srgbClr val="30333A"/>
                </a:solidFill>
                <a:latin typeface="Open Sans"/>
              </a:rPr>
              <a:t> = </a:t>
            </a:r>
            <a:r>
              <a:rPr lang="en-US" sz="2400" dirty="0" err="1">
                <a:solidFill>
                  <a:srgbClr val="047D65"/>
                </a:solidFill>
                <a:latin typeface="Open Sans"/>
              </a:rPr>
              <a:t>row</a:t>
            </a:r>
            <a:r>
              <a:rPr lang="en-US" sz="2400" dirty="0" err="1">
                <a:solidFill>
                  <a:srgbClr val="9C3328"/>
                </a:solidFill>
                <a:latin typeface="Open Sans"/>
              </a:rPr>
              <a:t>.</a:t>
            </a:r>
            <a:r>
              <a:rPr lang="en-US" sz="2400" dirty="0" err="1">
                <a:solidFill>
                  <a:srgbClr val="047D65"/>
                </a:solidFill>
                <a:latin typeface="Open Sans"/>
              </a:rPr>
              <a:t>ShipName</a:t>
            </a:r>
            <a:r>
              <a:rPr lang="en-US" sz="2400" dirty="0">
                <a:solidFill>
                  <a:srgbClr val="9C3328"/>
                </a:solidFill>
                <a:latin typeface="Open Sans"/>
              </a:rPr>
              <a:t>;</a:t>
            </a:r>
            <a:endParaRPr lang="en-US" sz="2400" dirty="0">
              <a:solidFill>
                <a:srgbClr val="30333A"/>
              </a:solidFill>
              <a:latin typeface="Open Sans"/>
            </a:endParaRPr>
          </a:p>
          <a:p>
            <a:br>
              <a:rPr lang="en-US" sz="2400" dirty="0">
                <a:solidFill>
                  <a:srgbClr val="30333A"/>
                </a:solidFill>
                <a:latin typeface="Open Sans"/>
              </a:rPr>
            </a:br>
            <a:endParaRPr lang="en-US" sz="2400" b="0" i="0" dirty="0">
              <a:solidFill>
                <a:srgbClr val="30333A"/>
              </a:solidFill>
              <a:effectLst/>
              <a:latin typeface="Open Sans"/>
            </a:endParaRPr>
          </a:p>
        </p:txBody>
      </p:sp>
    </p:spTree>
    <p:extLst>
      <p:ext uri="{BB962C8B-B14F-4D97-AF65-F5344CB8AC3E}">
        <p14:creationId xmlns:p14="http://schemas.microsoft.com/office/powerpoint/2010/main" val="19625850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B9F44B-1867-3044-9454-9B3F692B8E32}"/>
              </a:ext>
            </a:extLst>
          </p:cNvPr>
          <p:cNvSpPr>
            <a:spLocks noGrp="1"/>
          </p:cNvSpPr>
          <p:nvPr>
            <p:ph type="title"/>
          </p:nvPr>
        </p:nvSpPr>
        <p:spPr>
          <a:xfrm>
            <a:off x="152400" y="457200"/>
            <a:ext cx="8839200" cy="715962"/>
          </a:xfrm>
        </p:spPr>
        <p:txBody>
          <a:bodyPr/>
          <a:lstStyle/>
          <a:p>
            <a:r>
              <a:rPr lang="en-US" sz="4000" dirty="0"/>
              <a:t>Step 2: Create indexes on each node</a:t>
            </a:r>
          </a:p>
        </p:txBody>
      </p:sp>
      <p:sp>
        <p:nvSpPr>
          <p:cNvPr id="4" name="TextBox 3">
            <a:extLst>
              <a:ext uri="{FF2B5EF4-FFF2-40B4-BE49-F238E27FC236}">
                <a16:creationId xmlns:a16="http://schemas.microsoft.com/office/drawing/2014/main" id="{01D97C16-FC68-9C40-B95A-03F14BC87482}"/>
              </a:ext>
            </a:extLst>
          </p:cNvPr>
          <p:cNvSpPr txBox="1"/>
          <p:nvPr/>
        </p:nvSpPr>
        <p:spPr>
          <a:xfrm>
            <a:off x="433459" y="5742709"/>
            <a:ext cx="8249374" cy="830997"/>
          </a:xfrm>
          <a:prstGeom prst="rect">
            <a:avLst/>
          </a:prstGeom>
          <a:noFill/>
        </p:spPr>
        <p:txBody>
          <a:bodyPr wrap="none" rtlCol="0">
            <a:spAutoFit/>
          </a:bodyPr>
          <a:lstStyle/>
          <a:p>
            <a:r>
              <a:rPr lang="en-US" sz="2400" dirty="0">
                <a:solidFill>
                  <a:schemeClr val="bg1"/>
                </a:solidFill>
              </a:rPr>
              <a:t>After all of the nodes are indexed, type </a:t>
            </a:r>
            <a:r>
              <a:rPr lang="en-US" sz="2400" b="1" dirty="0">
                <a:solidFill>
                  <a:schemeClr val="bg1"/>
                </a:solidFill>
                <a:latin typeface="Courier New" panose="02070309020205020404" pitchFamily="49" charset="0"/>
                <a:cs typeface="Courier New" panose="02070309020205020404" pitchFamily="49" charset="0"/>
              </a:rPr>
              <a:t>schema wait </a:t>
            </a:r>
          </a:p>
          <a:p>
            <a:r>
              <a:rPr lang="en-US" sz="2400" dirty="0">
                <a:solidFill>
                  <a:schemeClr val="bg1"/>
                </a:solidFill>
              </a:rPr>
              <a:t>to delay populating the nodes until the indexes are created.</a:t>
            </a:r>
          </a:p>
        </p:txBody>
      </p:sp>
      <p:sp>
        <p:nvSpPr>
          <p:cNvPr id="6" name="Rectangle 5">
            <a:extLst>
              <a:ext uri="{FF2B5EF4-FFF2-40B4-BE49-F238E27FC236}">
                <a16:creationId xmlns:a16="http://schemas.microsoft.com/office/drawing/2014/main" id="{0531A231-AC9E-8341-A2F0-A640C440EA54}"/>
              </a:ext>
            </a:extLst>
          </p:cNvPr>
          <p:cNvSpPr/>
          <p:nvPr/>
        </p:nvSpPr>
        <p:spPr>
          <a:xfrm>
            <a:off x="187037" y="1262427"/>
            <a:ext cx="8839200" cy="2677656"/>
          </a:xfrm>
          <a:prstGeom prst="rect">
            <a:avLst/>
          </a:prstGeom>
          <a:solidFill>
            <a:schemeClr val="bg1"/>
          </a:solidFill>
        </p:spPr>
        <p:txBody>
          <a:bodyPr wrap="square">
            <a:spAutoFit/>
          </a:bodyPr>
          <a:lstStyle/>
          <a:p>
            <a:r>
              <a:rPr lang="en-US" sz="2400" dirty="0">
                <a:solidFill>
                  <a:srgbClr val="1D75B3"/>
                </a:solidFill>
              </a:rPr>
              <a:t>CREATE</a:t>
            </a:r>
            <a:r>
              <a:rPr lang="en-US" sz="2400" dirty="0"/>
              <a:t> </a:t>
            </a:r>
            <a:r>
              <a:rPr lang="en-US" sz="2400" dirty="0">
                <a:solidFill>
                  <a:srgbClr val="1D75B3"/>
                </a:solidFill>
              </a:rPr>
              <a:t>INDEX</a:t>
            </a:r>
            <a:r>
              <a:rPr lang="en-US" sz="2400" dirty="0"/>
              <a:t> </a:t>
            </a:r>
            <a:r>
              <a:rPr lang="en-US" sz="2400" dirty="0">
                <a:solidFill>
                  <a:srgbClr val="1D75B3"/>
                </a:solidFill>
              </a:rPr>
              <a:t>ON</a:t>
            </a:r>
            <a:r>
              <a:rPr lang="en-US" sz="2400" dirty="0"/>
              <a:t> </a:t>
            </a:r>
            <a:r>
              <a:rPr lang="en-US" sz="2400" dirty="0">
                <a:solidFill>
                  <a:srgbClr val="047D65"/>
                </a:solidFill>
              </a:rPr>
              <a:t>:Product</a:t>
            </a:r>
            <a:r>
              <a:rPr lang="en-US" sz="2400" dirty="0">
                <a:solidFill>
                  <a:srgbClr val="9C3328"/>
                </a:solidFill>
              </a:rPr>
              <a:t>(</a:t>
            </a:r>
            <a:r>
              <a:rPr lang="en-US" sz="2400" dirty="0" err="1">
                <a:solidFill>
                  <a:srgbClr val="047D65"/>
                </a:solidFill>
              </a:rPr>
              <a:t>productID</a:t>
            </a:r>
            <a:r>
              <a:rPr lang="en-US" sz="2400" dirty="0">
                <a:solidFill>
                  <a:srgbClr val="9C3328"/>
                </a:solidFill>
              </a:rPr>
              <a:t>);</a:t>
            </a:r>
            <a:r>
              <a:rPr lang="en-US" sz="2400" dirty="0"/>
              <a:t> </a:t>
            </a:r>
          </a:p>
          <a:p>
            <a:r>
              <a:rPr lang="en-US" sz="2400" dirty="0">
                <a:solidFill>
                  <a:srgbClr val="1D75B3"/>
                </a:solidFill>
              </a:rPr>
              <a:t>CREATE</a:t>
            </a:r>
            <a:r>
              <a:rPr lang="en-US" sz="2400" dirty="0"/>
              <a:t> </a:t>
            </a:r>
            <a:r>
              <a:rPr lang="en-US" sz="2400" dirty="0">
                <a:solidFill>
                  <a:srgbClr val="1D75B3"/>
                </a:solidFill>
              </a:rPr>
              <a:t>INDEX</a:t>
            </a:r>
            <a:r>
              <a:rPr lang="en-US" sz="2400" dirty="0"/>
              <a:t> </a:t>
            </a:r>
            <a:r>
              <a:rPr lang="en-US" sz="2400" dirty="0">
                <a:solidFill>
                  <a:srgbClr val="1D75B3"/>
                </a:solidFill>
              </a:rPr>
              <a:t>ON</a:t>
            </a:r>
            <a:r>
              <a:rPr lang="en-US" sz="2400" dirty="0"/>
              <a:t> </a:t>
            </a:r>
            <a:r>
              <a:rPr lang="en-US" sz="2400" dirty="0">
                <a:solidFill>
                  <a:srgbClr val="047D65"/>
                </a:solidFill>
              </a:rPr>
              <a:t>:Product</a:t>
            </a:r>
            <a:r>
              <a:rPr lang="en-US" sz="2400" dirty="0">
                <a:solidFill>
                  <a:srgbClr val="9C3328"/>
                </a:solidFill>
              </a:rPr>
              <a:t>(</a:t>
            </a:r>
            <a:r>
              <a:rPr lang="en-US" sz="2400" dirty="0" err="1">
                <a:solidFill>
                  <a:srgbClr val="047D65"/>
                </a:solidFill>
              </a:rPr>
              <a:t>productName</a:t>
            </a:r>
            <a:r>
              <a:rPr lang="en-US" sz="2400" dirty="0">
                <a:solidFill>
                  <a:srgbClr val="9C3328"/>
                </a:solidFill>
              </a:rPr>
              <a:t>);</a:t>
            </a:r>
            <a:r>
              <a:rPr lang="en-US" sz="2400" dirty="0"/>
              <a:t> </a:t>
            </a:r>
          </a:p>
          <a:p>
            <a:r>
              <a:rPr lang="en-US" sz="2400" dirty="0">
                <a:solidFill>
                  <a:srgbClr val="1D75B3"/>
                </a:solidFill>
              </a:rPr>
              <a:t>CREATE</a:t>
            </a:r>
            <a:r>
              <a:rPr lang="en-US" sz="2400" dirty="0"/>
              <a:t> </a:t>
            </a:r>
            <a:r>
              <a:rPr lang="en-US" sz="2400" dirty="0">
                <a:solidFill>
                  <a:srgbClr val="1D75B3"/>
                </a:solidFill>
              </a:rPr>
              <a:t>INDEX</a:t>
            </a:r>
            <a:r>
              <a:rPr lang="en-US" sz="2400" dirty="0"/>
              <a:t> </a:t>
            </a:r>
            <a:r>
              <a:rPr lang="en-US" sz="2400" dirty="0">
                <a:solidFill>
                  <a:srgbClr val="1D75B3"/>
                </a:solidFill>
              </a:rPr>
              <a:t>ON</a:t>
            </a:r>
            <a:r>
              <a:rPr lang="en-US" sz="2400" dirty="0"/>
              <a:t> </a:t>
            </a:r>
            <a:r>
              <a:rPr lang="en-US" sz="2400" dirty="0">
                <a:solidFill>
                  <a:srgbClr val="047D65"/>
                </a:solidFill>
              </a:rPr>
              <a:t>:Category</a:t>
            </a:r>
            <a:r>
              <a:rPr lang="en-US" sz="2400" dirty="0">
                <a:solidFill>
                  <a:srgbClr val="9C3328"/>
                </a:solidFill>
              </a:rPr>
              <a:t>(</a:t>
            </a:r>
            <a:r>
              <a:rPr lang="en-US" sz="2400" dirty="0" err="1">
                <a:solidFill>
                  <a:srgbClr val="047D65"/>
                </a:solidFill>
              </a:rPr>
              <a:t>categoryID</a:t>
            </a:r>
            <a:r>
              <a:rPr lang="en-US" sz="2400" dirty="0">
                <a:solidFill>
                  <a:srgbClr val="9C3328"/>
                </a:solidFill>
              </a:rPr>
              <a:t>);</a:t>
            </a:r>
            <a:r>
              <a:rPr lang="en-US" sz="2400" dirty="0"/>
              <a:t> </a:t>
            </a:r>
          </a:p>
          <a:p>
            <a:r>
              <a:rPr lang="en-US" sz="2400" dirty="0">
                <a:solidFill>
                  <a:srgbClr val="1D75B3"/>
                </a:solidFill>
              </a:rPr>
              <a:t>CREATE</a:t>
            </a:r>
            <a:r>
              <a:rPr lang="en-US" sz="2400" dirty="0"/>
              <a:t> </a:t>
            </a:r>
            <a:r>
              <a:rPr lang="en-US" sz="2400" dirty="0">
                <a:solidFill>
                  <a:srgbClr val="1D75B3"/>
                </a:solidFill>
              </a:rPr>
              <a:t>INDEX</a:t>
            </a:r>
            <a:r>
              <a:rPr lang="en-US" sz="2400" dirty="0"/>
              <a:t> </a:t>
            </a:r>
            <a:r>
              <a:rPr lang="en-US" sz="2400" dirty="0">
                <a:solidFill>
                  <a:srgbClr val="1D75B3"/>
                </a:solidFill>
              </a:rPr>
              <a:t>ON</a:t>
            </a:r>
            <a:r>
              <a:rPr lang="en-US" sz="2400" dirty="0"/>
              <a:t> </a:t>
            </a:r>
            <a:r>
              <a:rPr lang="en-US" sz="2400" dirty="0">
                <a:solidFill>
                  <a:srgbClr val="047D65"/>
                </a:solidFill>
              </a:rPr>
              <a:t>:Employee</a:t>
            </a:r>
            <a:r>
              <a:rPr lang="en-US" sz="2400" dirty="0">
                <a:solidFill>
                  <a:srgbClr val="9C3328"/>
                </a:solidFill>
              </a:rPr>
              <a:t>(</a:t>
            </a:r>
            <a:r>
              <a:rPr lang="en-US" sz="2400" dirty="0" err="1">
                <a:solidFill>
                  <a:srgbClr val="047D65"/>
                </a:solidFill>
              </a:rPr>
              <a:t>employeeID</a:t>
            </a:r>
            <a:r>
              <a:rPr lang="en-US" sz="2400" dirty="0">
                <a:solidFill>
                  <a:srgbClr val="9C3328"/>
                </a:solidFill>
              </a:rPr>
              <a:t>);</a:t>
            </a:r>
            <a:r>
              <a:rPr lang="en-US" sz="2400" dirty="0"/>
              <a:t> </a:t>
            </a:r>
          </a:p>
          <a:p>
            <a:r>
              <a:rPr lang="en-US" sz="2400" dirty="0">
                <a:solidFill>
                  <a:srgbClr val="1D75B3"/>
                </a:solidFill>
              </a:rPr>
              <a:t>CREATE</a:t>
            </a:r>
            <a:r>
              <a:rPr lang="en-US" sz="2400" dirty="0"/>
              <a:t> </a:t>
            </a:r>
            <a:r>
              <a:rPr lang="en-US" sz="2400" dirty="0">
                <a:solidFill>
                  <a:srgbClr val="1D75B3"/>
                </a:solidFill>
              </a:rPr>
              <a:t>INDEX</a:t>
            </a:r>
            <a:r>
              <a:rPr lang="en-US" sz="2400" dirty="0"/>
              <a:t> </a:t>
            </a:r>
            <a:r>
              <a:rPr lang="en-US" sz="2400" dirty="0">
                <a:solidFill>
                  <a:srgbClr val="1D75B3"/>
                </a:solidFill>
              </a:rPr>
              <a:t>ON</a:t>
            </a:r>
            <a:r>
              <a:rPr lang="en-US" sz="2400" dirty="0"/>
              <a:t> </a:t>
            </a:r>
            <a:r>
              <a:rPr lang="en-US" sz="2400" dirty="0">
                <a:solidFill>
                  <a:srgbClr val="047D65"/>
                </a:solidFill>
              </a:rPr>
              <a:t>:Supplier</a:t>
            </a:r>
            <a:r>
              <a:rPr lang="en-US" sz="2400" dirty="0">
                <a:solidFill>
                  <a:srgbClr val="9C3328"/>
                </a:solidFill>
              </a:rPr>
              <a:t>(</a:t>
            </a:r>
            <a:r>
              <a:rPr lang="en-US" sz="2400" dirty="0" err="1">
                <a:solidFill>
                  <a:srgbClr val="047D65"/>
                </a:solidFill>
              </a:rPr>
              <a:t>supplierID</a:t>
            </a:r>
            <a:r>
              <a:rPr lang="en-US" sz="2400" dirty="0">
                <a:solidFill>
                  <a:srgbClr val="9C3328"/>
                </a:solidFill>
              </a:rPr>
              <a:t>);</a:t>
            </a:r>
            <a:r>
              <a:rPr lang="en-US" sz="2400" dirty="0"/>
              <a:t> </a:t>
            </a:r>
          </a:p>
          <a:p>
            <a:r>
              <a:rPr lang="en-US" sz="2400" dirty="0">
                <a:solidFill>
                  <a:srgbClr val="1D75B3"/>
                </a:solidFill>
              </a:rPr>
              <a:t>CREATE</a:t>
            </a:r>
            <a:r>
              <a:rPr lang="en-US" sz="2400" dirty="0"/>
              <a:t> </a:t>
            </a:r>
            <a:r>
              <a:rPr lang="en-US" sz="2400" dirty="0">
                <a:solidFill>
                  <a:srgbClr val="1D75B3"/>
                </a:solidFill>
              </a:rPr>
              <a:t>INDEX</a:t>
            </a:r>
            <a:r>
              <a:rPr lang="en-US" sz="2400" dirty="0"/>
              <a:t> </a:t>
            </a:r>
            <a:r>
              <a:rPr lang="en-US" sz="2400" dirty="0">
                <a:solidFill>
                  <a:srgbClr val="1D75B3"/>
                </a:solidFill>
              </a:rPr>
              <a:t>ON</a:t>
            </a:r>
            <a:r>
              <a:rPr lang="en-US" sz="2400" dirty="0"/>
              <a:t> </a:t>
            </a:r>
            <a:r>
              <a:rPr lang="en-US" sz="2400" dirty="0">
                <a:solidFill>
                  <a:srgbClr val="047D65"/>
                </a:solidFill>
              </a:rPr>
              <a:t>:Customer</a:t>
            </a:r>
            <a:r>
              <a:rPr lang="en-US" sz="2400" dirty="0">
                <a:solidFill>
                  <a:srgbClr val="9C3328"/>
                </a:solidFill>
              </a:rPr>
              <a:t>(</a:t>
            </a:r>
            <a:r>
              <a:rPr lang="en-US" sz="2400" dirty="0" err="1">
                <a:solidFill>
                  <a:srgbClr val="047D65"/>
                </a:solidFill>
              </a:rPr>
              <a:t>customerID</a:t>
            </a:r>
            <a:r>
              <a:rPr lang="en-US" sz="2400" dirty="0">
                <a:solidFill>
                  <a:srgbClr val="9C3328"/>
                </a:solidFill>
              </a:rPr>
              <a:t>);</a:t>
            </a:r>
            <a:r>
              <a:rPr lang="en-US" sz="2400" dirty="0"/>
              <a:t> </a:t>
            </a:r>
          </a:p>
          <a:p>
            <a:r>
              <a:rPr lang="en-US" sz="2400" dirty="0">
                <a:solidFill>
                  <a:srgbClr val="1D75B3"/>
                </a:solidFill>
              </a:rPr>
              <a:t>CREATE</a:t>
            </a:r>
            <a:r>
              <a:rPr lang="en-US" sz="2400" dirty="0"/>
              <a:t> </a:t>
            </a:r>
            <a:r>
              <a:rPr lang="en-US" sz="2400" dirty="0">
                <a:solidFill>
                  <a:srgbClr val="1D75B3"/>
                </a:solidFill>
              </a:rPr>
              <a:t>INDEX</a:t>
            </a:r>
            <a:r>
              <a:rPr lang="en-US" sz="2400" dirty="0"/>
              <a:t> </a:t>
            </a:r>
            <a:r>
              <a:rPr lang="en-US" sz="2400" dirty="0">
                <a:solidFill>
                  <a:srgbClr val="1D75B3"/>
                </a:solidFill>
              </a:rPr>
              <a:t>ON</a:t>
            </a:r>
            <a:r>
              <a:rPr lang="en-US" sz="2400" dirty="0"/>
              <a:t> </a:t>
            </a:r>
            <a:r>
              <a:rPr lang="en-US" sz="2400" dirty="0">
                <a:solidFill>
                  <a:srgbClr val="047D65"/>
                </a:solidFill>
              </a:rPr>
              <a:t>:Customer</a:t>
            </a:r>
            <a:r>
              <a:rPr lang="en-US" sz="2400" dirty="0">
                <a:solidFill>
                  <a:srgbClr val="9C3328"/>
                </a:solidFill>
              </a:rPr>
              <a:t>(</a:t>
            </a:r>
            <a:r>
              <a:rPr lang="en-US" sz="2400" dirty="0" err="1">
                <a:solidFill>
                  <a:srgbClr val="047D65"/>
                </a:solidFill>
              </a:rPr>
              <a:t>customerName</a:t>
            </a:r>
            <a:r>
              <a:rPr lang="en-US" sz="2400" dirty="0">
                <a:solidFill>
                  <a:srgbClr val="9C3328"/>
                </a:solidFill>
              </a:rPr>
              <a:t>);</a:t>
            </a:r>
            <a:endParaRPr lang="en-US" sz="2400" dirty="0"/>
          </a:p>
        </p:txBody>
      </p:sp>
      <p:sp>
        <p:nvSpPr>
          <p:cNvPr id="7" name="Rectangle 6">
            <a:extLst>
              <a:ext uri="{FF2B5EF4-FFF2-40B4-BE49-F238E27FC236}">
                <a16:creationId xmlns:a16="http://schemas.microsoft.com/office/drawing/2014/main" id="{A87287DC-CBA4-704E-B4DE-12E5446C2711}"/>
              </a:ext>
            </a:extLst>
          </p:cNvPr>
          <p:cNvSpPr/>
          <p:nvPr/>
        </p:nvSpPr>
        <p:spPr>
          <a:xfrm>
            <a:off x="187036" y="4821032"/>
            <a:ext cx="8804563" cy="830997"/>
          </a:xfrm>
          <a:prstGeom prst="rect">
            <a:avLst/>
          </a:prstGeom>
          <a:solidFill>
            <a:schemeClr val="bg1"/>
          </a:solidFill>
        </p:spPr>
        <p:txBody>
          <a:bodyPr wrap="square">
            <a:spAutoFit/>
          </a:bodyPr>
          <a:lstStyle/>
          <a:p>
            <a:r>
              <a:rPr lang="en-US" sz="2400" dirty="0">
                <a:solidFill>
                  <a:srgbClr val="1D75B3"/>
                </a:solidFill>
              </a:rPr>
              <a:t>CREATE</a:t>
            </a:r>
            <a:r>
              <a:rPr lang="en-US" sz="2400" dirty="0"/>
              <a:t> </a:t>
            </a:r>
            <a:r>
              <a:rPr lang="en-US" sz="2400" dirty="0">
                <a:solidFill>
                  <a:srgbClr val="1D75B3"/>
                </a:solidFill>
              </a:rPr>
              <a:t>CONSTRAINT</a:t>
            </a:r>
            <a:r>
              <a:rPr lang="en-US" sz="2400" dirty="0"/>
              <a:t> </a:t>
            </a:r>
            <a:r>
              <a:rPr lang="en-US" sz="2400" dirty="0">
                <a:solidFill>
                  <a:srgbClr val="1D75B3"/>
                </a:solidFill>
              </a:rPr>
              <a:t>ON</a:t>
            </a:r>
            <a:r>
              <a:rPr lang="en-US" sz="2400" dirty="0"/>
              <a:t> </a:t>
            </a:r>
            <a:r>
              <a:rPr lang="en-US" sz="2400" dirty="0">
                <a:solidFill>
                  <a:srgbClr val="9C3328"/>
                </a:solidFill>
              </a:rPr>
              <a:t>(</a:t>
            </a:r>
            <a:r>
              <a:rPr lang="en-US" sz="2400" dirty="0" err="1">
                <a:solidFill>
                  <a:srgbClr val="75438A"/>
                </a:solidFill>
              </a:rPr>
              <a:t>o:Order</a:t>
            </a:r>
            <a:r>
              <a:rPr lang="en-US" sz="2400" dirty="0">
                <a:solidFill>
                  <a:srgbClr val="9C3328"/>
                </a:solidFill>
              </a:rPr>
              <a:t>)</a:t>
            </a:r>
            <a:r>
              <a:rPr lang="en-US" sz="2400" dirty="0"/>
              <a:t> </a:t>
            </a:r>
            <a:r>
              <a:rPr lang="en-US" sz="2400" dirty="0">
                <a:solidFill>
                  <a:srgbClr val="1D75B3"/>
                </a:solidFill>
              </a:rPr>
              <a:t>ASSERT</a:t>
            </a:r>
            <a:r>
              <a:rPr lang="en-US" sz="2400" dirty="0"/>
              <a:t> </a:t>
            </a:r>
            <a:r>
              <a:rPr lang="en-US" sz="2400" dirty="0" err="1">
                <a:solidFill>
                  <a:srgbClr val="047D65"/>
                </a:solidFill>
              </a:rPr>
              <a:t>o</a:t>
            </a:r>
            <a:r>
              <a:rPr lang="en-US" sz="2400" dirty="0" err="1">
                <a:solidFill>
                  <a:srgbClr val="9C3328"/>
                </a:solidFill>
              </a:rPr>
              <a:t>.</a:t>
            </a:r>
            <a:r>
              <a:rPr lang="en-US" sz="2400" dirty="0" err="1">
                <a:solidFill>
                  <a:srgbClr val="047D65"/>
                </a:solidFill>
              </a:rPr>
              <a:t>orderID</a:t>
            </a:r>
            <a:r>
              <a:rPr lang="en-US" sz="2400" dirty="0"/>
              <a:t> </a:t>
            </a:r>
            <a:r>
              <a:rPr lang="en-US" sz="2400" dirty="0">
                <a:solidFill>
                  <a:srgbClr val="1D75B3"/>
                </a:solidFill>
              </a:rPr>
              <a:t>IS</a:t>
            </a:r>
            <a:r>
              <a:rPr lang="en-US" sz="2400" dirty="0"/>
              <a:t> </a:t>
            </a:r>
            <a:r>
              <a:rPr lang="en-US" sz="2400" dirty="0">
                <a:solidFill>
                  <a:srgbClr val="1D75B3"/>
                </a:solidFill>
              </a:rPr>
              <a:t>UNIQUE</a:t>
            </a:r>
            <a:r>
              <a:rPr lang="en-US" sz="2400" dirty="0">
                <a:solidFill>
                  <a:srgbClr val="9C3328"/>
                </a:solidFill>
              </a:rPr>
              <a:t>;</a:t>
            </a:r>
            <a:endParaRPr lang="en-US" sz="2400" dirty="0"/>
          </a:p>
        </p:txBody>
      </p:sp>
      <p:sp>
        <p:nvSpPr>
          <p:cNvPr id="8" name="TextBox 7">
            <a:extLst>
              <a:ext uri="{FF2B5EF4-FFF2-40B4-BE49-F238E27FC236}">
                <a16:creationId xmlns:a16="http://schemas.microsoft.com/office/drawing/2014/main" id="{6E8D32AF-8C4A-1C49-920E-E68B1C23A7B2}"/>
              </a:ext>
            </a:extLst>
          </p:cNvPr>
          <p:cNvSpPr txBox="1"/>
          <p:nvPr/>
        </p:nvSpPr>
        <p:spPr>
          <a:xfrm>
            <a:off x="2971800" y="4193277"/>
            <a:ext cx="2642070" cy="523220"/>
          </a:xfrm>
          <a:prstGeom prst="rect">
            <a:avLst/>
          </a:prstGeom>
          <a:noFill/>
        </p:spPr>
        <p:txBody>
          <a:bodyPr wrap="none" rtlCol="0">
            <a:spAutoFit/>
          </a:bodyPr>
          <a:lstStyle/>
          <a:p>
            <a:r>
              <a:rPr lang="en-US" sz="2800" dirty="0">
                <a:solidFill>
                  <a:schemeClr val="bg1"/>
                </a:solidFill>
              </a:rPr>
              <a:t>And for Orders:</a:t>
            </a:r>
          </a:p>
        </p:txBody>
      </p:sp>
    </p:spTree>
    <p:extLst>
      <p:ext uri="{BB962C8B-B14F-4D97-AF65-F5344CB8AC3E}">
        <p14:creationId xmlns:p14="http://schemas.microsoft.com/office/powerpoint/2010/main" val="6442846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D58602-562A-E645-87FD-65A895C5B26D}"/>
              </a:ext>
            </a:extLst>
          </p:cNvPr>
          <p:cNvSpPr>
            <a:spLocks noGrp="1"/>
          </p:cNvSpPr>
          <p:nvPr>
            <p:ph type="title"/>
          </p:nvPr>
        </p:nvSpPr>
        <p:spPr>
          <a:xfrm>
            <a:off x="76200" y="582984"/>
            <a:ext cx="8839200" cy="1143000"/>
          </a:xfrm>
        </p:spPr>
        <p:txBody>
          <a:bodyPr/>
          <a:lstStyle/>
          <a:p>
            <a:r>
              <a:rPr lang="en-US" sz="3600" dirty="0"/>
              <a:t>Step 3: Create the relationships between Orders, Products, Employees, and Customers</a:t>
            </a:r>
            <a:br>
              <a:rPr lang="en-US" sz="3600" dirty="0"/>
            </a:br>
            <a:endParaRPr lang="en-US" sz="3600" dirty="0">
              <a:solidFill>
                <a:srgbClr val="FFC000"/>
              </a:solidFill>
            </a:endParaRPr>
          </a:p>
        </p:txBody>
      </p:sp>
      <p:sp>
        <p:nvSpPr>
          <p:cNvPr id="3" name="Rectangle 2">
            <a:extLst>
              <a:ext uri="{FF2B5EF4-FFF2-40B4-BE49-F238E27FC236}">
                <a16:creationId xmlns:a16="http://schemas.microsoft.com/office/drawing/2014/main" id="{F9E5FEAF-A7B8-9848-80A7-9F6A6C5CD5E7}"/>
              </a:ext>
            </a:extLst>
          </p:cNvPr>
          <p:cNvSpPr/>
          <p:nvPr/>
        </p:nvSpPr>
        <p:spPr>
          <a:xfrm>
            <a:off x="76200" y="2438400"/>
            <a:ext cx="8991600" cy="3046988"/>
          </a:xfrm>
          <a:prstGeom prst="rect">
            <a:avLst/>
          </a:prstGeom>
          <a:solidFill>
            <a:schemeClr val="bg1"/>
          </a:solidFill>
        </p:spPr>
        <p:txBody>
          <a:bodyPr wrap="square">
            <a:spAutoFit/>
          </a:bodyPr>
          <a:lstStyle/>
          <a:p>
            <a:r>
              <a:rPr lang="en-US" sz="2400" dirty="0">
                <a:solidFill>
                  <a:srgbClr val="1D75B3"/>
                </a:solidFill>
              </a:rPr>
              <a:t>USING</a:t>
            </a:r>
            <a:r>
              <a:rPr lang="en-US" sz="2400" dirty="0"/>
              <a:t> </a:t>
            </a:r>
            <a:r>
              <a:rPr lang="en-US" sz="2400" dirty="0">
                <a:solidFill>
                  <a:srgbClr val="1D75B3"/>
                </a:solidFill>
              </a:rPr>
              <a:t>PERIODIC</a:t>
            </a:r>
            <a:r>
              <a:rPr lang="en-US" sz="2400" dirty="0"/>
              <a:t> </a:t>
            </a:r>
            <a:r>
              <a:rPr lang="en-US" sz="2400" dirty="0">
                <a:solidFill>
                  <a:srgbClr val="1D75B3"/>
                </a:solidFill>
              </a:rPr>
              <a:t>COMMIT</a:t>
            </a:r>
            <a:r>
              <a:rPr lang="en-US" sz="2400" dirty="0"/>
              <a:t> </a:t>
            </a:r>
          </a:p>
          <a:p>
            <a:r>
              <a:rPr lang="en-US" sz="2400" dirty="0">
                <a:solidFill>
                  <a:srgbClr val="1D75B3"/>
                </a:solidFill>
              </a:rPr>
              <a:t>LOAD</a:t>
            </a:r>
            <a:r>
              <a:rPr lang="en-US" sz="2400" dirty="0"/>
              <a:t> </a:t>
            </a:r>
            <a:r>
              <a:rPr lang="en-US" sz="2400" dirty="0">
                <a:solidFill>
                  <a:srgbClr val="1D75B3"/>
                </a:solidFill>
              </a:rPr>
              <a:t>CSV</a:t>
            </a:r>
            <a:r>
              <a:rPr lang="en-US" sz="2400" dirty="0"/>
              <a:t> </a:t>
            </a:r>
            <a:r>
              <a:rPr lang="en-US" sz="2400" dirty="0">
                <a:solidFill>
                  <a:srgbClr val="1D75B3"/>
                </a:solidFill>
              </a:rPr>
              <a:t>WITH</a:t>
            </a:r>
            <a:r>
              <a:rPr lang="en-US" sz="2400" dirty="0"/>
              <a:t> </a:t>
            </a:r>
            <a:r>
              <a:rPr lang="en-US" sz="2400" dirty="0">
                <a:solidFill>
                  <a:srgbClr val="1D75B3"/>
                </a:solidFill>
              </a:rPr>
              <a:t>HEADERS</a:t>
            </a:r>
            <a:r>
              <a:rPr lang="en-US" sz="2400" dirty="0"/>
              <a:t> </a:t>
            </a:r>
            <a:r>
              <a:rPr lang="en-US" sz="2400" dirty="0">
                <a:solidFill>
                  <a:srgbClr val="1D75B3"/>
                </a:solidFill>
              </a:rPr>
              <a:t>FROM</a:t>
            </a:r>
            <a:r>
              <a:rPr lang="en-US" sz="2400" dirty="0"/>
              <a:t> </a:t>
            </a:r>
            <a:r>
              <a:rPr lang="en-US" sz="2400" dirty="0">
                <a:solidFill>
                  <a:srgbClr val="B35E14"/>
                </a:solidFill>
              </a:rPr>
              <a:t>"</a:t>
            </a:r>
            <a:r>
              <a:rPr lang="en-US" sz="2400" dirty="0" err="1">
                <a:solidFill>
                  <a:srgbClr val="B35E14"/>
                </a:solidFill>
              </a:rPr>
              <a:t>file:orders.csv</a:t>
            </a:r>
            <a:r>
              <a:rPr lang="en-US" sz="2400" dirty="0">
                <a:solidFill>
                  <a:srgbClr val="B35E14"/>
                </a:solidFill>
              </a:rPr>
              <a:t>"</a:t>
            </a:r>
            <a:r>
              <a:rPr lang="en-US" sz="2400" dirty="0"/>
              <a:t> </a:t>
            </a:r>
            <a:r>
              <a:rPr lang="en-US" sz="2400" dirty="0">
                <a:solidFill>
                  <a:srgbClr val="1D75B3"/>
                </a:solidFill>
              </a:rPr>
              <a:t>AS</a:t>
            </a:r>
            <a:r>
              <a:rPr lang="en-US" sz="2400" dirty="0"/>
              <a:t> </a:t>
            </a:r>
            <a:r>
              <a:rPr lang="en-US" sz="2400" dirty="0">
                <a:solidFill>
                  <a:srgbClr val="047D65"/>
                </a:solidFill>
              </a:rPr>
              <a:t>row</a:t>
            </a:r>
            <a:r>
              <a:rPr lang="en-US" sz="2400" dirty="0"/>
              <a:t> </a:t>
            </a:r>
          </a:p>
          <a:p>
            <a:r>
              <a:rPr lang="en-US" sz="2400" dirty="0">
                <a:solidFill>
                  <a:srgbClr val="1D75B3"/>
                </a:solidFill>
              </a:rPr>
              <a:t>MATCH</a:t>
            </a:r>
            <a:r>
              <a:rPr lang="en-US" sz="2400" dirty="0"/>
              <a:t> </a:t>
            </a:r>
            <a:r>
              <a:rPr lang="en-US" sz="2400" dirty="0">
                <a:solidFill>
                  <a:srgbClr val="9C3328"/>
                </a:solidFill>
              </a:rPr>
              <a:t>(</a:t>
            </a:r>
            <a:r>
              <a:rPr lang="en-US" sz="2400" dirty="0" err="1">
                <a:solidFill>
                  <a:srgbClr val="75438A"/>
                </a:solidFill>
              </a:rPr>
              <a:t>order:Order</a:t>
            </a:r>
            <a:r>
              <a:rPr lang="en-US" sz="2400" dirty="0"/>
              <a:t> </a:t>
            </a:r>
            <a:r>
              <a:rPr lang="en-US" sz="2400" dirty="0">
                <a:solidFill>
                  <a:srgbClr val="9C3328"/>
                </a:solidFill>
              </a:rPr>
              <a:t>{</a:t>
            </a:r>
            <a:r>
              <a:rPr lang="en-US" sz="2400" dirty="0" err="1">
                <a:solidFill>
                  <a:srgbClr val="75438A"/>
                </a:solidFill>
              </a:rPr>
              <a:t>orderID</a:t>
            </a:r>
            <a:r>
              <a:rPr lang="en-US" sz="2400" dirty="0">
                <a:solidFill>
                  <a:srgbClr val="75438A"/>
                </a:solidFill>
              </a:rPr>
              <a:t>:</a:t>
            </a:r>
            <a:r>
              <a:rPr lang="en-US" sz="2400" dirty="0"/>
              <a:t> </a:t>
            </a:r>
            <a:r>
              <a:rPr lang="en-US" sz="2400" dirty="0" err="1">
                <a:solidFill>
                  <a:srgbClr val="047D65"/>
                </a:solidFill>
              </a:rPr>
              <a:t>row</a:t>
            </a:r>
            <a:r>
              <a:rPr lang="en-US" sz="2400" dirty="0" err="1">
                <a:solidFill>
                  <a:srgbClr val="9C3328"/>
                </a:solidFill>
              </a:rPr>
              <a:t>.</a:t>
            </a:r>
            <a:r>
              <a:rPr lang="en-US" sz="2400" dirty="0" err="1">
                <a:solidFill>
                  <a:srgbClr val="047D65"/>
                </a:solidFill>
              </a:rPr>
              <a:t>OrderID</a:t>
            </a:r>
            <a:r>
              <a:rPr lang="en-US" sz="2400" dirty="0">
                <a:solidFill>
                  <a:srgbClr val="9C3328"/>
                </a:solidFill>
              </a:rPr>
              <a:t>})</a:t>
            </a:r>
            <a:r>
              <a:rPr lang="en-US" sz="2400" dirty="0"/>
              <a:t> </a:t>
            </a:r>
          </a:p>
          <a:p>
            <a:r>
              <a:rPr lang="en-US" sz="2400" dirty="0">
                <a:solidFill>
                  <a:srgbClr val="1D75B3"/>
                </a:solidFill>
              </a:rPr>
              <a:t>MATCH</a:t>
            </a:r>
            <a:r>
              <a:rPr lang="en-US" sz="2400" dirty="0"/>
              <a:t> </a:t>
            </a:r>
            <a:r>
              <a:rPr lang="en-US" sz="2400" dirty="0">
                <a:solidFill>
                  <a:srgbClr val="9C3328"/>
                </a:solidFill>
              </a:rPr>
              <a:t>(</a:t>
            </a:r>
            <a:r>
              <a:rPr lang="en-US" sz="2400" dirty="0" err="1">
                <a:solidFill>
                  <a:srgbClr val="75438A"/>
                </a:solidFill>
              </a:rPr>
              <a:t>product:Product</a:t>
            </a:r>
            <a:r>
              <a:rPr lang="en-US" sz="2400" dirty="0"/>
              <a:t> </a:t>
            </a:r>
            <a:r>
              <a:rPr lang="en-US" sz="2400" dirty="0">
                <a:solidFill>
                  <a:srgbClr val="9C3328"/>
                </a:solidFill>
              </a:rPr>
              <a:t>{</a:t>
            </a:r>
            <a:r>
              <a:rPr lang="en-US" sz="2400" dirty="0" err="1">
                <a:solidFill>
                  <a:srgbClr val="75438A"/>
                </a:solidFill>
              </a:rPr>
              <a:t>productID</a:t>
            </a:r>
            <a:r>
              <a:rPr lang="en-US" sz="2400" dirty="0">
                <a:solidFill>
                  <a:srgbClr val="75438A"/>
                </a:solidFill>
              </a:rPr>
              <a:t>:</a:t>
            </a:r>
            <a:r>
              <a:rPr lang="en-US" sz="2400" dirty="0"/>
              <a:t> </a:t>
            </a:r>
            <a:r>
              <a:rPr lang="en-US" sz="2400" dirty="0" err="1">
                <a:solidFill>
                  <a:srgbClr val="047D65"/>
                </a:solidFill>
              </a:rPr>
              <a:t>row</a:t>
            </a:r>
            <a:r>
              <a:rPr lang="en-US" sz="2400" dirty="0" err="1">
                <a:solidFill>
                  <a:srgbClr val="9C3328"/>
                </a:solidFill>
              </a:rPr>
              <a:t>.</a:t>
            </a:r>
            <a:r>
              <a:rPr lang="en-US" sz="2400" dirty="0" err="1">
                <a:solidFill>
                  <a:srgbClr val="047D65"/>
                </a:solidFill>
              </a:rPr>
              <a:t>ProductID</a:t>
            </a:r>
            <a:r>
              <a:rPr lang="en-US" sz="2400" dirty="0">
                <a:solidFill>
                  <a:srgbClr val="9C3328"/>
                </a:solidFill>
              </a:rPr>
              <a:t>})</a:t>
            </a:r>
            <a:r>
              <a:rPr lang="en-US" sz="2400" dirty="0"/>
              <a:t> </a:t>
            </a:r>
          </a:p>
          <a:p>
            <a:r>
              <a:rPr lang="en-US" sz="2400" dirty="0">
                <a:solidFill>
                  <a:srgbClr val="1D75B3"/>
                </a:solidFill>
              </a:rPr>
              <a:t>MERGE</a:t>
            </a:r>
            <a:r>
              <a:rPr lang="en-US" sz="2400" dirty="0"/>
              <a:t> </a:t>
            </a:r>
            <a:r>
              <a:rPr lang="en-US" sz="2400" dirty="0">
                <a:solidFill>
                  <a:srgbClr val="9C3328"/>
                </a:solidFill>
              </a:rPr>
              <a:t>(</a:t>
            </a:r>
            <a:r>
              <a:rPr lang="en-US" sz="2400" dirty="0">
                <a:solidFill>
                  <a:srgbClr val="1D75B3"/>
                </a:solidFill>
              </a:rPr>
              <a:t>order</a:t>
            </a:r>
            <a:r>
              <a:rPr lang="en-US" sz="2400" dirty="0">
                <a:solidFill>
                  <a:srgbClr val="9C3328"/>
                </a:solidFill>
              </a:rPr>
              <a:t>)</a:t>
            </a:r>
            <a:r>
              <a:rPr lang="en-US" sz="2400" dirty="0"/>
              <a:t>-</a:t>
            </a:r>
            <a:r>
              <a:rPr lang="en-US" sz="2400" dirty="0">
                <a:solidFill>
                  <a:srgbClr val="9C3328"/>
                </a:solidFill>
              </a:rPr>
              <a:t>[</a:t>
            </a:r>
            <a:r>
              <a:rPr lang="en-US" sz="2400" dirty="0" err="1">
                <a:solidFill>
                  <a:srgbClr val="75438A"/>
                </a:solidFill>
              </a:rPr>
              <a:t>pu:PRODUCT</a:t>
            </a:r>
            <a:r>
              <a:rPr lang="en-US" sz="2400" dirty="0">
                <a:solidFill>
                  <a:srgbClr val="9C3328"/>
                </a:solidFill>
              </a:rPr>
              <a:t>]</a:t>
            </a:r>
            <a:r>
              <a:rPr lang="en-US" sz="2400" dirty="0"/>
              <a:t>-&gt;</a:t>
            </a:r>
            <a:r>
              <a:rPr lang="en-US" sz="2400" dirty="0">
                <a:solidFill>
                  <a:srgbClr val="9C3328"/>
                </a:solidFill>
              </a:rPr>
              <a:t>(</a:t>
            </a:r>
            <a:r>
              <a:rPr lang="en-US" sz="2400" dirty="0">
                <a:solidFill>
                  <a:srgbClr val="047D65"/>
                </a:solidFill>
              </a:rPr>
              <a:t>product</a:t>
            </a:r>
            <a:r>
              <a:rPr lang="en-US" sz="2400" dirty="0">
                <a:solidFill>
                  <a:srgbClr val="9C3328"/>
                </a:solidFill>
              </a:rPr>
              <a:t>)</a:t>
            </a:r>
            <a:r>
              <a:rPr lang="en-US" sz="2400" dirty="0"/>
              <a:t> </a:t>
            </a:r>
          </a:p>
          <a:p>
            <a:r>
              <a:rPr lang="en-US" sz="2400" dirty="0">
                <a:solidFill>
                  <a:srgbClr val="1D75B3"/>
                </a:solidFill>
              </a:rPr>
              <a:t>ON</a:t>
            </a:r>
            <a:r>
              <a:rPr lang="en-US" sz="2400" dirty="0"/>
              <a:t> </a:t>
            </a:r>
            <a:r>
              <a:rPr lang="en-US" sz="2400" dirty="0">
                <a:solidFill>
                  <a:srgbClr val="1D75B3"/>
                </a:solidFill>
              </a:rPr>
              <a:t>CREATE</a:t>
            </a:r>
            <a:r>
              <a:rPr lang="en-US" sz="2400" dirty="0"/>
              <a:t> </a:t>
            </a:r>
            <a:r>
              <a:rPr lang="en-US" sz="2400" dirty="0">
                <a:solidFill>
                  <a:srgbClr val="1D75B3"/>
                </a:solidFill>
              </a:rPr>
              <a:t>SET</a:t>
            </a:r>
            <a:r>
              <a:rPr lang="en-US" sz="2400" dirty="0"/>
              <a:t> </a:t>
            </a:r>
            <a:r>
              <a:rPr lang="en-US" sz="2400" dirty="0" err="1">
                <a:solidFill>
                  <a:srgbClr val="047D65"/>
                </a:solidFill>
              </a:rPr>
              <a:t>pu</a:t>
            </a:r>
            <a:r>
              <a:rPr lang="en-US" sz="2400" dirty="0" err="1">
                <a:solidFill>
                  <a:srgbClr val="9C3328"/>
                </a:solidFill>
              </a:rPr>
              <a:t>.</a:t>
            </a:r>
            <a:r>
              <a:rPr lang="en-US" sz="2400" dirty="0" err="1">
                <a:solidFill>
                  <a:srgbClr val="047D65"/>
                </a:solidFill>
              </a:rPr>
              <a:t>unitPrice</a:t>
            </a:r>
            <a:r>
              <a:rPr lang="en-US" sz="2400" dirty="0"/>
              <a:t> = </a:t>
            </a:r>
            <a:r>
              <a:rPr lang="en-US" sz="2400" dirty="0" err="1"/>
              <a:t>toFloat</a:t>
            </a:r>
            <a:r>
              <a:rPr lang="en-US" sz="2400" dirty="0">
                <a:solidFill>
                  <a:srgbClr val="9C3328"/>
                </a:solidFill>
              </a:rPr>
              <a:t>(</a:t>
            </a:r>
            <a:r>
              <a:rPr lang="en-US" sz="2400" dirty="0" err="1">
                <a:solidFill>
                  <a:srgbClr val="047D65"/>
                </a:solidFill>
              </a:rPr>
              <a:t>row</a:t>
            </a:r>
            <a:r>
              <a:rPr lang="en-US" sz="2400" dirty="0" err="1">
                <a:solidFill>
                  <a:srgbClr val="9C3328"/>
                </a:solidFill>
              </a:rPr>
              <a:t>.</a:t>
            </a:r>
            <a:r>
              <a:rPr lang="en-US" sz="2400" dirty="0" err="1">
                <a:solidFill>
                  <a:srgbClr val="047D65"/>
                </a:solidFill>
              </a:rPr>
              <a:t>UnitPrice</a:t>
            </a:r>
            <a:r>
              <a:rPr lang="en-US" sz="2400" dirty="0">
                <a:solidFill>
                  <a:srgbClr val="9C3328"/>
                </a:solidFill>
              </a:rPr>
              <a:t>),</a:t>
            </a:r>
            <a:r>
              <a:rPr lang="en-US" sz="2400" dirty="0"/>
              <a:t> </a:t>
            </a:r>
            <a:r>
              <a:rPr lang="en-US" sz="2400" dirty="0" err="1">
                <a:solidFill>
                  <a:srgbClr val="047D65"/>
                </a:solidFill>
              </a:rPr>
              <a:t>pu</a:t>
            </a:r>
            <a:r>
              <a:rPr lang="en-US" sz="2400" dirty="0" err="1">
                <a:solidFill>
                  <a:srgbClr val="9C3328"/>
                </a:solidFill>
              </a:rPr>
              <a:t>.</a:t>
            </a:r>
            <a:r>
              <a:rPr lang="en-US" sz="2400" dirty="0" err="1">
                <a:solidFill>
                  <a:srgbClr val="047D65"/>
                </a:solidFill>
              </a:rPr>
              <a:t>quantity</a:t>
            </a:r>
            <a:r>
              <a:rPr lang="en-US" sz="2400" dirty="0"/>
              <a:t> = </a:t>
            </a:r>
            <a:r>
              <a:rPr lang="en-US" sz="2400" dirty="0" err="1"/>
              <a:t>toFloat</a:t>
            </a:r>
            <a:r>
              <a:rPr lang="en-US" sz="2400" dirty="0">
                <a:solidFill>
                  <a:srgbClr val="9C3328"/>
                </a:solidFill>
              </a:rPr>
              <a:t>(</a:t>
            </a:r>
            <a:r>
              <a:rPr lang="en-US" sz="2400" dirty="0" err="1">
                <a:solidFill>
                  <a:srgbClr val="047D65"/>
                </a:solidFill>
              </a:rPr>
              <a:t>row</a:t>
            </a:r>
            <a:r>
              <a:rPr lang="en-US" sz="2400" dirty="0" err="1">
                <a:solidFill>
                  <a:srgbClr val="9C3328"/>
                </a:solidFill>
              </a:rPr>
              <a:t>.</a:t>
            </a:r>
            <a:r>
              <a:rPr lang="en-US" sz="2400" dirty="0" err="1">
                <a:solidFill>
                  <a:srgbClr val="047D65"/>
                </a:solidFill>
              </a:rPr>
              <a:t>Quantity</a:t>
            </a:r>
            <a:r>
              <a:rPr lang="en-US" sz="2400" dirty="0">
                <a:solidFill>
                  <a:srgbClr val="9C3328"/>
                </a:solidFill>
              </a:rPr>
              <a:t>);</a:t>
            </a:r>
            <a:r>
              <a:rPr lang="en-US" sz="2400" dirty="0"/>
              <a:t> </a:t>
            </a:r>
            <a:br>
              <a:rPr lang="en-US" sz="2400" dirty="0"/>
            </a:br>
            <a:endParaRPr lang="en-US" sz="2400" dirty="0"/>
          </a:p>
        </p:txBody>
      </p:sp>
      <p:sp>
        <p:nvSpPr>
          <p:cNvPr id="5" name="TextBox 4">
            <a:extLst>
              <a:ext uri="{FF2B5EF4-FFF2-40B4-BE49-F238E27FC236}">
                <a16:creationId xmlns:a16="http://schemas.microsoft.com/office/drawing/2014/main" id="{2E8FA56F-B822-504E-8F9A-DD2FF4AE6F06}"/>
              </a:ext>
            </a:extLst>
          </p:cNvPr>
          <p:cNvSpPr txBox="1"/>
          <p:nvPr/>
        </p:nvSpPr>
        <p:spPr>
          <a:xfrm>
            <a:off x="1143000" y="5720750"/>
            <a:ext cx="5862502" cy="954107"/>
          </a:xfrm>
          <a:prstGeom prst="rect">
            <a:avLst/>
          </a:prstGeom>
          <a:noFill/>
        </p:spPr>
        <p:txBody>
          <a:bodyPr wrap="none" rtlCol="0">
            <a:spAutoFit/>
          </a:bodyPr>
          <a:lstStyle/>
          <a:p>
            <a:r>
              <a:rPr lang="en-US" sz="2800" dirty="0">
                <a:solidFill>
                  <a:srgbClr val="FFC000"/>
                </a:solidFill>
              </a:rPr>
              <a:t>Repeat for each of the child tables- </a:t>
            </a:r>
          </a:p>
          <a:p>
            <a:pPr algn="ctr"/>
            <a:r>
              <a:rPr lang="en-US" sz="2800" dirty="0">
                <a:solidFill>
                  <a:srgbClr val="FFC000"/>
                </a:solidFill>
              </a:rPr>
              <a:t>Employees and Customers</a:t>
            </a:r>
            <a:endParaRPr lang="en-US" sz="2800" dirty="0"/>
          </a:p>
        </p:txBody>
      </p:sp>
    </p:spTree>
    <p:extLst>
      <p:ext uri="{BB962C8B-B14F-4D97-AF65-F5344CB8AC3E}">
        <p14:creationId xmlns:p14="http://schemas.microsoft.com/office/powerpoint/2010/main" val="25821945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D58602-562A-E645-87FD-65A895C5B26D}"/>
              </a:ext>
            </a:extLst>
          </p:cNvPr>
          <p:cNvSpPr>
            <a:spLocks noGrp="1"/>
          </p:cNvSpPr>
          <p:nvPr>
            <p:ph type="title"/>
          </p:nvPr>
        </p:nvSpPr>
        <p:spPr>
          <a:xfrm>
            <a:off x="76200" y="582984"/>
            <a:ext cx="8839200" cy="1143000"/>
          </a:xfrm>
        </p:spPr>
        <p:txBody>
          <a:bodyPr/>
          <a:lstStyle/>
          <a:p>
            <a:r>
              <a:rPr lang="en-US" sz="3600" dirty="0"/>
              <a:t>Step 4: Create the relationships between Products, Suppliers, and Categories</a:t>
            </a:r>
            <a:br>
              <a:rPr lang="en-US" sz="3600" dirty="0"/>
            </a:br>
            <a:endParaRPr lang="en-US" sz="3600" dirty="0">
              <a:solidFill>
                <a:srgbClr val="FFC000"/>
              </a:solidFill>
            </a:endParaRPr>
          </a:p>
        </p:txBody>
      </p:sp>
      <p:sp>
        <p:nvSpPr>
          <p:cNvPr id="4" name="Rectangle 3">
            <a:extLst>
              <a:ext uri="{FF2B5EF4-FFF2-40B4-BE49-F238E27FC236}">
                <a16:creationId xmlns:a16="http://schemas.microsoft.com/office/drawing/2014/main" id="{370B09FB-A8CA-F742-B7EE-2E1E90E1FB03}"/>
              </a:ext>
            </a:extLst>
          </p:cNvPr>
          <p:cNvSpPr/>
          <p:nvPr/>
        </p:nvSpPr>
        <p:spPr>
          <a:xfrm>
            <a:off x="152400" y="1725984"/>
            <a:ext cx="8839200" cy="4524315"/>
          </a:xfrm>
          <a:prstGeom prst="rect">
            <a:avLst/>
          </a:prstGeom>
          <a:solidFill>
            <a:schemeClr val="bg1"/>
          </a:solidFill>
        </p:spPr>
        <p:txBody>
          <a:bodyPr wrap="square">
            <a:spAutoFit/>
          </a:bodyPr>
          <a:lstStyle/>
          <a:p>
            <a:r>
              <a:rPr lang="en-US" sz="2400" dirty="0">
                <a:solidFill>
                  <a:srgbClr val="1D75B3"/>
                </a:solidFill>
              </a:rPr>
              <a:t>USING</a:t>
            </a:r>
            <a:r>
              <a:rPr lang="en-US" sz="2400" dirty="0"/>
              <a:t> </a:t>
            </a:r>
            <a:r>
              <a:rPr lang="en-US" sz="2400" dirty="0">
                <a:solidFill>
                  <a:srgbClr val="1D75B3"/>
                </a:solidFill>
              </a:rPr>
              <a:t>PERIODIC</a:t>
            </a:r>
            <a:r>
              <a:rPr lang="en-US" sz="2400" dirty="0"/>
              <a:t> </a:t>
            </a:r>
            <a:r>
              <a:rPr lang="en-US" sz="2400" dirty="0">
                <a:solidFill>
                  <a:srgbClr val="1D75B3"/>
                </a:solidFill>
              </a:rPr>
              <a:t>COMMIT</a:t>
            </a:r>
            <a:r>
              <a:rPr lang="en-US" sz="2400" dirty="0"/>
              <a:t> </a:t>
            </a:r>
          </a:p>
          <a:p>
            <a:r>
              <a:rPr lang="en-US" sz="2400" dirty="0">
                <a:solidFill>
                  <a:srgbClr val="1D75B3"/>
                </a:solidFill>
              </a:rPr>
              <a:t>LOAD</a:t>
            </a:r>
            <a:r>
              <a:rPr lang="en-US" sz="2400" dirty="0"/>
              <a:t> </a:t>
            </a:r>
            <a:r>
              <a:rPr lang="en-US" sz="2400" dirty="0">
                <a:solidFill>
                  <a:srgbClr val="1D75B3"/>
                </a:solidFill>
              </a:rPr>
              <a:t>CSV</a:t>
            </a:r>
            <a:r>
              <a:rPr lang="en-US" sz="2400" dirty="0"/>
              <a:t> </a:t>
            </a:r>
            <a:r>
              <a:rPr lang="en-US" sz="2400" dirty="0">
                <a:solidFill>
                  <a:srgbClr val="1D75B3"/>
                </a:solidFill>
              </a:rPr>
              <a:t>WITH</a:t>
            </a:r>
            <a:r>
              <a:rPr lang="en-US" sz="2400" dirty="0"/>
              <a:t> </a:t>
            </a:r>
            <a:r>
              <a:rPr lang="en-US" sz="2400" dirty="0">
                <a:solidFill>
                  <a:srgbClr val="1D75B3"/>
                </a:solidFill>
              </a:rPr>
              <a:t>HEADERS</a:t>
            </a:r>
            <a:r>
              <a:rPr lang="en-US" sz="2400" dirty="0"/>
              <a:t> </a:t>
            </a:r>
            <a:r>
              <a:rPr lang="en-US" sz="2400" dirty="0">
                <a:solidFill>
                  <a:srgbClr val="1D75B3"/>
                </a:solidFill>
              </a:rPr>
              <a:t>FROM</a:t>
            </a:r>
            <a:r>
              <a:rPr lang="en-US" sz="2400" dirty="0"/>
              <a:t> </a:t>
            </a:r>
            <a:r>
              <a:rPr lang="en-US" sz="2400" dirty="0">
                <a:solidFill>
                  <a:srgbClr val="B35E14"/>
                </a:solidFill>
              </a:rPr>
              <a:t>"</a:t>
            </a:r>
            <a:r>
              <a:rPr lang="en-US" sz="2400" dirty="0" err="1">
                <a:solidFill>
                  <a:srgbClr val="B35E14"/>
                </a:solidFill>
              </a:rPr>
              <a:t>file:products.csv</a:t>
            </a:r>
            <a:r>
              <a:rPr lang="en-US" sz="2400" dirty="0">
                <a:solidFill>
                  <a:srgbClr val="B35E14"/>
                </a:solidFill>
              </a:rPr>
              <a:t>"</a:t>
            </a:r>
            <a:r>
              <a:rPr lang="en-US" sz="2400" dirty="0"/>
              <a:t> </a:t>
            </a:r>
            <a:r>
              <a:rPr lang="en-US" sz="2400" dirty="0">
                <a:solidFill>
                  <a:srgbClr val="1D75B3"/>
                </a:solidFill>
              </a:rPr>
              <a:t>AS</a:t>
            </a:r>
            <a:r>
              <a:rPr lang="en-US" sz="2400" dirty="0"/>
              <a:t> </a:t>
            </a:r>
            <a:r>
              <a:rPr lang="en-US" sz="2400" dirty="0">
                <a:solidFill>
                  <a:srgbClr val="047D65"/>
                </a:solidFill>
              </a:rPr>
              <a:t>row</a:t>
            </a:r>
            <a:r>
              <a:rPr lang="en-US" sz="2400" dirty="0"/>
              <a:t> </a:t>
            </a:r>
          </a:p>
          <a:p>
            <a:r>
              <a:rPr lang="en-US" sz="2400" dirty="0">
                <a:solidFill>
                  <a:srgbClr val="1D75B3"/>
                </a:solidFill>
              </a:rPr>
              <a:t>MATCH</a:t>
            </a:r>
            <a:r>
              <a:rPr lang="en-US" sz="2400" dirty="0"/>
              <a:t> </a:t>
            </a:r>
            <a:r>
              <a:rPr lang="en-US" sz="2400" dirty="0">
                <a:solidFill>
                  <a:srgbClr val="9C3328"/>
                </a:solidFill>
              </a:rPr>
              <a:t>(</a:t>
            </a:r>
            <a:r>
              <a:rPr lang="en-US" sz="2400" dirty="0" err="1">
                <a:solidFill>
                  <a:srgbClr val="75438A"/>
                </a:solidFill>
              </a:rPr>
              <a:t>product:Product</a:t>
            </a:r>
            <a:r>
              <a:rPr lang="en-US" sz="2400" dirty="0"/>
              <a:t> </a:t>
            </a:r>
            <a:r>
              <a:rPr lang="en-US" sz="2400" dirty="0">
                <a:solidFill>
                  <a:srgbClr val="9C3328"/>
                </a:solidFill>
              </a:rPr>
              <a:t>{</a:t>
            </a:r>
            <a:r>
              <a:rPr lang="en-US" sz="2400" dirty="0" err="1">
                <a:solidFill>
                  <a:srgbClr val="75438A"/>
                </a:solidFill>
              </a:rPr>
              <a:t>productID</a:t>
            </a:r>
            <a:r>
              <a:rPr lang="en-US" sz="2400" dirty="0">
                <a:solidFill>
                  <a:srgbClr val="75438A"/>
                </a:solidFill>
              </a:rPr>
              <a:t>:</a:t>
            </a:r>
            <a:r>
              <a:rPr lang="en-US" sz="2400" dirty="0"/>
              <a:t> </a:t>
            </a:r>
            <a:r>
              <a:rPr lang="en-US" sz="2400" dirty="0" err="1">
                <a:solidFill>
                  <a:srgbClr val="047D65"/>
                </a:solidFill>
              </a:rPr>
              <a:t>row</a:t>
            </a:r>
            <a:r>
              <a:rPr lang="en-US" sz="2400" dirty="0" err="1">
                <a:solidFill>
                  <a:srgbClr val="9C3328"/>
                </a:solidFill>
              </a:rPr>
              <a:t>.</a:t>
            </a:r>
            <a:r>
              <a:rPr lang="en-US" sz="2400" dirty="0" err="1">
                <a:solidFill>
                  <a:srgbClr val="047D65"/>
                </a:solidFill>
              </a:rPr>
              <a:t>ProductID</a:t>
            </a:r>
            <a:r>
              <a:rPr lang="en-US" sz="2400" dirty="0">
                <a:solidFill>
                  <a:srgbClr val="9C3328"/>
                </a:solidFill>
              </a:rPr>
              <a:t>})</a:t>
            </a:r>
            <a:r>
              <a:rPr lang="en-US" sz="2400" dirty="0"/>
              <a:t> </a:t>
            </a:r>
          </a:p>
          <a:p>
            <a:r>
              <a:rPr lang="en-US" sz="2400" dirty="0">
                <a:solidFill>
                  <a:srgbClr val="1D75B3"/>
                </a:solidFill>
              </a:rPr>
              <a:t>MATCH</a:t>
            </a:r>
            <a:r>
              <a:rPr lang="en-US" sz="2400" dirty="0"/>
              <a:t> </a:t>
            </a:r>
            <a:r>
              <a:rPr lang="en-US" sz="2400" dirty="0">
                <a:solidFill>
                  <a:srgbClr val="9C3328"/>
                </a:solidFill>
              </a:rPr>
              <a:t>(</a:t>
            </a:r>
            <a:r>
              <a:rPr lang="en-US" sz="2400" dirty="0" err="1">
                <a:solidFill>
                  <a:srgbClr val="75438A"/>
                </a:solidFill>
              </a:rPr>
              <a:t>supplier:Supplier</a:t>
            </a:r>
            <a:r>
              <a:rPr lang="en-US" sz="2400" dirty="0"/>
              <a:t> </a:t>
            </a:r>
            <a:r>
              <a:rPr lang="en-US" sz="2400" dirty="0">
                <a:solidFill>
                  <a:srgbClr val="9C3328"/>
                </a:solidFill>
              </a:rPr>
              <a:t>{</a:t>
            </a:r>
            <a:r>
              <a:rPr lang="en-US" sz="2400" dirty="0" err="1">
                <a:solidFill>
                  <a:srgbClr val="75438A"/>
                </a:solidFill>
              </a:rPr>
              <a:t>supplierID</a:t>
            </a:r>
            <a:r>
              <a:rPr lang="en-US" sz="2400" dirty="0">
                <a:solidFill>
                  <a:srgbClr val="75438A"/>
                </a:solidFill>
              </a:rPr>
              <a:t>:</a:t>
            </a:r>
            <a:r>
              <a:rPr lang="en-US" sz="2400" dirty="0"/>
              <a:t> </a:t>
            </a:r>
            <a:r>
              <a:rPr lang="en-US" sz="2400" dirty="0" err="1">
                <a:solidFill>
                  <a:srgbClr val="047D65"/>
                </a:solidFill>
              </a:rPr>
              <a:t>row</a:t>
            </a:r>
            <a:r>
              <a:rPr lang="en-US" sz="2400" dirty="0" err="1">
                <a:solidFill>
                  <a:srgbClr val="9C3328"/>
                </a:solidFill>
              </a:rPr>
              <a:t>.</a:t>
            </a:r>
            <a:r>
              <a:rPr lang="en-US" sz="2400" dirty="0" err="1">
                <a:solidFill>
                  <a:srgbClr val="047D65"/>
                </a:solidFill>
              </a:rPr>
              <a:t>SupplierID</a:t>
            </a:r>
            <a:r>
              <a:rPr lang="en-US" sz="2400" dirty="0">
                <a:solidFill>
                  <a:srgbClr val="9C3328"/>
                </a:solidFill>
              </a:rPr>
              <a:t>})</a:t>
            </a:r>
            <a:r>
              <a:rPr lang="en-US" sz="2400" dirty="0"/>
              <a:t> </a:t>
            </a:r>
          </a:p>
          <a:p>
            <a:r>
              <a:rPr lang="en-US" sz="2400" dirty="0">
                <a:solidFill>
                  <a:srgbClr val="1D75B3"/>
                </a:solidFill>
              </a:rPr>
              <a:t>MERGE</a:t>
            </a:r>
            <a:r>
              <a:rPr lang="en-US" sz="2400" dirty="0"/>
              <a:t> </a:t>
            </a:r>
            <a:r>
              <a:rPr lang="en-US" sz="2400" dirty="0">
                <a:solidFill>
                  <a:srgbClr val="9C3328"/>
                </a:solidFill>
              </a:rPr>
              <a:t>(</a:t>
            </a:r>
            <a:r>
              <a:rPr lang="en-US" sz="2400" dirty="0">
                <a:solidFill>
                  <a:srgbClr val="047D65"/>
                </a:solidFill>
              </a:rPr>
              <a:t>supplier</a:t>
            </a:r>
            <a:r>
              <a:rPr lang="en-US" sz="2400" dirty="0">
                <a:solidFill>
                  <a:srgbClr val="9C3328"/>
                </a:solidFill>
              </a:rPr>
              <a:t>)</a:t>
            </a:r>
            <a:r>
              <a:rPr lang="en-US" sz="2400" dirty="0"/>
              <a:t>-</a:t>
            </a:r>
            <a:r>
              <a:rPr lang="en-US" sz="2400" dirty="0">
                <a:solidFill>
                  <a:srgbClr val="9C3328"/>
                </a:solidFill>
              </a:rPr>
              <a:t>[</a:t>
            </a:r>
            <a:r>
              <a:rPr lang="en-US" sz="2400" dirty="0">
                <a:solidFill>
                  <a:srgbClr val="047D65"/>
                </a:solidFill>
              </a:rPr>
              <a:t>:SUPPLIES</a:t>
            </a:r>
            <a:r>
              <a:rPr lang="en-US" sz="2400" dirty="0">
                <a:solidFill>
                  <a:srgbClr val="9C3328"/>
                </a:solidFill>
              </a:rPr>
              <a:t>]</a:t>
            </a:r>
            <a:r>
              <a:rPr lang="en-US" sz="2400" dirty="0"/>
              <a:t>-&gt;</a:t>
            </a:r>
            <a:r>
              <a:rPr lang="en-US" sz="2400" dirty="0">
                <a:solidFill>
                  <a:srgbClr val="9C3328"/>
                </a:solidFill>
              </a:rPr>
              <a:t>(</a:t>
            </a:r>
            <a:r>
              <a:rPr lang="en-US" sz="2400" dirty="0">
                <a:solidFill>
                  <a:srgbClr val="047D65"/>
                </a:solidFill>
              </a:rPr>
              <a:t>product</a:t>
            </a:r>
            <a:r>
              <a:rPr lang="en-US" sz="2400" dirty="0">
                <a:solidFill>
                  <a:srgbClr val="9C3328"/>
                </a:solidFill>
              </a:rPr>
              <a:t>);</a:t>
            </a:r>
            <a:r>
              <a:rPr lang="en-US" sz="2400" dirty="0"/>
              <a:t> </a:t>
            </a:r>
          </a:p>
          <a:p>
            <a:endParaRPr lang="en-US" sz="2400" dirty="0">
              <a:solidFill>
                <a:srgbClr val="1D75B3"/>
              </a:solidFill>
            </a:endParaRPr>
          </a:p>
          <a:p>
            <a:endParaRPr lang="en-US" sz="2400" dirty="0">
              <a:solidFill>
                <a:srgbClr val="1D75B3"/>
              </a:solidFill>
            </a:endParaRPr>
          </a:p>
          <a:p>
            <a:r>
              <a:rPr lang="en-US" sz="2400" dirty="0">
                <a:solidFill>
                  <a:srgbClr val="1D75B3"/>
                </a:solidFill>
              </a:rPr>
              <a:t>USING</a:t>
            </a:r>
            <a:r>
              <a:rPr lang="en-US" sz="2400" dirty="0"/>
              <a:t> </a:t>
            </a:r>
            <a:r>
              <a:rPr lang="en-US" sz="2400" dirty="0">
                <a:solidFill>
                  <a:srgbClr val="1D75B3"/>
                </a:solidFill>
              </a:rPr>
              <a:t>PERIODIC</a:t>
            </a:r>
            <a:r>
              <a:rPr lang="en-US" sz="2400" dirty="0"/>
              <a:t> </a:t>
            </a:r>
            <a:r>
              <a:rPr lang="en-US" sz="2400" dirty="0">
                <a:solidFill>
                  <a:srgbClr val="1D75B3"/>
                </a:solidFill>
              </a:rPr>
              <a:t>COMMIT</a:t>
            </a:r>
            <a:r>
              <a:rPr lang="en-US" sz="2400" dirty="0"/>
              <a:t> </a:t>
            </a:r>
          </a:p>
          <a:p>
            <a:r>
              <a:rPr lang="en-US" sz="2400" dirty="0">
                <a:solidFill>
                  <a:srgbClr val="1D75B3"/>
                </a:solidFill>
              </a:rPr>
              <a:t>LOAD</a:t>
            </a:r>
            <a:r>
              <a:rPr lang="en-US" sz="2400" dirty="0"/>
              <a:t> </a:t>
            </a:r>
            <a:r>
              <a:rPr lang="en-US" sz="2400" dirty="0">
                <a:solidFill>
                  <a:srgbClr val="1D75B3"/>
                </a:solidFill>
              </a:rPr>
              <a:t>CSV</a:t>
            </a:r>
            <a:r>
              <a:rPr lang="en-US" sz="2400" dirty="0"/>
              <a:t> </a:t>
            </a:r>
            <a:r>
              <a:rPr lang="en-US" sz="2400" dirty="0">
                <a:solidFill>
                  <a:srgbClr val="1D75B3"/>
                </a:solidFill>
              </a:rPr>
              <a:t>WITH</a:t>
            </a:r>
            <a:r>
              <a:rPr lang="en-US" sz="2400" dirty="0"/>
              <a:t> </a:t>
            </a:r>
            <a:r>
              <a:rPr lang="en-US" sz="2400" dirty="0">
                <a:solidFill>
                  <a:srgbClr val="1D75B3"/>
                </a:solidFill>
              </a:rPr>
              <a:t>HEADERS</a:t>
            </a:r>
            <a:r>
              <a:rPr lang="en-US" sz="2400" dirty="0"/>
              <a:t> </a:t>
            </a:r>
            <a:r>
              <a:rPr lang="en-US" sz="2400" dirty="0">
                <a:solidFill>
                  <a:srgbClr val="1D75B3"/>
                </a:solidFill>
              </a:rPr>
              <a:t>FROM</a:t>
            </a:r>
            <a:r>
              <a:rPr lang="en-US" sz="2400" dirty="0"/>
              <a:t> </a:t>
            </a:r>
            <a:r>
              <a:rPr lang="en-US" sz="2400" dirty="0">
                <a:solidFill>
                  <a:srgbClr val="B35E14"/>
                </a:solidFill>
              </a:rPr>
              <a:t>"</a:t>
            </a:r>
            <a:r>
              <a:rPr lang="en-US" sz="2400" dirty="0" err="1">
                <a:solidFill>
                  <a:srgbClr val="B35E14"/>
                </a:solidFill>
              </a:rPr>
              <a:t>file:products.csv</a:t>
            </a:r>
            <a:r>
              <a:rPr lang="en-US" sz="2400" dirty="0">
                <a:solidFill>
                  <a:srgbClr val="B35E14"/>
                </a:solidFill>
              </a:rPr>
              <a:t>"</a:t>
            </a:r>
            <a:r>
              <a:rPr lang="en-US" sz="2400" dirty="0"/>
              <a:t> </a:t>
            </a:r>
            <a:r>
              <a:rPr lang="en-US" sz="2400" dirty="0">
                <a:solidFill>
                  <a:srgbClr val="1D75B3"/>
                </a:solidFill>
              </a:rPr>
              <a:t>AS</a:t>
            </a:r>
            <a:r>
              <a:rPr lang="en-US" sz="2400" dirty="0"/>
              <a:t> </a:t>
            </a:r>
            <a:r>
              <a:rPr lang="en-US" sz="2400" dirty="0">
                <a:solidFill>
                  <a:srgbClr val="047D65"/>
                </a:solidFill>
              </a:rPr>
              <a:t>row</a:t>
            </a:r>
            <a:r>
              <a:rPr lang="en-US" sz="2400" dirty="0"/>
              <a:t> </a:t>
            </a:r>
          </a:p>
          <a:p>
            <a:r>
              <a:rPr lang="en-US" sz="2400" dirty="0">
                <a:solidFill>
                  <a:srgbClr val="1D75B3"/>
                </a:solidFill>
              </a:rPr>
              <a:t>MATCH</a:t>
            </a:r>
            <a:r>
              <a:rPr lang="en-US" sz="2400" dirty="0"/>
              <a:t> </a:t>
            </a:r>
            <a:r>
              <a:rPr lang="en-US" sz="2400" dirty="0">
                <a:solidFill>
                  <a:srgbClr val="9C3328"/>
                </a:solidFill>
              </a:rPr>
              <a:t>(</a:t>
            </a:r>
            <a:r>
              <a:rPr lang="en-US" sz="2400" dirty="0" err="1">
                <a:solidFill>
                  <a:srgbClr val="75438A"/>
                </a:solidFill>
              </a:rPr>
              <a:t>product:Product</a:t>
            </a:r>
            <a:r>
              <a:rPr lang="en-US" sz="2400" dirty="0"/>
              <a:t> </a:t>
            </a:r>
            <a:r>
              <a:rPr lang="en-US" sz="2400" dirty="0">
                <a:solidFill>
                  <a:srgbClr val="9C3328"/>
                </a:solidFill>
              </a:rPr>
              <a:t>{</a:t>
            </a:r>
            <a:r>
              <a:rPr lang="en-US" sz="2400" dirty="0" err="1">
                <a:solidFill>
                  <a:srgbClr val="75438A"/>
                </a:solidFill>
              </a:rPr>
              <a:t>productID</a:t>
            </a:r>
            <a:r>
              <a:rPr lang="en-US" sz="2400" dirty="0">
                <a:solidFill>
                  <a:srgbClr val="75438A"/>
                </a:solidFill>
              </a:rPr>
              <a:t>:</a:t>
            </a:r>
            <a:r>
              <a:rPr lang="en-US" sz="2400" dirty="0"/>
              <a:t> </a:t>
            </a:r>
            <a:r>
              <a:rPr lang="en-US" sz="2400" dirty="0" err="1">
                <a:solidFill>
                  <a:srgbClr val="047D65"/>
                </a:solidFill>
              </a:rPr>
              <a:t>row</a:t>
            </a:r>
            <a:r>
              <a:rPr lang="en-US" sz="2400" dirty="0" err="1">
                <a:solidFill>
                  <a:srgbClr val="9C3328"/>
                </a:solidFill>
              </a:rPr>
              <a:t>.</a:t>
            </a:r>
            <a:r>
              <a:rPr lang="en-US" sz="2400" dirty="0" err="1">
                <a:solidFill>
                  <a:srgbClr val="047D65"/>
                </a:solidFill>
              </a:rPr>
              <a:t>ProductID</a:t>
            </a:r>
            <a:r>
              <a:rPr lang="en-US" sz="2400" dirty="0">
                <a:solidFill>
                  <a:srgbClr val="9C3328"/>
                </a:solidFill>
              </a:rPr>
              <a:t>})</a:t>
            </a:r>
            <a:r>
              <a:rPr lang="en-US" sz="2400" dirty="0"/>
              <a:t> </a:t>
            </a:r>
          </a:p>
          <a:p>
            <a:r>
              <a:rPr lang="en-US" sz="2400" dirty="0">
                <a:solidFill>
                  <a:srgbClr val="1D75B3"/>
                </a:solidFill>
              </a:rPr>
              <a:t>MATCH</a:t>
            </a:r>
            <a:r>
              <a:rPr lang="en-US" sz="2400" dirty="0"/>
              <a:t> </a:t>
            </a:r>
            <a:r>
              <a:rPr lang="en-US" sz="2400" dirty="0">
                <a:solidFill>
                  <a:srgbClr val="9C3328"/>
                </a:solidFill>
              </a:rPr>
              <a:t>(</a:t>
            </a:r>
            <a:r>
              <a:rPr lang="en-US" sz="2400" dirty="0" err="1">
                <a:solidFill>
                  <a:srgbClr val="75438A"/>
                </a:solidFill>
              </a:rPr>
              <a:t>category:Category</a:t>
            </a:r>
            <a:r>
              <a:rPr lang="en-US" sz="2400" dirty="0"/>
              <a:t> </a:t>
            </a:r>
            <a:r>
              <a:rPr lang="en-US" sz="2400" dirty="0">
                <a:solidFill>
                  <a:srgbClr val="9C3328"/>
                </a:solidFill>
              </a:rPr>
              <a:t>{</a:t>
            </a:r>
            <a:r>
              <a:rPr lang="en-US" sz="2400" dirty="0" err="1">
                <a:solidFill>
                  <a:srgbClr val="75438A"/>
                </a:solidFill>
              </a:rPr>
              <a:t>categoryID</a:t>
            </a:r>
            <a:r>
              <a:rPr lang="en-US" sz="2400" dirty="0">
                <a:solidFill>
                  <a:srgbClr val="75438A"/>
                </a:solidFill>
              </a:rPr>
              <a:t>:</a:t>
            </a:r>
            <a:r>
              <a:rPr lang="en-US" sz="2400" dirty="0"/>
              <a:t> </a:t>
            </a:r>
            <a:r>
              <a:rPr lang="en-US" sz="2400" dirty="0" err="1">
                <a:solidFill>
                  <a:srgbClr val="047D65"/>
                </a:solidFill>
              </a:rPr>
              <a:t>row</a:t>
            </a:r>
            <a:r>
              <a:rPr lang="en-US" sz="2400" dirty="0" err="1">
                <a:solidFill>
                  <a:srgbClr val="9C3328"/>
                </a:solidFill>
              </a:rPr>
              <a:t>.</a:t>
            </a:r>
            <a:r>
              <a:rPr lang="en-US" sz="2400" dirty="0" err="1">
                <a:solidFill>
                  <a:srgbClr val="047D65"/>
                </a:solidFill>
              </a:rPr>
              <a:t>CategoryID</a:t>
            </a:r>
            <a:r>
              <a:rPr lang="en-US" sz="2400" dirty="0">
                <a:solidFill>
                  <a:srgbClr val="9C3328"/>
                </a:solidFill>
              </a:rPr>
              <a:t>})</a:t>
            </a:r>
            <a:r>
              <a:rPr lang="en-US" sz="2400" dirty="0"/>
              <a:t> </a:t>
            </a:r>
          </a:p>
          <a:p>
            <a:r>
              <a:rPr lang="en-US" sz="2400" dirty="0">
                <a:solidFill>
                  <a:srgbClr val="1D75B3"/>
                </a:solidFill>
              </a:rPr>
              <a:t>MERGE</a:t>
            </a:r>
            <a:r>
              <a:rPr lang="en-US" sz="2400" dirty="0"/>
              <a:t> </a:t>
            </a:r>
            <a:r>
              <a:rPr lang="en-US" sz="2400" dirty="0">
                <a:solidFill>
                  <a:srgbClr val="9C3328"/>
                </a:solidFill>
              </a:rPr>
              <a:t>(</a:t>
            </a:r>
            <a:r>
              <a:rPr lang="en-US" sz="2400" dirty="0">
                <a:solidFill>
                  <a:srgbClr val="047D65"/>
                </a:solidFill>
              </a:rPr>
              <a:t>product</a:t>
            </a:r>
            <a:r>
              <a:rPr lang="en-US" sz="2400" dirty="0">
                <a:solidFill>
                  <a:srgbClr val="9C3328"/>
                </a:solidFill>
              </a:rPr>
              <a:t>)</a:t>
            </a:r>
            <a:r>
              <a:rPr lang="en-US" sz="2400" dirty="0"/>
              <a:t>-</a:t>
            </a:r>
            <a:r>
              <a:rPr lang="en-US" sz="2400" dirty="0">
                <a:solidFill>
                  <a:srgbClr val="9C3328"/>
                </a:solidFill>
              </a:rPr>
              <a:t>[</a:t>
            </a:r>
            <a:r>
              <a:rPr lang="en-US" sz="2400" dirty="0">
                <a:solidFill>
                  <a:srgbClr val="047D65"/>
                </a:solidFill>
              </a:rPr>
              <a:t>:PART_OF</a:t>
            </a:r>
            <a:r>
              <a:rPr lang="en-US" sz="2400" dirty="0">
                <a:solidFill>
                  <a:srgbClr val="9C3328"/>
                </a:solidFill>
              </a:rPr>
              <a:t>]</a:t>
            </a:r>
            <a:r>
              <a:rPr lang="en-US" sz="2400" dirty="0"/>
              <a:t>-&gt;</a:t>
            </a:r>
            <a:r>
              <a:rPr lang="en-US" sz="2400" dirty="0">
                <a:solidFill>
                  <a:srgbClr val="9C3328"/>
                </a:solidFill>
              </a:rPr>
              <a:t>(</a:t>
            </a:r>
            <a:r>
              <a:rPr lang="en-US" sz="2400" dirty="0">
                <a:solidFill>
                  <a:srgbClr val="047D65"/>
                </a:solidFill>
              </a:rPr>
              <a:t>category</a:t>
            </a:r>
            <a:r>
              <a:rPr lang="en-US" sz="2400" dirty="0">
                <a:solidFill>
                  <a:srgbClr val="9C3328"/>
                </a:solidFill>
              </a:rPr>
              <a:t>);</a:t>
            </a:r>
            <a:endParaRPr lang="en-US" sz="2400" dirty="0"/>
          </a:p>
        </p:txBody>
      </p:sp>
    </p:spTree>
    <p:extLst>
      <p:ext uri="{BB962C8B-B14F-4D97-AF65-F5344CB8AC3E}">
        <p14:creationId xmlns:p14="http://schemas.microsoft.com/office/powerpoint/2010/main" val="4622272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D58602-562A-E645-87FD-65A895C5B26D}"/>
              </a:ext>
            </a:extLst>
          </p:cNvPr>
          <p:cNvSpPr>
            <a:spLocks noGrp="1"/>
          </p:cNvSpPr>
          <p:nvPr>
            <p:ph type="title"/>
          </p:nvPr>
        </p:nvSpPr>
        <p:spPr>
          <a:xfrm>
            <a:off x="76200" y="582984"/>
            <a:ext cx="8839200" cy="1143000"/>
          </a:xfrm>
        </p:spPr>
        <p:txBody>
          <a:bodyPr/>
          <a:lstStyle/>
          <a:p>
            <a:r>
              <a:rPr lang="en-US" sz="3600" dirty="0"/>
              <a:t>Step 5: Create the REPORTS_TO relationship between Employees</a:t>
            </a:r>
            <a:endParaRPr lang="en-US" sz="3600" dirty="0">
              <a:solidFill>
                <a:srgbClr val="FFC000"/>
              </a:solidFill>
            </a:endParaRPr>
          </a:p>
        </p:txBody>
      </p:sp>
      <p:sp>
        <p:nvSpPr>
          <p:cNvPr id="3" name="Rectangle 2">
            <a:extLst>
              <a:ext uri="{FF2B5EF4-FFF2-40B4-BE49-F238E27FC236}">
                <a16:creationId xmlns:a16="http://schemas.microsoft.com/office/drawing/2014/main" id="{57337513-522C-694E-A9DA-F915CAA00BE3}"/>
              </a:ext>
            </a:extLst>
          </p:cNvPr>
          <p:cNvSpPr/>
          <p:nvPr/>
        </p:nvSpPr>
        <p:spPr>
          <a:xfrm>
            <a:off x="76200" y="2971800"/>
            <a:ext cx="9067800" cy="1938992"/>
          </a:xfrm>
          <a:prstGeom prst="rect">
            <a:avLst/>
          </a:prstGeom>
          <a:solidFill>
            <a:schemeClr val="bg1"/>
          </a:solidFill>
        </p:spPr>
        <p:txBody>
          <a:bodyPr wrap="square">
            <a:spAutoFit/>
          </a:bodyPr>
          <a:lstStyle/>
          <a:p>
            <a:r>
              <a:rPr lang="en-US" sz="2400" dirty="0">
                <a:solidFill>
                  <a:srgbClr val="1D75B3"/>
                </a:solidFill>
              </a:rPr>
              <a:t>USING</a:t>
            </a:r>
            <a:r>
              <a:rPr lang="en-US" sz="2400" dirty="0"/>
              <a:t> </a:t>
            </a:r>
            <a:r>
              <a:rPr lang="en-US" sz="2400" dirty="0">
                <a:solidFill>
                  <a:srgbClr val="1D75B3"/>
                </a:solidFill>
              </a:rPr>
              <a:t>PERIODIC</a:t>
            </a:r>
            <a:r>
              <a:rPr lang="en-US" sz="2400" dirty="0"/>
              <a:t> </a:t>
            </a:r>
            <a:r>
              <a:rPr lang="en-US" sz="2400" dirty="0">
                <a:solidFill>
                  <a:srgbClr val="1D75B3"/>
                </a:solidFill>
              </a:rPr>
              <a:t>COMMIT</a:t>
            </a:r>
            <a:r>
              <a:rPr lang="en-US" sz="2400" dirty="0"/>
              <a:t> </a:t>
            </a:r>
          </a:p>
          <a:p>
            <a:r>
              <a:rPr lang="en-US" sz="2400" dirty="0">
                <a:solidFill>
                  <a:srgbClr val="1D75B3"/>
                </a:solidFill>
              </a:rPr>
              <a:t>LOAD</a:t>
            </a:r>
            <a:r>
              <a:rPr lang="en-US" sz="2400" dirty="0"/>
              <a:t> </a:t>
            </a:r>
            <a:r>
              <a:rPr lang="en-US" sz="2400" dirty="0">
                <a:solidFill>
                  <a:srgbClr val="1D75B3"/>
                </a:solidFill>
              </a:rPr>
              <a:t>CSV</a:t>
            </a:r>
            <a:r>
              <a:rPr lang="en-US" sz="2400" dirty="0"/>
              <a:t> </a:t>
            </a:r>
            <a:r>
              <a:rPr lang="en-US" sz="2400" dirty="0">
                <a:solidFill>
                  <a:srgbClr val="1D75B3"/>
                </a:solidFill>
              </a:rPr>
              <a:t>WITH</a:t>
            </a:r>
            <a:r>
              <a:rPr lang="en-US" sz="2400" dirty="0"/>
              <a:t> </a:t>
            </a:r>
            <a:r>
              <a:rPr lang="en-US" sz="2400" dirty="0">
                <a:solidFill>
                  <a:srgbClr val="1D75B3"/>
                </a:solidFill>
              </a:rPr>
              <a:t>HEADERS</a:t>
            </a:r>
            <a:r>
              <a:rPr lang="en-US" sz="2400" dirty="0"/>
              <a:t> </a:t>
            </a:r>
            <a:r>
              <a:rPr lang="en-US" sz="2400" dirty="0">
                <a:solidFill>
                  <a:srgbClr val="1D75B3"/>
                </a:solidFill>
              </a:rPr>
              <a:t>FROM</a:t>
            </a:r>
            <a:r>
              <a:rPr lang="en-US" sz="2400" dirty="0"/>
              <a:t> </a:t>
            </a:r>
            <a:r>
              <a:rPr lang="en-US" sz="2400" dirty="0">
                <a:solidFill>
                  <a:srgbClr val="B35E14"/>
                </a:solidFill>
              </a:rPr>
              <a:t>"</a:t>
            </a:r>
            <a:r>
              <a:rPr lang="en-US" sz="2400" dirty="0" err="1">
                <a:solidFill>
                  <a:srgbClr val="B35E14"/>
                </a:solidFill>
              </a:rPr>
              <a:t>file:employees.csv</a:t>
            </a:r>
            <a:r>
              <a:rPr lang="en-US" sz="2400" dirty="0">
                <a:solidFill>
                  <a:srgbClr val="B35E14"/>
                </a:solidFill>
              </a:rPr>
              <a:t>"</a:t>
            </a:r>
            <a:r>
              <a:rPr lang="en-US" sz="2400" dirty="0"/>
              <a:t> </a:t>
            </a:r>
            <a:r>
              <a:rPr lang="en-US" sz="2400" dirty="0">
                <a:solidFill>
                  <a:srgbClr val="1D75B3"/>
                </a:solidFill>
              </a:rPr>
              <a:t>AS</a:t>
            </a:r>
            <a:r>
              <a:rPr lang="en-US" sz="2400" dirty="0"/>
              <a:t> </a:t>
            </a:r>
            <a:r>
              <a:rPr lang="en-US" sz="2400" dirty="0">
                <a:solidFill>
                  <a:srgbClr val="047D65"/>
                </a:solidFill>
              </a:rPr>
              <a:t>row</a:t>
            </a:r>
            <a:r>
              <a:rPr lang="en-US" sz="2400" dirty="0"/>
              <a:t> </a:t>
            </a:r>
            <a:r>
              <a:rPr lang="en-US" sz="2400" dirty="0">
                <a:solidFill>
                  <a:srgbClr val="1D75B3"/>
                </a:solidFill>
              </a:rPr>
              <a:t>MATCH</a:t>
            </a:r>
            <a:r>
              <a:rPr lang="en-US" sz="2400" dirty="0"/>
              <a:t> </a:t>
            </a:r>
            <a:r>
              <a:rPr lang="en-US" sz="2400" dirty="0">
                <a:solidFill>
                  <a:srgbClr val="9C3328"/>
                </a:solidFill>
              </a:rPr>
              <a:t>(</a:t>
            </a:r>
            <a:r>
              <a:rPr lang="en-US" sz="2400" dirty="0" err="1">
                <a:solidFill>
                  <a:srgbClr val="75438A"/>
                </a:solidFill>
              </a:rPr>
              <a:t>employee:Employee</a:t>
            </a:r>
            <a:r>
              <a:rPr lang="en-US" sz="2400" dirty="0"/>
              <a:t> </a:t>
            </a:r>
            <a:r>
              <a:rPr lang="en-US" sz="2400" dirty="0">
                <a:solidFill>
                  <a:srgbClr val="9C3328"/>
                </a:solidFill>
              </a:rPr>
              <a:t>{</a:t>
            </a:r>
            <a:r>
              <a:rPr lang="en-US" sz="2400" dirty="0" err="1">
                <a:solidFill>
                  <a:srgbClr val="75438A"/>
                </a:solidFill>
              </a:rPr>
              <a:t>employeeID</a:t>
            </a:r>
            <a:r>
              <a:rPr lang="en-US" sz="2400" dirty="0">
                <a:solidFill>
                  <a:srgbClr val="75438A"/>
                </a:solidFill>
              </a:rPr>
              <a:t>:</a:t>
            </a:r>
            <a:r>
              <a:rPr lang="en-US" sz="2400" dirty="0"/>
              <a:t> </a:t>
            </a:r>
            <a:r>
              <a:rPr lang="en-US" sz="2400" dirty="0" err="1">
                <a:solidFill>
                  <a:srgbClr val="047D65"/>
                </a:solidFill>
              </a:rPr>
              <a:t>row</a:t>
            </a:r>
            <a:r>
              <a:rPr lang="en-US" sz="2400" dirty="0" err="1">
                <a:solidFill>
                  <a:srgbClr val="9C3328"/>
                </a:solidFill>
              </a:rPr>
              <a:t>.</a:t>
            </a:r>
            <a:r>
              <a:rPr lang="en-US" sz="2400" dirty="0" err="1">
                <a:solidFill>
                  <a:srgbClr val="047D65"/>
                </a:solidFill>
              </a:rPr>
              <a:t>EmployeeID</a:t>
            </a:r>
            <a:r>
              <a:rPr lang="en-US" sz="2400" dirty="0">
                <a:solidFill>
                  <a:srgbClr val="9C3328"/>
                </a:solidFill>
              </a:rPr>
              <a:t>})</a:t>
            </a:r>
            <a:r>
              <a:rPr lang="en-US" sz="2400" dirty="0"/>
              <a:t> </a:t>
            </a:r>
            <a:r>
              <a:rPr lang="en-US" sz="2400" dirty="0">
                <a:solidFill>
                  <a:srgbClr val="1D75B3"/>
                </a:solidFill>
              </a:rPr>
              <a:t>MATCH</a:t>
            </a:r>
            <a:r>
              <a:rPr lang="en-US" sz="2400" dirty="0"/>
              <a:t> </a:t>
            </a:r>
            <a:r>
              <a:rPr lang="en-US" sz="2400" dirty="0">
                <a:solidFill>
                  <a:srgbClr val="9C3328"/>
                </a:solidFill>
              </a:rPr>
              <a:t>(</a:t>
            </a:r>
            <a:r>
              <a:rPr lang="en-US" sz="2400" dirty="0" err="1">
                <a:solidFill>
                  <a:srgbClr val="75438A"/>
                </a:solidFill>
              </a:rPr>
              <a:t>manager:Employee</a:t>
            </a:r>
            <a:r>
              <a:rPr lang="en-US" sz="2400" dirty="0"/>
              <a:t> </a:t>
            </a:r>
            <a:r>
              <a:rPr lang="en-US" sz="2400" dirty="0">
                <a:solidFill>
                  <a:srgbClr val="9C3328"/>
                </a:solidFill>
              </a:rPr>
              <a:t>{</a:t>
            </a:r>
            <a:r>
              <a:rPr lang="en-US" sz="2400" dirty="0" err="1">
                <a:solidFill>
                  <a:srgbClr val="75438A"/>
                </a:solidFill>
              </a:rPr>
              <a:t>employeeID</a:t>
            </a:r>
            <a:r>
              <a:rPr lang="en-US" sz="2400" dirty="0">
                <a:solidFill>
                  <a:srgbClr val="75438A"/>
                </a:solidFill>
              </a:rPr>
              <a:t>:</a:t>
            </a:r>
            <a:r>
              <a:rPr lang="en-US" sz="2400" dirty="0"/>
              <a:t> </a:t>
            </a:r>
            <a:r>
              <a:rPr lang="en-US" sz="2400" dirty="0" err="1">
                <a:solidFill>
                  <a:srgbClr val="047D65"/>
                </a:solidFill>
              </a:rPr>
              <a:t>row</a:t>
            </a:r>
            <a:r>
              <a:rPr lang="en-US" sz="2400" dirty="0" err="1">
                <a:solidFill>
                  <a:srgbClr val="9C3328"/>
                </a:solidFill>
              </a:rPr>
              <a:t>.</a:t>
            </a:r>
            <a:r>
              <a:rPr lang="en-US" sz="2400" dirty="0" err="1">
                <a:solidFill>
                  <a:srgbClr val="047D65"/>
                </a:solidFill>
              </a:rPr>
              <a:t>ReportsTo</a:t>
            </a:r>
            <a:r>
              <a:rPr lang="en-US" sz="2400" dirty="0">
                <a:solidFill>
                  <a:srgbClr val="9C3328"/>
                </a:solidFill>
              </a:rPr>
              <a:t>})</a:t>
            </a:r>
            <a:r>
              <a:rPr lang="en-US" sz="2400" dirty="0"/>
              <a:t> </a:t>
            </a:r>
            <a:r>
              <a:rPr lang="en-US" sz="2400" dirty="0">
                <a:solidFill>
                  <a:srgbClr val="1D75B3"/>
                </a:solidFill>
              </a:rPr>
              <a:t>MERGE</a:t>
            </a:r>
            <a:r>
              <a:rPr lang="en-US" sz="2400" dirty="0"/>
              <a:t> </a:t>
            </a:r>
            <a:r>
              <a:rPr lang="en-US" sz="2400" dirty="0">
                <a:solidFill>
                  <a:srgbClr val="9C3328"/>
                </a:solidFill>
              </a:rPr>
              <a:t>(</a:t>
            </a:r>
            <a:r>
              <a:rPr lang="en-US" sz="2400" dirty="0">
                <a:solidFill>
                  <a:srgbClr val="047D65"/>
                </a:solidFill>
              </a:rPr>
              <a:t>employee</a:t>
            </a:r>
            <a:r>
              <a:rPr lang="en-US" sz="2400" dirty="0">
                <a:solidFill>
                  <a:srgbClr val="9C3328"/>
                </a:solidFill>
              </a:rPr>
              <a:t>)</a:t>
            </a:r>
            <a:r>
              <a:rPr lang="en-US" sz="2400" dirty="0"/>
              <a:t>-</a:t>
            </a:r>
            <a:r>
              <a:rPr lang="en-US" sz="2400" dirty="0">
                <a:solidFill>
                  <a:srgbClr val="9C3328"/>
                </a:solidFill>
              </a:rPr>
              <a:t>[</a:t>
            </a:r>
            <a:r>
              <a:rPr lang="en-US" sz="2400" dirty="0">
                <a:solidFill>
                  <a:srgbClr val="047D65"/>
                </a:solidFill>
              </a:rPr>
              <a:t>:REPORTS_TO</a:t>
            </a:r>
            <a:r>
              <a:rPr lang="en-US" sz="2400" dirty="0">
                <a:solidFill>
                  <a:srgbClr val="9C3328"/>
                </a:solidFill>
              </a:rPr>
              <a:t>]</a:t>
            </a:r>
            <a:r>
              <a:rPr lang="en-US" sz="2400" dirty="0"/>
              <a:t>-&gt;</a:t>
            </a:r>
            <a:r>
              <a:rPr lang="en-US" sz="2400" dirty="0">
                <a:solidFill>
                  <a:srgbClr val="9C3328"/>
                </a:solidFill>
              </a:rPr>
              <a:t>(</a:t>
            </a:r>
            <a:r>
              <a:rPr lang="en-US" sz="2400" dirty="0">
                <a:solidFill>
                  <a:srgbClr val="047D65"/>
                </a:solidFill>
              </a:rPr>
              <a:t>manager</a:t>
            </a:r>
            <a:r>
              <a:rPr lang="en-US" sz="2400" dirty="0">
                <a:solidFill>
                  <a:srgbClr val="9C3328"/>
                </a:solidFill>
              </a:rPr>
              <a:t>);</a:t>
            </a:r>
            <a:endParaRPr lang="en-US" sz="2400" dirty="0"/>
          </a:p>
        </p:txBody>
      </p:sp>
    </p:spTree>
    <p:extLst>
      <p:ext uri="{BB962C8B-B14F-4D97-AF65-F5344CB8AC3E}">
        <p14:creationId xmlns:p14="http://schemas.microsoft.com/office/powerpoint/2010/main" val="247447909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F7AAEA-8C77-0C4D-8A84-A2C9E0FD193C}"/>
              </a:ext>
            </a:extLst>
          </p:cNvPr>
          <p:cNvSpPr>
            <a:spLocks noGrp="1"/>
          </p:cNvSpPr>
          <p:nvPr>
            <p:ph type="title"/>
          </p:nvPr>
        </p:nvSpPr>
        <p:spPr/>
        <p:txBody>
          <a:bodyPr/>
          <a:lstStyle/>
          <a:p>
            <a:r>
              <a:rPr lang="en-US" dirty="0"/>
              <a:t>Now, let’s do some queries!</a:t>
            </a:r>
          </a:p>
        </p:txBody>
      </p:sp>
      <p:sp>
        <p:nvSpPr>
          <p:cNvPr id="3" name="TextBox 2">
            <a:extLst>
              <a:ext uri="{FF2B5EF4-FFF2-40B4-BE49-F238E27FC236}">
                <a16:creationId xmlns:a16="http://schemas.microsoft.com/office/drawing/2014/main" id="{8BA47470-AD05-ED42-8A54-09A992DDBA4B}"/>
              </a:ext>
            </a:extLst>
          </p:cNvPr>
          <p:cNvSpPr txBox="1"/>
          <p:nvPr/>
        </p:nvSpPr>
        <p:spPr>
          <a:xfrm>
            <a:off x="76200" y="1752600"/>
            <a:ext cx="8839200" cy="1219200"/>
          </a:xfrm>
          <a:prstGeom prst="rect">
            <a:avLst/>
          </a:prstGeom>
          <a:noFill/>
        </p:spPr>
        <p:txBody>
          <a:bodyPr wrap="square" rtlCol="0">
            <a:noAutofit/>
          </a:bodyPr>
          <a:lstStyle/>
          <a:p>
            <a:r>
              <a:rPr lang="en-US" sz="3200" dirty="0">
                <a:solidFill>
                  <a:schemeClr val="bg1"/>
                </a:solidFill>
              </a:rPr>
              <a:t>Which Employee had the Highest Cross-Selling Count of ‘</a:t>
            </a:r>
            <a:r>
              <a:rPr lang="en-US" sz="3200" dirty="0" err="1">
                <a:solidFill>
                  <a:schemeClr val="bg1"/>
                </a:solidFill>
              </a:rPr>
              <a:t>Chocolade</a:t>
            </a:r>
            <a:r>
              <a:rPr lang="en-US" sz="3200" dirty="0">
                <a:solidFill>
                  <a:schemeClr val="bg1"/>
                </a:solidFill>
              </a:rPr>
              <a:t>’ and Which Product?</a:t>
            </a:r>
          </a:p>
          <a:p>
            <a:endParaRPr lang="en-US" sz="3200" dirty="0">
              <a:solidFill>
                <a:schemeClr val="bg1"/>
              </a:solidFill>
            </a:endParaRPr>
          </a:p>
        </p:txBody>
      </p:sp>
      <p:sp>
        <p:nvSpPr>
          <p:cNvPr id="4" name="Rectangle 3">
            <a:extLst>
              <a:ext uri="{FF2B5EF4-FFF2-40B4-BE49-F238E27FC236}">
                <a16:creationId xmlns:a16="http://schemas.microsoft.com/office/drawing/2014/main" id="{BAE737D6-3EBE-C041-A5BE-6A1BB2E98472}"/>
              </a:ext>
            </a:extLst>
          </p:cNvPr>
          <p:cNvSpPr/>
          <p:nvPr/>
        </p:nvSpPr>
        <p:spPr>
          <a:xfrm>
            <a:off x="76200" y="3124200"/>
            <a:ext cx="8991600" cy="2677656"/>
          </a:xfrm>
          <a:prstGeom prst="rect">
            <a:avLst/>
          </a:prstGeom>
          <a:solidFill>
            <a:schemeClr val="bg1"/>
          </a:solidFill>
        </p:spPr>
        <p:txBody>
          <a:bodyPr wrap="square">
            <a:spAutoFit/>
          </a:bodyPr>
          <a:lstStyle/>
          <a:p>
            <a:r>
              <a:rPr lang="en-US" sz="2400" dirty="0">
                <a:solidFill>
                  <a:srgbClr val="1D75B3"/>
                </a:solidFill>
              </a:rPr>
              <a:t>MATCH</a:t>
            </a:r>
            <a:r>
              <a:rPr lang="en-US" sz="2400" dirty="0"/>
              <a:t> </a:t>
            </a:r>
            <a:r>
              <a:rPr lang="en-US" sz="2400" dirty="0">
                <a:solidFill>
                  <a:srgbClr val="9C3328"/>
                </a:solidFill>
              </a:rPr>
              <a:t>(</a:t>
            </a:r>
            <a:r>
              <a:rPr lang="en-US" sz="2400" dirty="0" err="1">
                <a:solidFill>
                  <a:srgbClr val="75438A"/>
                </a:solidFill>
              </a:rPr>
              <a:t>choc:Product</a:t>
            </a:r>
            <a:r>
              <a:rPr lang="en-US" sz="2400" dirty="0"/>
              <a:t> </a:t>
            </a:r>
            <a:r>
              <a:rPr lang="en-US" sz="2400" dirty="0">
                <a:solidFill>
                  <a:srgbClr val="9C3328"/>
                </a:solidFill>
              </a:rPr>
              <a:t>{</a:t>
            </a:r>
            <a:r>
              <a:rPr lang="en-US" sz="2400" dirty="0" err="1">
                <a:solidFill>
                  <a:srgbClr val="75438A"/>
                </a:solidFill>
              </a:rPr>
              <a:t>productName</a:t>
            </a:r>
            <a:r>
              <a:rPr lang="en-US" sz="2400" dirty="0">
                <a:solidFill>
                  <a:srgbClr val="75438A"/>
                </a:solidFill>
              </a:rPr>
              <a:t>:</a:t>
            </a:r>
            <a:r>
              <a:rPr lang="en-US" sz="2400" dirty="0">
                <a:solidFill>
                  <a:srgbClr val="B35E14"/>
                </a:solidFill>
              </a:rPr>
              <a:t>'</a:t>
            </a:r>
            <a:r>
              <a:rPr lang="en-US" sz="2400" dirty="0" err="1">
                <a:solidFill>
                  <a:srgbClr val="B35E14"/>
                </a:solidFill>
              </a:rPr>
              <a:t>Chocolade</a:t>
            </a:r>
            <a:r>
              <a:rPr lang="en-US" sz="2400" dirty="0">
                <a:solidFill>
                  <a:srgbClr val="B35E14"/>
                </a:solidFill>
              </a:rPr>
              <a:t>'</a:t>
            </a:r>
            <a:r>
              <a:rPr lang="en-US" sz="2400" dirty="0">
                <a:solidFill>
                  <a:srgbClr val="9C3328"/>
                </a:solidFill>
              </a:rPr>
              <a:t>})</a:t>
            </a:r>
            <a:r>
              <a:rPr lang="en-US" sz="2400" dirty="0"/>
              <a:t>&lt;-</a:t>
            </a:r>
            <a:r>
              <a:rPr lang="en-US" sz="2400" dirty="0">
                <a:solidFill>
                  <a:srgbClr val="9C3328"/>
                </a:solidFill>
              </a:rPr>
              <a:t>[</a:t>
            </a:r>
            <a:r>
              <a:rPr lang="en-US" sz="2400" dirty="0">
                <a:solidFill>
                  <a:srgbClr val="047D65"/>
                </a:solidFill>
              </a:rPr>
              <a:t>:PRODUCT</a:t>
            </a:r>
            <a:r>
              <a:rPr lang="en-US" sz="2400" dirty="0">
                <a:solidFill>
                  <a:srgbClr val="9C3328"/>
                </a:solidFill>
              </a:rPr>
              <a:t>]</a:t>
            </a:r>
            <a:r>
              <a:rPr lang="en-US" sz="2400" dirty="0"/>
              <a:t>-</a:t>
            </a:r>
            <a:r>
              <a:rPr lang="en-US" sz="2400" dirty="0">
                <a:solidFill>
                  <a:srgbClr val="9C3328"/>
                </a:solidFill>
              </a:rPr>
              <a:t>(</a:t>
            </a:r>
            <a:r>
              <a:rPr lang="en-US" sz="2400" dirty="0">
                <a:solidFill>
                  <a:srgbClr val="047D65"/>
                </a:solidFill>
              </a:rPr>
              <a:t>:Order</a:t>
            </a:r>
            <a:r>
              <a:rPr lang="en-US" sz="2400" dirty="0">
                <a:solidFill>
                  <a:srgbClr val="9C3328"/>
                </a:solidFill>
              </a:rPr>
              <a:t>)</a:t>
            </a:r>
            <a:r>
              <a:rPr lang="en-US" sz="2400" dirty="0"/>
              <a:t>&lt;-</a:t>
            </a:r>
            <a:r>
              <a:rPr lang="en-US" sz="2400" dirty="0">
                <a:solidFill>
                  <a:srgbClr val="9C3328"/>
                </a:solidFill>
              </a:rPr>
              <a:t>[</a:t>
            </a:r>
            <a:r>
              <a:rPr lang="en-US" sz="2400" dirty="0">
                <a:solidFill>
                  <a:srgbClr val="047D65"/>
                </a:solidFill>
              </a:rPr>
              <a:t>:SOLD</a:t>
            </a:r>
            <a:r>
              <a:rPr lang="en-US" sz="2400" dirty="0">
                <a:solidFill>
                  <a:srgbClr val="9C3328"/>
                </a:solidFill>
              </a:rPr>
              <a:t>]</a:t>
            </a:r>
            <a:r>
              <a:rPr lang="en-US" sz="2400" dirty="0"/>
              <a:t>-</a:t>
            </a:r>
            <a:r>
              <a:rPr lang="en-US" sz="2400" dirty="0">
                <a:solidFill>
                  <a:srgbClr val="9C3328"/>
                </a:solidFill>
              </a:rPr>
              <a:t>(</a:t>
            </a:r>
            <a:r>
              <a:rPr lang="en-US" sz="2400" dirty="0">
                <a:solidFill>
                  <a:srgbClr val="047D65"/>
                </a:solidFill>
              </a:rPr>
              <a:t>employee</a:t>
            </a:r>
            <a:r>
              <a:rPr lang="en-US" sz="2400" dirty="0">
                <a:solidFill>
                  <a:srgbClr val="9C3328"/>
                </a:solidFill>
              </a:rPr>
              <a:t>),</a:t>
            </a:r>
            <a:r>
              <a:rPr lang="en-US" sz="2400" dirty="0"/>
              <a:t> </a:t>
            </a:r>
            <a:r>
              <a:rPr lang="en-US" sz="2400" dirty="0">
                <a:solidFill>
                  <a:srgbClr val="9C3328"/>
                </a:solidFill>
              </a:rPr>
              <a:t>(</a:t>
            </a:r>
            <a:r>
              <a:rPr lang="en-US" sz="2400" dirty="0">
                <a:solidFill>
                  <a:srgbClr val="047D65"/>
                </a:solidFill>
              </a:rPr>
              <a:t>employee</a:t>
            </a:r>
            <a:r>
              <a:rPr lang="en-US" sz="2400" dirty="0">
                <a:solidFill>
                  <a:srgbClr val="9C3328"/>
                </a:solidFill>
              </a:rPr>
              <a:t>)</a:t>
            </a:r>
            <a:r>
              <a:rPr lang="en-US" sz="2400" dirty="0"/>
              <a:t>-</a:t>
            </a:r>
            <a:r>
              <a:rPr lang="en-US" sz="2400" dirty="0">
                <a:solidFill>
                  <a:srgbClr val="9C3328"/>
                </a:solidFill>
              </a:rPr>
              <a:t>[</a:t>
            </a:r>
            <a:r>
              <a:rPr lang="en-US" sz="2400" dirty="0">
                <a:solidFill>
                  <a:srgbClr val="047D65"/>
                </a:solidFill>
              </a:rPr>
              <a:t>:SOLD</a:t>
            </a:r>
            <a:r>
              <a:rPr lang="en-US" sz="2400" dirty="0">
                <a:solidFill>
                  <a:srgbClr val="9C3328"/>
                </a:solidFill>
              </a:rPr>
              <a:t>]</a:t>
            </a:r>
            <a:r>
              <a:rPr lang="en-US" sz="2400" dirty="0"/>
              <a:t>-&gt;</a:t>
            </a:r>
            <a:r>
              <a:rPr lang="en-US" sz="2400" dirty="0">
                <a:solidFill>
                  <a:srgbClr val="9C3328"/>
                </a:solidFill>
              </a:rPr>
              <a:t>(</a:t>
            </a:r>
            <a:r>
              <a:rPr lang="en-US" sz="2400" dirty="0">
                <a:solidFill>
                  <a:srgbClr val="047D65"/>
                </a:solidFill>
              </a:rPr>
              <a:t>o2</a:t>
            </a:r>
            <a:r>
              <a:rPr lang="en-US" sz="2400" dirty="0">
                <a:solidFill>
                  <a:srgbClr val="9C3328"/>
                </a:solidFill>
              </a:rPr>
              <a:t>)</a:t>
            </a:r>
            <a:r>
              <a:rPr lang="en-US" sz="2400" dirty="0"/>
              <a:t>-</a:t>
            </a:r>
            <a:r>
              <a:rPr lang="en-US" sz="2400" dirty="0">
                <a:solidFill>
                  <a:srgbClr val="9C3328"/>
                </a:solidFill>
              </a:rPr>
              <a:t>[</a:t>
            </a:r>
            <a:r>
              <a:rPr lang="en-US" sz="2400" dirty="0">
                <a:solidFill>
                  <a:srgbClr val="047D65"/>
                </a:solidFill>
              </a:rPr>
              <a:t>:PRODUCT</a:t>
            </a:r>
            <a:r>
              <a:rPr lang="en-US" sz="2400" dirty="0">
                <a:solidFill>
                  <a:srgbClr val="9C3328"/>
                </a:solidFill>
              </a:rPr>
              <a:t>]</a:t>
            </a:r>
            <a:r>
              <a:rPr lang="en-US" sz="2400" dirty="0"/>
              <a:t>-&gt;</a:t>
            </a:r>
            <a:r>
              <a:rPr lang="en-US" sz="2400" dirty="0">
                <a:solidFill>
                  <a:srgbClr val="9C3328"/>
                </a:solidFill>
              </a:rPr>
              <a:t>(</a:t>
            </a:r>
            <a:r>
              <a:rPr lang="en-US" sz="2400" dirty="0" err="1">
                <a:solidFill>
                  <a:srgbClr val="75438A"/>
                </a:solidFill>
              </a:rPr>
              <a:t>other:Product</a:t>
            </a:r>
            <a:r>
              <a:rPr lang="en-US" sz="2400" dirty="0">
                <a:solidFill>
                  <a:srgbClr val="9C3328"/>
                </a:solidFill>
              </a:rPr>
              <a:t>)</a:t>
            </a:r>
            <a:r>
              <a:rPr lang="en-US" sz="2400" dirty="0"/>
              <a:t> </a:t>
            </a:r>
          </a:p>
          <a:p>
            <a:r>
              <a:rPr lang="en-US" sz="2400" dirty="0">
                <a:solidFill>
                  <a:srgbClr val="1D75B3"/>
                </a:solidFill>
              </a:rPr>
              <a:t>RETURN</a:t>
            </a:r>
            <a:r>
              <a:rPr lang="en-US" sz="2400" dirty="0"/>
              <a:t> </a:t>
            </a:r>
            <a:r>
              <a:rPr lang="en-US" sz="2400" dirty="0" err="1">
                <a:solidFill>
                  <a:srgbClr val="047D65"/>
                </a:solidFill>
              </a:rPr>
              <a:t>employee</a:t>
            </a:r>
            <a:r>
              <a:rPr lang="en-US" sz="2400" dirty="0" err="1">
                <a:solidFill>
                  <a:srgbClr val="9C3328"/>
                </a:solidFill>
              </a:rPr>
              <a:t>.</a:t>
            </a:r>
            <a:r>
              <a:rPr lang="en-US" sz="2400" dirty="0" err="1">
                <a:solidFill>
                  <a:srgbClr val="047D65"/>
                </a:solidFill>
              </a:rPr>
              <a:t>employeeID</a:t>
            </a:r>
            <a:r>
              <a:rPr lang="en-US" sz="2400" dirty="0">
                <a:solidFill>
                  <a:srgbClr val="9C3328"/>
                </a:solidFill>
              </a:rPr>
              <a:t>,</a:t>
            </a:r>
            <a:r>
              <a:rPr lang="en-US" sz="2400" dirty="0"/>
              <a:t> </a:t>
            </a:r>
            <a:r>
              <a:rPr lang="en-US" sz="2400" dirty="0" err="1">
                <a:solidFill>
                  <a:srgbClr val="047D65"/>
                </a:solidFill>
              </a:rPr>
              <a:t>other</a:t>
            </a:r>
            <a:r>
              <a:rPr lang="en-US" sz="2400" dirty="0" err="1">
                <a:solidFill>
                  <a:srgbClr val="9C3328"/>
                </a:solidFill>
              </a:rPr>
              <a:t>.</a:t>
            </a:r>
            <a:r>
              <a:rPr lang="en-US" sz="2400" dirty="0" err="1">
                <a:solidFill>
                  <a:srgbClr val="047D65"/>
                </a:solidFill>
              </a:rPr>
              <a:t>productName</a:t>
            </a:r>
            <a:r>
              <a:rPr lang="en-US" sz="2400" dirty="0">
                <a:solidFill>
                  <a:srgbClr val="9C3328"/>
                </a:solidFill>
              </a:rPr>
              <a:t>,</a:t>
            </a:r>
            <a:r>
              <a:rPr lang="en-US" sz="2400" dirty="0"/>
              <a:t> count</a:t>
            </a:r>
            <a:r>
              <a:rPr lang="en-US" sz="2400" dirty="0">
                <a:solidFill>
                  <a:srgbClr val="9C3328"/>
                </a:solidFill>
              </a:rPr>
              <a:t>(</a:t>
            </a:r>
            <a:r>
              <a:rPr lang="en-US" sz="2400" dirty="0">
                <a:solidFill>
                  <a:srgbClr val="1D75B3"/>
                </a:solidFill>
              </a:rPr>
              <a:t>distinct</a:t>
            </a:r>
            <a:r>
              <a:rPr lang="en-US" sz="2400" dirty="0"/>
              <a:t> </a:t>
            </a:r>
            <a:r>
              <a:rPr lang="en-US" sz="2400" dirty="0">
                <a:solidFill>
                  <a:srgbClr val="047D65"/>
                </a:solidFill>
              </a:rPr>
              <a:t>o2</a:t>
            </a:r>
            <a:r>
              <a:rPr lang="en-US" sz="2400" dirty="0">
                <a:solidFill>
                  <a:srgbClr val="9C3328"/>
                </a:solidFill>
              </a:rPr>
              <a:t>)</a:t>
            </a:r>
            <a:r>
              <a:rPr lang="en-US" sz="2400" dirty="0"/>
              <a:t> </a:t>
            </a:r>
            <a:r>
              <a:rPr lang="en-US" sz="2400" dirty="0">
                <a:solidFill>
                  <a:srgbClr val="1D75B3"/>
                </a:solidFill>
              </a:rPr>
              <a:t>as</a:t>
            </a:r>
            <a:r>
              <a:rPr lang="en-US" sz="2400" dirty="0"/>
              <a:t> count </a:t>
            </a:r>
          </a:p>
          <a:p>
            <a:r>
              <a:rPr lang="en-US" sz="2400" dirty="0">
                <a:solidFill>
                  <a:srgbClr val="1D75B3"/>
                </a:solidFill>
              </a:rPr>
              <a:t>ORDER</a:t>
            </a:r>
            <a:r>
              <a:rPr lang="en-US" sz="2400" dirty="0"/>
              <a:t> </a:t>
            </a:r>
            <a:r>
              <a:rPr lang="en-US" sz="2400" dirty="0">
                <a:solidFill>
                  <a:srgbClr val="1D75B3"/>
                </a:solidFill>
              </a:rPr>
              <a:t>BY</a:t>
            </a:r>
            <a:r>
              <a:rPr lang="en-US" sz="2400" dirty="0"/>
              <a:t> count </a:t>
            </a:r>
          </a:p>
          <a:p>
            <a:r>
              <a:rPr lang="en-US" sz="2400" dirty="0">
                <a:solidFill>
                  <a:srgbClr val="1D75B3"/>
                </a:solidFill>
              </a:rPr>
              <a:t>DESC</a:t>
            </a:r>
            <a:r>
              <a:rPr lang="en-US" sz="2400" dirty="0"/>
              <a:t> </a:t>
            </a:r>
            <a:r>
              <a:rPr lang="en-US" sz="2400" dirty="0">
                <a:solidFill>
                  <a:srgbClr val="1D75B3"/>
                </a:solidFill>
              </a:rPr>
              <a:t>LIMIT</a:t>
            </a:r>
            <a:r>
              <a:rPr lang="en-US" sz="2400" dirty="0"/>
              <a:t> </a:t>
            </a:r>
            <a:r>
              <a:rPr lang="en-US" sz="2400" dirty="0">
                <a:solidFill>
                  <a:srgbClr val="047D65"/>
                </a:solidFill>
              </a:rPr>
              <a:t>5</a:t>
            </a:r>
            <a:r>
              <a:rPr lang="en-US" sz="2400" dirty="0">
                <a:solidFill>
                  <a:srgbClr val="9C3328"/>
                </a:solidFill>
              </a:rPr>
              <a:t>;</a:t>
            </a:r>
            <a:endParaRPr lang="en-US" sz="2400" dirty="0"/>
          </a:p>
        </p:txBody>
      </p:sp>
    </p:spTree>
    <p:extLst>
      <p:ext uri="{BB962C8B-B14F-4D97-AF65-F5344CB8AC3E}">
        <p14:creationId xmlns:p14="http://schemas.microsoft.com/office/powerpoint/2010/main" val="358891712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E0AB64-972E-514D-B891-66A49BFAA4F3}"/>
              </a:ext>
            </a:extLst>
          </p:cNvPr>
          <p:cNvSpPr>
            <a:spLocks noGrp="1"/>
          </p:cNvSpPr>
          <p:nvPr>
            <p:ph type="title"/>
          </p:nvPr>
        </p:nvSpPr>
        <p:spPr/>
        <p:txBody>
          <a:bodyPr/>
          <a:lstStyle/>
          <a:p>
            <a:r>
              <a:rPr lang="en-US" dirty="0"/>
              <a:t>And another</a:t>
            </a:r>
          </a:p>
        </p:txBody>
      </p:sp>
      <p:sp>
        <p:nvSpPr>
          <p:cNvPr id="3" name="Rectangle 2">
            <a:extLst>
              <a:ext uri="{FF2B5EF4-FFF2-40B4-BE49-F238E27FC236}">
                <a16:creationId xmlns:a16="http://schemas.microsoft.com/office/drawing/2014/main" id="{30A58A5C-A282-2C43-B1F1-EC79F14F8E49}"/>
              </a:ext>
            </a:extLst>
          </p:cNvPr>
          <p:cNvSpPr/>
          <p:nvPr/>
        </p:nvSpPr>
        <p:spPr>
          <a:xfrm>
            <a:off x="0" y="1600200"/>
            <a:ext cx="9144000" cy="1077218"/>
          </a:xfrm>
          <a:prstGeom prst="rect">
            <a:avLst/>
          </a:prstGeom>
        </p:spPr>
        <p:txBody>
          <a:bodyPr wrap="square">
            <a:spAutoFit/>
          </a:bodyPr>
          <a:lstStyle/>
          <a:p>
            <a:pPr algn="ctr"/>
            <a:r>
              <a:rPr lang="en-US" sz="3200" dirty="0">
                <a:solidFill>
                  <a:schemeClr val="bg1"/>
                </a:solidFill>
                <a:latin typeface="Open Sans"/>
              </a:rPr>
              <a:t>How are Employees Organized? </a:t>
            </a:r>
          </a:p>
          <a:p>
            <a:pPr algn="ctr"/>
            <a:r>
              <a:rPr lang="en-US" sz="3200" dirty="0">
                <a:solidFill>
                  <a:schemeClr val="bg1"/>
                </a:solidFill>
                <a:latin typeface="Open Sans"/>
              </a:rPr>
              <a:t>Who Reports to Whom?</a:t>
            </a:r>
            <a:endParaRPr lang="en-US" sz="3200" b="0" i="0" dirty="0">
              <a:solidFill>
                <a:schemeClr val="bg1"/>
              </a:solidFill>
              <a:effectLst/>
              <a:latin typeface="Open Sans"/>
            </a:endParaRPr>
          </a:p>
        </p:txBody>
      </p:sp>
      <p:sp>
        <p:nvSpPr>
          <p:cNvPr id="4" name="Rectangle 3">
            <a:extLst>
              <a:ext uri="{FF2B5EF4-FFF2-40B4-BE49-F238E27FC236}">
                <a16:creationId xmlns:a16="http://schemas.microsoft.com/office/drawing/2014/main" id="{7D5B38DD-EF4E-F549-83CE-6DC39A4D17B0}"/>
              </a:ext>
            </a:extLst>
          </p:cNvPr>
          <p:cNvSpPr/>
          <p:nvPr/>
        </p:nvSpPr>
        <p:spPr>
          <a:xfrm>
            <a:off x="152400" y="3200400"/>
            <a:ext cx="8915400" cy="1200329"/>
          </a:xfrm>
          <a:prstGeom prst="rect">
            <a:avLst/>
          </a:prstGeom>
          <a:solidFill>
            <a:schemeClr val="bg1"/>
          </a:solidFill>
        </p:spPr>
        <p:txBody>
          <a:bodyPr wrap="square">
            <a:spAutoFit/>
          </a:bodyPr>
          <a:lstStyle/>
          <a:p>
            <a:r>
              <a:rPr lang="en-US" sz="2400" dirty="0">
                <a:solidFill>
                  <a:srgbClr val="1D75B3"/>
                </a:solidFill>
              </a:rPr>
              <a:t>MATCH</a:t>
            </a:r>
            <a:r>
              <a:rPr lang="en-US" sz="2400" dirty="0"/>
              <a:t> </a:t>
            </a:r>
            <a:r>
              <a:rPr lang="en-US" sz="2400" dirty="0">
                <a:solidFill>
                  <a:srgbClr val="047D65"/>
                </a:solidFill>
              </a:rPr>
              <a:t>path</a:t>
            </a:r>
            <a:r>
              <a:rPr lang="en-US" sz="2400" dirty="0"/>
              <a:t> = </a:t>
            </a:r>
            <a:r>
              <a:rPr lang="en-US" sz="2400" dirty="0">
                <a:solidFill>
                  <a:srgbClr val="9C3328"/>
                </a:solidFill>
              </a:rPr>
              <a:t>(</a:t>
            </a:r>
            <a:r>
              <a:rPr lang="en-US" sz="2400" dirty="0" err="1">
                <a:solidFill>
                  <a:srgbClr val="75438A"/>
                </a:solidFill>
              </a:rPr>
              <a:t>e:Employee</a:t>
            </a:r>
            <a:r>
              <a:rPr lang="en-US" sz="2400" dirty="0">
                <a:solidFill>
                  <a:srgbClr val="9C3328"/>
                </a:solidFill>
              </a:rPr>
              <a:t>)</a:t>
            </a:r>
            <a:r>
              <a:rPr lang="en-US" sz="2400" dirty="0"/>
              <a:t>&lt;-</a:t>
            </a:r>
            <a:r>
              <a:rPr lang="en-US" sz="2400" dirty="0">
                <a:solidFill>
                  <a:srgbClr val="9C3328"/>
                </a:solidFill>
              </a:rPr>
              <a:t>[</a:t>
            </a:r>
            <a:r>
              <a:rPr lang="en-US" sz="2400" dirty="0">
                <a:solidFill>
                  <a:srgbClr val="047D65"/>
                </a:solidFill>
              </a:rPr>
              <a:t>:REPORTS_TO</a:t>
            </a:r>
            <a:r>
              <a:rPr lang="en-US" sz="2400" dirty="0">
                <a:solidFill>
                  <a:srgbClr val="9C3328"/>
                </a:solidFill>
              </a:rPr>
              <a:t>]</a:t>
            </a:r>
            <a:r>
              <a:rPr lang="en-US" sz="2400" dirty="0"/>
              <a:t>-</a:t>
            </a:r>
            <a:r>
              <a:rPr lang="en-US" sz="2400" dirty="0">
                <a:solidFill>
                  <a:srgbClr val="9C3328"/>
                </a:solidFill>
              </a:rPr>
              <a:t>(</a:t>
            </a:r>
            <a:r>
              <a:rPr lang="en-US" sz="2400" dirty="0">
                <a:solidFill>
                  <a:srgbClr val="047D65"/>
                </a:solidFill>
              </a:rPr>
              <a:t>sub</a:t>
            </a:r>
            <a:r>
              <a:rPr lang="en-US" sz="2400" dirty="0">
                <a:solidFill>
                  <a:srgbClr val="9C3328"/>
                </a:solidFill>
              </a:rPr>
              <a:t>)</a:t>
            </a:r>
            <a:r>
              <a:rPr lang="en-US" sz="2400" dirty="0"/>
              <a:t> </a:t>
            </a:r>
          </a:p>
          <a:p>
            <a:r>
              <a:rPr lang="en-US" sz="2400" dirty="0">
                <a:solidFill>
                  <a:srgbClr val="1D75B3"/>
                </a:solidFill>
              </a:rPr>
              <a:t>RETURN</a:t>
            </a:r>
            <a:r>
              <a:rPr lang="en-US" sz="2400" dirty="0"/>
              <a:t> </a:t>
            </a:r>
            <a:r>
              <a:rPr lang="en-US" sz="2400" dirty="0" err="1"/>
              <a:t>e</a:t>
            </a:r>
            <a:r>
              <a:rPr lang="en-US" sz="2400" dirty="0" err="1">
                <a:solidFill>
                  <a:srgbClr val="9C3328"/>
                </a:solidFill>
              </a:rPr>
              <a:t>.</a:t>
            </a:r>
            <a:r>
              <a:rPr lang="en-US" sz="2400" dirty="0" err="1">
                <a:solidFill>
                  <a:srgbClr val="047D65"/>
                </a:solidFill>
              </a:rPr>
              <a:t>employeeID</a:t>
            </a:r>
            <a:r>
              <a:rPr lang="en-US" sz="2400" dirty="0"/>
              <a:t> </a:t>
            </a:r>
            <a:r>
              <a:rPr lang="en-US" sz="2400" dirty="0">
                <a:solidFill>
                  <a:srgbClr val="1D75B3"/>
                </a:solidFill>
              </a:rPr>
              <a:t>AS</a:t>
            </a:r>
            <a:r>
              <a:rPr lang="en-US" sz="2400" dirty="0"/>
              <a:t> </a:t>
            </a:r>
            <a:r>
              <a:rPr lang="en-US" sz="2400" dirty="0">
                <a:solidFill>
                  <a:srgbClr val="047D65"/>
                </a:solidFill>
              </a:rPr>
              <a:t>manager</a:t>
            </a:r>
            <a:r>
              <a:rPr lang="en-US" sz="2400" dirty="0">
                <a:solidFill>
                  <a:srgbClr val="9C3328"/>
                </a:solidFill>
              </a:rPr>
              <a:t>,</a:t>
            </a:r>
            <a:r>
              <a:rPr lang="en-US" sz="2400" dirty="0"/>
              <a:t> </a:t>
            </a:r>
            <a:r>
              <a:rPr lang="en-US" sz="2400" dirty="0" err="1">
                <a:solidFill>
                  <a:srgbClr val="047D65"/>
                </a:solidFill>
              </a:rPr>
              <a:t>sub</a:t>
            </a:r>
            <a:r>
              <a:rPr lang="en-US" sz="2400" dirty="0" err="1">
                <a:solidFill>
                  <a:srgbClr val="9C3328"/>
                </a:solidFill>
              </a:rPr>
              <a:t>.</a:t>
            </a:r>
            <a:r>
              <a:rPr lang="en-US" sz="2400" dirty="0" err="1">
                <a:solidFill>
                  <a:srgbClr val="047D65"/>
                </a:solidFill>
              </a:rPr>
              <a:t>employeeID</a:t>
            </a:r>
            <a:r>
              <a:rPr lang="en-US" sz="2400" dirty="0"/>
              <a:t> </a:t>
            </a:r>
            <a:r>
              <a:rPr lang="en-US" sz="2400" dirty="0">
                <a:solidFill>
                  <a:srgbClr val="1D75B3"/>
                </a:solidFill>
              </a:rPr>
              <a:t>AS</a:t>
            </a:r>
            <a:r>
              <a:rPr lang="en-US" sz="2400" dirty="0"/>
              <a:t> </a:t>
            </a:r>
            <a:r>
              <a:rPr lang="en-US" sz="2400" dirty="0">
                <a:solidFill>
                  <a:srgbClr val="047D65"/>
                </a:solidFill>
              </a:rPr>
              <a:t>employee</a:t>
            </a:r>
            <a:r>
              <a:rPr lang="en-US" sz="2400" dirty="0">
                <a:solidFill>
                  <a:srgbClr val="9C3328"/>
                </a:solidFill>
              </a:rPr>
              <a:t>;</a:t>
            </a:r>
            <a:endParaRPr lang="en-US" sz="2400" dirty="0"/>
          </a:p>
        </p:txBody>
      </p:sp>
    </p:spTree>
    <p:extLst>
      <p:ext uri="{BB962C8B-B14F-4D97-AF65-F5344CB8AC3E}">
        <p14:creationId xmlns:p14="http://schemas.microsoft.com/office/powerpoint/2010/main" val="20511694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0E3565-AD09-4E4E-B1AF-292E6711EE0A}"/>
              </a:ext>
            </a:extLst>
          </p:cNvPr>
          <p:cNvSpPr>
            <a:spLocks noGrp="1"/>
          </p:cNvSpPr>
          <p:nvPr>
            <p:ph type="title"/>
          </p:nvPr>
        </p:nvSpPr>
        <p:spPr/>
        <p:txBody>
          <a:bodyPr/>
          <a:lstStyle/>
          <a:p>
            <a:r>
              <a:rPr lang="en-US" dirty="0"/>
              <a:t>Some important Cypher clauses</a:t>
            </a:r>
          </a:p>
        </p:txBody>
      </p:sp>
      <p:sp>
        <p:nvSpPr>
          <p:cNvPr id="3" name="Content Placeholder 2">
            <a:extLst>
              <a:ext uri="{FF2B5EF4-FFF2-40B4-BE49-F238E27FC236}">
                <a16:creationId xmlns:a16="http://schemas.microsoft.com/office/drawing/2014/main" id="{BBF9E04A-BAA9-D84A-B51C-0F5092D4986C}"/>
              </a:ext>
            </a:extLst>
          </p:cNvPr>
          <p:cNvSpPr>
            <a:spLocks noGrp="1"/>
          </p:cNvSpPr>
          <p:nvPr>
            <p:ph idx="1"/>
          </p:nvPr>
        </p:nvSpPr>
        <p:spPr/>
        <p:txBody>
          <a:bodyPr>
            <a:normAutofit lnSpcReduction="10000"/>
          </a:bodyPr>
          <a:lstStyle/>
          <a:p>
            <a:r>
              <a:rPr lang="en-US" dirty="0"/>
              <a:t>MATCH</a:t>
            </a:r>
          </a:p>
          <a:p>
            <a:pPr lvl="1"/>
            <a:r>
              <a:rPr lang="en-US" dirty="0"/>
              <a:t>Specifies a graph pattern to match</a:t>
            </a:r>
          </a:p>
          <a:p>
            <a:r>
              <a:rPr lang="en-US" dirty="0"/>
              <a:t>WHERE</a:t>
            </a:r>
          </a:p>
          <a:p>
            <a:pPr lvl="1"/>
            <a:r>
              <a:rPr lang="en-US" dirty="0"/>
              <a:t>Works just like in SQL!</a:t>
            </a:r>
          </a:p>
          <a:p>
            <a:r>
              <a:rPr lang="en-US" dirty="0"/>
              <a:t>RETURN</a:t>
            </a:r>
          </a:p>
          <a:p>
            <a:pPr lvl="1"/>
            <a:r>
              <a:rPr lang="en-US" dirty="0"/>
              <a:t>Specifies what to return</a:t>
            </a:r>
          </a:p>
          <a:p>
            <a:pPr lvl="1"/>
            <a:endParaRPr lang="en-US" dirty="0"/>
          </a:p>
          <a:p>
            <a:r>
              <a:rPr lang="en-US" dirty="0"/>
              <a:t>The SQL command SELECT is like MATCH+RETURN</a:t>
            </a:r>
          </a:p>
        </p:txBody>
      </p:sp>
    </p:spTree>
    <p:extLst>
      <p:ext uri="{BB962C8B-B14F-4D97-AF65-F5344CB8AC3E}">
        <p14:creationId xmlns:p14="http://schemas.microsoft.com/office/powerpoint/2010/main" val="118404588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E6107D8-4578-0142-8AB8-FA14C87DA01F}"/>
              </a:ext>
            </a:extLst>
          </p:cNvPr>
          <p:cNvSpPr>
            <a:spLocks noGrp="1"/>
          </p:cNvSpPr>
          <p:nvPr>
            <p:ph type="ctrTitle"/>
          </p:nvPr>
        </p:nvSpPr>
        <p:spPr/>
        <p:txBody>
          <a:bodyPr/>
          <a:lstStyle/>
          <a:p>
            <a:r>
              <a:rPr lang="en-US" dirty="0"/>
              <a:t>Back to our clinical trial</a:t>
            </a:r>
          </a:p>
        </p:txBody>
      </p:sp>
      <p:sp>
        <p:nvSpPr>
          <p:cNvPr id="4" name="Subtitle 3">
            <a:extLst>
              <a:ext uri="{FF2B5EF4-FFF2-40B4-BE49-F238E27FC236}">
                <a16:creationId xmlns:a16="http://schemas.microsoft.com/office/drawing/2014/main" id="{7F116BF8-0FCE-614D-8E4C-5038B054F99E}"/>
              </a:ext>
            </a:extLst>
          </p:cNvPr>
          <p:cNvSpPr>
            <a:spLocks noGrp="1"/>
          </p:cNvSpPr>
          <p:nvPr>
            <p:ph type="subTitle" idx="1"/>
          </p:nvPr>
        </p:nvSpPr>
        <p:spPr/>
        <p:txBody>
          <a:bodyPr/>
          <a:lstStyle/>
          <a:p>
            <a:r>
              <a:rPr lang="en-US" dirty="0"/>
              <a:t>Which is also Assignment 12!</a:t>
            </a:r>
          </a:p>
        </p:txBody>
      </p:sp>
    </p:spTree>
    <p:extLst>
      <p:ext uri="{BB962C8B-B14F-4D97-AF65-F5344CB8AC3E}">
        <p14:creationId xmlns:p14="http://schemas.microsoft.com/office/powerpoint/2010/main" val="411001900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859209-A6B0-9342-ADF4-266A3FE13E1B}"/>
              </a:ext>
            </a:extLst>
          </p:cNvPr>
          <p:cNvSpPr>
            <a:spLocks noGrp="1"/>
          </p:cNvSpPr>
          <p:nvPr>
            <p:ph type="title"/>
          </p:nvPr>
        </p:nvSpPr>
        <p:spPr>
          <a:xfrm>
            <a:off x="457200" y="76200"/>
            <a:ext cx="8229600" cy="715962"/>
          </a:xfrm>
        </p:spPr>
        <p:txBody>
          <a:bodyPr/>
          <a:lstStyle/>
          <a:p>
            <a:r>
              <a:rPr lang="en-US" sz="3200" dirty="0"/>
              <a:t>Let’s work with a clinical trial in ABIC</a:t>
            </a:r>
          </a:p>
        </p:txBody>
      </p:sp>
      <p:sp>
        <p:nvSpPr>
          <p:cNvPr id="4" name="Rectangle 3">
            <a:extLst>
              <a:ext uri="{FF2B5EF4-FFF2-40B4-BE49-F238E27FC236}">
                <a16:creationId xmlns:a16="http://schemas.microsoft.com/office/drawing/2014/main" id="{45CA89E8-695D-834B-A8D0-1365271DBCAD}"/>
              </a:ext>
            </a:extLst>
          </p:cNvPr>
          <p:cNvSpPr/>
          <p:nvPr/>
        </p:nvSpPr>
        <p:spPr>
          <a:xfrm>
            <a:off x="304800" y="674410"/>
            <a:ext cx="8839200" cy="646331"/>
          </a:xfrm>
          <a:prstGeom prst="rect">
            <a:avLst/>
          </a:prstGeom>
        </p:spPr>
        <p:txBody>
          <a:bodyPr wrap="square">
            <a:spAutoFit/>
          </a:bodyPr>
          <a:lstStyle/>
          <a:p>
            <a:r>
              <a:rPr lang="en-US" dirty="0" err="1">
                <a:solidFill>
                  <a:schemeClr val="bg1"/>
                </a:solidFill>
                <a:latin typeface="arial" panose="020B0604020202020204" pitchFamily="34" charset="0"/>
              </a:rPr>
              <a:t>Shackford</a:t>
            </a:r>
            <a:r>
              <a:rPr lang="en-US" dirty="0">
                <a:solidFill>
                  <a:schemeClr val="bg1"/>
                </a:solidFill>
                <a:latin typeface="arial" panose="020B0604020202020204" pitchFamily="34" charset="0"/>
              </a:rPr>
              <a:t> SR, et al.: Hypertonic saline resuscitation of patients with head injury: a prospective, randomized clinical trial. J Trauma 1998 44(1):50-8.</a:t>
            </a:r>
          </a:p>
        </p:txBody>
      </p:sp>
      <p:sp>
        <p:nvSpPr>
          <p:cNvPr id="5" name="Rectangle 4">
            <a:extLst>
              <a:ext uri="{FF2B5EF4-FFF2-40B4-BE49-F238E27FC236}">
                <a16:creationId xmlns:a16="http://schemas.microsoft.com/office/drawing/2014/main" id="{45C0295A-0EDC-D647-B897-31284B1BAC2B}"/>
              </a:ext>
            </a:extLst>
          </p:cNvPr>
          <p:cNvSpPr/>
          <p:nvPr/>
        </p:nvSpPr>
        <p:spPr>
          <a:xfrm>
            <a:off x="76200" y="1350512"/>
            <a:ext cx="8991600" cy="5509200"/>
          </a:xfrm>
          <a:prstGeom prst="rect">
            <a:avLst/>
          </a:prstGeom>
        </p:spPr>
        <p:txBody>
          <a:bodyPr wrap="square">
            <a:spAutoFit/>
          </a:bodyPr>
          <a:lstStyle/>
          <a:p>
            <a:pPr algn="ctr"/>
            <a:r>
              <a:rPr lang="en-US" sz="1600" b="1" u="sng" dirty="0">
                <a:solidFill>
                  <a:schemeClr val="bg1"/>
                </a:solidFill>
                <a:latin typeface="arial" panose="020B0604020202020204" pitchFamily="34" charset="0"/>
              </a:rPr>
              <a:t>Abstract</a:t>
            </a:r>
          </a:p>
          <a:p>
            <a:pPr algn="ctr"/>
            <a:endParaRPr lang="en-US" sz="1600" b="1" dirty="0">
              <a:solidFill>
                <a:schemeClr val="bg1"/>
              </a:solidFill>
              <a:latin typeface="arial" panose="020B0604020202020204" pitchFamily="34" charset="0"/>
            </a:endParaRPr>
          </a:p>
          <a:p>
            <a:r>
              <a:rPr lang="en-US" sz="1600" b="1" cap="all" dirty="0">
                <a:solidFill>
                  <a:schemeClr val="bg1"/>
                </a:solidFill>
                <a:latin typeface="arial" panose="020B0604020202020204" pitchFamily="34" charset="0"/>
              </a:rPr>
              <a:t>BACKGROUND: </a:t>
            </a:r>
            <a:r>
              <a:rPr lang="en-US" sz="1600" dirty="0">
                <a:solidFill>
                  <a:schemeClr val="bg1"/>
                </a:solidFill>
                <a:latin typeface="arial" panose="020B0604020202020204" pitchFamily="34" charset="0"/>
              </a:rPr>
              <a:t>Experimental and clinical work has suggested that hypertonic saline (HTS) would be better than lactated Ringer's solution (LRS) for the resuscitation of patients with head injuries. No clinical study has examined the effect of HTS infusion on intracranial pressure (ICP) and outcome in patients with head injuries. We hypothesized that HTS infusion would result in a lower ICP and fewer medical interventions to lower ICP compared with LRS.</a:t>
            </a:r>
          </a:p>
          <a:p>
            <a:endParaRPr lang="en-US" sz="1600" b="1" cap="all" dirty="0">
              <a:solidFill>
                <a:schemeClr val="bg1"/>
              </a:solidFill>
              <a:latin typeface="arial" panose="020B0604020202020204" pitchFamily="34" charset="0"/>
            </a:endParaRPr>
          </a:p>
          <a:p>
            <a:r>
              <a:rPr lang="en-US" sz="1600" b="1" cap="all" dirty="0">
                <a:solidFill>
                  <a:schemeClr val="bg1"/>
                </a:solidFill>
                <a:latin typeface="arial" panose="020B0604020202020204" pitchFamily="34" charset="0"/>
              </a:rPr>
              <a:t>METHODS/DESIGN: </a:t>
            </a:r>
            <a:r>
              <a:rPr lang="en-US" sz="1600" dirty="0">
                <a:solidFill>
                  <a:schemeClr val="bg1"/>
                </a:solidFill>
                <a:latin typeface="arial" panose="020B0604020202020204" pitchFamily="34" charset="0"/>
              </a:rPr>
              <a:t>Prospective, randomized clinical trial at two teaching hospitals.</a:t>
            </a:r>
          </a:p>
          <a:p>
            <a:endParaRPr lang="en-US" sz="1600" b="1" cap="all" dirty="0">
              <a:solidFill>
                <a:schemeClr val="bg1"/>
              </a:solidFill>
              <a:latin typeface="arial" panose="020B0604020202020204" pitchFamily="34" charset="0"/>
            </a:endParaRPr>
          </a:p>
          <a:p>
            <a:r>
              <a:rPr lang="en-US" sz="1600" b="1" cap="all" dirty="0">
                <a:solidFill>
                  <a:schemeClr val="bg1"/>
                </a:solidFill>
                <a:latin typeface="arial" panose="020B0604020202020204" pitchFamily="34" charset="0"/>
              </a:rPr>
              <a:t>RESULTS: </a:t>
            </a:r>
            <a:r>
              <a:rPr lang="en-US" sz="1600" dirty="0">
                <a:solidFill>
                  <a:schemeClr val="bg1"/>
                </a:solidFill>
                <a:latin typeface="arial" panose="020B0604020202020204" pitchFamily="34" charset="0"/>
              </a:rPr>
              <a:t>Thirty-four patients were enrolled and were similar in age and Injury Severity Score. HTS patients had a lower admission Glasgow Coma Scale score (HTS: 4.7+/-0.7; LRS: 6.7+/-0.7; p = 0.057), a higher initial ICP (HTS: 16+/-2; LRS: 11+/-2; p = 0.06), and a higher initial mean maximum ICP (HTS: 31+/-3; LRS: 18+/-2; p &lt; 0.01). Treatment effectively lowered ICP in both groups, and there was no significant difference between the groups in ICP at any time after entry. HTS patients required significantly more interventions (HTS: 31+/-4; LRS: 11+/-3; p &lt; 0.01). During the study, the change in maximum ICP was positive in the LRS group but negative in the HTS group (LRS: +2+/-3; HTS: -9+/-4; p &lt; 0.05).</a:t>
            </a:r>
          </a:p>
          <a:p>
            <a:endParaRPr lang="en-US" sz="1600" b="1" cap="all" dirty="0">
              <a:solidFill>
                <a:schemeClr val="bg1"/>
              </a:solidFill>
              <a:latin typeface="arial" panose="020B0604020202020204" pitchFamily="34" charset="0"/>
            </a:endParaRPr>
          </a:p>
          <a:p>
            <a:r>
              <a:rPr lang="en-US" sz="1600" b="1" cap="all" dirty="0">
                <a:solidFill>
                  <a:schemeClr val="bg1"/>
                </a:solidFill>
                <a:latin typeface="arial" panose="020B0604020202020204" pitchFamily="34" charset="0"/>
              </a:rPr>
              <a:t>CONCLUSION: </a:t>
            </a:r>
            <a:r>
              <a:rPr lang="en-US" sz="1600" dirty="0">
                <a:solidFill>
                  <a:schemeClr val="bg1"/>
                </a:solidFill>
                <a:latin typeface="arial" panose="020B0604020202020204" pitchFamily="34" charset="0"/>
              </a:rPr>
              <a:t>As a group, HTS patients had more severe head injuries. HTS and LRS used </a:t>
            </a:r>
          </a:p>
          <a:p>
            <a:r>
              <a:rPr lang="en-US" sz="1600" dirty="0">
                <a:solidFill>
                  <a:schemeClr val="bg1"/>
                </a:solidFill>
                <a:latin typeface="arial" panose="020B0604020202020204" pitchFamily="34" charset="0"/>
              </a:rPr>
              <a:t>with other therapies effectively controlled the ICP. The widely held conviction that sodium administration will lead to a sustained increase in ICP is not supported by this work.</a:t>
            </a:r>
          </a:p>
        </p:txBody>
      </p:sp>
    </p:spTree>
    <p:extLst>
      <p:ext uri="{BB962C8B-B14F-4D97-AF65-F5344CB8AC3E}">
        <p14:creationId xmlns:p14="http://schemas.microsoft.com/office/powerpoint/2010/main" val="251452910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5B3ED7-3736-864D-A0EF-68A4C5505A03}"/>
              </a:ext>
            </a:extLst>
          </p:cNvPr>
          <p:cNvSpPr>
            <a:spLocks noGrp="1"/>
          </p:cNvSpPr>
          <p:nvPr>
            <p:ph type="title"/>
          </p:nvPr>
        </p:nvSpPr>
        <p:spPr>
          <a:xfrm>
            <a:off x="609600" y="152400"/>
            <a:ext cx="8229600" cy="533400"/>
          </a:xfrm>
        </p:spPr>
        <p:txBody>
          <a:bodyPr/>
          <a:lstStyle/>
          <a:p>
            <a:r>
              <a:rPr lang="en-US" dirty="0"/>
              <a:t>Here is the E-R model</a:t>
            </a:r>
          </a:p>
        </p:txBody>
      </p:sp>
      <p:pic>
        <p:nvPicPr>
          <p:cNvPr id="4" name="Picture 3">
            <a:extLst>
              <a:ext uri="{FF2B5EF4-FFF2-40B4-BE49-F238E27FC236}">
                <a16:creationId xmlns:a16="http://schemas.microsoft.com/office/drawing/2014/main" id="{E550F4B8-2654-9343-B0BA-4AD374D9857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600" y="780713"/>
            <a:ext cx="7597302" cy="5924887"/>
          </a:xfrm>
          <a:prstGeom prst="rect">
            <a:avLst/>
          </a:prstGeom>
        </p:spPr>
      </p:pic>
    </p:spTree>
    <p:extLst>
      <p:ext uri="{BB962C8B-B14F-4D97-AF65-F5344CB8AC3E}">
        <p14:creationId xmlns:p14="http://schemas.microsoft.com/office/powerpoint/2010/main" val="125224451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DD5CCAD-200F-5340-9FA9-0DC229CC002D}"/>
              </a:ext>
            </a:extLst>
          </p:cNvPr>
          <p:cNvSpPr>
            <a:spLocks noGrp="1"/>
          </p:cNvSpPr>
          <p:nvPr>
            <p:ph type="ctrTitle"/>
          </p:nvPr>
        </p:nvSpPr>
        <p:spPr/>
        <p:txBody>
          <a:bodyPr/>
          <a:lstStyle/>
          <a:p>
            <a:r>
              <a:rPr lang="en-US" dirty="0"/>
              <a:t>Let’s review the data dictionary…</a:t>
            </a:r>
          </a:p>
        </p:txBody>
      </p:sp>
      <p:sp>
        <p:nvSpPr>
          <p:cNvPr id="4" name="Subtitle 3">
            <a:extLst>
              <a:ext uri="{FF2B5EF4-FFF2-40B4-BE49-F238E27FC236}">
                <a16:creationId xmlns:a16="http://schemas.microsoft.com/office/drawing/2014/main" id="{49ED12A5-0D2A-6945-8C26-82263D7541F2}"/>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82035385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20A0CF7-19AD-EE4D-8877-7B4F0D9272E4}"/>
              </a:ext>
            </a:extLst>
          </p:cNvPr>
          <p:cNvSpPr>
            <a:spLocks noGrp="1"/>
          </p:cNvSpPr>
          <p:nvPr>
            <p:ph type="ctrTitle"/>
          </p:nvPr>
        </p:nvSpPr>
        <p:spPr/>
        <p:txBody>
          <a:bodyPr/>
          <a:lstStyle/>
          <a:p>
            <a:r>
              <a:rPr lang="en-US" dirty="0"/>
              <a:t>And take a look at the data</a:t>
            </a:r>
          </a:p>
        </p:txBody>
      </p:sp>
      <p:sp>
        <p:nvSpPr>
          <p:cNvPr id="5" name="Subtitle 4">
            <a:extLst>
              <a:ext uri="{FF2B5EF4-FFF2-40B4-BE49-F238E27FC236}">
                <a16:creationId xmlns:a16="http://schemas.microsoft.com/office/drawing/2014/main" id="{96A0C0AD-032A-6F4E-9001-27537E7F6CA7}"/>
              </a:ext>
            </a:extLst>
          </p:cNvPr>
          <p:cNvSpPr>
            <a:spLocks noGrp="1"/>
          </p:cNvSpPr>
          <p:nvPr>
            <p:ph type="subTitle" idx="1"/>
          </p:nvPr>
        </p:nvSpPr>
        <p:spPr/>
        <p:txBody>
          <a:bodyPr>
            <a:normAutofit fontScale="85000" lnSpcReduction="20000"/>
          </a:bodyPr>
          <a:lstStyle/>
          <a:p>
            <a:r>
              <a:rPr lang="en-US" dirty="0"/>
              <a:t>MAIN TABLE.CSV</a:t>
            </a:r>
          </a:p>
          <a:p>
            <a:r>
              <a:rPr lang="en-US" dirty="0"/>
              <a:t>EXPOSURE.CSV</a:t>
            </a:r>
          </a:p>
          <a:p>
            <a:r>
              <a:rPr lang="en-US" dirty="0"/>
              <a:t>HOURLY VALUES.CSV</a:t>
            </a:r>
          </a:p>
          <a:p>
            <a:r>
              <a:rPr lang="en-US" dirty="0"/>
              <a:t>INTERVENTION TABLE.CSV</a:t>
            </a:r>
          </a:p>
        </p:txBody>
      </p:sp>
    </p:spTree>
    <p:extLst>
      <p:ext uri="{BB962C8B-B14F-4D97-AF65-F5344CB8AC3E}">
        <p14:creationId xmlns:p14="http://schemas.microsoft.com/office/powerpoint/2010/main" val="251101350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5B3ED7-3736-864D-A0EF-68A4C5505A03}"/>
              </a:ext>
            </a:extLst>
          </p:cNvPr>
          <p:cNvSpPr>
            <a:spLocks noGrp="1"/>
          </p:cNvSpPr>
          <p:nvPr>
            <p:ph type="title"/>
          </p:nvPr>
        </p:nvSpPr>
        <p:spPr>
          <a:xfrm>
            <a:off x="609600" y="152400"/>
            <a:ext cx="8229600" cy="533400"/>
          </a:xfrm>
        </p:spPr>
        <p:txBody>
          <a:bodyPr/>
          <a:lstStyle/>
          <a:p>
            <a:r>
              <a:rPr lang="en-US" dirty="0"/>
              <a:t>Here is the E-R model, revisited</a:t>
            </a:r>
          </a:p>
        </p:txBody>
      </p:sp>
      <p:pic>
        <p:nvPicPr>
          <p:cNvPr id="4" name="Picture 3">
            <a:extLst>
              <a:ext uri="{FF2B5EF4-FFF2-40B4-BE49-F238E27FC236}">
                <a16:creationId xmlns:a16="http://schemas.microsoft.com/office/drawing/2014/main" id="{E550F4B8-2654-9343-B0BA-4AD374D9857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8859" y="762000"/>
            <a:ext cx="6351081" cy="4953000"/>
          </a:xfrm>
          <a:prstGeom prst="rect">
            <a:avLst/>
          </a:prstGeom>
        </p:spPr>
      </p:pic>
      <p:sp>
        <p:nvSpPr>
          <p:cNvPr id="3" name="TextBox 2">
            <a:extLst>
              <a:ext uri="{FF2B5EF4-FFF2-40B4-BE49-F238E27FC236}">
                <a16:creationId xmlns:a16="http://schemas.microsoft.com/office/drawing/2014/main" id="{0268236B-FEE3-A74F-8753-623AD7A63772}"/>
              </a:ext>
            </a:extLst>
          </p:cNvPr>
          <p:cNvSpPr txBox="1"/>
          <p:nvPr/>
        </p:nvSpPr>
        <p:spPr>
          <a:xfrm>
            <a:off x="1981200" y="5943600"/>
            <a:ext cx="5767605" cy="646331"/>
          </a:xfrm>
          <a:prstGeom prst="rect">
            <a:avLst/>
          </a:prstGeom>
          <a:noFill/>
        </p:spPr>
        <p:txBody>
          <a:bodyPr wrap="none" rtlCol="0">
            <a:spAutoFit/>
          </a:bodyPr>
          <a:lstStyle/>
          <a:p>
            <a:r>
              <a:rPr lang="en-US" sz="3600" dirty="0">
                <a:solidFill>
                  <a:srgbClr val="FFC000"/>
                </a:solidFill>
              </a:rPr>
              <a:t>Let’s create a graph model!</a:t>
            </a:r>
          </a:p>
        </p:txBody>
      </p:sp>
    </p:spTree>
    <p:extLst>
      <p:ext uri="{BB962C8B-B14F-4D97-AF65-F5344CB8AC3E}">
        <p14:creationId xmlns:p14="http://schemas.microsoft.com/office/powerpoint/2010/main" val="342383166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86B9F6-8C5E-AF41-A3CF-6297130E4F46}"/>
              </a:ext>
            </a:extLst>
          </p:cNvPr>
          <p:cNvSpPr>
            <a:spLocks noGrp="1"/>
          </p:cNvSpPr>
          <p:nvPr>
            <p:ph type="title"/>
          </p:nvPr>
        </p:nvSpPr>
        <p:spPr/>
        <p:txBody>
          <a:bodyPr/>
          <a:lstStyle/>
          <a:p>
            <a:r>
              <a:rPr lang="en-US" dirty="0"/>
              <a:t>Steps to create graph model</a:t>
            </a:r>
          </a:p>
        </p:txBody>
      </p:sp>
      <p:sp>
        <p:nvSpPr>
          <p:cNvPr id="3" name="Content Placeholder 2">
            <a:extLst>
              <a:ext uri="{FF2B5EF4-FFF2-40B4-BE49-F238E27FC236}">
                <a16:creationId xmlns:a16="http://schemas.microsoft.com/office/drawing/2014/main" id="{80B1E34F-1C23-C94C-8228-9DE4B2F0640B}"/>
              </a:ext>
            </a:extLst>
          </p:cNvPr>
          <p:cNvSpPr>
            <a:spLocks noGrp="1"/>
          </p:cNvSpPr>
          <p:nvPr>
            <p:ph idx="1"/>
          </p:nvPr>
        </p:nvSpPr>
        <p:spPr/>
        <p:txBody>
          <a:bodyPr>
            <a:normAutofit fontScale="92500" lnSpcReduction="10000"/>
          </a:bodyPr>
          <a:lstStyle/>
          <a:p>
            <a:pPr marL="514350" indent="-514350">
              <a:buFont typeface="+mj-lt"/>
              <a:buAutoNum type="arabicPeriod"/>
            </a:pPr>
            <a:r>
              <a:rPr lang="en-US" dirty="0"/>
              <a:t>Describe the domain</a:t>
            </a:r>
          </a:p>
          <a:p>
            <a:pPr marL="514350" indent="-514350">
              <a:buFont typeface="+mj-lt"/>
              <a:buAutoNum type="arabicPeriod"/>
            </a:pPr>
            <a:endParaRPr lang="en-US" dirty="0"/>
          </a:p>
          <a:p>
            <a:pPr marL="514350" indent="-514350">
              <a:buFont typeface="+mj-lt"/>
              <a:buAutoNum type="arabicPeriod"/>
            </a:pPr>
            <a:r>
              <a:rPr lang="en-US" dirty="0"/>
              <a:t>Identify the nodes</a:t>
            </a:r>
            <a:br>
              <a:rPr lang="en-US" dirty="0"/>
            </a:br>
            <a:endParaRPr lang="en-US" dirty="0"/>
          </a:p>
          <a:p>
            <a:pPr marL="514350" indent="-514350">
              <a:buFont typeface="+mj-lt"/>
              <a:buAutoNum type="arabicPeriod"/>
            </a:pPr>
            <a:r>
              <a:rPr lang="en-US" dirty="0"/>
              <a:t>Identify the labels</a:t>
            </a:r>
            <a:br>
              <a:rPr lang="en-US" dirty="0"/>
            </a:br>
            <a:endParaRPr lang="en-US" dirty="0"/>
          </a:p>
          <a:p>
            <a:pPr marL="514350" indent="-514350">
              <a:buFont typeface="+mj-lt"/>
              <a:buAutoNum type="arabicPeriod"/>
            </a:pPr>
            <a:r>
              <a:rPr lang="en-US" dirty="0"/>
              <a:t>Identify the properties</a:t>
            </a:r>
            <a:br>
              <a:rPr lang="en-US" dirty="0"/>
            </a:br>
            <a:endParaRPr lang="en-US" dirty="0"/>
          </a:p>
          <a:p>
            <a:pPr marL="514350" indent="-514350">
              <a:buFont typeface="+mj-lt"/>
              <a:buAutoNum type="arabicPeriod"/>
            </a:pPr>
            <a:r>
              <a:rPr lang="en-US" dirty="0"/>
              <a:t>Construct the relationships</a:t>
            </a:r>
          </a:p>
        </p:txBody>
      </p:sp>
    </p:spTree>
    <p:extLst>
      <p:ext uri="{BB962C8B-B14F-4D97-AF65-F5344CB8AC3E}">
        <p14:creationId xmlns:p14="http://schemas.microsoft.com/office/powerpoint/2010/main" val="191655879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9CCF45-29E0-4040-903B-3D4054803173}"/>
              </a:ext>
            </a:extLst>
          </p:cNvPr>
          <p:cNvSpPr>
            <a:spLocks noGrp="1"/>
          </p:cNvSpPr>
          <p:nvPr>
            <p:ph type="title"/>
          </p:nvPr>
        </p:nvSpPr>
        <p:spPr/>
        <p:txBody>
          <a:bodyPr/>
          <a:lstStyle/>
          <a:p>
            <a:r>
              <a:rPr lang="en-US" dirty="0"/>
              <a:t>And on to Assignment 12</a:t>
            </a:r>
            <a:br>
              <a:rPr lang="en-US" dirty="0"/>
            </a:br>
            <a:r>
              <a:rPr lang="en-US" dirty="0"/>
              <a:t>Hypertonic Saline Study</a:t>
            </a:r>
          </a:p>
        </p:txBody>
      </p:sp>
      <p:sp>
        <p:nvSpPr>
          <p:cNvPr id="3" name="Content Placeholder 2">
            <a:extLst>
              <a:ext uri="{FF2B5EF4-FFF2-40B4-BE49-F238E27FC236}">
                <a16:creationId xmlns:a16="http://schemas.microsoft.com/office/drawing/2014/main" id="{BEF7CF8F-2B8E-124B-99F3-BF14845E3E64}"/>
              </a:ext>
            </a:extLst>
          </p:cNvPr>
          <p:cNvSpPr>
            <a:spLocks noGrp="1"/>
          </p:cNvSpPr>
          <p:nvPr>
            <p:ph idx="1"/>
          </p:nvPr>
        </p:nvSpPr>
        <p:spPr/>
        <p:txBody>
          <a:bodyPr>
            <a:normAutofit fontScale="70000" lnSpcReduction="20000"/>
          </a:bodyPr>
          <a:lstStyle/>
          <a:p>
            <a:r>
              <a:rPr lang="en-US" dirty="0"/>
              <a:t>Download from Canvas</a:t>
            </a:r>
          </a:p>
          <a:p>
            <a:pPr lvl="1"/>
            <a:r>
              <a:rPr lang="en-US" dirty="0"/>
              <a:t>The manuscript (Hypertonic Saline Resuscitation of Patients with Head Injury)</a:t>
            </a:r>
          </a:p>
          <a:p>
            <a:pPr lvl="1"/>
            <a:r>
              <a:rPr lang="en-US" dirty="0"/>
              <a:t>Data dictionary</a:t>
            </a:r>
          </a:p>
          <a:p>
            <a:pPr lvl="1"/>
            <a:r>
              <a:rPr lang="en-US" dirty="0"/>
              <a:t>The data</a:t>
            </a:r>
          </a:p>
          <a:p>
            <a:pPr lvl="2"/>
            <a:r>
              <a:rPr lang="en-US" dirty="0"/>
              <a:t>Exposure</a:t>
            </a:r>
          </a:p>
          <a:p>
            <a:pPr lvl="2"/>
            <a:r>
              <a:rPr lang="en-US" dirty="0"/>
              <a:t>Hourly values</a:t>
            </a:r>
          </a:p>
          <a:p>
            <a:pPr lvl="2"/>
            <a:r>
              <a:rPr lang="en-US" dirty="0"/>
              <a:t>Intervention</a:t>
            </a:r>
          </a:p>
          <a:p>
            <a:pPr lvl="2"/>
            <a:r>
              <a:rPr lang="en-US" dirty="0"/>
              <a:t>Main table</a:t>
            </a:r>
          </a:p>
          <a:p>
            <a:r>
              <a:rPr lang="en-US" dirty="0"/>
              <a:t>Write the queries to import the data into a graph</a:t>
            </a:r>
          </a:p>
          <a:p>
            <a:r>
              <a:rPr lang="en-US" dirty="0"/>
              <a:t>Write three queries of interest on the data</a:t>
            </a:r>
          </a:p>
          <a:p>
            <a:pPr lvl="1"/>
            <a:r>
              <a:rPr lang="en-US" dirty="0"/>
              <a:t>Examples: </a:t>
            </a:r>
          </a:p>
          <a:p>
            <a:pPr lvl="2"/>
            <a:r>
              <a:rPr lang="en-US" dirty="0"/>
              <a:t>What is the minimum GCS in the trial population?</a:t>
            </a:r>
          </a:p>
          <a:p>
            <a:pPr lvl="2"/>
            <a:r>
              <a:rPr lang="en-US" dirty="0"/>
              <a:t>What is the average mean arterial pressure for females between the ages of 18 and 45 who were treated with hypertonic saline?</a:t>
            </a:r>
          </a:p>
          <a:p>
            <a:pPr lvl="2"/>
            <a:r>
              <a:rPr lang="en-US" dirty="0"/>
              <a:t>… </a:t>
            </a:r>
          </a:p>
          <a:p>
            <a:pPr lvl="2"/>
            <a:endParaRPr lang="en-US" dirty="0"/>
          </a:p>
          <a:p>
            <a:pPr lvl="2"/>
            <a:endParaRPr lang="en-US" dirty="0"/>
          </a:p>
          <a:p>
            <a:pPr lvl="1"/>
            <a:endParaRPr lang="en-US" dirty="0"/>
          </a:p>
        </p:txBody>
      </p:sp>
    </p:spTree>
    <p:extLst>
      <p:ext uri="{BB962C8B-B14F-4D97-AF65-F5344CB8AC3E}">
        <p14:creationId xmlns:p14="http://schemas.microsoft.com/office/powerpoint/2010/main" val="836153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48E23FC-E11A-2D43-8374-769E2F63B254}"/>
              </a:ext>
            </a:extLst>
          </p:cNvPr>
          <p:cNvSpPr>
            <a:spLocks noGrp="1"/>
          </p:cNvSpPr>
          <p:nvPr>
            <p:ph type="title"/>
          </p:nvPr>
        </p:nvSpPr>
        <p:spPr>
          <a:xfrm>
            <a:off x="495300" y="58685"/>
            <a:ext cx="8229600" cy="579438"/>
          </a:xfrm>
        </p:spPr>
        <p:txBody>
          <a:bodyPr/>
          <a:lstStyle/>
          <a:p>
            <a:r>
              <a:rPr lang="en-US" dirty="0"/>
              <a:t>An example</a:t>
            </a:r>
          </a:p>
        </p:txBody>
      </p:sp>
      <p:pic>
        <p:nvPicPr>
          <p:cNvPr id="6" name="Picture 5">
            <a:extLst>
              <a:ext uri="{FF2B5EF4-FFF2-40B4-BE49-F238E27FC236}">
                <a16:creationId xmlns:a16="http://schemas.microsoft.com/office/drawing/2014/main" id="{1C69D48C-E6FE-7D4E-A0BD-D1F5FFDB79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90800" y="762000"/>
            <a:ext cx="3784600" cy="3657600"/>
          </a:xfrm>
          <a:prstGeom prst="rect">
            <a:avLst/>
          </a:prstGeom>
        </p:spPr>
      </p:pic>
      <p:sp>
        <p:nvSpPr>
          <p:cNvPr id="7" name="Rectangle 6">
            <a:extLst>
              <a:ext uri="{FF2B5EF4-FFF2-40B4-BE49-F238E27FC236}">
                <a16:creationId xmlns:a16="http://schemas.microsoft.com/office/drawing/2014/main" id="{223D4B8D-E08F-9A45-BE05-0EA4DAA9352E}"/>
              </a:ext>
            </a:extLst>
          </p:cNvPr>
          <p:cNvSpPr/>
          <p:nvPr/>
        </p:nvSpPr>
        <p:spPr>
          <a:xfrm>
            <a:off x="304800" y="4543477"/>
            <a:ext cx="8915400" cy="830997"/>
          </a:xfrm>
          <a:prstGeom prst="rect">
            <a:avLst/>
          </a:prstGeom>
        </p:spPr>
        <p:txBody>
          <a:bodyPr wrap="square">
            <a:spAutoFit/>
          </a:bodyPr>
          <a:lstStyle/>
          <a:p>
            <a:r>
              <a:rPr lang="en-US" sz="2400" dirty="0">
                <a:solidFill>
                  <a:schemeClr val="bg1"/>
                </a:solidFill>
              </a:rPr>
              <a:t>MATCH (john {name: 'John'})-[:friend]-&gt;()-[:friend]-&gt;(</a:t>
            </a:r>
            <a:r>
              <a:rPr lang="en-US" sz="2400" dirty="0" err="1">
                <a:solidFill>
                  <a:schemeClr val="bg1"/>
                </a:solidFill>
              </a:rPr>
              <a:t>fof</a:t>
            </a:r>
            <a:r>
              <a:rPr lang="en-US" sz="2400" dirty="0">
                <a:solidFill>
                  <a:schemeClr val="bg1"/>
                </a:solidFill>
              </a:rPr>
              <a:t>) RETURN </a:t>
            </a:r>
            <a:r>
              <a:rPr lang="en-US" sz="2400" dirty="0" err="1">
                <a:solidFill>
                  <a:schemeClr val="bg1"/>
                </a:solidFill>
              </a:rPr>
              <a:t>john.name</a:t>
            </a:r>
            <a:r>
              <a:rPr lang="en-US" sz="2400" dirty="0">
                <a:solidFill>
                  <a:schemeClr val="bg1"/>
                </a:solidFill>
              </a:rPr>
              <a:t>, </a:t>
            </a:r>
            <a:r>
              <a:rPr lang="en-US" sz="2400" dirty="0" err="1">
                <a:solidFill>
                  <a:schemeClr val="bg1"/>
                </a:solidFill>
              </a:rPr>
              <a:t>fof.name</a:t>
            </a:r>
            <a:endParaRPr lang="en-US" sz="2400" dirty="0">
              <a:solidFill>
                <a:schemeClr val="bg1"/>
              </a:solidFill>
            </a:endParaRPr>
          </a:p>
        </p:txBody>
      </p:sp>
      <p:pic>
        <p:nvPicPr>
          <p:cNvPr id="9" name="Picture 8">
            <a:extLst>
              <a:ext uri="{FF2B5EF4-FFF2-40B4-BE49-F238E27FC236}">
                <a16:creationId xmlns:a16="http://schemas.microsoft.com/office/drawing/2014/main" id="{9A8F7600-1DD1-6E49-9903-672A2073F1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25800" y="5401340"/>
            <a:ext cx="2514600" cy="1228060"/>
          </a:xfrm>
          <a:prstGeom prst="rect">
            <a:avLst/>
          </a:prstGeom>
        </p:spPr>
      </p:pic>
    </p:spTree>
    <p:extLst>
      <p:ext uri="{BB962C8B-B14F-4D97-AF65-F5344CB8AC3E}">
        <p14:creationId xmlns:p14="http://schemas.microsoft.com/office/powerpoint/2010/main" val="23933015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48E23FC-E11A-2D43-8374-769E2F63B254}"/>
              </a:ext>
            </a:extLst>
          </p:cNvPr>
          <p:cNvSpPr>
            <a:spLocks noGrp="1"/>
          </p:cNvSpPr>
          <p:nvPr>
            <p:ph type="title"/>
          </p:nvPr>
        </p:nvSpPr>
        <p:spPr>
          <a:xfrm>
            <a:off x="495300" y="58685"/>
            <a:ext cx="8229600" cy="579438"/>
          </a:xfrm>
        </p:spPr>
        <p:txBody>
          <a:bodyPr/>
          <a:lstStyle/>
          <a:p>
            <a:r>
              <a:rPr lang="en-US" dirty="0"/>
              <a:t>Another example</a:t>
            </a:r>
          </a:p>
        </p:txBody>
      </p:sp>
      <p:pic>
        <p:nvPicPr>
          <p:cNvPr id="6" name="Picture 5">
            <a:extLst>
              <a:ext uri="{FF2B5EF4-FFF2-40B4-BE49-F238E27FC236}">
                <a16:creationId xmlns:a16="http://schemas.microsoft.com/office/drawing/2014/main" id="{1C69D48C-E6FE-7D4E-A0BD-D1F5FFDB79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71800" y="762000"/>
            <a:ext cx="3149600" cy="3043909"/>
          </a:xfrm>
          <a:prstGeom prst="rect">
            <a:avLst/>
          </a:prstGeom>
        </p:spPr>
      </p:pic>
      <p:sp>
        <p:nvSpPr>
          <p:cNvPr id="2" name="Rectangle 1">
            <a:extLst>
              <a:ext uri="{FF2B5EF4-FFF2-40B4-BE49-F238E27FC236}">
                <a16:creationId xmlns:a16="http://schemas.microsoft.com/office/drawing/2014/main" id="{DA500374-6FB2-C546-8392-87A642E754D4}"/>
              </a:ext>
            </a:extLst>
          </p:cNvPr>
          <p:cNvSpPr/>
          <p:nvPr/>
        </p:nvSpPr>
        <p:spPr>
          <a:xfrm>
            <a:off x="266700" y="3929786"/>
            <a:ext cx="8686800" cy="1569660"/>
          </a:xfrm>
          <a:prstGeom prst="rect">
            <a:avLst/>
          </a:prstGeom>
        </p:spPr>
        <p:txBody>
          <a:bodyPr wrap="square">
            <a:spAutoFit/>
          </a:bodyPr>
          <a:lstStyle/>
          <a:p>
            <a:r>
              <a:rPr lang="en-US" sz="2400" dirty="0">
                <a:solidFill>
                  <a:schemeClr val="bg1"/>
                </a:solidFill>
              </a:rPr>
              <a:t>MATCH (user)-[:friend]-&gt;(follower) </a:t>
            </a:r>
          </a:p>
          <a:p>
            <a:r>
              <a:rPr lang="en-US" sz="2400" dirty="0">
                <a:solidFill>
                  <a:schemeClr val="bg1"/>
                </a:solidFill>
              </a:rPr>
              <a:t>WHERE </a:t>
            </a:r>
            <a:r>
              <a:rPr lang="en-US" sz="2400" dirty="0" err="1">
                <a:solidFill>
                  <a:schemeClr val="bg1"/>
                </a:solidFill>
              </a:rPr>
              <a:t>user.name</a:t>
            </a:r>
            <a:r>
              <a:rPr lang="en-US" sz="2400" dirty="0">
                <a:solidFill>
                  <a:schemeClr val="bg1"/>
                </a:solidFill>
              </a:rPr>
              <a:t> IN ['Joe', 'John', 'Sara', 'Maria', 'Steve’] </a:t>
            </a:r>
          </a:p>
          <a:p>
            <a:r>
              <a:rPr lang="en-US" sz="2400" dirty="0">
                <a:solidFill>
                  <a:schemeClr val="bg1"/>
                </a:solidFill>
              </a:rPr>
              <a:t>AND </a:t>
            </a:r>
            <a:r>
              <a:rPr lang="en-US" sz="2400" dirty="0" err="1">
                <a:solidFill>
                  <a:schemeClr val="bg1"/>
                </a:solidFill>
              </a:rPr>
              <a:t>follower.name</a:t>
            </a:r>
            <a:r>
              <a:rPr lang="en-US" sz="2400" dirty="0">
                <a:solidFill>
                  <a:schemeClr val="bg1"/>
                </a:solidFill>
              </a:rPr>
              <a:t> =~ 'S.*’ </a:t>
            </a:r>
          </a:p>
          <a:p>
            <a:r>
              <a:rPr lang="en-US" sz="2400" dirty="0">
                <a:solidFill>
                  <a:schemeClr val="bg1"/>
                </a:solidFill>
              </a:rPr>
              <a:t>RETURN </a:t>
            </a:r>
            <a:r>
              <a:rPr lang="en-US" sz="2400" dirty="0" err="1">
                <a:solidFill>
                  <a:schemeClr val="bg1"/>
                </a:solidFill>
              </a:rPr>
              <a:t>user.name</a:t>
            </a:r>
            <a:r>
              <a:rPr lang="en-US" sz="2400" dirty="0">
                <a:solidFill>
                  <a:schemeClr val="bg1"/>
                </a:solidFill>
              </a:rPr>
              <a:t>, </a:t>
            </a:r>
            <a:r>
              <a:rPr lang="en-US" sz="2400" dirty="0" err="1">
                <a:solidFill>
                  <a:schemeClr val="bg1"/>
                </a:solidFill>
              </a:rPr>
              <a:t>follower.name</a:t>
            </a:r>
            <a:endParaRPr lang="en-US" sz="2400" dirty="0">
              <a:solidFill>
                <a:schemeClr val="bg1"/>
              </a:solidFill>
            </a:endParaRPr>
          </a:p>
        </p:txBody>
      </p:sp>
      <p:pic>
        <p:nvPicPr>
          <p:cNvPr id="5" name="Picture 4">
            <a:extLst>
              <a:ext uri="{FF2B5EF4-FFF2-40B4-BE49-F238E27FC236}">
                <a16:creationId xmlns:a16="http://schemas.microsoft.com/office/drawing/2014/main" id="{3C767FA3-931C-484E-800E-54F560694F6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24200" y="5573120"/>
            <a:ext cx="2578100" cy="1092200"/>
          </a:xfrm>
          <a:prstGeom prst="rect">
            <a:avLst/>
          </a:prstGeom>
        </p:spPr>
      </p:pic>
    </p:spTree>
    <p:extLst>
      <p:ext uri="{BB962C8B-B14F-4D97-AF65-F5344CB8AC3E}">
        <p14:creationId xmlns:p14="http://schemas.microsoft.com/office/powerpoint/2010/main" val="32732107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1C0510-D9D2-C64D-8E25-EDC853A0D672}"/>
              </a:ext>
            </a:extLst>
          </p:cNvPr>
          <p:cNvSpPr>
            <a:spLocks noGrp="1"/>
          </p:cNvSpPr>
          <p:nvPr>
            <p:ph type="title"/>
          </p:nvPr>
        </p:nvSpPr>
        <p:spPr/>
        <p:txBody>
          <a:bodyPr/>
          <a:lstStyle/>
          <a:p>
            <a:r>
              <a:rPr lang="en-US" dirty="0"/>
              <a:t>And for updating the graph</a:t>
            </a:r>
          </a:p>
        </p:txBody>
      </p:sp>
      <p:sp>
        <p:nvSpPr>
          <p:cNvPr id="3" name="Content Placeholder 2">
            <a:extLst>
              <a:ext uri="{FF2B5EF4-FFF2-40B4-BE49-F238E27FC236}">
                <a16:creationId xmlns:a16="http://schemas.microsoft.com/office/drawing/2014/main" id="{2FB0C297-14F8-CD40-A21A-3C2E59DB2C20}"/>
              </a:ext>
            </a:extLst>
          </p:cNvPr>
          <p:cNvSpPr>
            <a:spLocks noGrp="1"/>
          </p:cNvSpPr>
          <p:nvPr>
            <p:ph idx="1"/>
          </p:nvPr>
        </p:nvSpPr>
        <p:spPr>
          <a:xfrm>
            <a:off x="457200" y="1600200"/>
            <a:ext cx="8382000" cy="5029200"/>
          </a:xfrm>
        </p:spPr>
        <p:txBody>
          <a:bodyPr>
            <a:normAutofit fontScale="92500" lnSpcReduction="20000"/>
          </a:bodyPr>
          <a:lstStyle/>
          <a:p>
            <a:r>
              <a:rPr lang="en-US" dirty="0"/>
              <a:t>To operate on nodes and relationships</a:t>
            </a:r>
          </a:p>
          <a:p>
            <a:pPr lvl="1"/>
            <a:r>
              <a:rPr lang="en-US" dirty="0"/>
              <a:t>CREATE</a:t>
            </a:r>
          </a:p>
          <a:p>
            <a:pPr lvl="1"/>
            <a:r>
              <a:rPr lang="en-US" dirty="0"/>
              <a:t>DELETE</a:t>
            </a:r>
            <a:br>
              <a:rPr lang="en-US" dirty="0"/>
            </a:br>
            <a:endParaRPr lang="en-US" dirty="0"/>
          </a:p>
          <a:p>
            <a:r>
              <a:rPr lang="en-US" dirty="0"/>
              <a:t>To (un)assign values to properties and labels on nodes. </a:t>
            </a:r>
          </a:p>
          <a:p>
            <a:pPr lvl="1"/>
            <a:r>
              <a:rPr lang="en-US" dirty="0"/>
              <a:t>SET (can be used with CREATE)</a:t>
            </a:r>
          </a:p>
          <a:p>
            <a:pPr lvl="1"/>
            <a:r>
              <a:rPr lang="en-US" dirty="0"/>
              <a:t>REMOVE</a:t>
            </a:r>
            <a:br>
              <a:rPr lang="en-US" dirty="0"/>
            </a:br>
            <a:endParaRPr lang="en-US" dirty="0"/>
          </a:p>
          <a:p>
            <a:r>
              <a:rPr lang="en-US" dirty="0"/>
              <a:t>MERGE</a:t>
            </a:r>
          </a:p>
          <a:p>
            <a:pPr lvl="1"/>
            <a:r>
              <a:rPr lang="en-US" dirty="0"/>
              <a:t>Match existing nodes and patterns</a:t>
            </a:r>
          </a:p>
          <a:p>
            <a:pPr lvl="1"/>
            <a:r>
              <a:rPr lang="en-US" dirty="0"/>
              <a:t>Create new nodes and patterns</a:t>
            </a:r>
          </a:p>
          <a:p>
            <a:pPr lvl="1"/>
            <a:endParaRPr lang="en-US" dirty="0"/>
          </a:p>
        </p:txBody>
      </p:sp>
    </p:spTree>
    <p:extLst>
      <p:ext uri="{BB962C8B-B14F-4D97-AF65-F5344CB8AC3E}">
        <p14:creationId xmlns:p14="http://schemas.microsoft.com/office/powerpoint/2010/main" val="2001244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C6FED9-4B3B-E540-A6F3-67E9A215A8FF}"/>
              </a:ext>
            </a:extLst>
          </p:cNvPr>
          <p:cNvSpPr>
            <a:spLocks noGrp="1"/>
          </p:cNvSpPr>
          <p:nvPr>
            <p:ph type="title"/>
          </p:nvPr>
        </p:nvSpPr>
        <p:spPr/>
        <p:txBody>
          <a:bodyPr/>
          <a:lstStyle/>
          <a:p>
            <a:r>
              <a:rPr lang="en-US" dirty="0"/>
              <a:t>Setting up keys</a:t>
            </a:r>
          </a:p>
        </p:txBody>
      </p:sp>
      <p:sp>
        <p:nvSpPr>
          <p:cNvPr id="3" name="Content Placeholder 2">
            <a:extLst>
              <a:ext uri="{FF2B5EF4-FFF2-40B4-BE49-F238E27FC236}">
                <a16:creationId xmlns:a16="http://schemas.microsoft.com/office/drawing/2014/main" id="{4247C816-268F-F749-A16C-8D5D43A2EB7B}"/>
              </a:ext>
            </a:extLst>
          </p:cNvPr>
          <p:cNvSpPr>
            <a:spLocks noGrp="1"/>
          </p:cNvSpPr>
          <p:nvPr>
            <p:ph idx="1"/>
          </p:nvPr>
        </p:nvSpPr>
        <p:spPr/>
        <p:txBody>
          <a:bodyPr>
            <a:normAutofit fontScale="92500" lnSpcReduction="10000"/>
          </a:bodyPr>
          <a:lstStyle/>
          <a:p>
            <a:r>
              <a:rPr lang="en-US" dirty="0"/>
              <a:t>CREATE CONSTRAINT ON (</a:t>
            </a:r>
            <a:r>
              <a:rPr lang="en-US" i="1" dirty="0" err="1"/>
              <a:t>node</a:t>
            </a:r>
            <a:r>
              <a:rPr lang="en-US" dirty="0" err="1"/>
              <a:t>:</a:t>
            </a:r>
            <a:r>
              <a:rPr lang="en-US" i="1" dirty="0" err="1"/>
              <a:t>Label</a:t>
            </a:r>
            <a:r>
              <a:rPr lang="en-US" dirty="0"/>
              <a:t>) ASSERT exists(</a:t>
            </a:r>
            <a:r>
              <a:rPr lang="en-US" i="1" dirty="0" err="1"/>
              <a:t>node</a:t>
            </a:r>
            <a:r>
              <a:rPr lang="en-US" dirty="0" err="1"/>
              <a:t>.</a:t>
            </a:r>
            <a:r>
              <a:rPr lang="en-US" i="1" u="sng" dirty="0" err="1"/>
              <a:t>property</a:t>
            </a:r>
            <a:r>
              <a:rPr lang="en-US" dirty="0"/>
              <a:t>)</a:t>
            </a:r>
          </a:p>
          <a:p>
            <a:pPr lvl="1"/>
            <a:r>
              <a:rPr lang="en-US" dirty="0"/>
              <a:t>All nodes with a given label have a given property</a:t>
            </a:r>
            <a:br>
              <a:rPr lang="en-US" dirty="0"/>
            </a:br>
            <a:endParaRPr lang="en-US" dirty="0"/>
          </a:p>
          <a:p>
            <a:r>
              <a:rPr lang="en-US" dirty="0"/>
              <a:t>CREATE CONSTRAINT ON (</a:t>
            </a:r>
            <a:r>
              <a:rPr lang="en-US" i="1" dirty="0" err="1"/>
              <a:t>node</a:t>
            </a:r>
            <a:r>
              <a:rPr lang="en-US" dirty="0" err="1"/>
              <a:t>:</a:t>
            </a:r>
            <a:r>
              <a:rPr lang="en-US" i="1" dirty="0" err="1"/>
              <a:t>Label</a:t>
            </a:r>
            <a:r>
              <a:rPr lang="en-US" dirty="0"/>
              <a:t>) ASSERT (</a:t>
            </a:r>
            <a:r>
              <a:rPr lang="en-US" i="1" dirty="0"/>
              <a:t>node.property1</a:t>
            </a:r>
            <a:r>
              <a:rPr lang="en-US" dirty="0"/>
              <a:t>, …​, </a:t>
            </a:r>
            <a:r>
              <a:rPr lang="en-US" i="1" dirty="0" err="1"/>
              <a:t>node.property</a:t>
            </a:r>
            <a:r>
              <a:rPr lang="en-US" i="1" baseline="-25000" dirty="0" err="1"/>
              <a:t>n</a:t>
            </a:r>
            <a:r>
              <a:rPr lang="en-US" dirty="0"/>
              <a:t>) IS NODE KEY</a:t>
            </a:r>
          </a:p>
          <a:p>
            <a:pPr lvl="1"/>
            <a:r>
              <a:rPr lang="en-US" dirty="0"/>
              <a:t>Ensures that nodes with a given label have the specified properties and that the combination of property values is unique</a:t>
            </a:r>
          </a:p>
        </p:txBody>
      </p:sp>
    </p:spTree>
    <p:extLst>
      <p:ext uri="{BB962C8B-B14F-4D97-AF65-F5344CB8AC3E}">
        <p14:creationId xmlns:p14="http://schemas.microsoft.com/office/powerpoint/2010/main" val="17330600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20109E-89B3-074B-BD33-E1AF5A1984B0}"/>
              </a:ext>
            </a:extLst>
          </p:cNvPr>
          <p:cNvSpPr>
            <a:spLocks noGrp="1"/>
          </p:cNvSpPr>
          <p:nvPr>
            <p:ph type="title"/>
          </p:nvPr>
        </p:nvSpPr>
        <p:spPr/>
        <p:txBody>
          <a:bodyPr/>
          <a:lstStyle/>
          <a:p>
            <a:r>
              <a:rPr lang="en-US" dirty="0"/>
              <a:t>Additional operators</a:t>
            </a:r>
          </a:p>
        </p:txBody>
      </p:sp>
      <p:sp>
        <p:nvSpPr>
          <p:cNvPr id="3" name="Content Placeholder 2">
            <a:extLst>
              <a:ext uri="{FF2B5EF4-FFF2-40B4-BE49-F238E27FC236}">
                <a16:creationId xmlns:a16="http://schemas.microsoft.com/office/drawing/2014/main" id="{3F069526-BBE2-D34B-8411-B8A1D80ACFF0}"/>
              </a:ext>
            </a:extLst>
          </p:cNvPr>
          <p:cNvSpPr>
            <a:spLocks noGrp="1"/>
          </p:cNvSpPr>
          <p:nvPr>
            <p:ph idx="1"/>
          </p:nvPr>
        </p:nvSpPr>
        <p:spPr/>
        <p:txBody>
          <a:bodyPr/>
          <a:lstStyle/>
          <a:p>
            <a:r>
              <a:rPr lang="en-US" dirty="0"/>
              <a:t>Arithmetic</a:t>
            </a:r>
          </a:p>
          <a:p>
            <a:r>
              <a:rPr lang="en-US" dirty="0"/>
              <a:t>Boolean</a:t>
            </a:r>
          </a:p>
          <a:p>
            <a:r>
              <a:rPr lang="en-US" dirty="0"/>
              <a:t>Comparison</a:t>
            </a:r>
          </a:p>
          <a:p>
            <a:r>
              <a:rPr lang="en-US" dirty="0"/>
              <a:t>String operators</a:t>
            </a:r>
          </a:p>
          <a:p>
            <a:r>
              <a:rPr lang="en-US" dirty="0"/>
              <a:t>List operators</a:t>
            </a:r>
          </a:p>
        </p:txBody>
      </p:sp>
    </p:spTree>
    <p:extLst>
      <p:ext uri="{BB962C8B-B14F-4D97-AF65-F5344CB8AC3E}">
        <p14:creationId xmlns:p14="http://schemas.microsoft.com/office/powerpoint/2010/main" val="37060561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5A5DA2-0061-144E-92CD-1D72C6F714F1}"/>
              </a:ext>
            </a:extLst>
          </p:cNvPr>
          <p:cNvSpPr>
            <a:spLocks noGrp="1"/>
          </p:cNvSpPr>
          <p:nvPr>
            <p:ph type="title"/>
          </p:nvPr>
        </p:nvSpPr>
        <p:spPr/>
        <p:txBody>
          <a:bodyPr/>
          <a:lstStyle/>
          <a:p>
            <a:r>
              <a:rPr lang="en-US" dirty="0"/>
              <a:t>Many functions!</a:t>
            </a:r>
          </a:p>
        </p:txBody>
      </p:sp>
      <p:sp>
        <p:nvSpPr>
          <p:cNvPr id="3" name="Content Placeholder 2">
            <a:extLst>
              <a:ext uri="{FF2B5EF4-FFF2-40B4-BE49-F238E27FC236}">
                <a16:creationId xmlns:a16="http://schemas.microsoft.com/office/drawing/2014/main" id="{F636897B-2738-534D-B28A-A3DF64CD0AB7}"/>
              </a:ext>
            </a:extLst>
          </p:cNvPr>
          <p:cNvSpPr>
            <a:spLocks noGrp="1"/>
          </p:cNvSpPr>
          <p:nvPr>
            <p:ph idx="1"/>
          </p:nvPr>
        </p:nvSpPr>
        <p:spPr/>
        <p:txBody>
          <a:bodyPr/>
          <a:lstStyle/>
          <a:p>
            <a:r>
              <a:rPr lang="en-US" dirty="0"/>
              <a:t>Predicate</a:t>
            </a:r>
          </a:p>
          <a:p>
            <a:r>
              <a:rPr lang="en-US" dirty="0"/>
              <a:t>Scalar</a:t>
            </a:r>
          </a:p>
          <a:p>
            <a:r>
              <a:rPr lang="en-US" dirty="0"/>
              <a:t>List</a:t>
            </a:r>
          </a:p>
          <a:p>
            <a:r>
              <a:rPr lang="en-US" dirty="0"/>
              <a:t>Mathematical</a:t>
            </a:r>
          </a:p>
          <a:p>
            <a:r>
              <a:rPr lang="en-US" dirty="0"/>
              <a:t>String</a:t>
            </a:r>
          </a:p>
          <a:p>
            <a:r>
              <a:rPr lang="en-US" dirty="0"/>
              <a:t>Aggregate</a:t>
            </a:r>
          </a:p>
          <a:p>
            <a:endParaRPr lang="en-US" dirty="0"/>
          </a:p>
        </p:txBody>
      </p:sp>
    </p:spTree>
    <p:extLst>
      <p:ext uri="{BB962C8B-B14F-4D97-AF65-F5344CB8AC3E}">
        <p14:creationId xmlns:p14="http://schemas.microsoft.com/office/powerpoint/2010/main" val="2562858875"/>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1714</TotalTime>
  <Words>1326</Words>
  <Application>Microsoft Macintosh PowerPoint</Application>
  <PresentationFormat>On-screen Show (4:3)</PresentationFormat>
  <Paragraphs>229</Paragraphs>
  <Slides>37</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37</vt:i4>
      </vt:variant>
    </vt:vector>
  </HeadingPairs>
  <TitlesOfParts>
    <vt:vector size="43" baseType="lpstr">
      <vt:lpstr>arial</vt:lpstr>
      <vt:lpstr>arial</vt:lpstr>
      <vt:lpstr>Courier New</vt:lpstr>
      <vt:lpstr>Open Sans</vt:lpstr>
      <vt:lpstr>Times New Roman</vt:lpstr>
      <vt:lpstr>Default Design</vt:lpstr>
      <vt:lpstr>Database Theory and Applications for Biomedical Research and Practice  BMIN 502 / EPID 635 Week 12-13: Cypher queries</vt:lpstr>
      <vt:lpstr>An important point about querying graphs</vt:lpstr>
      <vt:lpstr>Some important Cypher clauses</vt:lpstr>
      <vt:lpstr>An example</vt:lpstr>
      <vt:lpstr>Another example</vt:lpstr>
      <vt:lpstr>And for updating the graph</vt:lpstr>
      <vt:lpstr>Setting up keys</vt:lpstr>
      <vt:lpstr>Additional operators</vt:lpstr>
      <vt:lpstr>Many functions!</vt:lpstr>
      <vt:lpstr>Aggregate functions</vt:lpstr>
      <vt:lpstr>Specifying a pattern in a query</vt:lpstr>
      <vt:lpstr>Working with external data</vt:lpstr>
      <vt:lpstr>  https://neo4j.com/docs/developer-manual/current/cypher/keyword-glossary/    </vt:lpstr>
      <vt:lpstr>And now on to something a little more complicated</vt:lpstr>
      <vt:lpstr>Let’s work with a clinical trial in ABIC</vt:lpstr>
      <vt:lpstr>Here is the E-R model</vt:lpstr>
      <vt:lpstr>But we are going to write queries to import these data</vt:lpstr>
      <vt:lpstr>PowerPoint Presentation</vt:lpstr>
      <vt:lpstr>Steps to create graph model</vt:lpstr>
      <vt:lpstr>And the graph model</vt:lpstr>
      <vt:lpstr>Step 0: Download the data from Canvas (all csv format)</vt:lpstr>
      <vt:lpstr>Step 1: Import each .csv file</vt:lpstr>
      <vt:lpstr>Step 1a: Orders, as the canonical file, needs special treatment </vt:lpstr>
      <vt:lpstr>Step 2: Create indexes on each node</vt:lpstr>
      <vt:lpstr>Step 3: Create the relationships between Orders, Products, Employees, and Customers </vt:lpstr>
      <vt:lpstr>Step 4: Create the relationships between Products, Suppliers, and Categories </vt:lpstr>
      <vt:lpstr>Step 5: Create the REPORTS_TO relationship between Employees</vt:lpstr>
      <vt:lpstr>Now, let’s do some queries!</vt:lpstr>
      <vt:lpstr>And another</vt:lpstr>
      <vt:lpstr>Back to our clinical trial</vt:lpstr>
      <vt:lpstr>Let’s work with a clinical trial in ABIC</vt:lpstr>
      <vt:lpstr>Here is the E-R model</vt:lpstr>
      <vt:lpstr>Let’s review the data dictionary…</vt:lpstr>
      <vt:lpstr>And take a look at the data</vt:lpstr>
      <vt:lpstr>Here is the E-R model, revisited</vt:lpstr>
      <vt:lpstr>Steps to create graph model</vt:lpstr>
      <vt:lpstr>And on to Assignment 12 Hypertonic Saline Study</vt:lpstr>
    </vt:vector>
  </TitlesOfParts>
  <Company>University of Pennsylvania</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Informatics for Public Health</dc:title>
  <dc:creator>John H. Holmes</dc:creator>
  <cp:lastModifiedBy>Holmes, John</cp:lastModifiedBy>
  <cp:revision>152</cp:revision>
  <dcterms:created xsi:type="dcterms:W3CDTF">2004-10-01T21:51:32Z</dcterms:created>
  <dcterms:modified xsi:type="dcterms:W3CDTF">2019-04-09T16:21:00Z</dcterms:modified>
</cp:coreProperties>
</file>