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86" r:id="rId2"/>
    <p:sldId id="518" r:id="rId3"/>
    <p:sldId id="519" r:id="rId4"/>
    <p:sldId id="327" r:id="rId5"/>
    <p:sldId id="328" r:id="rId6"/>
    <p:sldId id="329" r:id="rId7"/>
    <p:sldId id="400" r:id="rId8"/>
    <p:sldId id="333" r:id="rId9"/>
    <p:sldId id="342" r:id="rId10"/>
    <p:sldId id="356" r:id="rId11"/>
    <p:sldId id="357" r:id="rId12"/>
    <p:sldId id="360" r:id="rId13"/>
    <p:sldId id="359" r:id="rId14"/>
    <p:sldId id="358" r:id="rId15"/>
    <p:sldId id="520" r:id="rId16"/>
    <p:sldId id="525" r:id="rId17"/>
    <p:sldId id="526" r:id="rId18"/>
    <p:sldId id="527" r:id="rId19"/>
    <p:sldId id="536" r:id="rId20"/>
    <p:sldId id="528" r:id="rId21"/>
    <p:sldId id="529" r:id="rId22"/>
    <p:sldId id="530" r:id="rId23"/>
    <p:sldId id="361" r:id="rId24"/>
    <p:sldId id="439" r:id="rId25"/>
    <p:sldId id="440" r:id="rId26"/>
    <p:sldId id="441" r:id="rId27"/>
    <p:sldId id="442" r:id="rId28"/>
    <p:sldId id="531" r:id="rId29"/>
    <p:sldId id="532" r:id="rId30"/>
    <p:sldId id="521" r:id="rId31"/>
    <p:sldId id="534" r:id="rId32"/>
    <p:sldId id="375" r:id="rId33"/>
    <p:sldId id="376" r:id="rId34"/>
    <p:sldId id="380" r:id="rId35"/>
    <p:sldId id="381" r:id="rId36"/>
    <p:sldId id="382" r:id="rId37"/>
    <p:sldId id="383" r:id="rId38"/>
    <p:sldId id="384" r:id="rId39"/>
    <p:sldId id="385" r:id="rId40"/>
    <p:sldId id="524" r:id="rId41"/>
    <p:sldId id="387" r:id="rId42"/>
    <p:sldId id="522" r:id="rId43"/>
    <p:sldId id="388" r:id="rId44"/>
    <p:sldId id="523" r:id="rId45"/>
    <p:sldId id="394" r:id="rId46"/>
    <p:sldId id="533" r:id="rId47"/>
    <p:sldId id="395" r:id="rId48"/>
    <p:sldId id="396" r:id="rId49"/>
    <p:sldId id="397" r:id="rId5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00FF"/>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74" autoAdjust="0"/>
    <p:restoredTop sz="94581" autoAdjust="0"/>
  </p:normalViewPr>
  <p:slideViewPr>
    <p:cSldViewPr>
      <p:cViewPr varScale="1">
        <p:scale>
          <a:sx n="121" d="100"/>
          <a:sy n="121" d="100"/>
        </p:scale>
        <p:origin x="184" y="3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65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99331"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99332"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99333"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E0197BBF-9158-514D-93C7-703396FCEB21}"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9219"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9221"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9223"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45540791-AE6A-F543-85C2-D68E022CBF7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cap="flat"/>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27072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540791-AE6A-F543-85C2-D68E022CBF7E}" type="slidenum">
              <a:rPr lang="en-US" altLang="en-US" smtClean="0"/>
              <a:pPr/>
              <a:t>49</a:t>
            </a:fld>
            <a:endParaRPr lang="en-US" altLang="en-US"/>
          </a:p>
        </p:txBody>
      </p:sp>
    </p:spTree>
    <p:extLst>
      <p:ext uri="{BB962C8B-B14F-4D97-AF65-F5344CB8AC3E}">
        <p14:creationId xmlns:p14="http://schemas.microsoft.com/office/powerpoint/2010/main" val="2162127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D38206C-6CC6-1B49-8013-1E492704D14F}" type="slidenum">
              <a:rPr lang="en-US" altLang="en-US"/>
              <a:pPr/>
              <a:t>‹#›</a:t>
            </a:fld>
            <a:endParaRPr lang="en-US" altLang="en-US"/>
          </a:p>
        </p:txBody>
      </p:sp>
    </p:spTree>
    <p:extLst>
      <p:ext uri="{BB962C8B-B14F-4D97-AF65-F5344CB8AC3E}">
        <p14:creationId xmlns:p14="http://schemas.microsoft.com/office/powerpoint/2010/main" val="181223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F096044-C35C-CC42-8BE1-A77BAA2BAC3C}" type="slidenum">
              <a:rPr lang="en-US" altLang="en-US"/>
              <a:pPr/>
              <a:t>‹#›</a:t>
            </a:fld>
            <a:endParaRPr lang="en-US" altLang="en-US"/>
          </a:p>
        </p:txBody>
      </p:sp>
    </p:spTree>
    <p:extLst>
      <p:ext uri="{BB962C8B-B14F-4D97-AF65-F5344CB8AC3E}">
        <p14:creationId xmlns:p14="http://schemas.microsoft.com/office/powerpoint/2010/main" val="16663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9FF0B9-8C56-2648-95C3-3E73B31F4F32}" type="slidenum">
              <a:rPr lang="en-US" altLang="en-US"/>
              <a:pPr/>
              <a:t>‹#›</a:t>
            </a:fld>
            <a:endParaRPr lang="en-US" altLang="en-US"/>
          </a:p>
        </p:txBody>
      </p:sp>
    </p:spTree>
    <p:extLst>
      <p:ext uri="{BB962C8B-B14F-4D97-AF65-F5344CB8AC3E}">
        <p14:creationId xmlns:p14="http://schemas.microsoft.com/office/powerpoint/2010/main" val="26602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2C9D1CB-7071-3443-AE1A-F63A3DAA2945}" type="slidenum">
              <a:rPr lang="en-US" altLang="en-US"/>
              <a:pPr/>
              <a:t>‹#›</a:t>
            </a:fld>
            <a:endParaRPr lang="en-US" altLang="en-US"/>
          </a:p>
        </p:txBody>
      </p:sp>
    </p:spTree>
    <p:extLst>
      <p:ext uri="{BB962C8B-B14F-4D97-AF65-F5344CB8AC3E}">
        <p14:creationId xmlns:p14="http://schemas.microsoft.com/office/powerpoint/2010/main" val="209462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DD62A3-94C7-7640-AE99-4E4185A4840D}" type="slidenum">
              <a:rPr lang="en-US" altLang="en-US"/>
              <a:pPr/>
              <a:t>‹#›</a:t>
            </a:fld>
            <a:endParaRPr lang="en-US" altLang="en-US"/>
          </a:p>
        </p:txBody>
      </p:sp>
    </p:spTree>
    <p:extLst>
      <p:ext uri="{BB962C8B-B14F-4D97-AF65-F5344CB8AC3E}">
        <p14:creationId xmlns:p14="http://schemas.microsoft.com/office/powerpoint/2010/main" val="550324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8732258-331A-9A41-A9EF-4E3A4D36440D}" type="slidenum">
              <a:rPr lang="en-US" altLang="en-US"/>
              <a:pPr/>
              <a:t>‹#›</a:t>
            </a:fld>
            <a:endParaRPr lang="en-US" altLang="en-US"/>
          </a:p>
        </p:txBody>
      </p:sp>
    </p:spTree>
    <p:extLst>
      <p:ext uri="{BB962C8B-B14F-4D97-AF65-F5344CB8AC3E}">
        <p14:creationId xmlns:p14="http://schemas.microsoft.com/office/powerpoint/2010/main" val="9299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70FEBF5-90A6-7C4F-89C2-2CA0B18153E3}" type="slidenum">
              <a:rPr lang="en-US" altLang="en-US"/>
              <a:pPr/>
              <a:t>‹#›</a:t>
            </a:fld>
            <a:endParaRPr lang="en-US" altLang="en-US"/>
          </a:p>
        </p:txBody>
      </p:sp>
    </p:spTree>
    <p:extLst>
      <p:ext uri="{BB962C8B-B14F-4D97-AF65-F5344CB8AC3E}">
        <p14:creationId xmlns:p14="http://schemas.microsoft.com/office/powerpoint/2010/main" val="178279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31A4F69-DD84-E845-9238-AC932D5CF098}" type="slidenum">
              <a:rPr lang="en-US" altLang="en-US"/>
              <a:pPr/>
              <a:t>‹#›</a:t>
            </a:fld>
            <a:endParaRPr lang="en-US" altLang="en-US"/>
          </a:p>
        </p:txBody>
      </p:sp>
    </p:spTree>
    <p:extLst>
      <p:ext uri="{BB962C8B-B14F-4D97-AF65-F5344CB8AC3E}">
        <p14:creationId xmlns:p14="http://schemas.microsoft.com/office/powerpoint/2010/main" val="167997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24F273C-F122-1941-B556-D90E6A258233}" type="slidenum">
              <a:rPr lang="en-US" altLang="en-US"/>
              <a:pPr/>
              <a:t>‹#›</a:t>
            </a:fld>
            <a:endParaRPr lang="en-US" altLang="en-US"/>
          </a:p>
        </p:txBody>
      </p:sp>
    </p:spTree>
    <p:extLst>
      <p:ext uri="{BB962C8B-B14F-4D97-AF65-F5344CB8AC3E}">
        <p14:creationId xmlns:p14="http://schemas.microsoft.com/office/powerpoint/2010/main" val="19298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D49B59E-EB70-5B49-89C3-5C759C51828B}" type="slidenum">
              <a:rPr lang="en-US" altLang="en-US"/>
              <a:pPr/>
              <a:t>‹#›</a:t>
            </a:fld>
            <a:endParaRPr lang="en-US" altLang="en-US"/>
          </a:p>
        </p:txBody>
      </p:sp>
    </p:spTree>
    <p:extLst>
      <p:ext uri="{BB962C8B-B14F-4D97-AF65-F5344CB8AC3E}">
        <p14:creationId xmlns:p14="http://schemas.microsoft.com/office/powerpoint/2010/main" val="79823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9BFC248-2EA8-2D45-BBCD-C307142BB27E}" type="slidenum">
              <a:rPr lang="en-US" altLang="en-US"/>
              <a:pPr/>
              <a:t>‹#›</a:t>
            </a:fld>
            <a:endParaRPr lang="en-US" altLang="en-US"/>
          </a:p>
        </p:txBody>
      </p:sp>
    </p:spTree>
    <p:extLst>
      <p:ext uri="{BB962C8B-B14F-4D97-AF65-F5344CB8AC3E}">
        <p14:creationId xmlns:p14="http://schemas.microsoft.com/office/powerpoint/2010/main" val="60669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0DB87B2-6427-9344-9CFE-9F0E269A5861}" type="slidenum">
              <a:rPr lang="en-US" altLang="en-US"/>
              <a:pPr/>
              <a:t>‹#›</a:t>
            </a:fld>
            <a:endParaRPr lang="en-US" altLang="en-US"/>
          </a:p>
        </p:txBody>
      </p:sp>
    </p:spTree>
    <p:extLst>
      <p:ext uri="{BB962C8B-B14F-4D97-AF65-F5344CB8AC3E}">
        <p14:creationId xmlns:p14="http://schemas.microsoft.com/office/powerpoint/2010/main" val="50701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amma/>
                <a:shade val="46275"/>
                <a:invGamma/>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637DE91-D5B1-B842-9BF5-AC90AC07DDF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charset="0"/>
        </a:defRPr>
      </a:lvl2pPr>
      <a:lvl3pPr algn="ctr" rtl="0" eaLnBrk="0" fontAlgn="base" hangingPunct="0">
        <a:spcBef>
          <a:spcPct val="0"/>
        </a:spcBef>
        <a:spcAft>
          <a:spcPct val="0"/>
        </a:spcAft>
        <a:defRPr sz="4400">
          <a:solidFill>
            <a:srgbClr val="FFFF00"/>
          </a:solidFill>
          <a:latin typeface="Arial" charset="0"/>
        </a:defRPr>
      </a:lvl3pPr>
      <a:lvl4pPr algn="ctr" rtl="0" eaLnBrk="0" fontAlgn="base" hangingPunct="0">
        <a:spcBef>
          <a:spcPct val="0"/>
        </a:spcBef>
        <a:spcAft>
          <a:spcPct val="0"/>
        </a:spcAft>
        <a:defRPr sz="4400">
          <a:solidFill>
            <a:srgbClr val="FFFF00"/>
          </a:solidFill>
          <a:latin typeface="Arial" charset="0"/>
        </a:defRPr>
      </a:lvl4pPr>
      <a:lvl5pPr algn="ctr" rtl="0" eaLnBrk="0" fontAlgn="base" hangingPunct="0">
        <a:spcBef>
          <a:spcPct val="0"/>
        </a:spcBef>
        <a:spcAft>
          <a:spcPct val="0"/>
        </a:spcAft>
        <a:defRPr sz="4400">
          <a:solidFill>
            <a:srgbClr val="FFFF00"/>
          </a:solidFill>
          <a:latin typeface="Arial" charset="0"/>
        </a:defRPr>
      </a:lvl5pPr>
      <a:lvl6pPr marL="457200" algn="ctr" rtl="0" fontAlgn="base">
        <a:spcBef>
          <a:spcPct val="0"/>
        </a:spcBef>
        <a:spcAft>
          <a:spcPct val="0"/>
        </a:spcAft>
        <a:defRPr sz="4400">
          <a:solidFill>
            <a:srgbClr val="FFFF00"/>
          </a:solidFill>
          <a:latin typeface="Arial" charset="0"/>
        </a:defRPr>
      </a:lvl6pPr>
      <a:lvl7pPr marL="914400" algn="ctr" rtl="0" fontAlgn="base">
        <a:spcBef>
          <a:spcPct val="0"/>
        </a:spcBef>
        <a:spcAft>
          <a:spcPct val="0"/>
        </a:spcAft>
        <a:defRPr sz="4400">
          <a:solidFill>
            <a:srgbClr val="FFFF00"/>
          </a:solidFill>
          <a:latin typeface="Arial" charset="0"/>
        </a:defRPr>
      </a:lvl7pPr>
      <a:lvl8pPr marL="1371600" algn="ctr" rtl="0" fontAlgn="base">
        <a:spcBef>
          <a:spcPct val="0"/>
        </a:spcBef>
        <a:spcAft>
          <a:spcPct val="0"/>
        </a:spcAft>
        <a:defRPr sz="4400">
          <a:solidFill>
            <a:srgbClr val="FFFF00"/>
          </a:solidFill>
          <a:latin typeface="Arial" charset="0"/>
        </a:defRPr>
      </a:lvl8pPr>
      <a:lvl9pPr marL="1828800" algn="ctr" rtl="0" fontAlgn="base">
        <a:spcBef>
          <a:spcPct val="0"/>
        </a:spcBef>
        <a:spcAft>
          <a:spcPct val="0"/>
        </a:spcAft>
        <a:defRPr sz="4400">
          <a:solidFill>
            <a:srgbClr val="FFFF00"/>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mysql.com/doc/refman/5.6/en/mysqladmin.html"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neo4j.com/docs/operations-manual/current/monitoring/metrics/#metrics-enable"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lib.ncsu.edu/data-management/dmp_examples#roles"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dmptool.or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www.healthcareitnews.com/projects/biggest-healthcare-data-breaches-2018-so-far"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passwordmeter.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6387"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6388" name="Rectangle 5"/>
          <p:cNvSpPr>
            <a:spLocks noGrp="1" noChangeArrowheads="1"/>
          </p:cNvSpPr>
          <p:nvPr>
            <p:ph type="ctrTitle"/>
          </p:nvPr>
        </p:nvSpPr>
        <p:spPr>
          <a:xfrm>
            <a:off x="114300" y="1371600"/>
            <a:ext cx="8915400" cy="1143000"/>
          </a:xfrm>
          <a:noFill/>
        </p:spPr>
        <p:txBody>
          <a:bodyPr anchor="ctr"/>
          <a:lstStyle/>
          <a:p>
            <a:pPr algn="ctr"/>
            <a:r>
              <a:rPr lang="en-US" altLang="en-US" sz="4000" dirty="0"/>
              <a:t>Database Theory and Applications for Biomedical Research and Practice</a:t>
            </a:r>
            <a:br>
              <a:rPr lang="en-US" altLang="en-US" sz="4000" dirty="0"/>
            </a:br>
            <a:br>
              <a:rPr lang="en-US" altLang="en-US" dirty="0"/>
            </a:br>
            <a:r>
              <a:rPr lang="en-US" altLang="en-US" sz="3200" dirty="0">
                <a:solidFill>
                  <a:schemeClr val="accent1"/>
                </a:solidFill>
              </a:rPr>
              <a:t>BMIN 502 / EPID 635</a:t>
            </a:r>
            <a:br>
              <a:rPr lang="en-US" altLang="en-US" sz="3200" dirty="0">
                <a:solidFill>
                  <a:schemeClr val="accent1"/>
                </a:solidFill>
              </a:rPr>
            </a:br>
            <a:r>
              <a:rPr lang="en-US" altLang="en-US" sz="3200" dirty="0">
                <a:solidFill>
                  <a:schemeClr val="accent1"/>
                </a:solidFill>
              </a:rPr>
              <a:t>Week 14: Database administration</a:t>
            </a:r>
          </a:p>
        </p:txBody>
      </p:sp>
      <p:sp>
        <p:nvSpPr>
          <p:cNvPr id="16389" name="Rectangle 6"/>
          <p:cNvSpPr>
            <a:spLocks noGrp="1" noChangeArrowheads="1"/>
          </p:cNvSpPr>
          <p:nvPr>
            <p:ph type="subTitle" idx="1"/>
          </p:nvPr>
        </p:nvSpPr>
        <p:spPr>
          <a:xfrm>
            <a:off x="1524000" y="4051345"/>
            <a:ext cx="6400800" cy="1219200"/>
          </a:xfrm>
          <a:noFill/>
        </p:spPr>
        <p:txBody>
          <a:bodyPr/>
          <a:lstStyle/>
          <a:p>
            <a:r>
              <a:rPr lang="en-US" altLang="en-US" dirty="0"/>
              <a:t>John H. Holmes, PhD</a:t>
            </a:r>
            <a:endParaRPr lang="en-US" altLang="en-US" sz="2400" dirty="0"/>
          </a:p>
          <a:p>
            <a:endParaRPr lang="en-US" altLang="en-US" dirty="0"/>
          </a:p>
          <a:p>
            <a:endParaRPr lang="en-US" altLang="en-US" dirty="0"/>
          </a:p>
        </p:txBody>
      </p:sp>
      <p:pic>
        <p:nvPicPr>
          <p:cNvPr id="1639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280819"/>
            <a:ext cx="3200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85836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NIH Data Sharing Policy</a:t>
            </a:r>
          </a:p>
        </p:txBody>
      </p:sp>
      <p:sp>
        <p:nvSpPr>
          <p:cNvPr id="3" name="Content Placeholder 2"/>
          <p:cNvSpPr>
            <a:spLocks noGrp="1"/>
          </p:cNvSpPr>
          <p:nvPr>
            <p:ph idx="1"/>
          </p:nvPr>
        </p:nvSpPr>
        <p:spPr>
          <a:xfrm>
            <a:off x="304800" y="1981200"/>
            <a:ext cx="8610600" cy="4114800"/>
          </a:xfrm>
        </p:spPr>
        <p:txBody>
          <a:bodyPr>
            <a:normAutofit fontScale="92500" lnSpcReduction="10000"/>
          </a:bodyPr>
          <a:lstStyle/>
          <a:p>
            <a:pPr>
              <a:defRPr/>
            </a:pPr>
            <a:r>
              <a:rPr lang="en-US" dirty="0"/>
              <a:t>Basic premise</a:t>
            </a:r>
          </a:p>
          <a:p>
            <a:pPr lvl="1">
              <a:defRPr/>
            </a:pPr>
            <a:r>
              <a:rPr lang="en-US" dirty="0"/>
              <a:t>Data should be made as widely and freely available as possible while safeguarding the privacy of participants, and protecting confidential and proprietary data.</a:t>
            </a:r>
          </a:p>
          <a:p>
            <a:pPr>
              <a:defRPr/>
            </a:pPr>
            <a:r>
              <a:rPr lang="en-US" dirty="0"/>
              <a:t>Data sharing plan</a:t>
            </a:r>
          </a:p>
          <a:p>
            <a:pPr lvl="1">
              <a:defRPr/>
            </a:pPr>
            <a:r>
              <a:rPr lang="en-US" dirty="0"/>
              <a:t>Required by NIH for grants &gt;$500K direct costs</a:t>
            </a:r>
          </a:p>
          <a:p>
            <a:pPr lvl="1">
              <a:defRPr/>
            </a:pPr>
            <a:r>
              <a:rPr lang="en-US" dirty="0"/>
              <a:t>All research that involves human subjects and laboratory research that does not involve human subjects</a:t>
            </a:r>
          </a:p>
        </p:txBody>
      </p:sp>
    </p:spTree>
    <p:extLst>
      <p:ext uri="{BB962C8B-B14F-4D97-AF65-F5344CB8AC3E}">
        <p14:creationId xmlns:p14="http://schemas.microsoft.com/office/powerpoint/2010/main" val="115721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What is shared?</a:t>
            </a:r>
            <a:br>
              <a:rPr lang="en-US"/>
            </a:br>
            <a:r>
              <a:rPr lang="en-US"/>
              <a:t>Final Research Data</a:t>
            </a:r>
          </a:p>
        </p:txBody>
      </p:sp>
      <p:sp>
        <p:nvSpPr>
          <p:cNvPr id="3" name="Content Placeholder 2"/>
          <p:cNvSpPr>
            <a:spLocks noGrp="1"/>
          </p:cNvSpPr>
          <p:nvPr>
            <p:ph idx="1"/>
          </p:nvPr>
        </p:nvSpPr>
        <p:spPr/>
        <p:txBody>
          <a:bodyPr>
            <a:normAutofit fontScale="92500" lnSpcReduction="20000"/>
          </a:bodyPr>
          <a:lstStyle/>
          <a:p>
            <a:pPr>
              <a:defRPr/>
            </a:pPr>
            <a:r>
              <a:rPr lang="en-US" dirty="0"/>
              <a:t>Recorded factual material commonly accepted in the scientific community as necessary to document and support research findings</a:t>
            </a:r>
          </a:p>
          <a:p>
            <a:pPr>
              <a:defRPr/>
            </a:pPr>
            <a:r>
              <a:rPr lang="en-US" dirty="0"/>
              <a:t>Final research data do not include laboratory notebooks, partial datasets, preliminary analyses, drafts of scientific papers, plans for future research, peer review reports, communications with colleagues, or physical objects</a:t>
            </a:r>
          </a:p>
          <a:p>
            <a:pPr>
              <a:defRPr/>
            </a:pPr>
            <a:r>
              <a:rPr lang="en-US" dirty="0"/>
              <a:t>NOT summary or aggregated data</a:t>
            </a:r>
          </a:p>
          <a:p>
            <a:pPr marL="0" indent="0">
              <a:buFont typeface="Monotype Sorts" pitchFamily="2" charset="2"/>
              <a:buNone/>
              <a:defRPr/>
            </a:pPr>
            <a:endParaRPr lang="en-US" dirty="0"/>
          </a:p>
        </p:txBody>
      </p:sp>
    </p:spTree>
    <p:extLst>
      <p:ext uri="{BB962C8B-B14F-4D97-AF65-F5344CB8AC3E}">
        <p14:creationId xmlns:p14="http://schemas.microsoft.com/office/powerpoint/2010/main" val="313762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8600" y="228600"/>
            <a:ext cx="8763000" cy="1143000"/>
          </a:xfrm>
        </p:spPr>
        <p:txBody>
          <a:bodyPr/>
          <a:lstStyle/>
          <a:p>
            <a:r>
              <a:rPr lang="en-US" dirty="0"/>
              <a:t>Data Sharing Plan</a:t>
            </a:r>
            <a:br>
              <a:rPr lang="en-US" dirty="0"/>
            </a:br>
            <a:r>
              <a:rPr lang="en-US" sz="3600" dirty="0"/>
              <a:t>Example 1 (survey data)</a:t>
            </a:r>
          </a:p>
        </p:txBody>
      </p:sp>
      <p:sp>
        <p:nvSpPr>
          <p:cNvPr id="3" name="Rectangle 2"/>
          <p:cNvSpPr/>
          <p:nvPr/>
        </p:nvSpPr>
        <p:spPr>
          <a:xfrm>
            <a:off x="152400" y="1689100"/>
            <a:ext cx="8915400" cy="4708525"/>
          </a:xfrm>
          <a:prstGeom prst="rect">
            <a:avLst/>
          </a:prstGeom>
        </p:spPr>
        <p:txBody>
          <a:bodyPr>
            <a:spAutoFit/>
          </a:bodyPr>
          <a:lstStyle/>
          <a:p>
            <a:pPr>
              <a:defRPr/>
            </a:pPr>
            <a:r>
              <a:rPr lang="en-US" sz="2000" dirty="0">
                <a:solidFill>
                  <a:schemeClr val="bg1"/>
                </a:solidFill>
                <a:latin typeface="+mn-lt"/>
              </a:rPr>
              <a:t>This application requests support to collect public-use data from a survey of more than 22,000 Americans over the age of 50 every 2 years. Data products from this study will be made available without cost to researchers and analysts. https://ssl.isr.umich.edu/hrs/</a:t>
            </a:r>
          </a:p>
          <a:p>
            <a:pPr>
              <a:defRPr/>
            </a:pPr>
            <a:endParaRPr lang="en-US" sz="2000" dirty="0">
              <a:solidFill>
                <a:schemeClr val="bg1"/>
              </a:solidFill>
              <a:latin typeface="+mn-lt"/>
            </a:endParaRPr>
          </a:p>
          <a:p>
            <a:pPr>
              <a:defRPr/>
            </a:pPr>
            <a:r>
              <a:rPr lang="en-US" sz="2000" dirty="0">
                <a:solidFill>
                  <a:schemeClr val="bg1"/>
                </a:solidFill>
                <a:latin typeface="+mn-lt"/>
              </a:rPr>
              <a:t>User registration is required in order to access or download files. As part of the registration process, users must agree to the conditions of use governing access to the public release data, including restrictions against attempting to identify study participants, destruction of the data after analyses are completed, reporting responsibilities, restrictions on redistribution of the data to third parties, and proper acknowledgement of the data resource. Registered users will receive user support, as well as information related to errors in the data, future releases, workshops, and publication lists. The information provided to users will not be used for commercial purposes, and will not be redistributed to third parties. </a:t>
            </a:r>
          </a:p>
        </p:txBody>
      </p:sp>
    </p:spTree>
    <p:extLst>
      <p:ext uri="{BB962C8B-B14F-4D97-AF65-F5344CB8AC3E}">
        <p14:creationId xmlns:p14="http://schemas.microsoft.com/office/powerpoint/2010/main" val="301584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28600" y="228600"/>
            <a:ext cx="8763000" cy="1143000"/>
          </a:xfrm>
        </p:spPr>
        <p:txBody>
          <a:bodyPr/>
          <a:lstStyle/>
          <a:p>
            <a:r>
              <a:rPr lang="en-US" dirty="0"/>
              <a:t>Data Sharing Plan</a:t>
            </a:r>
            <a:br>
              <a:rPr lang="en-US" dirty="0"/>
            </a:br>
            <a:r>
              <a:rPr lang="en-US" sz="3600" dirty="0"/>
              <a:t>Example 2 (sensitive data)</a:t>
            </a:r>
          </a:p>
        </p:txBody>
      </p:sp>
      <p:sp>
        <p:nvSpPr>
          <p:cNvPr id="4" name="Rectangle 3"/>
          <p:cNvSpPr/>
          <p:nvPr/>
        </p:nvSpPr>
        <p:spPr>
          <a:xfrm>
            <a:off x="211138" y="1752600"/>
            <a:ext cx="8610600" cy="4708525"/>
          </a:xfrm>
          <a:prstGeom prst="rect">
            <a:avLst/>
          </a:prstGeom>
        </p:spPr>
        <p:txBody>
          <a:bodyPr>
            <a:spAutoFit/>
          </a:bodyPr>
          <a:lstStyle/>
          <a:p>
            <a:pPr>
              <a:defRPr/>
            </a:pPr>
            <a:r>
              <a:rPr lang="en-US" sz="2000" dirty="0">
                <a:solidFill>
                  <a:schemeClr val="bg1"/>
                </a:solidFill>
                <a:latin typeface="+mn-lt"/>
              </a:rPr>
              <a:t>The proposed research will include data from approximately 500 subjects being screened for three bacterial sexually transmitted diseases (STDs) at an inner city STD clinic. The final dataset will include self-reported demographic and behavioral data from interviews with the subjects and laboratory data from urine specimens provided. Because the STDs being studied are reportable diseases, we will be collecting identifying information. Even though the final dataset will be stripped of identifiers prior to release for sharing, we believe that there remains the possibility of deductive disclosure of subjects with unusual characteristics. Thus, we will make the data and associated documentation available to users only under a data-sharing agreement that provides for: (1) a commitment to using the data only for research purposes and not to identify any individual participant; (2) a commitment to securing the data using appropriate computer technology; and (3) a commitment to destroying or returning the data after analyses are completed. </a:t>
            </a:r>
          </a:p>
        </p:txBody>
      </p:sp>
    </p:spTree>
    <p:extLst>
      <p:ext uri="{BB962C8B-B14F-4D97-AF65-F5344CB8AC3E}">
        <p14:creationId xmlns:p14="http://schemas.microsoft.com/office/powerpoint/2010/main" val="173324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228600"/>
            <a:ext cx="8763000" cy="1143000"/>
          </a:xfrm>
        </p:spPr>
        <p:txBody>
          <a:bodyPr/>
          <a:lstStyle/>
          <a:p>
            <a:r>
              <a:rPr lang="en-US" dirty="0"/>
              <a:t>Data Sharing Plan</a:t>
            </a:r>
            <a:br>
              <a:rPr lang="en-US" dirty="0"/>
            </a:br>
            <a:r>
              <a:rPr lang="en-US" sz="3600" dirty="0"/>
              <a:t>Example 3 (rationale for not sharing)</a:t>
            </a:r>
          </a:p>
        </p:txBody>
      </p:sp>
      <p:sp>
        <p:nvSpPr>
          <p:cNvPr id="4" name="Rectangle 3"/>
          <p:cNvSpPr/>
          <p:nvPr/>
        </p:nvSpPr>
        <p:spPr>
          <a:xfrm>
            <a:off x="228600" y="2157413"/>
            <a:ext cx="8610600" cy="2308324"/>
          </a:xfrm>
          <a:prstGeom prst="rect">
            <a:avLst/>
          </a:prstGeom>
        </p:spPr>
        <p:txBody>
          <a:bodyPr>
            <a:spAutoFit/>
          </a:bodyPr>
          <a:lstStyle/>
          <a:p>
            <a:pPr>
              <a:defRPr/>
            </a:pPr>
            <a:r>
              <a:rPr lang="en-US" dirty="0">
                <a:solidFill>
                  <a:schemeClr val="bg1"/>
                </a:solidFill>
                <a:latin typeface="+mn-lt"/>
              </a:rPr>
              <a:t>The proposed research will involve a small sample (less than 20 subjects) recruited from clinical facilities in the New York City area with Williams syndrome. This rare craniofacial disorder is associated with distinguishing facial features, as well as mental retardation. Even with the removal of all identifiers, we believe that it would be difficult if not impossible to protect the identities of subjects given the physical characteristics of subjects, the type of clinical data (including imaging) that we will be collecting, and the relatively restricted area from which we are recruiting subjects. Therefore, we are not planning to share the data. </a:t>
            </a:r>
          </a:p>
        </p:txBody>
      </p:sp>
    </p:spTree>
    <p:extLst>
      <p:ext uri="{BB962C8B-B14F-4D97-AF65-F5344CB8AC3E}">
        <p14:creationId xmlns:p14="http://schemas.microsoft.com/office/powerpoint/2010/main" val="136909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E2CF6D-4112-B04D-BD1B-98790C12F73F}"/>
              </a:ext>
            </a:extLst>
          </p:cNvPr>
          <p:cNvSpPr>
            <a:spLocks noGrp="1"/>
          </p:cNvSpPr>
          <p:nvPr>
            <p:ph type="ctrTitle"/>
          </p:nvPr>
        </p:nvSpPr>
        <p:spPr/>
        <p:txBody>
          <a:bodyPr/>
          <a:lstStyle/>
          <a:p>
            <a:r>
              <a:rPr lang="en-US" dirty="0"/>
              <a:t>Monitoring and logging usage</a:t>
            </a:r>
            <a:br>
              <a:rPr lang="en-US" dirty="0"/>
            </a:br>
            <a:endParaRPr lang="en-US" dirty="0"/>
          </a:p>
        </p:txBody>
      </p:sp>
      <p:sp>
        <p:nvSpPr>
          <p:cNvPr id="5" name="Subtitle 4">
            <a:extLst>
              <a:ext uri="{FF2B5EF4-FFF2-40B4-BE49-F238E27FC236}">
                <a16:creationId xmlns:a16="http://schemas.microsoft.com/office/drawing/2014/main" id="{1E5E7CF4-9A29-7449-B4ED-160CAC374C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976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6F74-EAC9-2448-98DF-240DE6AA34EF}"/>
              </a:ext>
            </a:extLst>
          </p:cNvPr>
          <p:cNvSpPr>
            <a:spLocks noGrp="1"/>
          </p:cNvSpPr>
          <p:nvPr>
            <p:ph type="title"/>
          </p:nvPr>
        </p:nvSpPr>
        <p:spPr/>
        <p:txBody>
          <a:bodyPr/>
          <a:lstStyle/>
          <a:p>
            <a:r>
              <a:rPr lang="en-US" dirty="0"/>
              <a:t>Three main monitoring points</a:t>
            </a:r>
          </a:p>
        </p:txBody>
      </p:sp>
      <p:sp>
        <p:nvSpPr>
          <p:cNvPr id="3" name="Content Placeholder 2">
            <a:extLst>
              <a:ext uri="{FF2B5EF4-FFF2-40B4-BE49-F238E27FC236}">
                <a16:creationId xmlns:a16="http://schemas.microsoft.com/office/drawing/2014/main" id="{6D57FDCE-877F-E842-AABC-91843ACD1B11}"/>
              </a:ext>
            </a:extLst>
          </p:cNvPr>
          <p:cNvSpPr>
            <a:spLocks noGrp="1"/>
          </p:cNvSpPr>
          <p:nvPr>
            <p:ph idx="1"/>
          </p:nvPr>
        </p:nvSpPr>
        <p:spPr/>
        <p:txBody>
          <a:bodyPr>
            <a:normAutofit/>
          </a:bodyPr>
          <a:lstStyle/>
          <a:p>
            <a:r>
              <a:rPr lang="en-US" dirty="0"/>
              <a:t>Query run times</a:t>
            </a:r>
          </a:p>
          <a:p>
            <a:endParaRPr lang="en-US" dirty="0"/>
          </a:p>
          <a:p>
            <a:r>
              <a:rPr lang="en-US" dirty="0"/>
              <a:t>Process run times</a:t>
            </a:r>
          </a:p>
          <a:p>
            <a:endParaRPr lang="en-US" dirty="0"/>
          </a:p>
          <a:p>
            <a:r>
              <a:rPr lang="en-US" dirty="0"/>
              <a:t>Resource usage</a:t>
            </a:r>
          </a:p>
          <a:p>
            <a:pPr marL="0" indent="0">
              <a:buNone/>
            </a:pPr>
            <a:endParaRPr lang="en-US" dirty="0"/>
          </a:p>
        </p:txBody>
      </p:sp>
    </p:spTree>
    <p:extLst>
      <p:ext uri="{BB962C8B-B14F-4D97-AF65-F5344CB8AC3E}">
        <p14:creationId xmlns:p14="http://schemas.microsoft.com/office/powerpoint/2010/main" val="3288408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CFCD-2C68-C746-AE2E-BB55618E578C}"/>
              </a:ext>
            </a:extLst>
          </p:cNvPr>
          <p:cNvSpPr>
            <a:spLocks noGrp="1"/>
          </p:cNvSpPr>
          <p:nvPr>
            <p:ph type="title"/>
          </p:nvPr>
        </p:nvSpPr>
        <p:spPr/>
        <p:txBody>
          <a:bodyPr/>
          <a:lstStyle/>
          <a:p>
            <a:r>
              <a:rPr lang="en-US" dirty="0"/>
              <a:t>Resource usage</a:t>
            </a:r>
          </a:p>
        </p:txBody>
      </p:sp>
      <p:sp>
        <p:nvSpPr>
          <p:cNvPr id="3" name="Content Placeholder 2">
            <a:extLst>
              <a:ext uri="{FF2B5EF4-FFF2-40B4-BE49-F238E27FC236}">
                <a16:creationId xmlns:a16="http://schemas.microsoft.com/office/drawing/2014/main" id="{826307B1-E1A3-024E-B55F-3254C240B0B1}"/>
              </a:ext>
            </a:extLst>
          </p:cNvPr>
          <p:cNvSpPr>
            <a:spLocks noGrp="1"/>
          </p:cNvSpPr>
          <p:nvPr>
            <p:ph idx="1"/>
          </p:nvPr>
        </p:nvSpPr>
        <p:spPr/>
        <p:txBody>
          <a:bodyPr>
            <a:normAutofit fontScale="70000" lnSpcReduction="20000"/>
          </a:bodyPr>
          <a:lstStyle/>
          <a:p>
            <a:r>
              <a:rPr lang="en-US" dirty="0"/>
              <a:t>Load</a:t>
            </a:r>
          </a:p>
          <a:p>
            <a:pPr lvl="1"/>
            <a:r>
              <a:rPr lang="en-US" dirty="0"/>
              <a:t>An “overall” metric</a:t>
            </a:r>
          </a:p>
          <a:p>
            <a:endParaRPr lang="en-US" dirty="0"/>
          </a:p>
          <a:p>
            <a:r>
              <a:rPr lang="en-US" dirty="0"/>
              <a:t>CPU</a:t>
            </a:r>
          </a:p>
          <a:p>
            <a:pPr lvl="1"/>
            <a:r>
              <a:rPr lang="en-US" dirty="0"/>
              <a:t>Process usage</a:t>
            </a:r>
          </a:p>
          <a:p>
            <a:endParaRPr lang="en-US" dirty="0"/>
          </a:p>
          <a:p>
            <a:r>
              <a:rPr lang="en-US" dirty="0"/>
              <a:t>Memory</a:t>
            </a:r>
          </a:p>
          <a:p>
            <a:pPr lvl="1"/>
            <a:r>
              <a:rPr lang="en-US" dirty="0"/>
              <a:t>DB space</a:t>
            </a:r>
          </a:p>
          <a:p>
            <a:endParaRPr lang="en-US" dirty="0"/>
          </a:p>
          <a:p>
            <a:r>
              <a:rPr lang="en-US" dirty="0"/>
              <a:t>Disk</a:t>
            </a:r>
          </a:p>
          <a:p>
            <a:pPr lvl="1"/>
            <a:r>
              <a:rPr lang="en-US" dirty="0"/>
              <a:t>Read/write operations</a:t>
            </a:r>
          </a:p>
          <a:p>
            <a:pPr lvl="1"/>
            <a:r>
              <a:rPr lang="en-US" dirty="0"/>
              <a:t>Latency</a:t>
            </a:r>
          </a:p>
          <a:p>
            <a:pPr lvl="1"/>
            <a:r>
              <a:rPr lang="en-US" dirty="0"/>
              <a:t>Usage</a:t>
            </a:r>
          </a:p>
        </p:txBody>
      </p:sp>
    </p:spTree>
    <p:extLst>
      <p:ext uri="{BB962C8B-B14F-4D97-AF65-F5344CB8AC3E}">
        <p14:creationId xmlns:p14="http://schemas.microsoft.com/office/powerpoint/2010/main" val="200844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C731-C2CF-6945-AFF3-E7C7C0A0B625}"/>
              </a:ext>
            </a:extLst>
          </p:cNvPr>
          <p:cNvSpPr>
            <a:spLocks noGrp="1"/>
          </p:cNvSpPr>
          <p:nvPr>
            <p:ph type="title"/>
          </p:nvPr>
        </p:nvSpPr>
        <p:spPr/>
        <p:txBody>
          <a:bodyPr/>
          <a:lstStyle/>
          <a:p>
            <a:r>
              <a:rPr lang="en-US" dirty="0"/>
              <a:t>Query analysis</a:t>
            </a:r>
          </a:p>
        </p:txBody>
      </p:sp>
      <p:sp>
        <p:nvSpPr>
          <p:cNvPr id="3" name="Content Placeholder 2">
            <a:extLst>
              <a:ext uri="{FF2B5EF4-FFF2-40B4-BE49-F238E27FC236}">
                <a16:creationId xmlns:a16="http://schemas.microsoft.com/office/drawing/2014/main" id="{E66BC03D-7D3C-3948-BEF0-B50D97F21193}"/>
              </a:ext>
            </a:extLst>
          </p:cNvPr>
          <p:cNvSpPr>
            <a:spLocks noGrp="1"/>
          </p:cNvSpPr>
          <p:nvPr>
            <p:ph idx="1"/>
          </p:nvPr>
        </p:nvSpPr>
        <p:spPr/>
        <p:txBody>
          <a:bodyPr/>
          <a:lstStyle/>
          <a:p>
            <a:r>
              <a:rPr lang="en-US" dirty="0"/>
              <a:t>Slow query times</a:t>
            </a:r>
          </a:p>
          <a:p>
            <a:pPr lvl="1"/>
            <a:r>
              <a:rPr lang="en-US" dirty="0"/>
              <a:t>Disk I/O</a:t>
            </a:r>
          </a:p>
          <a:p>
            <a:pPr lvl="1"/>
            <a:r>
              <a:rPr lang="en-US" dirty="0"/>
              <a:t>Memory</a:t>
            </a:r>
          </a:p>
          <a:p>
            <a:pPr lvl="1"/>
            <a:r>
              <a:rPr lang="en-US" dirty="0"/>
              <a:t>CPU</a:t>
            </a:r>
          </a:p>
          <a:p>
            <a:r>
              <a:rPr lang="en-US" dirty="0"/>
              <a:t>Number of JOINs required</a:t>
            </a:r>
          </a:p>
          <a:p>
            <a:pPr lvl="1"/>
            <a:r>
              <a:rPr lang="en-US" dirty="0"/>
              <a:t>Indexing can help reduce these</a:t>
            </a:r>
          </a:p>
          <a:p>
            <a:r>
              <a:rPr lang="en-US" dirty="0"/>
              <a:t>Number of temporary tables required</a:t>
            </a:r>
          </a:p>
        </p:txBody>
      </p:sp>
    </p:spTree>
    <p:extLst>
      <p:ext uri="{BB962C8B-B14F-4D97-AF65-F5344CB8AC3E}">
        <p14:creationId xmlns:p14="http://schemas.microsoft.com/office/powerpoint/2010/main" val="1081540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F74D3E-7FEE-1044-A0E3-6BA2B94D0AFD}"/>
              </a:ext>
            </a:extLst>
          </p:cNvPr>
          <p:cNvSpPr>
            <a:spLocks noGrp="1"/>
          </p:cNvSpPr>
          <p:nvPr>
            <p:ph type="ctrTitle"/>
          </p:nvPr>
        </p:nvSpPr>
        <p:spPr/>
        <p:txBody>
          <a:bodyPr/>
          <a:lstStyle/>
          <a:p>
            <a:r>
              <a:rPr lang="en-US" dirty="0"/>
              <a:t>In </a:t>
            </a:r>
            <a:r>
              <a:rPr lang="en-US" dirty="0" err="1"/>
              <a:t>REDCap</a:t>
            </a:r>
            <a:r>
              <a:rPr lang="en-US" dirty="0"/>
              <a:t>, you can’t monitor performance</a:t>
            </a:r>
          </a:p>
        </p:txBody>
      </p:sp>
      <p:sp>
        <p:nvSpPr>
          <p:cNvPr id="5" name="Subtitle 4">
            <a:extLst>
              <a:ext uri="{FF2B5EF4-FFF2-40B4-BE49-F238E27FC236}">
                <a16:creationId xmlns:a16="http://schemas.microsoft.com/office/drawing/2014/main" id="{FF8CDCDB-A699-8941-89B3-541B9942B043}"/>
              </a:ext>
            </a:extLst>
          </p:cNvPr>
          <p:cNvSpPr>
            <a:spLocks noGrp="1"/>
          </p:cNvSpPr>
          <p:nvPr>
            <p:ph type="subTitle" idx="1"/>
          </p:nvPr>
        </p:nvSpPr>
        <p:spPr>
          <a:xfrm>
            <a:off x="1066800" y="3886200"/>
            <a:ext cx="6629400" cy="1752600"/>
          </a:xfrm>
        </p:spPr>
        <p:txBody>
          <a:bodyPr/>
          <a:lstStyle/>
          <a:p>
            <a:r>
              <a:rPr lang="en-US" dirty="0"/>
              <a:t>But you don’t have to, because the system administrators do it for you!</a:t>
            </a:r>
          </a:p>
        </p:txBody>
      </p:sp>
    </p:spTree>
    <p:extLst>
      <p:ext uri="{BB962C8B-B14F-4D97-AF65-F5344CB8AC3E}">
        <p14:creationId xmlns:p14="http://schemas.microsoft.com/office/powerpoint/2010/main" val="40549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79F2-7C43-D94C-A4E9-F85D193BB388}"/>
              </a:ext>
            </a:extLst>
          </p:cNvPr>
          <p:cNvSpPr>
            <a:spLocks noGrp="1"/>
          </p:cNvSpPr>
          <p:nvPr>
            <p:ph type="title"/>
          </p:nvPr>
        </p:nvSpPr>
        <p:spPr/>
        <p:txBody>
          <a:bodyPr/>
          <a:lstStyle/>
          <a:p>
            <a:r>
              <a:rPr lang="en-US" dirty="0"/>
              <a:t>Agenda for today</a:t>
            </a:r>
          </a:p>
        </p:txBody>
      </p:sp>
      <p:sp>
        <p:nvSpPr>
          <p:cNvPr id="3" name="Content Placeholder 2">
            <a:extLst>
              <a:ext uri="{FF2B5EF4-FFF2-40B4-BE49-F238E27FC236}">
                <a16:creationId xmlns:a16="http://schemas.microsoft.com/office/drawing/2014/main" id="{7E44EBEC-E186-8842-BEE4-52D1885BCE26}"/>
              </a:ext>
            </a:extLst>
          </p:cNvPr>
          <p:cNvSpPr>
            <a:spLocks noGrp="1"/>
          </p:cNvSpPr>
          <p:nvPr>
            <p:ph idx="1"/>
          </p:nvPr>
        </p:nvSpPr>
        <p:spPr/>
        <p:txBody>
          <a:bodyPr>
            <a:normAutofit fontScale="77500" lnSpcReduction="20000"/>
          </a:bodyPr>
          <a:lstStyle/>
          <a:p>
            <a:r>
              <a:rPr lang="en-US" dirty="0"/>
              <a:t>Review of Assignment 12</a:t>
            </a:r>
          </a:p>
          <a:p>
            <a:endParaRPr lang="en-US" dirty="0"/>
          </a:p>
          <a:p>
            <a:r>
              <a:rPr lang="en-US" dirty="0"/>
              <a:t>Special considerations for databases used in biomedical research</a:t>
            </a:r>
          </a:p>
          <a:p>
            <a:endParaRPr lang="en-US" dirty="0"/>
          </a:p>
          <a:p>
            <a:r>
              <a:rPr lang="en-US" dirty="0"/>
              <a:t>Monitoring and logging usage</a:t>
            </a:r>
          </a:p>
          <a:p>
            <a:endParaRPr lang="en-US" dirty="0"/>
          </a:p>
          <a:p>
            <a:r>
              <a:rPr lang="en-US" dirty="0"/>
              <a:t>Database security</a:t>
            </a:r>
          </a:p>
          <a:p>
            <a:endParaRPr lang="en-US" dirty="0"/>
          </a:p>
          <a:p>
            <a:r>
              <a:rPr lang="en-US" dirty="0"/>
              <a:t>Ensuring data integrity</a:t>
            </a:r>
          </a:p>
          <a:p>
            <a:pPr marL="0" indent="0">
              <a:buNone/>
            </a:pPr>
            <a:endParaRPr lang="en-US" dirty="0"/>
          </a:p>
          <a:p>
            <a:r>
              <a:rPr lang="en-US" dirty="0"/>
              <a:t>Data management plans</a:t>
            </a:r>
          </a:p>
        </p:txBody>
      </p:sp>
    </p:spTree>
    <p:extLst>
      <p:ext uri="{BB962C8B-B14F-4D97-AF65-F5344CB8AC3E}">
        <p14:creationId xmlns:p14="http://schemas.microsoft.com/office/powerpoint/2010/main" val="2489712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7C5B53-913E-AF48-B016-2A383943E652}"/>
              </a:ext>
            </a:extLst>
          </p:cNvPr>
          <p:cNvSpPr>
            <a:spLocks noGrp="1"/>
          </p:cNvSpPr>
          <p:nvPr>
            <p:ph type="ctrTitle"/>
          </p:nvPr>
        </p:nvSpPr>
        <p:spPr/>
        <p:txBody>
          <a:bodyPr/>
          <a:lstStyle/>
          <a:p>
            <a:r>
              <a:rPr lang="en-US" dirty="0"/>
              <a:t>In MySQL, you can monitor DB performance as:</a:t>
            </a:r>
          </a:p>
        </p:txBody>
      </p:sp>
      <p:sp>
        <p:nvSpPr>
          <p:cNvPr id="5" name="Subtitle 4">
            <a:extLst>
              <a:ext uri="{FF2B5EF4-FFF2-40B4-BE49-F238E27FC236}">
                <a16:creationId xmlns:a16="http://schemas.microsoft.com/office/drawing/2014/main" id="{C88173F7-A31C-ED45-9B6B-83E0611D1A53}"/>
              </a:ext>
            </a:extLst>
          </p:cNvPr>
          <p:cNvSpPr>
            <a:spLocks noGrp="1"/>
          </p:cNvSpPr>
          <p:nvPr>
            <p:ph type="subTitle" idx="1"/>
          </p:nvPr>
        </p:nvSpPr>
        <p:spPr>
          <a:xfrm>
            <a:off x="152400" y="3886200"/>
            <a:ext cx="8763000" cy="1752600"/>
          </a:xfrm>
        </p:spPr>
        <p:txBody>
          <a:bodyPr>
            <a:normAutofit/>
          </a:bodyPr>
          <a:lstStyle/>
          <a:p>
            <a:r>
              <a:rPr lang="en-US" sz="2800" dirty="0" err="1"/>
              <a:t>mysqladmin</a:t>
            </a:r>
            <a:r>
              <a:rPr lang="en-US" sz="2800" dirty="0"/>
              <a:t> -u root -p extended-status </a:t>
            </a:r>
            <a:r>
              <a:rPr lang="en-US" sz="2800" dirty="0" err="1"/>
              <a:t>processlist</a:t>
            </a:r>
            <a:endParaRPr lang="en-US" sz="2800" dirty="0"/>
          </a:p>
        </p:txBody>
      </p:sp>
      <p:sp>
        <p:nvSpPr>
          <p:cNvPr id="7" name="Rectangle 6">
            <a:extLst>
              <a:ext uri="{FF2B5EF4-FFF2-40B4-BE49-F238E27FC236}">
                <a16:creationId xmlns:a16="http://schemas.microsoft.com/office/drawing/2014/main" id="{A169DAE7-FECB-5943-807E-BFDE08BFF2C3}"/>
              </a:ext>
            </a:extLst>
          </p:cNvPr>
          <p:cNvSpPr/>
          <p:nvPr/>
        </p:nvSpPr>
        <p:spPr>
          <a:xfrm>
            <a:off x="1371600" y="5181600"/>
            <a:ext cx="6096000" cy="369332"/>
          </a:xfrm>
          <a:prstGeom prst="rect">
            <a:avLst/>
          </a:prstGeom>
        </p:spPr>
        <p:txBody>
          <a:bodyPr wrap="square">
            <a:spAutoFit/>
          </a:bodyPr>
          <a:lstStyle/>
          <a:p>
            <a:r>
              <a:rPr lang="en-US" dirty="0">
                <a:hlinkClick r:id="rId2"/>
              </a:rPr>
              <a:t>https://dev.mysql.com/doc/refman/5.6/en/mysqladmin.html</a:t>
            </a:r>
            <a:r>
              <a:rPr lang="en-US" dirty="0"/>
              <a:t> </a:t>
            </a:r>
          </a:p>
        </p:txBody>
      </p:sp>
    </p:spTree>
    <p:extLst>
      <p:ext uri="{BB962C8B-B14F-4D97-AF65-F5344CB8AC3E}">
        <p14:creationId xmlns:p14="http://schemas.microsoft.com/office/powerpoint/2010/main" val="707087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FE79D-232E-6044-B1E6-E3200972DA2B}"/>
              </a:ext>
            </a:extLst>
          </p:cNvPr>
          <p:cNvSpPr>
            <a:spLocks noGrp="1"/>
          </p:cNvSpPr>
          <p:nvPr>
            <p:ph type="title"/>
          </p:nvPr>
        </p:nvSpPr>
        <p:spPr>
          <a:xfrm>
            <a:off x="152400" y="274638"/>
            <a:ext cx="8839200" cy="1143000"/>
          </a:xfrm>
        </p:spPr>
        <p:txBody>
          <a:bodyPr/>
          <a:lstStyle/>
          <a:p>
            <a:r>
              <a:rPr lang="en-US" dirty="0"/>
              <a:t>You can write Neo4j performance metrics to a .csv file</a:t>
            </a:r>
          </a:p>
        </p:txBody>
      </p:sp>
      <p:sp>
        <p:nvSpPr>
          <p:cNvPr id="4" name="Rectangle 3">
            <a:extLst>
              <a:ext uri="{FF2B5EF4-FFF2-40B4-BE49-F238E27FC236}">
                <a16:creationId xmlns:a16="http://schemas.microsoft.com/office/drawing/2014/main" id="{0BA8A6E4-8537-8D41-AEB2-FD75A257F97E}"/>
              </a:ext>
            </a:extLst>
          </p:cNvPr>
          <p:cNvSpPr/>
          <p:nvPr/>
        </p:nvSpPr>
        <p:spPr>
          <a:xfrm>
            <a:off x="152400" y="2413338"/>
            <a:ext cx="8763000" cy="2308324"/>
          </a:xfrm>
          <a:prstGeom prst="rect">
            <a:avLst/>
          </a:prstGeom>
        </p:spPr>
        <p:txBody>
          <a:bodyPr wrap="square">
            <a:spAutoFit/>
          </a:bodyPr>
          <a:lstStyle/>
          <a:p>
            <a:r>
              <a:rPr lang="en-US" dirty="0">
                <a:solidFill>
                  <a:schemeClr val="bg1"/>
                </a:solidFill>
              </a:rPr>
              <a:t># Enable the CSV exporter. Default is 'false'. </a:t>
            </a:r>
            <a:r>
              <a:rPr lang="en-US" b="1" dirty="0" err="1">
                <a:solidFill>
                  <a:schemeClr val="bg1"/>
                </a:solidFill>
              </a:rPr>
              <a:t>metrics.csv.enabled</a:t>
            </a:r>
            <a:r>
              <a:rPr lang="en-US" b="1" dirty="0">
                <a:solidFill>
                  <a:schemeClr val="bg1"/>
                </a:solidFill>
              </a:rPr>
              <a:t>=true</a:t>
            </a:r>
          </a:p>
          <a:p>
            <a:r>
              <a:rPr lang="en-US" dirty="0">
                <a:solidFill>
                  <a:schemeClr val="bg1"/>
                </a:solidFill>
              </a:rPr>
              <a:t> </a:t>
            </a:r>
          </a:p>
          <a:p>
            <a:r>
              <a:rPr lang="en-US" dirty="0">
                <a:solidFill>
                  <a:schemeClr val="bg1"/>
                </a:solidFill>
              </a:rPr>
              <a:t># Directory path for output files. </a:t>
            </a:r>
          </a:p>
          <a:p>
            <a:r>
              <a:rPr lang="en-US" dirty="0">
                <a:solidFill>
                  <a:schemeClr val="bg1"/>
                </a:solidFill>
              </a:rPr>
              <a:t># Default is a "metrics" directory under NEO4J_HOME.</a:t>
            </a:r>
          </a:p>
          <a:p>
            <a:endParaRPr lang="en-US" dirty="0">
              <a:solidFill>
                <a:schemeClr val="bg1"/>
              </a:solidFill>
            </a:endParaRPr>
          </a:p>
          <a:p>
            <a:r>
              <a:rPr lang="en-US" dirty="0">
                <a:solidFill>
                  <a:schemeClr val="bg1"/>
                </a:solidFill>
              </a:rPr>
              <a:t>#</a:t>
            </a:r>
            <a:r>
              <a:rPr lang="en-US" dirty="0" err="1">
                <a:solidFill>
                  <a:schemeClr val="bg1"/>
                </a:solidFill>
              </a:rPr>
              <a:t>dbms.directories.metrics</a:t>
            </a:r>
            <a:r>
              <a:rPr lang="en-US" dirty="0">
                <a:solidFill>
                  <a:schemeClr val="bg1"/>
                </a:solidFill>
              </a:rPr>
              <a:t>='/local/file/system/path’ </a:t>
            </a:r>
          </a:p>
          <a:p>
            <a:endParaRPr lang="en-US" dirty="0">
              <a:solidFill>
                <a:schemeClr val="bg1"/>
              </a:solidFill>
            </a:endParaRPr>
          </a:p>
          <a:p>
            <a:r>
              <a:rPr lang="en-US" dirty="0">
                <a:solidFill>
                  <a:schemeClr val="bg1"/>
                </a:solidFill>
              </a:rPr>
              <a:t># How often to store data. Default is 3 seconds. </a:t>
            </a:r>
            <a:r>
              <a:rPr lang="en-US" b="1" dirty="0" err="1">
                <a:solidFill>
                  <a:schemeClr val="bg1"/>
                </a:solidFill>
              </a:rPr>
              <a:t>metrics.csv.interval</a:t>
            </a:r>
            <a:r>
              <a:rPr lang="en-US" b="1" dirty="0">
                <a:solidFill>
                  <a:schemeClr val="bg1"/>
                </a:solidFill>
              </a:rPr>
              <a:t>=3s</a:t>
            </a:r>
          </a:p>
        </p:txBody>
      </p:sp>
    </p:spTree>
    <p:extLst>
      <p:ext uri="{BB962C8B-B14F-4D97-AF65-F5344CB8AC3E}">
        <p14:creationId xmlns:p14="http://schemas.microsoft.com/office/powerpoint/2010/main" val="2228822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BF442E-8C7E-704C-8173-51E32D2F9625}"/>
              </a:ext>
            </a:extLst>
          </p:cNvPr>
          <p:cNvSpPr>
            <a:spLocks noGrp="1"/>
          </p:cNvSpPr>
          <p:nvPr>
            <p:ph type="title"/>
          </p:nvPr>
        </p:nvSpPr>
        <p:spPr>
          <a:xfrm>
            <a:off x="381000" y="533400"/>
            <a:ext cx="8229600" cy="1143000"/>
          </a:xfrm>
        </p:spPr>
        <p:txBody>
          <a:bodyPr/>
          <a:lstStyle/>
          <a:p>
            <a:r>
              <a:rPr lang="en-US" dirty="0"/>
              <a:t>In Neo4j:</a:t>
            </a:r>
            <a:br>
              <a:rPr lang="en-US" dirty="0"/>
            </a:br>
            <a:r>
              <a:rPr lang="en-US" sz="2400" dirty="0">
                <a:hlinkClick r:id="rId2"/>
              </a:rPr>
              <a:t>https://neo4j.com/docs/operations-manual/current/monitoring/metrics/#metrics-enable</a:t>
            </a:r>
            <a:r>
              <a:rPr lang="en-US" sz="2400" dirty="0"/>
              <a:t> </a:t>
            </a:r>
            <a:br>
              <a:rPr lang="en-US" dirty="0"/>
            </a:br>
            <a:endParaRPr lang="en-US" dirty="0"/>
          </a:p>
        </p:txBody>
      </p:sp>
      <p:sp>
        <p:nvSpPr>
          <p:cNvPr id="5" name="Rectangle 4">
            <a:extLst>
              <a:ext uri="{FF2B5EF4-FFF2-40B4-BE49-F238E27FC236}">
                <a16:creationId xmlns:a16="http://schemas.microsoft.com/office/drawing/2014/main" id="{D032E8A4-CD35-624F-B018-83DECF599344}"/>
              </a:ext>
            </a:extLst>
          </p:cNvPr>
          <p:cNvSpPr/>
          <p:nvPr/>
        </p:nvSpPr>
        <p:spPr>
          <a:xfrm>
            <a:off x="31531" y="1905000"/>
            <a:ext cx="9144000" cy="4247317"/>
          </a:xfrm>
          <a:prstGeom prst="rect">
            <a:avLst/>
          </a:prstGeom>
        </p:spPr>
        <p:txBody>
          <a:bodyPr wrap="square">
            <a:spAutoFit/>
          </a:bodyPr>
          <a:lstStyle/>
          <a:p>
            <a:r>
              <a:rPr lang="en-US" dirty="0">
                <a:solidFill>
                  <a:schemeClr val="bg1"/>
                </a:solidFill>
              </a:rPr>
              <a:t># Setting for enabling all supported metrics. </a:t>
            </a:r>
            <a:r>
              <a:rPr lang="en-US" b="1" dirty="0" err="1">
                <a:solidFill>
                  <a:schemeClr val="bg1"/>
                </a:solidFill>
              </a:rPr>
              <a:t>metrics.enabled</a:t>
            </a:r>
            <a:r>
              <a:rPr lang="en-US" b="1" dirty="0">
                <a:solidFill>
                  <a:schemeClr val="bg1"/>
                </a:solidFill>
              </a:rPr>
              <a:t>=true </a:t>
            </a:r>
          </a:p>
          <a:p>
            <a:endParaRPr lang="en-US" dirty="0">
              <a:solidFill>
                <a:schemeClr val="bg1"/>
              </a:solidFill>
            </a:endParaRPr>
          </a:p>
          <a:p>
            <a:r>
              <a:rPr lang="en-US" dirty="0">
                <a:solidFill>
                  <a:schemeClr val="bg1"/>
                </a:solidFill>
              </a:rPr>
              <a:t># Setting for enabling all Neo4j specific metrics. </a:t>
            </a:r>
            <a:r>
              <a:rPr lang="en-US" b="1" dirty="0">
                <a:solidFill>
                  <a:schemeClr val="bg1"/>
                </a:solidFill>
              </a:rPr>
              <a:t>metrics.neo4j.enabled=true</a:t>
            </a:r>
          </a:p>
          <a:p>
            <a:endParaRPr lang="en-US" b="1" dirty="0">
              <a:solidFill>
                <a:schemeClr val="bg1"/>
              </a:solidFill>
            </a:endParaRPr>
          </a:p>
          <a:p>
            <a:r>
              <a:rPr lang="en-US" dirty="0">
                <a:solidFill>
                  <a:schemeClr val="bg1"/>
                </a:solidFill>
              </a:rPr>
              <a:t># Setting for exposing metrics about transactions; number of transactions started, committed, etc. </a:t>
            </a:r>
            <a:r>
              <a:rPr lang="en-US" b="1" dirty="0">
                <a:solidFill>
                  <a:schemeClr val="bg1"/>
                </a:solidFill>
              </a:rPr>
              <a:t>metrics.neo4j.tx.enabled=true </a:t>
            </a:r>
          </a:p>
          <a:p>
            <a:endParaRPr lang="en-US" dirty="0">
              <a:solidFill>
                <a:schemeClr val="bg1"/>
              </a:solidFill>
            </a:endParaRPr>
          </a:p>
          <a:p>
            <a:r>
              <a:rPr lang="en-US" dirty="0">
                <a:solidFill>
                  <a:schemeClr val="bg1"/>
                </a:solidFill>
              </a:rPr>
              <a:t># Setting for exposing metrics about the Neo4j page cache; page faults, evictions, flushes and exceptions, etc. </a:t>
            </a:r>
            <a:r>
              <a:rPr lang="en-US" b="1" dirty="0">
                <a:solidFill>
                  <a:schemeClr val="bg1"/>
                </a:solidFill>
              </a:rPr>
              <a:t>metrics.neo4j.pagecache.enabled=true </a:t>
            </a:r>
          </a:p>
          <a:p>
            <a:endParaRPr lang="en-US" dirty="0">
              <a:solidFill>
                <a:schemeClr val="bg1"/>
              </a:solidFill>
            </a:endParaRPr>
          </a:p>
          <a:p>
            <a:r>
              <a:rPr lang="en-US" dirty="0">
                <a:solidFill>
                  <a:schemeClr val="bg1"/>
                </a:solidFill>
              </a:rPr>
              <a:t># Setting for exposing metrics about approximately entities are in the database; nodes, relationships, properties, etc. </a:t>
            </a:r>
            <a:r>
              <a:rPr lang="en-US" b="1" dirty="0">
                <a:solidFill>
                  <a:schemeClr val="bg1"/>
                </a:solidFill>
              </a:rPr>
              <a:t>metrics.neo4j.counts.enabled=true </a:t>
            </a:r>
          </a:p>
          <a:p>
            <a:endParaRPr lang="en-US" dirty="0">
              <a:solidFill>
                <a:schemeClr val="bg1"/>
              </a:solidFill>
            </a:endParaRPr>
          </a:p>
          <a:p>
            <a:r>
              <a:rPr lang="en-US" dirty="0">
                <a:solidFill>
                  <a:schemeClr val="bg1"/>
                </a:solidFill>
              </a:rPr>
              <a:t># Setting for exposing metrics about the network usage of the HA cluster component. </a:t>
            </a:r>
            <a:r>
              <a:rPr lang="en-US" b="1" dirty="0">
                <a:solidFill>
                  <a:schemeClr val="bg1"/>
                </a:solidFill>
              </a:rPr>
              <a:t>metrics.neo4j.network.enabled=true</a:t>
            </a:r>
          </a:p>
        </p:txBody>
      </p:sp>
    </p:spTree>
    <p:extLst>
      <p:ext uri="{BB962C8B-B14F-4D97-AF65-F5344CB8AC3E}">
        <p14:creationId xmlns:p14="http://schemas.microsoft.com/office/powerpoint/2010/main" val="2518823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Data Management Plans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6953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CC2C967-18A0-FC48-ACC6-373976D70B16}"/>
              </a:ext>
            </a:extLst>
          </p:cNvPr>
          <p:cNvSpPr>
            <a:spLocks noGrp="1" noChangeArrowheads="1"/>
          </p:cNvSpPr>
          <p:nvPr>
            <p:ph type="title"/>
          </p:nvPr>
        </p:nvSpPr>
        <p:spPr/>
        <p:txBody>
          <a:bodyPr/>
          <a:lstStyle/>
          <a:p>
            <a:r>
              <a:rPr lang="en-US" altLang="en-US"/>
              <a:t>The Data Management Plan</a:t>
            </a:r>
          </a:p>
        </p:txBody>
      </p:sp>
      <p:sp>
        <p:nvSpPr>
          <p:cNvPr id="32771" name="Rectangle 3">
            <a:extLst>
              <a:ext uri="{FF2B5EF4-FFF2-40B4-BE49-F238E27FC236}">
                <a16:creationId xmlns:a16="http://schemas.microsoft.com/office/drawing/2014/main" id="{B0486913-9F93-BB44-B980-2A3C44CDACEC}"/>
              </a:ext>
            </a:extLst>
          </p:cNvPr>
          <p:cNvSpPr>
            <a:spLocks noGrp="1" noChangeArrowheads="1"/>
          </p:cNvSpPr>
          <p:nvPr>
            <p:ph type="body" idx="1"/>
          </p:nvPr>
        </p:nvSpPr>
        <p:spPr>
          <a:xfrm>
            <a:off x="304800" y="1828800"/>
            <a:ext cx="8686800" cy="4724400"/>
          </a:xfrm>
        </p:spPr>
        <p:txBody>
          <a:bodyPr/>
          <a:lstStyle/>
          <a:p>
            <a:pPr>
              <a:lnSpc>
                <a:spcPct val="80000"/>
              </a:lnSpc>
            </a:pPr>
            <a:r>
              <a:rPr lang="en-US" altLang="en-US" sz="2800"/>
              <a:t>Defines standard operating procedures and timelines for:</a:t>
            </a:r>
          </a:p>
          <a:p>
            <a:pPr lvl="1">
              <a:lnSpc>
                <a:spcPct val="80000"/>
              </a:lnSpc>
            </a:pPr>
            <a:r>
              <a:rPr lang="en-US" altLang="en-US" sz="2400"/>
              <a:t>Data management</a:t>
            </a:r>
          </a:p>
          <a:p>
            <a:pPr lvl="1">
              <a:lnSpc>
                <a:spcPct val="80000"/>
              </a:lnSpc>
            </a:pPr>
            <a:r>
              <a:rPr lang="en-US" altLang="en-US" sz="2400"/>
              <a:t>Tracking</a:t>
            </a:r>
          </a:p>
          <a:p>
            <a:pPr lvl="1">
              <a:lnSpc>
                <a:spcPct val="80000"/>
              </a:lnSpc>
            </a:pPr>
            <a:r>
              <a:rPr lang="en-US" altLang="en-US" sz="2400"/>
              <a:t>Database specification</a:t>
            </a:r>
          </a:p>
          <a:p>
            <a:pPr lvl="1">
              <a:lnSpc>
                <a:spcPct val="80000"/>
              </a:lnSpc>
            </a:pPr>
            <a:r>
              <a:rPr lang="en-US" altLang="en-US" sz="2400"/>
              <a:t>Database programming validation</a:t>
            </a:r>
          </a:p>
          <a:p>
            <a:pPr lvl="1">
              <a:lnSpc>
                <a:spcPct val="80000"/>
              </a:lnSpc>
            </a:pPr>
            <a:r>
              <a:rPr lang="en-US" altLang="en-US" sz="2400"/>
              <a:t>Data entry procedures</a:t>
            </a:r>
          </a:p>
          <a:p>
            <a:pPr lvl="1">
              <a:lnSpc>
                <a:spcPct val="80000"/>
              </a:lnSpc>
            </a:pPr>
            <a:r>
              <a:rPr lang="en-US" altLang="en-US" sz="2400"/>
              <a:t>Data transfers from other media and/or sites</a:t>
            </a:r>
          </a:p>
          <a:p>
            <a:pPr lvl="1">
              <a:lnSpc>
                <a:spcPct val="80000"/>
              </a:lnSpc>
            </a:pPr>
            <a:r>
              <a:rPr lang="en-US" altLang="en-US" sz="2400"/>
              <a:t>Query generation</a:t>
            </a:r>
          </a:p>
          <a:p>
            <a:pPr lvl="1">
              <a:lnSpc>
                <a:spcPct val="80000"/>
              </a:lnSpc>
            </a:pPr>
            <a:r>
              <a:rPr lang="en-US" altLang="en-US" sz="2400"/>
              <a:t>Manual data reviews</a:t>
            </a:r>
          </a:p>
          <a:p>
            <a:pPr lvl="1">
              <a:lnSpc>
                <a:spcPct val="80000"/>
              </a:lnSpc>
            </a:pPr>
            <a:r>
              <a:rPr lang="en-US" altLang="en-US" sz="2400"/>
              <a:t>Case report form tracking and coding procedures</a:t>
            </a:r>
          </a:p>
          <a:p>
            <a:pPr lvl="1">
              <a:lnSpc>
                <a:spcPct val="80000"/>
              </a:lnSpc>
            </a:pPr>
            <a:r>
              <a:rPr lang="en-US" altLang="en-US" sz="2400"/>
              <a:t>Specification of final datasets</a:t>
            </a:r>
          </a:p>
        </p:txBody>
      </p:sp>
    </p:spTree>
    <p:extLst>
      <p:ext uri="{BB962C8B-B14F-4D97-AF65-F5344CB8AC3E}">
        <p14:creationId xmlns:p14="http://schemas.microsoft.com/office/powerpoint/2010/main" val="3829104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0C442F6-6FE8-E349-AE77-12E6344FCC9D}"/>
              </a:ext>
            </a:extLst>
          </p:cNvPr>
          <p:cNvSpPr>
            <a:spLocks noGrp="1" noChangeArrowheads="1"/>
          </p:cNvSpPr>
          <p:nvPr>
            <p:ph type="title"/>
          </p:nvPr>
        </p:nvSpPr>
        <p:spPr/>
        <p:txBody>
          <a:bodyPr/>
          <a:lstStyle/>
          <a:p>
            <a:r>
              <a:rPr lang="en-US" altLang="en-US"/>
              <a:t>The DMP Table of Contents</a:t>
            </a:r>
          </a:p>
        </p:txBody>
      </p:sp>
      <p:sp>
        <p:nvSpPr>
          <p:cNvPr id="33795" name="Rectangle 3">
            <a:extLst>
              <a:ext uri="{FF2B5EF4-FFF2-40B4-BE49-F238E27FC236}">
                <a16:creationId xmlns:a16="http://schemas.microsoft.com/office/drawing/2014/main" id="{A893749D-7C86-5844-9354-AEFDBC9D649C}"/>
              </a:ext>
            </a:extLst>
          </p:cNvPr>
          <p:cNvSpPr>
            <a:spLocks noGrp="1" noChangeArrowheads="1"/>
          </p:cNvSpPr>
          <p:nvPr>
            <p:ph type="body" idx="1"/>
          </p:nvPr>
        </p:nvSpPr>
        <p:spPr/>
        <p:txBody>
          <a:bodyPr/>
          <a:lstStyle/>
          <a:p>
            <a:pPr marL="533400" indent="-533400">
              <a:lnSpc>
                <a:spcPct val="90000"/>
              </a:lnSpc>
              <a:buFont typeface="Monotype Sorts" pitchFamily="2" charset="2"/>
              <a:buAutoNum type="arabicPeriod"/>
            </a:pPr>
            <a:r>
              <a:rPr lang="en-US" altLang="en-US" sz="2400"/>
              <a:t>Project team</a:t>
            </a:r>
          </a:p>
          <a:p>
            <a:pPr marL="533400" indent="-533400">
              <a:lnSpc>
                <a:spcPct val="90000"/>
              </a:lnSpc>
              <a:buFont typeface="Monotype Sorts" pitchFamily="2" charset="2"/>
              <a:buAutoNum type="arabicPeriod"/>
            </a:pPr>
            <a:r>
              <a:rPr lang="en-US" altLang="en-US" sz="2400"/>
              <a:t>Project timeline</a:t>
            </a:r>
          </a:p>
          <a:p>
            <a:pPr marL="533400" indent="-533400">
              <a:lnSpc>
                <a:spcPct val="90000"/>
              </a:lnSpc>
              <a:buFont typeface="Monotype Sorts" pitchFamily="2" charset="2"/>
              <a:buAutoNum type="arabicPeriod"/>
            </a:pPr>
            <a:r>
              <a:rPr lang="en-US" altLang="en-US" sz="2400"/>
              <a:t>CRF development and completion instructions</a:t>
            </a:r>
          </a:p>
          <a:p>
            <a:pPr marL="533400" indent="-533400">
              <a:lnSpc>
                <a:spcPct val="90000"/>
              </a:lnSpc>
              <a:buFont typeface="Monotype Sorts" pitchFamily="2" charset="2"/>
              <a:buAutoNum type="arabicPeriod"/>
            </a:pPr>
            <a:r>
              <a:rPr lang="en-US" altLang="en-US" sz="2400"/>
              <a:t>Screen designs and database development</a:t>
            </a:r>
          </a:p>
          <a:p>
            <a:pPr marL="533400" indent="-533400">
              <a:lnSpc>
                <a:spcPct val="90000"/>
              </a:lnSpc>
              <a:buFont typeface="Monotype Sorts" pitchFamily="2" charset="2"/>
              <a:buAutoNum type="arabicPeriod"/>
            </a:pPr>
            <a:r>
              <a:rPr lang="en-US" altLang="en-US" sz="2400"/>
              <a:t>Application development and validation</a:t>
            </a:r>
          </a:p>
          <a:p>
            <a:pPr marL="533400" indent="-533400">
              <a:lnSpc>
                <a:spcPct val="90000"/>
              </a:lnSpc>
              <a:buFont typeface="Monotype Sorts" pitchFamily="2" charset="2"/>
              <a:buAutoNum type="arabicPeriod"/>
            </a:pPr>
            <a:r>
              <a:rPr lang="en-US" altLang="en-US" sz="2400"/>
              <a:t>Backup procedures</a:t>
            </a:r>
          </a:p>
          <a:p>
            <a:pPr marL="533400" indent="-533400">
              <a:lnSpc>
                <a:spcPct val="90000"/>
              </a:lnSpc>
              <a:buFont typeface="Monotype Sorts" pitchFamily="2" charset="2"/>
              <a:buAutoNum type="arabicPeriod"/>
            </a:pPr>
            <a:r>
              <a:rPr lang="en-US" altLang="en-US" sz="2400"/>
              <a:t>Disaster recovery</a:t>
            </a:r>
          </a:p>
          <a:p>
            <a:pPr marL="533400" indent="-533400">
              <a:lnSpc>
                <a:spcPct val="90000"/>
              </a:lnSpc>
              <a:buFont typeface="Monotype Sorts" pitchFamily="2" charset="2"/>
              <a:buAutoNum type="arabicPeriod"/>
            </a:pPr>
            <a:r>
              <a:rPr lang="en-US" altLang="en-US" sz="2400"/>
              <a:t>Application Approval</a:t>
            </a:r>
          </a:p>
          <a:p>
            <a:pPr marL="533400" indent="-533400">
              <a:lnSpc>
                <a:spcPct val="90000"/>
              </a:lnSpc>
              <a:buFont typeface="Monotype Sorts" pitchFamily="2" charset="2"/>
              <a:buAutoNum type="arabicPeriod"/>
            </a:pPr>
            <a:r>
              <a:rPr lang="en-US" altLang="en-US" sz="2400"/>
              <a:t>User manuals and training</a:t>
            </a:r>
          </a:p>
          <a:p>
            <a:pPr marL="533400" indent="-533400">
              <a:lnSpc>
                <a:spcPct val="90000"/>
              </a:lnSpc>
              <a:buFont typeface="Monotype Sorts" pitchFamily="2" charset="2"/>
              <a:buAutoNum type="arabicPeriod"/>
            </a:pPr>
            <a:r>
              <a:rPr lang="en-US" altLang="en-US" sz="2400"/>
              <a:t>System maintenance</a:t>
            </a:r>
          </a:p>
          <a:p>
            <a:pPr marL="533400" indent="-533400">
              <a:lnSpc>
                <a:spcPct val="90000"/>
              </a:lnSpc>
            </a:pPr>
            <a:endParaRPr lang="en-US" altLang="en-US" sz="2400"/>
          </a:p>
        </p:txBody>
      </p:sp>
    </p:spTree>
    <p:extLst>
      <p:ext uri="{BB962C8B-B14F-4D97-AF65-F5344CB8AC3E}">
        <p14:creationId xmlns:p14="http://schemas.microsoft.com/office/powerpoint/2010/main" val="787608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FBFB2D4-2D40-484F-A86B-DB6083F8677E}"/>
              </a:ext>
            </a:extLst>
          </p:cNvPr>
          <p:cNvSpPr>
            <a:spLocks noGrp="1" noChangeArrowheads="1"/>
          </p:cNvSpPr>
          <p:nvPr>
            <p:ph type="title"/>
          </p:nvPr>
        </p:nvSpPr>
        <p:spPr>
          <a:xfrm>
            <a:off x="228600" y="228600"/>
            <a:ext cx="8686800" cy="1143000"/>
          </a:xfrm>
        </p:spPr>
        <p:txBody>
          <a:bodyPr/>
          <a:lstStyle/>
          <a:p>
            <a:r>
              <a:rPr lang="en-US" altLang="en-US" sz="4000"/>
              <a:t>The DMP Table of Contents, contd.</a:t>
            </a:r>
          </a:p>
        </p:txBody>
      </p:sp>
      <p:sp>
        <p:nvSpPr>
          <p:cNvPr id="34819" name="Rectangle 3">
            <a:extLst>
              <a:ext uri="{FF2B5EF4-FFF2-40B4-BE49-F238E27FC236}">
                <a16:creationId xmlns:a16="http://schemas.microsoft.com/office/drawing/2014/main" id="{D5A2EBE4-28CE-7844-836F-D164A43425E1}"/>
              </a:ext>
            </a:extLst>
          </p:cNvPr>
          <p:cNvSpPr>
            <a:spLocks noGrp="1" noChangeArrowheads="1"/>
          </p:cNvSpPr>
          <p:nvPr>
            <p:ph type="body" idx="1"/>
          </p:nvPr>
        </p:nvSpPr>
        <p:spPr/>
        <p:txBody>
          <a:bodyPr/>
          <a:lstStyle/>
          <a:p>
            <a:pPr marL="609600" indent="-609600">
              <a:lnSpc>
                <a:spcPct val="90000"/>
              </a:lnSpc>
              <a:buFont typeface="Monotype Sorts" pitchFamily="2" charset="2"/>
              <a:buAutoNum type="arabicPeriod" startAt="11"/>
            </a:pPr>
            <a:r>
              <a:rPr lang="en-US" altLang="en-US" sz="2400"/>
              <a:t>Change control procedures</a:t>
            </a:r>
          </a:p>
          <a:p>
            <a:pPr marL="609600" indent="-609600">
              <a:lnSpc>
                <a:spcPct val="90000"/>
              </a:lnSpc>
              <a:buFont typeface="Monotype Sorts" pitchFamily="2" charset="2"/>
              <a:buAutoNum type="arabicPeriod" startAt="11"/>
            </a:pPr>
            <a:r>
              <a:rPr lang="en-US" altLang="en-US" sz="2400"/>
              <a:t>Error handling procedures</a:t>
            </a:r>
          </a:p>
          <a:p>
            <a:pPr marL="609600" indent="-609600">
              <a:lnSpc>
                <a:spcPct val="90000"/>
              </a:lnSpc>
              <a:buFont typeface="Monotype Sorts" pitchFamily="2" charset="2"/>
              <a:buAutoNum type="arabicPeriod" startAt="11"/>
            </a:pPr>
            <a:r>
              <a:rPr lang="en-US" altLang="en-US" sz="2400"/>
              <a:t>Data flow model</a:t>
            </a:r>
          </a:p>
          <a:p>
            <a:pPr marL="609600" indent="-609600">
              <a:lnSpc>
                <a:spcPct val="90000"/>
              </a:lnSpc>
              <a:buFont typeface="Monotype Sorts" pitchFamily="2" charset="2"/>
              <a:buAutoNum type="arabicPeriod" startAt="11"/>
            </a:pPr>
            <a:r>
              <a:rPr lang="en-US" altLang="en-US" sz="2400"/>
              <a:t>Quality assurance procedures</a:t>
            </a:r>
          </a:p>
          <a:p>
            <a:pPr marL="609600" indent="-609600">
              <a:lnSpc>
                <a:spcPct val="90000"/>
              </a:lnSpc>
              <a:buFont typeface="Monotype Sorts" pitchFamily="2" charset="2"/>
              <a:buAutoNum type="arabicPeriod" startAt="11"/>
            </a:pPr>
            <a:r>
              <a:rPr lang="en-US" altLang="en-US" sz="2400"/>
              <a:t>Data monitoring</a:t>
            </a:r>
          </a:p>
          <a:p>
            <a:pPr marL="609600" indent="-609600">
              <a:lnSpc>
                <a:spcPct val="90000"/>
              </a:lnSpc>
              <a:buFont typeface="Monotype Sorts" pitchFamily="2" charset="2"/>
              <a:buAutoNum type="arabicPeriod" startAt="11"/>
            </a:pPr>
            <a:r>
              <a:rPr lang="en-US" altLang="en-US" sz="2400"/>
              <a:t>Data entry procedures</a:t>
            </a:r>
          </a:p>
          <a:p>
            <a:pPr marL="609600" indent="-609600">
              <a:lnSpc>
                <a:spcPct val="90000"/>
              </a:lnSpc>
              <a:buFont typeface="Monotype Sorts" pitchFamily="2" charset="2"/>
              <a:buAutoNum type="arabicPeriod" startAt="11"/>
            </a:pPr>
            <a:r>
              <a:rPr lang="en-US" altLang="en-US" sz="2400"/>
              <a:t>CRF retrieval and tracking</a:t>
            </a:r>
          </a:p>
          <a:p>
            <a:pPr marL="609600" indent="-609600">
              <a:lnSpc>
                <a:spcPct val="90000"/>
              </a:lnSpc>
              <a:buFont typeface="Monotype Sorts" pitchFamily="2" charset="2"/>
              <a:buAutoNum type="arabicPeriod" startAt="11"/>
            </a:pPr>
            <a:r>
              <a:rPr lang="en-US" altLang="en-US" sz="2400"/>
              <a:t>Data validation specifications</a:t>
            </a:r>
          </a:p>
          <a:p>
            <a:pPr marL="609600" indent="-609600">
              <a:lnSpc>
                <a:spcPct val="90000"/>
              </a:lnSpc>
              <a:buFont typeface="Monotype Sorts" pitchFamily="2" charset="2"/>
              <a:buAutoNum type="arabicPeriod" startAt="11"/>
            </a:pPr>
            <a:r>
              <a:rPr lang="en-US" altLang="en-US" sz="2400"/>
              <a:t>Data validation programming and testing</a:t>
            </a:r>
          </a:p>
          <a:p>
            <a:pPr marL="609600" indent="-609600">
              <a:lnSpc>
                <a:spcPct val="90000"/>
              </a:lnSpc>
              <a:buFont typeface="Monotype Sorts" pitchFamily="2" charset="2"/>
              <a:buAutoNum type="arabicPeriod" startAt="11"/>
            </a:pPr>
            <a:r>
              <a:rPr lang="en-US" altLang="en-US" sz="2400"/>
              <a:t>Query generation, validation, and review</a:t>
            </a:r>
          </a:p>
          <a:p>
            <a:pPr marL="609600" indent="-609600">
              <a:lnSpc>
                <a:spcPct val="90000"/>
              </a:lnSpc>
              <a:buFont typeface="Monotype Sorts" pitchFamily="2" charset="2"/>
              <a:buAutoNum type="arabicPeriod" startAt="11"/>
            </a:pPr>
            <a:endParaRPr lang="en-US" altLang="en-US" sz="2400"/>
          </a:p>
        </p:txBody>
      </p:sp>
    </p:spTree>
    <p:extLst>
      <p:ext uri="{BB962C8B-B14F-4D97-AF65-F5344CB8AC3E}">
        <p14:creationId xmlns:p14="http://schemas.microsoft.com/office/powerpoint/2010/main" val="1208637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EEFC16E-CE72-BA4C-A655-62500E8866B8}"/>
              </a:ext>
            </a:extLst>
          </p:cNvPr>
          <p:cNvSpPr>
            <a:spLocks noGrp="1" noChangeArrowheads="1"/>
          </p:cNvSpPr>
          <p:nvPr>
            <p:ph type="title"/>
          </p:nvPr>
        </p:nvSpPr>
        <p:spPr>
          <a:xfrm>
            <a:off x="0" y="228600"/>
            <a:ext cx="9144000" cy="1143000"/>
          </a:xfrm>
        </p:spPr>
        <p:txBody>
          <a:bodyPr/>
          <a:lstStyle/>
          <a:p>
            <a:r>
              <a:rPr lang="en-US" altLang="en-US"/>
              <a:t>The DMP Table of Contents, contd.</a:t>
            </a:r>
          </a:p>
        </p:txBody>
      </p:sp>
      <p:sp>
        <p:nvSpPr>
          <p:cNvPr id="35843" name="Rectangle 3">
            <a:extLst>
              <a:ext uri="{FF2B5EF4-FFF2-40B4-BE49-F238E27FC236}">
                <a16:creationId xmlns:a16="http://schemas.microsoft.com/office/drawing/2014/main" id="{8D17BE02-8C1D-624F-B221-07F2A47C9025}"/>
              </a:ext>
            </a:extLst>
          </p:cNvPr>
          <p:cNvSpPr>
            <a:spLocks noGrp="1" noChangeArrowheads="1"/>
          </p:cNvSpPr>
          <p:nvPr>
            <p:ph type="body" idx="1"/>
          </p:nvPr>
        </p:nvSpPr>
        <p:spPr/>
        <p:txBody>
          <a:bodyPr/>
          <a:lstStyle/>
          <a:p>
            <a:pPr marL="609600" indent="-609600">
              <a:buFont typeface="Monotype Sorts" pitchFamily="2" charset="2"/>
              <a:buAutoNum type="arabicPeriod" startAt="21"/>
            </a:pPr>
            <a:r>
              <a:rPr lang="en-US" altLang="en-US" sz="2400"/>
              <a:t>Transfer of electronic data</a:t>
            </a:r>
          </a:p>
          <a:p>
            <a:pPr marL="609600" indent="-609600">
              <a:buFont typeface="Monotype Sorts" pitchFamily="2" charset="2"/>
              <a:buAutoNum type="arabicPeriod" startAt="21"/>
            </a:pPr>
            <a:r>
              <a:rPr lang="en-US" altLang="en-US" sz="2400"/>
              <a:t>Data coding procedures</a:t>
            </a:r>
          </a:p>
          <a:p>
            <a:pPr marL="609600" indent="-609600">
              <a:buFont typeface="Monotype Sorts" pitchFamily="2" charset="2"/>
              <a:buAutoNum type="arabicPeriod" startAt="21"/>
            </a:pPr>
            <a:r>
              <a:rPr lang="en-US" altLang="en-US" sz="2400"/>
              <a:t>Database validation procedures</a:t>
            </a:r>
          </a:p>
          <a:p>
            <a:pPr marL="609600" indent="-609600">
              <a:buFont typeface="Monotype Sorts" pitchFamily="2" charset="2"/>
              <a:buAutoNum type="arabicPeriod" startAt="21"/>
            </a:pPr>
            <a:r>
              <a:rPr lang="en-US" altLang="en-US" sz="2400"/>
              <a:t>Data model</a:t>
            </a:r>
          </a:p>
          <a:p>
            <a:pPr marL="609600" indent="-609600">
              <a:buFont typeface="Monotype Sorts" pitchFamily="2" charset="2"/>
              <a:buAutoNum type="arabicPeriod" startAt="21"/>
            </a:pPr>
            <a:r>
              <a:rPr lang="en-US" altLang="en-US" sz="2400"/>
              <a:t>Data dictionary</a:t>
            </a:r>
          </a:p>
        </p:txBody>
      </p:sp>
    </p:spTree>
    <p:extLst>
      <p:ext uri="{BB962C8B-B14F-4D97-AF65-F5344CB8AC3E}">
        <p14:creationId xmlns:p14="http://schemas.microsoft.com/office/powerpoint/2010/main" val="3375675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DD4D-A54F-7F4A-9267-C4EEE9CBB6C1}"/>
              </a:ext>
            </a:extLst>
          </p:cNvPr>
          <p:cNvSpPr>
            <a:spLocks noGrp="1"/>
          </p:cNvSpPr>
          <p:nvPr>
            <p:ph type="ctrTitle"/>
          </p:nvPr>
        </p:nvSpPr>
        <p:spPr>
          <a:xfrm>
            <a:off x="152400" y="2130425"/>
            <a:ext cx="8915400" cy="1470025"/>
          </a:xfrm>
        </p:spPr>
        <p:txBody>
          <a:bodyPr/>
          <a:lstStyle/>
          <a:p>
            <a:r>
              <a:rPr lang="en-US" dirty="0"/>
              <a:t>Let’s look at some example text</a:t>
            </a:r>
            <a:br>
              <a:rPr lang="en-US" dirty="0"/>
            </a:br>
            <a:br>
              <a:rPr lang="en-US" dirty="0"/>
            </a:br>
            <a:r>
              <a:rPr lang="en-US" sz="3200" dirty="0">
                <a:hlinkClick r:id="rId2"/>
              </a:rPr>
              <a:t>https://www.lib.ncsu.edu/data-management/dmp_examples#roles</a:t>
            </a:r>
            <a:r>
              <a:rPr lang="en-US" sz="3200" dirty="0"/>
              <a:t> </a:t>
            </a:r>
          </a:p>
        </p:txBody>
      </p:sp>
    </p:spTree>
    <p:extLst>
      <p:ext uri="{BB962C8B-B14F-4D97-AF65-F5344CB8AC3E}">
        <p14:creationId xmlns:p14="http://schemas.microsoft.com/office/powerpoint/2010/main" val="2453539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A2FCB7-4DD8-4C46-8031-3675E152F521}"/>
              </a:ext>
            </a:extLst>
          </p:cNvPr>
          <p:cNvSpPr>
            <a:spLocks noGrp="1"/>
          </p:cNvSpPr>
          <p:nvPr>
            <p:ph type="ctrTitle"/>
          </p:nvPr>
        </p:nvSpPr>
        <p:spPr/>
        <p:txBody>
          <a:bodyPr/>
          <a:lstStyle/>
          <a:p>
            <a:r>
              <a:rPr lang="en-US" dirty="0"/>
              <a:t>A nice online tool for creating a DMP</a:t>
            </a:r>
          </a:p>
        </p:txBody>
      </p:sp>
      <p:sp>
        <p:nvSpPr>
          <p:cNvPr id="5" name="Subtitle 4">
            <a:extLst>
              <a:ext uri="{FF2B5EF4-FFF2-40B4-BE49-F238E27FC236}">
                <a16:creationId xmlns:a16="http://schemas.microsoft.com/office/drawing/2014/main" id="{907687CE-746F-E74E-8E7D-8900B471ADB0}"/>
              </a:ext>
            </a:extLst>
          </p:cNvPr>
          <p:cNvSpPr>
            <a:spLocks noGrp="1"/>
          </p:cNvSpPr>
          <p:nvPr>
            <p:ph type="subTitle" idx="1"/>
          </p:nvPr>
        </p:nvSpPr>
        <p:spPr/>
        <p:txBody>
          <a:bodyPr/>
          <a:lstStyle/>
          <a:p>
            <a:r>
              <a:rPr lang="en-US" dirty="0">
                <a:hlinkClick r:id="rId2"/>
              </a:rPr>
              <a:t>https://dmptool.org</a:t>
            </a:r>
            <a:r>
              <a:rPr lang="en-US" dirty="0"/>
              <a:t> </a:t>
            </a:r>
          </a:p>
        </p:txBody>
      </p:sp>
    </p:spTree>
    <p:extLst>
      <p:ext uri="{BB962C8B-B14F-4D97-AF65-F5344CB8AC3E}">
        <p14:creationId xmlns:p14="http://schemas.microsoft.com/office/powerpoint/2010/main" val="405019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C0BB-DAA3-F042-80B1-FD392E2D5FC1}"/>
              </a:ext>
            </a:extLst>
          </p:cNvPr>
          <p:cNvSpPr>
            <a:spLocks noGrp="1"/>
          </p:cNvSpPr>
          <p:nvPr>
            <p:ph type="ctrTitle"/>
          </p:nvPr>
        </p:nvSpPr>
        <p:spPr/>
        <p:txBody>
          <a:bodyPr/>
          <a:lstStyle/>
          <a:p>
            <a:r>
              <a:rPr lang="en-US" dirty="0"/>
              <a:t>Special considerations for databases used in biomedical research</a:t>
            </a:r>
          </a:p>
        </p:txBody>
      </p:sp>
      <p:sp>
        <p:nvSpPr>
          <p:cNvPr id="3" name="Subtitle 2">
            <a:extLst>
              <a:ext uri="{FF2B5EF4-FFF2-40B4-BE49-F238E27FC236}">
                <a16:creationId xmlns:a16="http://schemas.microsoft.com/office/drawing/2014/main" id="{26CED506-61EE-9A47-A671-5465790494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4588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E2CF6D-4112-B04D-BD1B-98790C12F73F}"/>
              </a:ext>
            </a:extLst>
          </p:cNvPr>
          <p:cNvSpPr>
            <a:spLocks noGrp="1"/>
          </p:cNvSpPr>
          <p:nvPr>
            <p:ph type="ctrTitle"/>
          </p:nvPr>
        </p:nvSpPr>
        <p:spPr/>
        <p:txBody>
          <a:bodyPr/>
          <a:lstStyle/>
          <a:p>
            <a:r>
              <a:rPr lang="en-US" dirty="0"/>
              <a:t>Database security</a:t>
            </a:r>
            <a:br>
              <a:rPr lang="en-US" dirty="0"/>
            </a:br>
            <a:endParaRPr lang="en-US" dirty="0"/>
          </a:p>
        </p:txBody>
      </p:sp>
      <p:sp>
        <p:nvSpPr>
          <p:cNvPr id="5" name="Subtitle 4">
            <a:extLst>
              <a:ext uri="{FF2B5EF4-FFF2-40B4-BE49-F238E27FC236}">
                <a16:creationId xmlns:a16="http://schemas.microsoft.com/office/drawing/2014/main" id="{1E5E7CF4-9A29-7449-B4ED-160CAC374C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8687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AD58-AAC2-7C43-B2E0-E850A188D0FC}"/>
              </a:ext>
            </a:extLst>
          </p:cNvPr>
          <p:cNvSpPr>
            <a:spLocks noGrp="1"/>
          </p:cNvSpPr>
          <p:nvPr>
            <p:ph type="ctrTitle"/>
          </p:nvPr>
        </p:nvSpPr>
        <p:spPr>
          <a:xfrm>
            <a:off x="685800" y="1447800"/>
            <a:ext cx="7772400" cy="1470025"/>
          </a:xfrm>
        </p:spPr>
        <p:txBody>
          <a:bodyPr/>
          <a:lstStyle/>
          <a:p>
            <a:r>
              <a:rPr lang="en-US" sz="3600" dirty="0"/>
              <a:t>Why do we care about data security?</a:t>
            </a:r>
          </a:p>
        </p:txBody>
      </p:sp>
      <p:sp>
        <p:nvSpPr>
          <p:cNvPr id="4" name="Subtitle 3">
            <a:extLst>
              <a:ext uri="{FF2B5EF4-FFF2-40B4-BE49-F238E27FC236}">
                <a16:creationId xmlns:a16="http://schemas.microsoft.com/office/drawing/2014/main" id="{84333F52-A192-F74B-A0FD-25793E067F1D}"/>
              </a:ext>
            </a:extLst>
          </p:cNvPr>
          <p:cNvSpPr>
            <a:spLocks noGrp="1"/>
          </p:cNvSpPr>
          <p:nvPr>
            <p:ph type="subTitle" idx="1"/>
          </p:nvPr>
        </p:nvSpPr>
        <p:spPr>
          <a:xfrm>
            <a:off x="1371600" y="3429000"/>
            <a:ext cx="6400800" cy="1752600"/>
          </a:xfrm>
        </p:spPr>
        <p:txBody>
          <a:bodyPr/>
          <a:lstStyle/>
          <a:p>
            <a:r>
              <a:rPr lang="en-US" dirty="0">
                <a:hlinkClick r:id="rId2"/>
              </a:rPr>
              <a:t>http://www.healthcareitnews.com/projects/biggest-healthcare-data-breaches-2018-so-far</a:t>
            </a:r>
            <a:r>
              <a:rPr lang="en-US" dirty="0"/>
              <a:t> </a:t>
            </a:r>
          </a:p>
        </p:txBody>
      </p:sp>
    </p:spTree>
    <p:extLst>
      <p:ext uri="{BB962C8B-B14F-4D97-AF65-F5344CB8AC3E}">
        <p14:creationId xmlns:p14="http://schemas.microsoft.com/office/powerpoint/2010/main" val="4043627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Physical Environment Security</a:t>
            </a:r>
          </a:p>
        </p:txBody>
      </p:sp>
      <p:sp>
        <p:nvSpPr>
          <p:cNvPr id="46083" name="Rectangle 3"/>
          <p:cNvSpPr>
            <a:spLocks noGrp="1" noChangeArrowheads="1"/>
          </p:cNvSpPr>
          <p:nvPr>
            <p:ph type="body" idx="1"/>
          </p:nvPr>
        </p:nvSpPr>
        <p:spPr/>
        <p:txBody>
          <a:bodyPr/>
          <a:lstStyle/>
          <a:p>
            <a:r>
              <a:rPr lang="en-US" dirty="0"/>
              <a:t>Locked files</a:t>
            </a:r>
            <a:br>
              <a:rPr lang="en-US" dirty="0"/>
            </a:br>
            <a:endParaRPr lang="en-US" dirty="0"/>
          </a:p>
          <a:p>
            <a:r>
              <a:rPr lang="en-US" dirty="0"/>
              <a:t>Locked offices</a:t>
            </a:r>
          </a:p>
          <a:p>
            <a:endParaRPr lang="en-US" dirty="0"/>
          </a:p>
          <a:p>
            <a:r>
              <a:rPr lang="en-US" dirty="0"/>
              <a:t>File and office access tracking</a:t>
            </a:r>
          </a:p>
        </p:txBody>
      </p:sp>
    </p:spTree>
    <p:extLst>
      <p:ext uri="{BB962C8B-B14F-4D97-AF65-F5344CB8AC3E}">
        <p14:creationId xmlns:p14="http://schemas.microsoft.com/office/powerpoint/2010/main" val="4088919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Computer hardware security</a:t>
            </a:r>
          </a:p>
        </p:txBody>
      </p:sp>
      <p:sp>
        <p:nvSpPr>
          <p:cNvPr id="47107" name="Rectangle 3"/>
          <p:cNvSpPr>
            <a:spLocks noGrp="1" noChangeArrowheads="1"/>
          </p:cNvSpPr>
          <p:nvPr>
            <p:ph type="body" idx="1"/>
          </p:nvPr>
        </p:nvSpPr>
        <p:spPr/>
        <p:txBody>
          <a:bodyPr/>
          <a:lstStyle/>
          <a:p>
            <a:r>
              <a:rPr lang="en-US"/>
              <a:t>Lock-down devices </a:t>
            </a:r>
          </a:p>
          <a:p>
            <a:endParaRPr lang="en-US"/>
          </a:p>
          <a:p>
            <a:r>
              <a:rPr lang="en-US"/>
              <a:t>Password protection</a:t>
            </a:r>
          </a:p>
          <a:p>
            <a:endParaRPr lang="en-US"/>
          </a:p>
          <a:p>
            <a:r>
              <a:rPr lang="en-US"/>
              <a:t>Firewalls</a:t>
            </a:r>
          </a:p>
          <a:p>
            <a:endParaRPr lang="en-US"/>
          </a:p>
        </p:txBody>
      </p:sp>
    </p:spTree>
    <p:extLst>
      <p:ext uri="{BB962C8B-B14F-4D97-AF65-F5344CB8AC3E}">
        <p14:creationId xmlns:p14="http://schemas.microsoft.com/office/powerpoint/2010/main" val="474846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4000" dirty="0"/>
              <a:t>An example password policy</a:t>
            </a:r>
          </a:p>
        </p:txBody>
      </p:sp>
      <p:sp>
        <p:nvSpPr>
          <p:cNvPr id="51203" name="Rectangle 3"/>
          <p:cNvSpPr>
            <a:spLocks noGrp="1" noChangeArrowheads="1"/>
          </p:cNvSpPr>
          <p:nvPr>
            <p:ph type="body" idx="1"/>
          </p:nvPr>
        </p:nvSpPr>
        <p:spPr/>
        <p:txBody>
          <a:bodyPr/>
          <a:lstStyle/>
          <a:p>
            <a:r>
              <a:rPr lang="en-US" sz="2800" dirty="0"/>
              <a:t>Passwords are changed every 60 days</a:t>
            </a:r>
          </a:p>
          <a:p>
            <a:r>
              <a:rPr lang="en-US" sz="2800" dirty="0"/>
              <a:t>Passwords must contain at least eight characters</a:t>
            </a:r>
          </a:p>
          <a:p>
            <a:r>
              <a:rPr lang="en-US" sz="2800" dirty="0"/>
              <a:t>Passwords must contain at least three non-alphanumeric characters</a:t>
            </a:r>
          </a:p>
          <a:p>
            <a:r>
              <a:rPr lang="en-US" sz="2800" dirty="0"/>
              <a:t>Alphanumeric characters must be mixed case</a:t>
            </a:r>
          </a:p>
          <a:p>
            <a:r>
              <a:rPr lang="en-US" sz="2800" dirty="0"/>
              <a:t>The previous 10 passwords cannot be reused</a:t>
            </a:r>
          </a:p>
        </p:txBody>
      </p:sp>
    </p:spTree>
    <p:extLst>
      <p:ext uri="{BB962C8B-B14F-4D97-AF65-F5344CB8AC3E}">
        <p14:creationId xmlns:p14="http://schemas.microsoft.com/office/powerpoint/2010/main" val="1655791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4000"/>
              <a:t>An example “strong” password</a:t>
            </a:r>
          </a:p>
        </p:txBody>
      </p:sp>
      <p:sp>
        <p:nvSpPr>
          <p:cNvPr id="52227" name="Rectangle 3"/>
          <p:cNvSpPr>
            <a:spLocks noGrp="1" noChangeArrowheads="1"/>
          </p:cNvSpPr>
          <p:nvPr>
            <p:ph type="body" idx="1"/>
          </p:nvPr>
        </p:nvSpPr>
        <p:spPr/>
        <p:txBody>
          <a:bodyPr/>
          <a:lstStyle/>
          <a:p>
            <a:pPr algn="ctr">
              <a:buFont typeface="Monotype Sorts" pitchFamily="2" charset="2"/>
              <a:buNone/>
            </a:pPr>
            <a:r>
              <a:rPr lang="en-US" sz="4400" dirty="0"/>
              <a:t>*Ch^Rl1e_Br0wN*</a:t>
            </a:r>
          </a:p>
          <a:p>
            <a:pPr algn="ctr">
              <a:buFont typeface="Monotype Sorts" pitchFamily="2" charset="2"/>
              <a:buNone/>
            </a:pPr>
            <a:r>
              <a:rPr lang="en-US" dirty="0"/>
              <a:t>Translates to “Charlie Brown”</a:t>
            </a:r>
          </a:p>
          <a:p>
            <a:pPr>
              <a:buFont typeface="Monotype Sorts" pitchFamily="2" charset="2"/>
              <a:buNone/>
            </a:pPr>
            <a:endParaRPr lang="en-US" dirty="0"/>
          </a:p>
        </p:txBody>
      </p:sp>
      <p:sp>
        <p:nvSpPr>
          <p:cNvPr id="2" name="TextBox 1">
            <a:extLst>
              <a:ext uri="{FF2B5EF4-FFF2-40B4-BE49-F238E27FC236}">
                <a16:creationId xmlns:a16="http://schemas.microsoft.com/office/drawing/2014/main" id="{E875164B-CB93-7744-93FF-20DFCAC731CF}"/>
              </a:ext>
            </a:extLst>
          </p:cNvPr>
          <p:cNvSpPr txBox="1"/>
          <p:nvPr/>
        </p:nvSpPr>
        <p:spPr>
          <a:xfrm>
            <a:off x="1600200" y="3224838"/>
            <a:ext cx="5846280" cy="461665"/>
          </a:xfrm>
          <a:prstGeom prst="rect">
            <a:avLst/>
          </a:prstGeom>
          <a:noFill/>
        </p:spPr>
        <p:txBody>
          <a:bodyPr wrap="none" rtlCol="0">
            <a:spAutoFit/>
          </a:bodyPr>
          <a:lstStyle/>
          <a:p>
            <a:r>
              <a:rPr lang="en-US" sz="2400" b="1" dirty="0">
                <a:solidFill>
                  <a:srgbClr val="FFC000"/>
                </a:solidFill>
              </a:rPr>
              <a:t>Is this really that strong? Let’s test it…</a:t>
            </a:r>
          </a:p>
        </p:txBody>
      </p:sp>
      <p:sp>
        <p:nvSpPr>
          <p:cNvPr id="3" name="TextBox 2">
            <a:extLst>
              <a:ext uri="{FF2B5EF4-FFF2-40B4-BE49-F238E27FC236}">
                <a16:creationId xmlns:a16="http://schemas.microsoft.com/office/drawing/2014/main" id="{7F609916-54B9-4945-9EE4-071317DF5B68}"/>
              </a:ext>
            </a:extLst>
          </p:cNvPr>
          <p:cNvSpPr txBox="1"/>
          <p:nvPr/>
        </p:nvSpPr>
        <p:spPr>
          <a:xfrm>
            <a:off x="1676400" y="4321557"/>
            <a:ext cx="5969519" cy="584775"/>
          </a:xfrm>
          <a:prstGeom prst="rect">
            <a:avLst/>
          </a:prstGeom>
          <a:noFill/>
        </p:spPr>
        <p:txBody>
          <a:bodyPr wrap="none" rtlCol="0">
            <a:spAutoFit/>
          </a:bodyPr>
          <a:lstStyle/>
          <a:p>
            <a:r>
              <a:rPr lang="en-US" sz="3200" dirty="0">
                <a:hlinkClick r:id="rId2"/>
              </a:rPr>
              <a:t>http://www.passwordmeter.com</a:t>
            </a:r>
            <a:r>
              <a:rPr lang="en-US" sz="3200" dirty="0"/>
              <a:t> </a:t>
            </a:r>
          </a:p>
        </p:txBody>
      </p:sp>
    </p:spTree>
    <p:extLst>
      <p:ext uri="{BB962C8B-B14F-4D97-AF65-F5344CB8AC3E}">
        <p14:creationId xmlns:p14="http://schemas.microsoft.com/office/powerpoint/2010/main" val="2515146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Firewalls</a:t>
            </a:r>
          </a:p>
        </p:txBody>
      </p:sp>
      <p:sp>
        <p:nvSpPr>
          <p:cNvPr id="53251" name="Rectangle 3"/>
          <p:cNvSpPr>
            <a:spLocks noGrp="1" noChangeArrowheads="1"/>
          </p:cNvSpPr>
          <p:nvPr>
            <p:ph type="body" idx="1"/>
          </p:nvPr>
        </p:nvSpPr>
        <p:spPr/>
        <p:txBody>
          <a:bodyPr/>
          <a:lstStyle/>
          <a:p>
            <a:r>
              <a:rPr lang="en-US"/>
              <a:t>An extra layer of protection between a computer system or network and a larger network, usually the Internet</a:t>
            </a:r>
          </a:p>
          <a:p>
            <a:r>
              <a:rPr lang="en-US"/>
              <a:t>Components</a:t>
            </a:r>
          </a:p>
          <a:p>
            <a:pPr lvl="1"/>
            <a:r>
              <a:rPr lang="en-US"/>
              <a:t>Firewall software</a:t>
            </a:r>
          </a:p>
          <a:p>
            <a:pPr lvl="1"/>
            <a:r>
              <a:rPr lang="en-US"/>
              <a:t>Firewall server</a:t>
            </a:r>
          </a:p>
        </p:txBody>
      </p:sp>
    </p:spTree>
    <p:extLst>
      <p:ext uri="{BB962C8B-B14F-4D97-AF65-F5344CB8AC3E}">
        <p14:creationId xmlns:p14="http://schemas.microsoft.com/office/powerpoint/2010/main" val="348881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A typical firewall</a:t>
            </a:r>
          </a:p>
        </p:txBody>
      </p:sp>
      <p:sp>
        <p:nvSpPr>
          <p:cNvPr id="54275" name="server"/>
          <p:cNvSpPr>
            <a:spLocks noEditPoints="1" noChangeArrowheads="1"/>
          </p:cNvSpPr>
          <p:nvPr/>
        </p:nvSpPr>
        <p:spPr bwMode="auto">
          <a:xfrm>
            <a:off x="3886200" y="2590800"/>
            <a:ext cx="1209675" cy="1285875"/>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54276" name="tower"/>
          <p:cNvSpPr>
            <a:spLocks noEditPoints="1" noChangeArrowheads="1"/>
          </p:cNvSpPr>
          <p:nvPr/>
        </p:nvSpPr>
        <p:spPr bwMode="auto">
          <a:xfrm>
            <a:off x="4191000" y="5334000"/>
            <a:ext cx="604838" cy="1209675"/>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grpSp>
        <p:nvGrpSpPr>
          <p:cNvPr id="54277" name="Group 5"/>
          <p:cNvGrpSpPr>
            <a:grpSpLocks/>
          </p:cNvGrpSpPr>
          <p:nvPr/>
        </p:nvGrpSpPr>
        <p:grpSpPr bwMode="auto">
          <a:xfrm>
            <a:off x="381000" y="5181600"/>
            <a:ext cx="2743200" cy="1533525"/>
            <a:chOff x="3792" y="1680"/>
            <a:chExt cx="1728" cy="1158"/>
          </a:xfrm>
        </p:grpSpPr>
        <p:sp>
          <p:nvSpPr>
            <p:cNvPr id="54289" name="Cloud"/>
            <p:cNvSpPr>
              <a:spLocks noChangeAspect="1" noEditPoints="1" noChangeArrowheads="1"/>
            </p:cNvSpPr>
            <p:nvPr/>
          </p:nvSpPr>
          <p:spPr bwMode="auto">
            <a:xfrm>
              <a:off x="3792" y="1680"/>
              <a:ext cx="1728" cy="1158"/>
            </a:xfrm>
            <a:custGeom>
              <a:avLst/>
              <a:gdLst>
                <a:gd name="T0" fmla="*/ 0 w 21600"/>
                <a:gd name="T1" fmla="*/ 0 h 21600"/>
                <a:gd name="T2" fmla="*/ 0 w 21600"/>
                <a:gd name="T3" fmla="*/ 0 h 21600"/>
                <a:gd name="T4" fmla="*/ 1 w 21600"/>
                <a:gd name="T5" fmla="*/ 0 h 21600"/>
                <a:gd name="T6" fmla="*/ 0 w 21600"/>
                <a:gd name="T7" fmla="*/ 0 h 21600"/>
                <a:gd name="T8" fmla="*/ 0 60000 65536"/>
                <a:gd name="T9" fmla="*/ 0 60000 65536"/>
                <a:gd name="T10" fmla="*/ 0 60000 65536"/>
                <a:gd name="T11" fmla="*/ 0 60000 65536"/>
                <a:gd name="T12" fmla="*/ 2975 w 21600"/>
                <a:gd name="T13" fmla="*/ 3264 h 21600"/>
                <a:gd name="T14" fmla="*/ 17088 w 21600"/>
                <a:gd name="T15" fmla="*/ 1732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54290" name="Text Box 7"/>
            <p:cNvSpPr txBox="1">
              <a:spLocks noChangeArrowheads="1"/>
            </p:cNvSpPr>
            <p:nvPr/>
          </p:nvSpPr>
          <p:spPr bwMode="auto">
            <a:xfrm>
              <a:off x="4080" y="2064"/>
              <a:ext cx="1209"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Outside world</a:t>
              </a:r>
            </a:p>
          </p:txBody>
        </p:sp>
      </p:grpSp>
      <p:sp>
        <p:nvSpPr>
          <p:cNvPr id="54278" name="Text Box 8"/>
          <p:cNvSpPr txBox="1">
            <a:spLocks noChangeArrowheads="1"/>
          </p:cNvSpPr>
          <p:nvPr/>
        </p:nvSpPr>
        <p:spPr bwMode="auto">
          <a:xfrm>
            <a:off x="5178718" y="5410200"/>
            <a:ext cx="30648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solidFill>
                  <a:schemeClr val="bg1"/>
                </a:solidFill>
              </a:rPr>
              <a:t>Firewall</a:t>
            </a:r>
          </a:p>
          <a:p>
            <a:pPr algn="ctr"/>
            <a:r>
              <a:rPr lang="en-US" dirty="0">
                <a:solidFill>
                  <a:schemeClr val="bg1"/>
                </a:solidFill>
              </a:rPr>
              <a:t>Server</a:t>
            </a:r>
          </a:p>
          <a:p>
            <a:pPr algn="ctr"/>
            <a:r>
              <a:rPr lang="en-US" i="1" dirty="0">
                <a:solidFill>
                  <a:schemeClr val="bg1"/>
                </a:solidFill>
              </a:rPr>
              <a:t>(with firewall software)</a:t>
            </a:r>
          </a:p>
        </p:txBody>
      </p:sp>
      <p:sp>
        <p:nvSpPr>
          <p:cNvPr id="54279" name="Line 9"/>
          <p:cNvSpPr>
            <a:spLocks noChangeShapeType="1"/>
          </p:cNvSpPr>
          <p:nvPr/>
        </p:nvSpPr>
        <p:spPr bwMode="auto">
          <a:xfrm flipV="1">
            <a:off x="4495800" y="3886200"/>
            <a:ext cx="0" cy="1447800"/>
          </a:xfrm>
          <a:prstGeom prst="line">
            <a:avLst/>
          </a:prstGeom>
          <a:noFill/>
          <a:ln w="3810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4280" name="Text Box 10"/>
          <p:cNvSpPr txBox="1">
            <a:spLocks noChangeArrowheads="1"/>
          </p:cNvSpPr>
          <p:nvPr/>
        </p:nvSpPr>
        <p:spPr bwMode="auto">
          <a:xfrm>
            <a:off x="3124200" y="1905000"/>
            <a:ext cx="2722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chemeClr val="bg1"/>
                </a:solidFill>
              </a:rPr>
              <a:t>Main network server</a:t>
            </a:r>
          </a:p>
        </p:txBody>
      </p:sp>
      <p:sp>
        <p:nvSpPr>
          <p:cNvPr id="54281" name="computr3"/>
          <p:cNvSpPr>
            <a:spLocks noEditPoints="1" noChangeArrowheads="1"/>
          </p:cNvSpPr>
          <p:nvPr/>
        </p:nvSpPr>
        <p:spPr bwMode="auto">
          <a:xfrm>
            <a:off x="6324600" y="1752600"/>
            <a:ext cx="1295400" cy="990600"/>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54282" name="computr3"/>
          <p:cNvSpPr>
            <a:spLocks noEditPoints="1" noChangeArrowheads="1"/>
          </p:cNvSpPr>
          <p:nvPr/>
        </p:nvSpPr>
        <p:spPr bwMode="auto">
          <a:xfrm>
            <a:off x="381000" y="1752600"/>
            <a:ext cx="1295400" cy="990600"/>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54283" name="computr3"/>
          <p:cNvSpPr>
            <a:spLocks noEditPoints="1" noChangeArrowheads="1"/>
          </p:cNvSpPr>
          <p:nvPr/>
        </p:nvSpPr>
        <p:spPr bwMode="auto">
          <a:xfrm>
            <a:off x="7848600" y="2590800"/>
            <a:ext cx="1295400" cy="990600"/>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54284" name="Line 14"/>
          <p:cNvSpPr>
            <a:spLocks noChangeShapeType="1"/>
          </p:cNvSpPr>
          <p:nvPr/>
        </p:nvSpPr>
        <p:spPr bwMode="auto">
          <a:xfrm>
            <a:off x="3200400" y="6019800"/>
            <a:ext cx="990600"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5" name="Line 15"/>
          <p:cNvSpPr>
            <a:spLocks noChangeShapeType="1"/>
          </p:cNvSpPr>
          <p:nvPr/>
        </p:nvSpPr>
        <p:spPr bwMode="auto">
          <a:xfrm flipV="1">
            <a:off x="5105400" y="2286000"/>
            <a:ext cx="1219200" cy="457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6" name="Line 16"/>
          <p:cNvSpPr>
            <a:spLocks noChangeShapeType="1"/>
          </p:cNvSpPr>
          <p:nvPr/>
        </p:nvSpPr>
        <p:spPr bwMode="auto">
          <a:xfrm>
            <a:off x="5105400" y="3124200"/>
            <a:ext cx="26670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Text Box 17"/>
          <p:cNvSpPr txBox="1">
            <a:spLocks noChangeArrowheads="1"/>
          </p:cNvSpPr>
          <p:nvPr/>
        </p:nvSpPr>
        <p:spPr bwMode="auto">
          <a:xfrm>
            <a:off x="0" y="4267200"/>
            <a:ext cx="9144000" cy="514350"/>
          </a:xfrm>
          <a:prstGeom prst="rect">
            <a:avLst/>
          </a:prstGeom>
          <a:solidFill>
            <a:srgbClr val="969696"/>
          </a:solidFill>
          <a:ln w="57150">
            <a:solidFill>
              <a:srgbClr val="FF00FF"/>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a:solidFill>
                  <a:schemeClr val="accent1"/>
                </a:solidFill>
              </a:rPr>
              <a:t>Firewall</a:t>
            </a:r>
          </a:p>
        </p:txBody>
      </p:sp>
      <p:sp>
        <p:nvSpPr>
          <p:cNvPr id="54288" name="Line 18"/>
          <p:cNvSpPr>
            <a:spLocks noChangeShapeType="1"/>
          </p:cNvSpPr>
          <p:nvPr/>
        </p:nvSpPr>
        <p:spPr bwMode="auto">
          <a:xfrm flipH="1" flipV="1">
            <a:off x="1447800" y="2438400"/>
            <a:ext cx="2438400" cy="685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37404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Personnel Security</a:t>
            </a:r>
          </a:p>
        </p:txBody>
      </p:sp>
      <p:sp>
        <p:nvSpPr>
          <p:cNvPr id="55299" name="Rectangle 3"/>
          <p:cNvSpPr>
            <a:spLocks noGrp="1" noChangeArrowheads="1"/>
          </p:cNvSpPr>
          <p:nvPr>
            <p:ph type="body" idx="1"/>
          </p:nvPr>
        </p:nvSpPr>
        <p:spPr/>
        <p:txBody>
          <a:bodyPr/>
          <a:lstStyle/>
          <a:p>
            <a:r>
              <a:rPr lang="en-US" dirty="0"/>
              <a:t>Background checks</a:t>
            </a:r>
          </a:p>
          <a:p>
            <a:endParaRPr lang="en-US" dirty="0"/>
          </a:p>
          <a:p>
            <a:r>
              <a:rPr lang="en-US" dirty="0" err="1"/>
              <a:t>Inservice</a:t>
            </a:r>
            <a:r>
              <a:rPr lang="en-US" dirty="0"/>
              <a:t> education</a:t>
            </a:r>
          </a:p>
          <a:p>
            <a:endParaRPr lang="en-US" dirty="0"/>
          </a:p>
          <a:p>
            <a:r>
              <a:rPr lang="en-US" dirty="0"/>
              <a:t>Periodic performance evaluations</a:t>
            </a:r>
          </a:p>
          <a:p>
            <a:endParaRPr lang="en-US" dirty="0"/>
          </a:p>
        </p:txBody>
      </p:sp>
    </p:spTree>
    <p:extLst>
      <p:ext uri="{BB962C8B-B14F-4D97-AF65-F5344CB8AC3E}">
        <p14:creationId xmlns:p14="http://schemas.microsoft.com/office/powerpoint/2010/main" val="3280186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Research subject security</a:t>
            </a:r>
          </a:p>
        </p:txBody>
      </p:sp>
      <p:sp>
        <p:nvSpPr>
          <p:cNvPr id="56323" name="Rectangle 3"/>
          <p:cNvSpPr>
            <a:spLocks noGrp="1" noChangeArrowheads="1"/>
          </p:cNvSpPr>
          <p:nvPr>
            <p:ph type="body" idx="1"/>
          </p:nvPr>
        </p:nvSpPr>
        <p:spPr/>
        <p:txBody>
          <a:bodyPr/>
          <a:lstStyle/>
          <a:p>
            <a:r>
              <a:rPr lang="en-US" dirty="0"/>
              <a:t>Protection of data confidentiality</a:t>
            </a:r>
          </a:p>
          <a:p>
            <a:endParaRPr lang="en-US" dirty="0"/>
          </a:p>
          <a:p>
            <a:r>
              <a:rPr lang="en-US" dirty="0"/>
              <a:t>Protection of subject privacy</a:t>
            </a:r>
          </a:p>
          <a:p>
            <a:endParaRPr lang="en-US" dirty="0"/>
          </a:p>
          <a:p>
            <a:pPr marL="0" indent="0">
              <a:buNone/>
            </a:pPr>
            <a:endParaRPr lang="en-US" dirty="0"/>
          </a:p>
        </p:txBody>
      </p:sp>
    </p:spTree>
    <p:extLst>
      <p:ext uri="{BB962C8B-B14F-4D97-AF65-F5344CB8AC3E}">
        <p14:creationId xmlns:p14="http://schemas.microsoft.com/office/powerpoint/2010/main" val="414619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274638"/>
            <a:ext cx="8686800" cy="1143000"/>
          </a:xfrm>
        </p:spPr>
        <p:txBody>
          <a:bodyPr/>
          <a:lstStyle/>
          <a:p>
            <a:pPr eaLnBrk="1" hangingPunct="1"/>
            <a:r>
              <a:rPr lang="en-US" sz="4000" dirty="0"/>
              <a:t>Two critical questions…</a:t>
            </a:r>
            <a:endParaRPr lang="en-US" sz="3200" dirty="0">
              <a:solidFill>
                <a:srgbClr val="FFCC00"/>
              </a:solidFill>
            </a:endParaRPr>
          </a:p>
        </p:txBody>
      </p:sp>
      <p:sp>
        <p:nvSpPr>
          <p:cNvPr id="486403" name="Rectangle 3"/>
          <p:cNvSpPr>
            <a:spLocks noGrp="1" noChangeArrowheads="1"/>
          </p:cNvSpPr>
          <p:nvPr>
            <p:ph type="body" idx="1"/>
          </p:nvPr>
        </p:nvSpPr>
        <p:spPr/>
        <p:txBody>
          <a:bodyPr>
            <a:normAutofit/>
          </a:bodyPr>
          <a:lstStyle/>
          <a:p>
            <a:pPr marL="609600" indent="-609600" eaLnBrk="1" hangingPunct="1">
              <a:buFontTx/>
              <a:buAutoNum type="arabicPeriod"/>
              <a:defRPr/>
            </a:pPr>
            <a:r>
              <a:rPr lang="en-US" sz="2800" dirty="0"/>
              <a:t>Does your proposed research involve human subjects?</a:t>
            </a:r>
            <a:br>
              <a:rPr lang="en-US" sz="2800" dirty="0"/>
            </a:br>
            <a:endParaRPr lang="en-US" sz="2800" dirty="0"/>
          </a:p>
          <a:p>
            <a:pPr marL="609600" indent="-609600" eaLnBrk="1" hangingPunct="1">
              <a:buFontTx/>
              <a:buAutoNum type="arabicPeriod"/>
              <a:defRPr/>
            </a:pPr>
            <a:r>
              <a:rPr lang="en-US" sz="2800" dirty="0"/>
              <a:t>Is your project exempt from human subjects considerations?</a:t>
            </a:r>
          </a:p>
        </p:txBody>
      </p:sp>
    </p:spTree>
    <p:extLst>
      <p:ext uri="{BB962C8B-B14F-4D97-AF65-F5344CB8AC3E}">
        <p14:creationId xmlns:p14="http://schemas.microsoft.com/office/powerpoint/2010/main" val="1181349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6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64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88649-1869-4945-A37D-A7C3BC41C915}"/>
              </a:ext>
            </a:extLst>
          </p:cNvPr>
          <p:cNvSpPr>
            <a:spLocks noGrp="1"/>
          </p:cNvSpPr>
          <p:nvPr>
            <p:ph type="ctrTitle"/>
          </p:nvPr>
        </p:nvSpPr>
        <p:spPr/>
        <p:txBody>
          <a:bodyPr/>
          <a:lstStyle/>
          <a:p>
            <a:r>
              <a:rPr lang="en-US" dirty="0"/>
              <a:t>Ensuring data integrity</a:t>
            </a:r>
          </a:p>
        </p:txBody>
      </p:sp>
      <p:sp>
        <p:nvSpPr>
          <p:cNvPr id="5" name="Subtitle 4">
            <a:extLst>
              <a:ext uri="{FF2B5EF4-FFF2-40B4-BE49-F238E27FC236}">
                <a16:creationId xmlns:a16="http://schemas.microsoft.com/office/drawing/2014/main" id="{B18D5FF0-92FF-D349-8193-F31228E3EAA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9910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Data Integrity Issues</a:t>
            </a:r>
          </a:p>
        </p:txBody>
      </p:sp>
      <p:sp>
        <p:nvSpPr>
          <p:cNvPr id="58371" name="Rectangle 3"/>
          <p:cNvSpPr>
            <a:spLocks noGrp="1" noChangeArrowheads="1"/>
          </p:cNvSpPr>
          <p:nvPr>
            <p:ph type="body" idx="1"/>
          </p:nvPr>
        </p:nvSpPr>
        <p:spPr/>
        <p:txBody>
          <a:bodyPr/>
          <a:lstStyle/>
          <a:p>
            <a:r>
              <a:rPr lang="en-US"/>
              <a:t>Backup procedures</a:t>
            </a:r>
          </a:p>
          <a:p>
            <a:endParaRPr lang="en-US"/>
          </a:p>
          <a:p>
            <a:r>
              <a:rPr lang="en-US"/>
              <a:t>Disaster recovery plans</a:t>
            </a:r>
          </a:p>
          <a:p>
            <a:endParaRPr lang="en-US"/>
          </a:p>
          <a:p>
            <a:r>
              <a:rPr lang="en-US"/>
              <a:t>Data and system audits</a:t>
            </a:r>
          </a:p>
          <a:p>
            <a:endParaRPr lang="en-US"/>
          </a:p>
          <a:p>
            <a:pPr>
              <a:buFont typeface="Monotype Sorts" pitchFamily="2" charset="2"/>
              <a:buNone/>
            </a:pPr>
            <a:endParaRPr lang="en-US"/>
          </a:p>
          <a:p>
            <a:pPr>
              <a:buFont typeface="Monotype Sorts" pitchFamily="2" charset="2"/>
              <a:buNone/>
            </a:pPr>
            <a:endParaRPr lang="en-US"/>
          </a:p>
          <a:p>
            <a:endParaRPr lang="en-US"/>
          </a:p>
        </p:txBody>
      </p:sp>
    </p:spTree>
    <p:extLst>
      <p:ext uri="{BB962C8B-B14F-4D97-AF65-F5344CB8AC3E}">
        <p14:creationId xmlns:p14="http://schemas.microsoft.com/office/powerpoint/2010/main" val="1403588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E2CF6D-4112-B04D-BD1B-98790C12F73F}"/>
              </a:ext>
            </a:extLst>
          </p:cNvPr>
          <p:cNvSpPr>
            <a:spLocks noGrp="1"/>
          </p:cNvSpPr>
          <p:nvPr>
            <p:ph type="ctrTitle"/>
          </p:nvPr>
        </p:nvSpPr>
        <p:spPr/>
        <p:txBody>
          <a:bodyPr/>
          <a:lstStyle/>
          <a:p>
            <a:r>
              <a:rPr lang="en-US" dirty="0"/>
              <a:t>Backup and restore procedures</a:t>
            </a:r>
            <a:br>
              <a:rPr lang="en-US" dirty="0"/>
            </a:br>
            <a:endParaRPr lang="en-US" dirty="0"/>
          </a:p>
        </p:txBody>
      </p:sp>
      <p:sp>
        <p:nvSpPr>
          <p:cNvPr id="5" name="Subtitle 4">
            <a:extLst>
              <a:ext uri="{FF2B5EF4-FFF2-40B4-BE49-F238E27FC236}">
                <a16:creationId xmlns:a16="http://schemas.microsoft.com/office/drawing/2014/main" id="{1E5E7CF4-9A29-7449-B4ED-160CAC374C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8103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Things to think about regarding backup procedures</a:t>
            </a:r>
          </a:p>
        </p:txBody>
      </p:sp>
      <p:sp>
        <p:nvSpPr>
          <p:cNvPr id="59395" name="Rectangle 3"/>
          <p:cNvSpPr>
            <a:spLocks noGrp="1" noChangeArrowheads="1"/>
          </p:cNvSpPr>
          <p:nvPr>
            <p:ph type="body" idx="1"/>
          </p:nvPr>
        </p:nvSpPr>
        <p:spPr>
          <a:xfrm>
            <a:off x="609600" y="1981200"/>
            <a:ext cx="8077200" cy="4648200"/>
          </a:xfrm>
        </p:spPr>
        <p:txBody>
          <a:bodyPr/>
          <a:lstStyle/>
          <a:p>
            <a:r>
              <a:rPr lang="en-US" dirty="0"/>
              <a:t>What gets backed up?</a:t>
            </a:r>
          </a:p>
          <a:p>
            <a:r>
              <a:rPr lang="en-US" dirty="0"/>
              <a:t>What do you backup onto?</a:t>
            </a:r>
          </a:p>
          <a:p>
            <a:r>
              <a:rPr lang="en-US" dirty="0"/>
              <a:t>How often do you backup?</a:t>
            </a:r>
          </a:p>
          <a:p>
            <a:r>
              <a:rPr lang="en-US" dirty="0"/>
              <a:t>Where do you store backups?</a:t>
            </a:r>
          </a:p>
          <a:p>
            <a:r>
              <a:rPr lang="en-US" dirty="0"/>
              <a:t>How long do you store backups?</a:t>
            </a:r>
          </a:p>
        </p:txBody>
      </p:sp>
    </p:spTree>
    <p:extLst>
      <p:ext uri="{BB962C8B-B14F-4D97-AF65-F5344CB8AC3E}">
        <p14:creationId xmlns:p14="http://schemas.microsoft.com/office/powerpoint/2010/main" val="2515249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E2CF6D-4112-B04D-BD1B-98790C12F73F}"/>
              </a:ext>
            </a:extLst>
          </p:cNvPr>
          <p:cNvSpPr>
            <a:spLocks noGrp="1"/>
          </p:cNvSpPr>
          <p:nvPr>
            <p:ph type="ctrTitle"/>
          </p:nvPr>
        </p:nvSpPr>
        <p:spPr/>
        <p:txBody>
          <a:bodyPr/>
          <a:lstStyle/>
          <a:p>
            <a:r>
              <a:rPr lang="en-US" dirty="0"/>
              <a:t>Disaster recovery</a:t>
            </a:r>
            <a:br>
              <a:rPr lang="en-US" dirty="0"/>
            </a:br>
            <a:endParaRPr lang="en-US" dirty="0"/>
          </a:p>
        </p:txBody>
      </p:sp>
      <p:sp>
        <p:nvSpPr>
          <p:cNvPr id="5" name="Subtitle 4">
            <a:extLst>
              <a:ext uri="{FF2B5EF4-FFF2-40B4-BE49-F238E27FC236}">
                <a16:creationId xmlns:a16="http://schemas.microsoft.com/office/drawing/2014/main" id="{1E5E7CF4-9A29-7449-B4ED-160CAC374C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3369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Disaster Recovery</a:t>
            </a:r>
          </a:p>
        </p:txBody>
      </p:sp>
      <p:sp>
        <p:nvSpPr>
          <p:cNvPr id="65539" name="Rectangle 3"/>
          <p:cNvSpPr>
            <a:spLocks noGrp="1" noChangeArrowheads="1"/>
          </p:cNvSpPr>
          <p:nvPr>
            <p:ph type="body" idx="1"/>
          </p:nvPr>
        </p:nvSpPr>
        <p:spPr/>
        <p:txBody>
          <a:bodyPr/>
          <a:lstStyle/>
          <a:p>
            <a:r>
              <a:rPr lang="en-US" dirty="0"/>
              <a:t>What do you do when:</a:t>
            </a:r>
          </a:p>
          <a:p>
            <a:pPr lvl="1"/>
            <a:r>
              <a:rPr lang="en-US" dirty="0"/>
              <a:t>There’s a fire or flood</a:t>
            </a:r>
          </a:p>
          <a:p>
            <a:pPr lvl="1"/>
            <a:r>
              <a:rPr lang="en-US" dirty="0"/>
              <a:t>When the power goes down</a:t>
            </a:r>
          </a:p>
          <a:p>
            <a:pPr lvl="1"/>
            <a:r>
              <a:rPr lang="en-US" dirty="0"/>
              <a:t>When your network has been hacked</a:t>
            </a:r>
          </a:p>
          <a:p>
            <a:pPr lvl="1"/>
            <a:r>
              <a:rPr lang="en-US" dirty="0"/>
              <a:t>When your data have become corrupted</a:t>
            </a:r>
          </a:p>
          <a:p>
            <a:pPr lvl="1"/>
            <a:endParaRPr lang="en-US" dirty="0"/>
          </a:p>
          <a:p>
            <a:r>
              <a:rPr lang="en-US" i="1" dirty="0">
                <a:solidFill>
                  <a:srgbClr val="FFCC00"/>
                </a:solidFill>
              </a:rPr>
              <a:t>You need a plan to recover your data!!!</a:t>
            </a:r>
          </a:p>
          <a:p>
            <a:endParaRPr lang="en-US" dirty="0"/>
          </a:p>
        </p:txBody>
      </p:sp>
    </p:spTree>
    <p:extLst>
      <p:ext uri="{BB962C8B-B14F-4D97-AF65-F5344CB8AC3E}">
        <p14:creationId xmlns:p14="http://schemas.microsoft.com/office/powerpoint/2010/main" val="2522183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FD26-F332-B144-A2B1-D2F30120C015}"/>
              </a:ext>
            </a:extLst>
          </p:cNvPr>
          <p:cNvSpPr>
            <a:spLocks noGrp="1"/>
          </p:cNvSpPr>
          <p:nvPr>
            <p:ph type="title"/>
          </p:nvPr>
        </p:nvSpPr>
        <p:spPr>
          <a:xfrm>
            <a:off x="152400" y="274638"/>
            <a:ext cx="8839200" cy="1143000"/>
          </a:xfrm>
        </p:spPr>
        <p:txBody>
          <a:bodyPr/>
          <a:lstStyle/>
          <a:p>
            <a:r>
              <a:rPr lang="en-US" dirty="0"/>
              <a:t>Two key aspects of </a:t>
            </a:r>
            <a:br>
              <a:rPr lang="en-US" dirty="0"/>
            </a:br>
            <a:r>
              <a:rPr lang="en-US" dirty="0"/>
              <a:t>disaster recovery</a:t>
            </a:r>
          </a:p>
        </p:txBody>
      </p:sp>
      <p:sp>
        <p:nvSpPr>
          <p:cNvPr id="3" name="Content Placeholder 2">
            <a:extLst>
              <a:ext uri="{FF2B5EF4-FFF2-40B4-BE49-F238E27FC236}">
                <a16:creationId xmlns:a16="http://schemas.microsoft.com/office/drawing/2014/main" id="{5FD9A8B7-092A-F841-AF4F-1CDC7F942A82}"/>
              </a:ext>
            </a:extLst>
          </p:cNvPr>
          <p:cNvSpPr>
            <a:spLocks noGrp="1"/>
          </p:cNvSpPr>
          <p:nvPr>
            <p:ph idx="1"/>
          </p:nvPr>
        </p:nvSpPr>
        <p:spPr/>
        <p:txBody>
          <a:bodyPr>
            <a:normAutofit fontScale="85000" lnSpcReduction="20000"/>
          </a:bodyPr>
          <a:lstStyle/>
          <a:p>
            <a:r>
              <a:rPr lang="en-US" dirty="0"/>
              <a:t>Recovery Point Objective</a:t>
            </a:r>
          </a:p>
          <a:p>
            <a:pPr lvl="1"/>
            <a:r>
              <a:rPr lang="en-US" dirty="0"/>
              <a:t>Amount of time that can pass since a disaster before data loss exceeds some pre-set tolerance level </a:t>
            </a:r>
          </a:p>
          <a:p>
            <a:pPr lvl="1"/>
            <a:r>
              <a:rPr lang="en-US" dirty="0"/>
              <a:t>Depends on data change velocity</a:t>
            </a:r>
          </a:p>
          <a:p>
            <a:pPr lvl="1"/>
            <a:r>
              <a:rPr lang="en-US" dirty="0"/>
              <a:t>Focus is on data and backups</a:t>
            </a:r>
          </a:p>
          <a:p>
            <a:pPr lvl="1"/>
            <a:endParaRPr lang="en-US" dirty="0"/>
          </a:p>
          <a:p>
            <a:r>
              <a:rPr lang="en-US" dirty="0"/>
              <a:t>Recovery Time Objective</a:t>
            </a:r>
          </a:p>
          <a:p>
            <a:pPr lvl="1"/>
            <a:r>
              <a:rPr lang="en-US" dirty="0"/>
              <a:t>Amount of time that can pass since a disaster before recovery processes interrupt continuity</a:t>
            </a:r>
          </a:p>
          <a:p>
            <a:pPr lvl="1"/>
            <a:r>
              <a:rPr lang="en-US" dirty="0"/>
              <a:t>Depends on how much downtime is acceptable and how long recovery will take </a:t>
            </a:r>
          </a:p>
          <a:p>
            <a:pPr lvl="1"/>
            <a:r>
              <a:rPr lang="en-US" dirty="0"/>
              <a:t>Focuses on time</a:t>
            </a:r>
          </a:p>
          <a:p>
            <a:endParaRPr lang="en-US" dirty="0"/>
          </a:p>
        </p:txBody>
      </p:sp>
    </p:spTree>
    <p:extLst>
      <p:ext uri="{BB962C8B-B14F-4D97-AF65-F5344CB8AC3E}">
        <p14:creationId xmlns:p14="http://schemas.microsoft.com/office/powerpoint/2010/main" val="429074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Auditing the data</a:t>
            </a:r>
          </a:p>
        </p:txBody>
      </p:sp>
      <p:sp>
        <p:nvSpPr>
          <p:cNvPr id="66563" name="Rectangle 3"/>
          <p:cNvSpPr>
            <a:spLocks noGrp="1" noChangeArrowheads="1"/>
          </p:cNvSpPr>
          <p:nvPr>
            <p:ph type="body" idx="1"/>
          </p:nvPr>
        </p:nvSpPr>
        <p:spPr>
          <a:xfrm>
            <a:off x="152400" y="1752600"/>
            <a:ext cx="8839200" cy="4800600"/>
          </a:xfrm>
        </p:spPr>
        <p:txBody>
          <a:bodyPr>
            <a:normAutofit fontScale="92500"/>
          </a:bodyPr>
          <a:lstStyle/>
          <a:p>
            <a:pPr>
              <a:lnSpc>
                <a:spcPct val="90000"/>
              </a:lnSpc>
            </a:pPr>
            <a:r>
              <a:rPr lang="en-US" dirty="0"/>
              <a:t>Primary goal: monitor data quality and integrity</a:t>
            </a:r>
            <a:br>
              <a:rPr lang="en-US" dirty="0"/>
            </a:br>
            <a:endParaRPr lang="en-US" dirty="0"/>
          </a:p>
          <a:p>
            <a:pPr>
              <a:lnSpc>
                <a:spcPct val="90000"/>
              </a:lnSpc>
            </a:pPr>
            <a:r>
              <a:rPr lang="en-US" dirty="0"/>
              <a:t>Conducted regularly and randomly throughout the study</a:t>
            </a:r>
            <a:br>
              <a:rPr lang="en-US" dirty="0"/>
            </a:br>
            <a:endParaRPr lang="en-US" dirty="0"/>
          </a:p>
          <a:p>
            <a:pPr>
              <a:lnSpc>
                <a:spcPct val="90000"/>
              </a:lnSpc>
            </a:pPr>
            <a:r>
              <a:rPr lang="en-US" dirty="0"/>
              <a:t>Source data compared with database data on pre-determined proportion of records</a:t>
            </a:r>
          </a:p>
          <a:p>
            <a:pPr>
              <a:lnSpc>
                <a:spcPct val="90000"/>
              </a:lnSpc>
            </a:pPr>
            <a:endParaRPr lang="en-US" dirty="0"/>
          </a:p>
          <a:p>
            <a:pPr>
              <a:lnSpc>
                <a:spcPct val="90000"/>
              </a:lnSpc>
            </a:pPr>
            <a:r>
              <a:rPr lang="en-US" dirty="0" err="1"/>
              <a:t>REDCap</a:t>
            </a:r>
            <a:r>
              <a:rPr lang="en-US" dirty="0"/>
              <a:t> supports this!</a:t>
            </a:r>
          </a:p>
          <a:p>
            <a:pPr lvl="1">
              <a:lnSpc>
                <a:spcPct val="90000"/>
              </a:lnSpc>
            </a:pPr>
            <a:r>
              <a:rPr lang="en-US" dirty="0"/>
              <a:t>Let’s check out </a:t>
            </a:r>
            <a:r>
              <a:rPr lang="en-US"/>
              <a:t>the Logging Tool…</a:t>
            </a:r>
            <a:endParaRPr lang="en-US" dirty="0"/>
          </a:p>
          <a:p>
            <a:pPr>
              <a:lnSpc>
                <a:spcPct val="90000"/>
              </a:lnSpc>
            </a:pPr>
            <a:endParaRPr lang="en-US" dirty="0"/>
          </a:p>
          <a:p>
            <a:pPr>
              <a:lnSpc>
                <a:spcPct val="90000"/>
              </a:lnSpc>
            </a:pPr>
            <a:endParaRPr lang="en-US" dirty="0"/>
          </a:p>
        </p:txBody>
      </p:sp>
    </p:spTree>
    <p:extLst>
      <p:ext uri="{BB962C8B-B14F-4D97-AF65-F5344CB8AC3E}">
        <p14:creationId xmlns:p14="http://schemas.microsoft.com/office/powerpoint/2010/main" val="3817276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4000" dirty="0"/>
              <a:t>Access audits</a:t>
            </a:r>
          </a:p>
        </p:txBody>
      </p:sp>
      <p:sp>
        <p:nvSpPr>
          <p:cNvPr id="67587" name="Rectangle 3"/>
          <p:cNvSpPr>
            <a:spLocks noGrp="1" noChangeArrowheads="1"/>
          </p:cNvSpPr>
          <p:nvPr>
            <p:ph type="body" idx="1"/>
          </p:nvPr>
        </p:nvSpPr>
        <p:spPr/>
        <p:txBody>
          <a:bodyPr/>
          <a:lstStyle/>
          <a:p>
            <a:r>
              <a:rPr lang="en-US" sz="2800" dirty="0"/>
              <a:t>Access audits are intended to prevent</a:t>
            </a:r>
          </a:p>
          <a:p>
            <a:pPr lvl="1"/>
            <a:r>
              <a:rPr lang="en-US" sz="2400" dirty="0"/>
              <a:t>Unauthorized internal access</a:t>
            </a:r>
          </a:p>
          <a:p>
            <a:pPr lvl="1"/>
            <a:r>
              <a:rPr lang="en-US" sz="2400" dirty="0"/>
              <a:t>External access</a:t>
            </a:r>
          </a:p>
          <a:p>
            <a:pPr lvl="1"/>
            <a:r>
              <a:rPr lang="en-US" sz="2400" dirty="0"/>
              <a:t>Malicious intent to alter or destroy data and/or systems</a:t>
            </a:r>
          </a:p>
          <a:p>
            <a:r>
              <a:rPr lang="en-US" dirty="0"/>
              <a:t>Conducted regularly and randomly throughout the study</a:t>
            </a:r>
          </a:p>
          <a:p>
            <a:r>
              <a:rPr lang="en-US" dirty="0" err="1"/>
              <a:t>REDCap</a:t>
            </a:r>
            <a:r>
              <a:rPr lang="en-US" dirty="0"/>
              <a:t> supports this!</a:t>
            </a:r>
          </a:p>
          <a:p>
            <a:endParaRPr lang="en-US" dirty="0"/>
          </a:p>
          <a:p>
            <a:endParaRPr lang="en-US" sz="2800" dirty="0"/>
          </a:p>
          <a:p>
            <a:endParaRPr lang="en-US" sz="2800" dirty="0"/>
          </a:p>
        </p:txBody>
      </p:sp>
    </p:spTree>
    <p:extLst>
      <p:ext uri="{BB962C8B-B14F-4D97-AF65-F5344CB8AC3E}">
        <p14:creationId xmlns:p14="http://schemas.microsoft.com/office/powerpoint/2010/main" val="100548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533400" y="304800"/>
            <a:ext cx="8229600" cy="579438"/>
          </a:xfrm>
        </p:spPr>
        <p:txBody>
          <a:bodyPr/>
          <a:lstStyle/>
          <a:p>
            <a:r>
              <a:rPr lang="en-US" dirty="0"/>
              <a:t>And the final project!</a:t>
            </a:r>
          </a:p>
        </p:txBody>
      </p:sp>
      <p:sp>
        <p:nvSpPr>
          <p:cNvPr id="3" name="Content Placeholder 2"/>
          <p:cNvSpPr>
            <a:spLocks noGrp="1"/>
          </p:cNvSpPr>
          <p:nvPr>
            <p:ph idx="1"/>
          </p:nvPr>
        </p:nvSpPr>
        <p:spPr>
          <a:xfrm>
            <a:off x="76200" y="990600"/>
            <a:ext cx="9067800" cy="4800600"/>
          </a:xfrm>
        </p:spPr>
        <p:txBody>
          <a:bodyPr>
            <a:noAutofit/>
          </a:bodyPr>
          <a:lstStyle/>
          <a:p>
            <a:pPr marL="0" indent="0">
              <a:buNone/>
            </a:pPr>
            <a:r>
              <a:rPr lang="en-US" sz="2200" dirty="0"/>
              <a:t>The final project is a completed database implementation for a project of your choice. The submission will include:</a:t>
            </a:r>
          </a:p>
          <a:p>
            <a:pPr marL="0" indent="0">
              <a:buNone/>
            </a:pPr>
            <a:endParaRPr lang="en-US" sz="2200" dirty="0"/>
          </a:p>
          <a:p>
            <a:r>
              <a:rPr lang="en-US" sz="2200" dirty="0"/>
              <a:t>A two-page description of the research problem that the database is intended to support the database</a:t>
            </a:r>
            <a:br>
              <a:rPr lang="en-US" sz="2200" dirty="0"/>
            </a:br>
            <a:endParaRPr lang="en-US" sz="2200" dirty="0"/>
          </a:p>
          <a:p>
            <a:r>
              <a:rPr lang="en-US" sz="2200" dirty="0"/>
              <a:t>A file (text format) containing procedures to perform the following: </a:t>
            </a:r>
          </a:p>
          <a:p>
            <a:pPr lvl="1"/>
            <a:r>
              <a:rPr lang="en-US" sz="2200" dirty="0"/>
              <a:t>Select records with a specific set of criteria</a:t>
            </a:r>
          </a:p>
          <a:p>
            <a:pPr lvl="1"/>
            <a:r>
              <a:rPr lang="en-US" sz="2200" dirty="0"/>
              <a:t>Insert and delete records with a specific set of criteria</a:t>
            </a:r>
          </a:p>
          <a:p>
            <a:pPr lvl="1"/>
            <a:r>
              <a:rPr lang="en-US" sz="2200" dirty="0"/>
              <a:t>Apply summary and aggregate functions to create a report</a:t>
            </a:r>
            <a:br>
              <a:rPr lang="en-US" sz="2200" dirty="0"/>
            </a:br>
            <a:endParaRPr lang="en-US" sz="2200" dirty="0"/>
          </a:p>
          <a:p>
            <a:r>
              <a:rPr lang="en-US" sz="2200" dirty="0"/>
              <a:t>A one-page description of how the database will be administered, including data audits, security, backups, and disaster recovery plans</a:t>
            </a:r>
          </a:p>
          <a:p>
            <a:pPr marL="0" indent="0">
              <a:buNone/>
              <a:defRPr/>
            </a:pPr>
            <a:endParaRPr lang="en-US" sz="2000" dirty="0">
              <a:solidFill>
                <a:srgbClr val="FFC000"/>
              </a:solidFill>
            </a:endParaRPr>
          </a:p>
          <a:p>
            <a:pPr marL="0" indent="0">
              <a:buNone/>
              <a:defRPr/>
            </a:pPr>
            <a:r>
              <a:rPr lang="en-US" sz="2000" dirty="0">
                <a:solidFill>
                  <a:srgbClr val="FFC000"/>
                </a:solidFill>
              </a:rPr>
              <a:t>Submit to Canvas by </a:t>
            </a:r>
            <a:r>
              <a:rPr lang="en-US" sz="2000" b="1" dirty="0">
                <a:solidFill>
                  <a:srgbClr val="FFC000"/>
                </a:solidFill>
              </a:rPr>
              <a:t>11:59pm</a:t>
            </a:r>
            <a:r>
              <a:rPr lang="en-US" sz="2000" b="1">
                <a:solidFill>
                  <a:srgbClr val="FFC000"/>
                </a:solidFill>
              </a:rPr>
              <a:t>, 5/7/19</a:t>
            </a:r>
            <a:r>
              <a:rPr lang="en-US" sz="2000">
                <a:solidFill>
                  <a:srgbClr val="FFC000"/>
                </a:solidFill>
              </a:rPr>
              <a:t>, </a:t>
            </a:r>
            <a:r>
              <a:rPr lang="en-US" sz="2000" dirty="0">
                <a:solidFill>
                  <a:srgbClr val="FFC000"/>
                </a:solidFill>
              </a:rPr>
              <a:t>as: </a:t>
            </a:r>
            <a:r>
              <a:rPr lang="en-US" sz="2000" i="1" dirty="0">
                <a:solidFill>
                  <a:srgbClr val="FFC000"/>
                </a:solidFill>
              </a:rPr>
              <a:t>yourlastname</a:t>
            </a:r>
            <a:r>
              <a:rPr lang="en-US" sz="2000" dirty="0">
                <a:solidFill>
                  <a:srgbClr val="FFC000"/>
                </a:solidFill>
              </a:rPr>
              <a:t>_BMIN502_final.doc</a:t>
            </a:r>
          </a:p>
          <a:p>
            <a:pPr marL="457200" lvl="1" indent="0">
              <a:buFontTx/>
              <a:buNone/>
              <a:defRPr/>
            </a:pPr>
            <a:endParaRPr lang="en-US" sz="2200" dirty="0"/>
          </a:p>
        </p:txBody>
      </p:sp>
    </p:spTree>
    <p:extLst>
      <p:ext uri="{BB962C8B-B14F-4D97-AF65-F5344CB8AC3E}">
        <p14:creationId xmlns:p14="http://schemas.microsoft.com/office/powerpoint/2010/main" val="329228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4000" dirty="0"/>
              <a:t>What is a human subject?</a:t>
            </a:r>
          </a:p>
        </p:txBody>
      </p:sp>
      <p:sp>
        <p:nvSpPr>
          <p:cNvPr id="4099" name="Rectangle 3"/>
          <p:cNvSpPr>
            <a:spLocks noGrp="1" noChangeArrowheads="1"/>
          </p:cNvSpPr>
          <p:nvPr>
            <p:ph type="body" idx="1"/>
          </p:nvPr>
        </p:nvSpPr>
        <p:spPr/>
        <p:txBody>
          <a:bodyPr/>
          <a:lstStyle/>
          <a:p>
            <a:pPr eaLnBrk="1" hangingPunct="1"/>
            <a:r>
              <a:rPr lang="en-US" dirty="0"/>
              <a:t>Federal regulations (45 CFR Part 46) define a </a:t>
            </a:r>
            <a:r>
              <a:rPr lang="en-US" b="1" dirty="0"/>
              <a:t>human subject</a:t>
            </a:r>
            <a:r>
              <a:rPr lang="en-US" dirty="0"/>
              <a:t> as a living individual about whom an investigator conducting research obtains: </a:t>
            </a:r>
          </a:p>
          <a:p>
            <a:pPr lvl="1" eaLnBrk="1" hangingPunct="1"/>
            <a:r>
              <a:rPr lang="en-US" dirty="0"/>
              <a:t>Data through intervention or interaction with the individual, or </a:t>
            </a:r>
          </a:p>
          <a:p>
            <a:pPr lvl="1" eaLnBrk="1" hangingPunct="1"/>
            <a:r>
              <a:rPr lang="en-US" dirty="0"/>
              <a:t>Identifiable private information </a:t>
            </a:r>
          </a:p>
          <a:p>
            <a:pPr lvl="1" eaLnBrk="1" hangingPunct="1">
              <a:buFontTx/>
              <a:buNone/>
            </a:pPr>
            <a:endParaRPr lang="en-US" dirty="0"/>
          </a:p>
        </p:txBody>
      </p:sp>
    </p:spTree>
    <p:extLst>
      <p:ext uri="{BB962C8B-B14F-4D97-AF65-F5344CB8AC3E}">
        <p14:creationId xmlns:p14="http://schemas.microsoft.com/office/powerpoint/2010/main" val="124576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4000"/>
              <a:t>What is included in the definition?</a:t>
            </a:r>
          </a:p>
        </p:txBody>
      </p:sp>
      <p:sp>
        <p:nvSpPr>
          <p:cNvPr id="5123" name="Rectangle 3"/>
          <p:cNvSpPr>
            <a:spLocks noGrp="1" noChangeArrowheads="1"/>
          </p:cNvSpPr>
          <p:nvPr>
            <p:ph type="body" idx="1"/>
          </p:nvPr>
        </p:nvSpPr>
        <p:spPr/>
        <p:txBody>
          <a:bodyPr/>
          <a:lstStyle/>
          <a:p>
            <a:pPr eaLnBrk="1" hangingPunct="1"/>
            <a:r>
              <a:rPr lang="en-US"/>
              <a:t>Use of human organs, tissues, and body fluids, as well as graphic, written, or recorded information, from living individuals if the identity of the subjects can be readily ascertained by the investigator or other members of the research team </a:t>
            </a:r>
          </a:p>
        </p:txBody>
      </p:sp>
    </p:spTree>
    <p:extLst>
      <p:ext uri="{BB962C8B-B14F-4D97-AF65-F5344CB8AC3E}">
        <p14:creationId xmlns:p14="http://schemas.microsoft.com/office/powerpoint/2010/main" val="376785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exemption?</a:t>
            </a:r>
          </a:p>
        </p:txBody>
      </p:sp>
      <p:sp>
        <p:nvSpPr>
          <p:cNvPr id="4" name="Subtitle 3"/>
          <p:cNvSpPr>
            <a:spLocks noGrp="1"/>
          </p:cNvSpPr>
          <p:nvPr>
            <p:ph idx="1"/>
          </p:nvPr>
        </p:nvSpPr>
        <p:spPr>
          <a:xfrm>
            <a:off x="381000" y="1981200"/>
            <a:ext cx="8534400" cy="4114800"/>
          </a:xfrm>
        </p:spPr>
        <p:txBody>
          <a:bodyPr>
            <a:normAutofit fontScale="85000" lnSpcReduction="20000"/>
          </a:bodyPr>
          <a:lstStyle/>
          <a:p>
            <a:r>
              <a:rPr lang="en-US" dirty="0"/>
              <a:t>An exemption is a category of IRB review. </a:t>
            </a:r>
          </a:p>
          <a:p>
            <a:pPr lvl="1"/>
            <a:r>
              <a:rPr lang="en-US" dirty="0"/>
              <a:t>An exempt protocol is one which has been deemed not to require full board or expedited review.</a:t>
            </a:r>
          </a:p>
          <a:p>
            <a:r>
              <a:rPr lang="en-US" dirty="0"/>
              <a:t>Exempt projects are generally not covered by the Common Rule</a:t>
            </a:r>
          </a:p>
          <a:p>
            <a:r>
              <a:rPr lang="en-US" dirty="0"/>
              <a:t>Exempt projects have little or no risk</a:t>
            </a:r>
          </a:p>
          <a:p>
            <a:r>
              <a:rPr lang="en-US" dirty="0"/>
              <a:t>Exempt projects are not monitored by the IRB</a:t>
            </a:r>
            <a:br>
              <a:rPr lang="en-US" dirty="0"/>
            </a:br>
            <a:br>
              <a:rPr lang="en-US" dirty="0"/>
            </a:br>
            <a:endParaRPr lang="en-US" dirty="0"/>
          </a:p>
          <a:p>
            <a:pPr marL="0" indent="0">
              <a:buNone/>
            </a:pPr>
            <a:r>
              <a:rPr lang="en-US" b="1" dirty="0">
                <a:solidFill>
                  <a:srgbClr val="FFC000"/>
                </a:solidFill>
              </a:rPr>
              <a:t>The determination of exempt status is always the purview of the IRB, </a:t>
            </a:r>
            <a:r>
              <a:rPr lang="en-US" b="1" i="1" dirty="0">
                <a:solidFill>
                  <a:srgbClr val="FFC000"/>
                </a:solidFill>
              </a:rPr>
              <a:t>not</a:t>
            </a:r>
            <a:r>
              <a:rPr lang="en-US" b="1" dirty="0">
                <a:solidFill>
                  <a:srgbClr val="FFC000"/>
                </a:solidFill>
              </a:rPr>
              <a:t> the investigator!</a:t>
            </a:r>
          </a:p>
        </p:txBody>
      </p:sp>
    </p:spTree>
    <p:extLst>
      <p:ext uri="{BB962C8B-B14F-4D97-AF65-F5344CB8AC3E}">
        <p14:creationId xmlns:p14="http://schemas.microsoft.com/office/powerpoint/2010/main" val="188834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000" dirty="0"/>
              <a:t>Exemption 4</a:t>
            </a:r>
          </a:p>
        </p:txBody>
      </p:sp>
      <p:sp>
        <p:nvSpPr>
          <p:cNvPr id="9219" name="Rectangle 3"/>
          <p:cNvSpPr>
            <a:spLocks noGrp="1" noChangeArrowheads="1"/>
          </p:cNvSpPr>
          <p:nvPr>
            <p:ph type="subTitle" idx="4294967295"/>
          </p:nvPr>
        </p:nvSpPr>
        <p:spPr>
          <a:xfrm>
            <a:off x="152400" y="2057400"/>
            <a:ext cx="8458200" cy="1752600"/>
          </a:xfrm>
        </p:spPr>
        <p:txBody>
          <a:bodyPr>
            <a:normAutofit fontScale="77500" lnSpcReduction="20000"/>
          </a:bodyPr>
          <a:lstStyle/>
          <a:p>
            <a:pPr marL="457200" lvl="1" indent="0" eaLnBrk="1" hangingPunct="1">
              <a:buNone/>
            </a:pPr>
            <a:r>
              <a:rPr lang="en-US" dirty="0"/>
              <a:t>Research involving the collection or study of existing data, documents, records, pathological specimens, or diagnostic specimens, if these sources are publicly available or if the information is recorded by the investigator in such a manner that subjects cannot be identified, directly or through identifiers linked to the subject </a:t>
            </a:r>
          </a:p>
        </p:txBody>
      </p:sp>
    </p:spTree>
    <p:extLst>
      <p:ext uri="{BB962C8B-B14F-4D97-AF65-F5344CB8AC3E}">
        <p14:creationId xmlns:p14="http://schemas.microsoft.com/office/powerpoint/2010/main" val="395509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4000" dirty="0"/>
              <a:t>The human subjects section of a grant application</a:t>
            </a:r>
          </a:p>
        </p:txBody>
      </p:sp>
      <p:sp>
        <p:nvSpPr>
          <p:cNvPr id="502787" name="Rectangle 3"/>
          <p:cNvSpPr>
            <a:spLocks noGrp="1" noChangeArrowheads="1"/>
          </p:cNvSpPr>
          <p:nvPr>
            <p:ph type="body" idx="1"/>
          </p:nvPr>
        </p:nvSpPr>
        <p:spPr>
          <a:xfrm>
            <a:off x="228600" y="1600200"/>
            <a:ext cx="8915400" cy="4876800"/>
          </a:xfrm>
        </p:spPr>
        <p:txBody>
          <a:bodyPr/>
          <a:lstStyle/>
          <a:p>
            <a:pPr eaLnBrk="1" hangingPunct="1"/>
            <a:r>
              <a:rPr lang="en-US" sz="2800" dirty="0"/>
              <a:t>You need the following in the human subjects section:</a:t>
            </a:r>
          </a:p>
          <a:p>
            <a:pPr lvl="1" eaLnBrk="1" hangingPunct="1"/>
            <a:r>
              <a:rPr lang="en-US" sz="2400" dirty="0"/>
              <a:t>Risks to Subjects</a:t>
            </a:r>
          </a:p>
          <a:p>
            <a:pPr lvl="2" eaLnBrk="1" hangingPunct="1"/>
            <a:r>
              <a:rPr lang="en-US" sz="2000" dirty="0"/>
              <a:t>Human Subjects Involvement and Characteristics </a:t>
            </a:r>
          </a:p>
          <a:p>
            <a:pPr lvl="2" eaLnBrk="1" hangingPunct="1"/>
            <a:r>
              <a:rPr lang="en-US" sz="2000" dirty="0"/>
              <a:t>Sources of Materials</a:t>
            </a:r>
          </a:p>
          <a:p>
            <a:pPr lvl="2" eaLnBrk="1" hangingPunct="1"/>
            <a:r>
              <a:rPr lang="en-US" sz="2000" dirty="0"/>
              <a:t>Potential Risks</a:t>
            </a:r>
          </a:p>
          <a:p>
            <a:pPr lvl="1" eaLnBrk="1" hangingPunct="1"/>
            <a:r>
              <a:rPr lang="en-US" sz="2400" dirty="0"/>
              <a:t>Adequacy of Protection against Risks</a:t>
            </a:r>
          </a:p>
          <a:p>
            <a:pPr lvl="2" eaLnBrk="1" hangingPunct="1"/>
            <a:r>
              <a:rPr lang="en-US" sz="2000" dirty="0"/>
              <a:t>Recruitment and Informed consent</a:t>
            </a:r>
          </a:p>
          <a:p>
            <a:pPr lvl="2" eaLnBrk="1" hangingPunct="1"/>
            <a:r>
              <a:rPr lang="en-US" sz="2000" dirty="0"/>
              <a:t>Protection against Risk</a:t>
            </a:r>
          </a:p>
          <a:p>
            <a:pPr lvl="1" eaLnBrk="1" hangingPunct="1"/>
            <a:r>
              <a:rPr lang="en-US" sz="2400" dirty="0"/>
              <a:t>Potential Benefits of the Research to Subjects and Others</a:t>
            </a:r>
          </a:p>
          <a:p>
            <a:pPr lvl="1" eaLnBrk="1" hangingPunct="1"/>
            <a:r>
              <a:rPr lang="en-US" sz="2400" dirty="0"/>
              <a:t>Importance of the Knowledge to be Gained</a:t>
            </a:r>
          </a:p>
        </p:txBody>
      </p:sp>
    </p:spTree>
    <p:extLst>
      <p:ext uri="{BB962C8B-B14F-4D97-AF65-F5344CB8AC3E}">
        <p14:creationId xmlns:p14="http://schemas.microsoft.com/office/powerpoint/2010/main" val="1894794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502787">
                                            <p:txEl>
                                              <p:pRg st="1" end="1"/>
                                            </p:txEl>
                                          </p:spTgt>
                                        </p:tgtEl>
                                        <p:attrNameLst>
                                          <p:attrName>style.color</p:attrName>
                                        </p:attrNameLst>
                                      </p:cBhvr>
                                      <p:to>
                                        <a:srgbClr val="FFCC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nodeType="clickEffect">
                                  <p:stCondLst>
                                    <p:cond delay="0"/>
                                  </p:stCondLst>
                                  <p:childTnLst>
                                    <p:animClr clrSpc="rgb" dir="cw">
                                      <p:cBhvr override="childStyle">
                                        <p:cTn id="10" dur="2000" fill="hold"/>
                                        <p:tgtEl>
                                          <p:spTgt spid="502787">
                                            <p:txEl>
                                              <p:pRg st="5" end="5"/>
                                            </p:txEl>
                                          </p:spTgt>
                                        </p:tgtEl>
                                        <p:attrNameLst>
                                          <p:attrName>style.color</p:attrName>
                                        </p:attrNameLst>
                                      </p:cBhvr>
                                      <p:to>
                                        <a:srgbClr val="FFCC00"/>
                                      </p:to>
                                    </p:animClr>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2000" fill="hold"/>
                                        <p:tgtEl>
                                          <p:spTgt spid="502787">
                                            <p:txEl>
                                              <p:pRg st="8" end="8"/>
                                            </p:txEl>
                                          </p:spTgt>
                                        </p:tgtEl>
                                        <p:attrNameLst>
                                          <p:attrName>style.color</p:attrName>
                                        </p:attrNameLst>
                                      </p:cBhvr>
                                      <p:to>
                                        <a:srgbClr val="FFCC00"/>
                                      </p:to>
                                    </p:animClr>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mph" presetSubtype="2" fill="hold" nodeType="clickEffect">
                                  <p:stCondLst>
                                    <p:cond delay="0"/>
                                  </p:stCondLst>
                                  <p:childTnLst>
                                    <p:animClr clrSpc="rgb" dir="cw">
                                      <p:cBhvr override="childStyle">
                                        <p:cTn id="18" dur="2000" fill="hold"/>
                                        <p:tgtEl>
                                          <p:spTgt spid="502787">
                                            <p:txEl>
                                              <p:pRg st="9" end="9"/>
                                            </p:txEl>
                                          </p:spTgt>
                                        </p:tgtEl>
                                        <p:attrNameLst>
                                          <p:attrName>style.color</p:attrName>
                                        </p:attrNameLst>
                                      </p:cBhvr>
                                      <p:to>
                                        <a:srgbClr val="FFC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1781</TotalTime>
  <Words>1861</Words>
  <Application>Microsoft Macintosh PowerPoint</Application>
  <PresentationFormat>On-screen Show (4:3)</PresentationFormat>
  <Paragraphs>270</Paragraphs>
  <Slides>49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Monotype Sorts</vt:lpstr>
      <vt:lpstr>Times New Roman</vt:lpstr>
      <vt:lpstr>Default Design</vt:lpstr>
      <vt:lpstr>Database Theory and Applications for Biomedical Research and Practice  BMIN 502 / EPID 635 Week 14: Database administration</vt:lpstr>
      <vt:lpstr>Agenda for today</vt:lpstr>
      <vt:lpstr>Special considerations for databases used in biomedical research</vt:lpstr>
      <vt:lpstr>Two critical questions…</vt:lpstr>
      <vt:lpstr>What is a human subject?</vt:lpstr>
      <vt:lpstr>What is included in the definition?</vt:lpstr>
      <vt:lpstr>What is an exemption?</vt:lpstr>
      <vt:lpstr>Exemption 4</vt:lpstr>
      <vt:lpstr>The human subjects section of a grant application</vt:lpstr>
      <vt:lpstr>NIH Data Sharing Policy</vt:lpstr>
      <vt:lpstr>What is shared? Final Research Data</vt:lpstr>
      <vt:lpstr>Data Sharing Plan Example 1 (survey data)</vt:lpstr>
      <vt:lpstr>Data Sharing Plan Example 2 (sensitive data)</vt:lpstr>
      <vt:lpstr>Data Sharing Plan Example 3 (rationale for not sharing)</vt:lpstr>
      <vt:lpstr>Monitoring and logging usage </vt:lpstr>
      <vt:lpstr>Three main monitoring points</vt:lpstr>
      <vt:lpstr>Resource usage</vt:lpstr>
      <vt:lpstr>Query analysis</vt:lpstr>
      <vt:lpstr>In REDCap, you can’t monitor performance</vt:lpstr>
      <vt:lpstr>In MySQL, you can monitor DB performance as:</vt:lpstr>
      <vt:lpstr>You can write Neo4j performance metrics to a .csv file</vt:lpstr>
      <vt:lpstr>In Neo4j: https://neo4j.com/docs/operations-manual/current/monitoring/metrics/#metrics-enable  </vt:lpstr>
      <vt:lpstr>Data Management Plans</vt:lpstr>
      <vt:lpstr>The Data Management Plan</vt:lpstr>
      <vt:lpstr>The DMP Table of Contents</vt:lpstr>
      <vt:lpstr>The DMP Table of Contents, contd.</vt:lpstr>
      <vt:lpstr>The DMP Table of Contents, contd.</vt:lpstr>
      <vt:lpstr>Let’s look at some example text  https://www.lib.ncsu.edu/data-management/dmp_examples#roles </vt:lpstr>
      <vt:lpstr>A nice online tool for creating a DMP</vt:lpstr>
      <vt:lpstr>Database security </vt:lpstr>
      <vt:lpstr>Why do we care about data security?</vt:lpstr>
      <vt:lpstr>Physical Environment Security</vt:lpstr>
      <vt:lpstr>Computer hardware security</vt:lpstr>
      <vt:lpstr>An example password policy</vt:lpstr>
      <vt:lpstr>An example “strong” password</vt:lpstr>
      <vt:lpstr>Firewalls</vt:lpstr>
      <vt:lpstr>A typical firewall</vt:lpstr>
      <vt:lpstr>Personnel Security</vt:lpstr>
      <vt:lpstr>Research subject security</vt:lpstr>
      <vt:lpstr>Ensuring data integrity</vt:lpstr>
      <vt:lpstr>Data Integrity Issues</vt:lpstr>
      <vt:lpstr>Backup and restore procedures </vt:lpstr>
      <vt:lpstr>Things to think about regarding backup procedures</vt:lpstr>
      <vt:lpstr>Disaster recovery </vt:lpstr>
      <vt:lpstr>Disaster Recovery</vt:lpstr>
      <vt:lpstr>Two key aspects of  disaster recovery</vt:lpstr>
      <vt:lpstr>Auditing the data</vt:lpstr>
      <vt:lpstr>Access audits</vt:lpstr>
      <vt:lpstr>And the final project!</vt:lpstr>
    </vt:vector>
  </TitlesOfParts>
  <Company>University of Pennsylvania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 for Public Health</dc:title>
  <dc:creator>John H. Holmes</dc:creator>
  <cp:lastModifiedBy>Holmes, John</cp:lastModifiedBy>
  <cp:revision>169</cp:revision>
  <dcterms:created xsi:type="dcterms:W3CDTF">2004-10-01T21:51:32Z</dcterms:created>
  <dcterms:modified xsi:type="dcterms:W3CDTF">2019-04-30T13:41:44Z</dcterms:modified>
</cp:coreProperties>
</file>