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86" r:id="rId2"/>
    <p:sldId id="287" r:id="rId3"/>
    <p:sldId id="445" r:id="rId4"/>
    <p:sldId id="446" r:id="rId5"/>
    <p:sldId id="447" r:id="rId6"/>
    <p:sldId id="448" r:id="rId7"/>
    <p:sldId id="449" r:id="rId8"/>
    <p:sldId id="450" r:id="rId9"/>
    <p:sldId id="451" r:id="rId10"/>
    <p:sldId id="452" r:id="rId11"/>
    <p:sldId id="453" r:id="rId12"/>
    <p:sldId id="454" r:id="rId13"/>
    <p:sldId id="455" r:id="rId14"/>
    <p:sldId id="456" r:id="rId15"/>
    <p:sldId id="457" r:id="rId16"/>
    <p:sldId id="458" r:id="rId17"/>
    <p:sldId id="459" r:id="rId18"/>
    <p:sldId id="460" r:id="rId19"/>
    <p:sldId id="461" r:id="rId20"/>
    <p:sldId id="462" r:id="rId21"/>
    <p:sldId id="463" r:id="rId22"/>
    <p:sldId id="464" r:id="rId23"/>
    <p:sldId id="465" r:id="rId24"/>
    <p:sldId id="466" r:id="rId25"/>
    <p:sldId id="467" r:id="rId26"/>
    <p:sldId id="468" r:id="rId27"/>
    <p:sldId id="469" r:id="rId28"/>
    <p:sldId id="470" r:id="rId29"/>
    <p:sldId id="471" r:id="rId3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94614" autoAdjust="0"/>
  </p:normalViewPr>
  <p:slideViewPr>
    <p:cSldViewPr>
      <p:cViewPr varScale="1">
        <p:scale>
          <a:sx n="133" d="100"/>
          <a:sy n="133" d="100"/>
        </p:scale>
        <p:origin x="200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E0197BBF-9158-514D-93C7-703396FCEB2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45540791-AE6A-F543-85C2-D68E022CBF7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7276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202" tIns="45292" rIns="92202" bIns="45292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102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202" tIns="45292" rIns="92202" bIns="45292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1093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037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3579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202" tIns="45292" rIns="92202" bIns="45292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5588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202" tIns="45292" rIns="92202" bIns="45292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31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7972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0310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7082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588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202" tIns="45292" rIns="92202" bIns="45292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239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202" tIns="45292" rIns="92202" bIns="45292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9091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5524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705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38206C-6CC6-1B49-8013-1E492704D1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2239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096044-C35C-CC42-8BE1-A77BAA2BAC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3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9FF0B9-8C56-2648-95C3-3E73B31F4F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020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C9D1CB-7071-3443-AE1A-F63A3DAA29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4620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772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DD62A3-94C7-7640-AE99-4E4185A484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032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732258-331A-9A41-A9EF-4E3A4D3644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9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0FEBF5-90A6-7C4F-89C2-2CA0B18153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279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1A4F69-DD84-E845-9238-AC932D5CF0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997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4F273C-F122-1941-B556-D90E6A2582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8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49B59E-EB70-5B49-89C3-5C759C5182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23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FC248-2EA8-2D45-BBCD-C307142BB2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669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DB87B2-6427-9344-9CFE-9F0E269A58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7013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2">
                <a:gamma/>
                <a:shade val="46275"/>
                <a:invGamma/>
              </a:schemeClr>
            </a:gs>
            <a:gs pos="100000">
              <a:schemeClr val="accent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637DE91-D5B1-B842-9BF5-AC90AC07DDF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/>
          </a:p>
        </p:txBody>
      </p:sp>
      <p:sp>
        <p:nvSpPr>
          <p:cNvPr id="16388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" y="1371600"/>
            <a:ext cx="8915400" cy="1143000"/>
          </a:xfrm>
          <a:noFill/>
        </p:spPr>
        <p:txBody>
          <a:bodyPr anchor="ctr"/>
          <a:lstStyle/>
          <a:p>
            <a:pPr algn="ctr"/>
            <a:r>
              <a:rPr lang="en-US" altLang="en-US" sz="4000" dirty="0"/>
              <a:t>Database Theory and Applications for Biomedical Research and Practice</a:t>
            </a:r>
            <a:br>
              <a:rPr lang="en-US" altLang="en-US" sz="4000" dirty="0"/>
            </a:br>
            <a:br>
              <a:rPr lang="en-US" altLang="en-US" dirty="0"/>
            </a:br>
            <a:r>
              <a:rPr lang="en-US" altLang="en-US" sz="3200" dirty="0">
                <a:solidFill>
                  <a:schemeClr val="accent1"/>
                </a:solidFill>
              </a:rPr>
              <a:t>BMIN 502 / EPID 635</a:t>
            </a:r>
            <a:br>
              <a:rPr lang="en-US" altLang="en-US" sz="3200" dirty="0">
                <a:solidFill>
                  <a:schemeClr val="accent1"/>
                </a:solidFill>
              </a:rPr>
            </a:br>
            <a:r>
              <a:rPr lang="en-US" altLang="en-US" sz="3200" dirty="0">
                <a:solidFill>
                  <a:schemeClr val="accent1"/>
                </a:solidFill>
              </a:rPr>
              <a:t>Week 2: Data normalization</a:t>
            </a:r>
          </a:p>
        </p:txBody>
      </p:sp>
      <p:sp>
        <p:nvSpPr>
          <p:cNvPr id="16389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051345"/>
            <a:ext cx="6400800" cy="1219200"/>
          </a:xfrm>
          <a:noFill/>
        </p:spPr>
        <p:txBody>
          <a:bodyPr/>
          <a:lstStyle/>
          <a:p>
            <a:r>
              <a:rPr lang="en-US" altLang="en-US" dirty="0"/>
              <a:t>John H. Holmes, PhD</a:t>
            </a:r>
            <a:endParaRPr lang="en-US" altLang="en-US" sz="2400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16391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280819"/>
            <a:ext cx="32004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885836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z="4000"/>
              <a:t>How to get a table into </a:t>
            </a:r>
            <a:br>
              <a:rPr lang="en-US" altLang="en-US" sz="4000"/>
            </a:br>
            <a:r>
              <a:rPr lang="en-US" altLang="en-US" sz="4000"/>
              <a:t>First Normal Form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610600" cy="4419600"/>
          </a:xfrm>
          <a:noFill/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800"/>
              <a:t>Subject(</a:t>
            </a:r>
            <a:r>
              <a:rPr lang="en-US" altLang="en-US" sz="2800" u="sng"/>
              <a:t>SUBJ_ID</a:t>
            </a:r>
            <a:r>
              <a:rPr lang="en-US" altLang="en-US" sz="2800"/>
              <a:t>  DOB SEX DX1  DX2  DX3)</a:t>
            </a:r>
            <a:br>
              <a:rPr lang="en-US" altLang="en-US" sz="2800"/>
            </a:br>
            <a:endParaRPr lang="en-US" altLang="en-US" sz="2800"/>
          </a:p>
          <a:p>
            <a:pPr lvl="1"/>
            <a:r>
              <a:rPr lang="en-US" altLang="en-US" sz="2400" b="1">
                <a:solidFill>
                  <a:schemeClr val="accent1"/>
                </a:solidFill>
              </a:rPr>
              <a:t>Is not in 1NF</a:t>
            </a:r>
            <a:r>
              <a:rPr lang="en-US" altLang="en-US" sz="2400"/>
              <a:t> </a:t>
            </a:r>
          </a:p>
          <a:p>
            <a:pPr lvl="1"/>
            <a:r>
              <a:rPr lang="en-US" altLang="en-US" sz="2400"/>
              <a:t>(DX1, DX2, and DX3 repeat the same concept, DX)</a:t>
            </a:r>
          </a:p>
          <a:p>
            <a:pPr lvl="1"/>
            <a:r>
              <a:rPr lang="en-US" altLang="en-US" sz="2400"/>
              <a:t>Create a new table for each non-similar repeating group, adding the primary key to the new table(s):</a:t>
            </a:r>
            <a:br>
              <a:rPr lang="en-US" altLang="en-US" sz="2400"/>
            </a:br>
            <a:endParaRPr lang="en-US" altLang="en-US" sz="2400"/>
          </a:p>
          <a:p>
            <a:pPr lvl="1">
              <a:buFontTx/>
              <a:buNone/>
            </a:pPr>
            <a:r>
              <a:rPr lang="en-US" altLang="en-US" sz="2400"/>
              <a:t>			 </a:t>
            </a:r>
            <a:r>
              <a:rPr lang="en-US" altLang="en-US"/>
              <a:t>Subject(</a:t>
            </a:r>
            <a:r>
              <a:rPr lang="en-US" altLang="en-US" u="sng"/>
              <a:t>SUBJ_ID</a:t>
            </a:r>
            <a:r>
              <a:rPr lang="en-US" altLang="en-US"/>
              <a:t>  DOB  SEX)</a:t>
            </a:r>
          </a:p>
          <a:p>
            <a:pPr>
              <a:buFont typeface="Monotype Sorts" charset="2"/>
              <a:buNone/>
            </a:pPr>
            <a:r>
              <a:rPr lang="en-US" altLang="en-US" sz="2800"/>
              <a:t>			 Diagnosis(</a:t>
            </a:r>
            <a:r>
              <a:rPr lang="en-US" altLang="en-US" sz="2800" u="sng"/>
              <a:t>SUBJ_ID  DX</a:t>
            </a:r>
            <a:r>
              <a:rPr lang="en-US" altLang="en-US" sz="2800"/>
              <a:t>)		</a:t>
            </a:r>
          </a:p>
        </p:txBody>
      </p:sp>
    </p:spTree>
    <p:extLst>
      <p:ext uri="{BB962C8B-B14F-4D97-AF65-F5344CB8AC3E}">
        <p14:creationId xmlns:p14="http://schemas.microsoft.com/office/powerpoint/2010/main" val="105336977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2209800"/>
            <a:ext cx="8915400" cy="274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1143000"/>
          </a:xfrm>
        </p:spPr>
        <p:txBody>
          <a:bodyPr/>
          <a:lstStyle/>
          <a:p>
            <a:r>
              <a:rPr lang="en-US" altLang="en-US"/>
              <a:t>Thus…</a:t>
            </a:r>
          </a:p>
        </p:txBody>
      </p:sp>
      <p:graphicFrame>
        <p:nvGraphicFramePr>
          <p:cNvPr id="163890" name="Group 50"/>
          <p:cNvGraphicFramePr>
            <a:graphicFrameLocks noGrp="1"/>
          </p:cNvGraphicFramePr>
          <p:nvPr>
            <p:ph idx="1"/>
          </p:nvPr>
        </p:nvGraphicFramePr>
        <p:xfrm>
          <a:off x="304800" y="2514600"/>
          <a:ext cx="8382000" cy="215582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0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0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0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02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SUBJ_ID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DX1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DX2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DX3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1/1/50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5/14/58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388.1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516.0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8/11/60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710.0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512.0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090.0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3880" name="Text Box 40"/>
          <p:cNvSpPr txBox="1">
            <a:spLocks noChangeArrowheads="1"/>
          </p:cNvSpPr>
          <p:nvPr/>
        </p:nvSpPr>
        <p:spPr bwMode="auto">
          <a:xfrm>
            <a:off x="6019800" y="3581400"/>
            <a:ext cx="10668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XXXX</a:t>
            </a:r>
          </a:p>
        </p:txBody>
      </p:sp>
      <p:sp>
        <p:nvSpPr>
          <p:cNvPr id="163881" name="Line 41"/>
          <p:cNvSpPr>
            <a:spLocks noChangeShapeType="1"/>
          </p:cNvSpPr>
          <p:nvPr/>
        </p:nvSpPr>
        <p:spPr bwMode="auto">
          <a:xfrm flipH="1">
            <a:off x="2743200" y="2133600"/>
            <a:ext cx="3581400" cy="37338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82" name="Line 42"/>
          <p:cNvSpPr>
            <a:spLocks noChangeShapeType="1"/>
          </p:cNvSpPr>
          <p:nvPr/>
        </p:nvSpPr>
        <p:spPr bwMode="auto">
          <a:xfrm>
            <a:off x="2819400" y="2133600"/>
            <a:ext cx="3657600" cy="36576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0" grpId="0" animBg="1"/>
      <p:bldP spid="163881" grpId="0" animBg="1"/>
      <p:bldP spid="16388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676400"/>
            <a:ext cx="86868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This is better…</a:t>
            </a:r>
          </a:p>
        </p:txBody>
      </p:sp>
      <p:graphicFrame>
        <p:nvGraphicFramePr>
          <p:cNvPr id="164930" name="Group 66"/>
          <p:cNvGraphicFramePr>
            <a:graphicFrameLocks noGrp="1"/>
          </p:cNvGraphicFramePr>
          <p:nvPr>
            <p:ph sz="half" idx="1"/>
          </p:nvPr>
        </p:nvGraphicFramePr>
        <p:xfrm>
          <a:off x="5105400" y="1905000"/>
          <a:ext cx="3200400" cy="4664075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SUBJ_ID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DX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320.0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191.0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401.0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388.1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516.0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710.0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512.0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090.0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4899" name="Text Box 35"/>
          <p:cNvSpPr txBox="1">
            <a:spLocks noChangeArrowheads="1"/>
          </p:cNvSpPr>
          <p:nvPr/>
        </p:nvSpPr>
        <p:spPr bwMode="auto">
          <a:xfrm>
            <a:off x="3124200" y="5791200"/>
            <a:ext cx="14795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Missings are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no problem!</a:t>
            </a:r>
          </a:p>
        </p:txBody>
      </p:sp>
      <p:sp>
        <p:nvSpPr>
          <p:cNvPr id="164900" name="Line 36"/>
          <p:cNvSpPr>
            <a:spLocks noChangeShapeType="1"/>
          </p:cNvSpPr>
          <p:nvPr/>
        </p:nvSpPr>
        <p:spPr bwMode="auto">
          <a:xfrm flipV="1">
            <a:off x="4114800" y="4495800"/>
            <a:ext cx="990600" cy="1371600"/>
          </a:xfrm>
          <a:prstGeom prst="line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64935" name="Group 71"/>
          <p:cNvGraphicFramePr>
            <a:graphicFrameLocks noGrp="1"/>
          </p:cNvGraphicFramePr>
          <p:nvPr>
            <p:ph sz="half" idx="2"/>
          </p:nvPr>
        </p:nvGraphicFramePr>
        <p:xfrm>
          <a:off x="304800" y="3429000"/>
          <a:ext cx="4267200" cy="2073275"/>
        </p:xfrm>
        <a:graphic>
          <a:graphicData uri="http://schemas.openxmlformats.org/drawingml/2006/table">
            <a:tbl>
              <a:tblPr/>
              <a:tblGrid>
                <a:gridCol w="126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SUBJ_ID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DOB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SEX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1/1/50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Male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5/14/58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Female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8/11/60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Female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372" name="AutoShape 59"/>
          <p:cNvCxnSpPr>
            <a:cxnSpLocks noChangeShapeType="1"/>
          </p:cNvCxnSpPr>
          <p:nvPr/>
        </p:nvCxnSpPr>
        <p:spPr bwMode="auto">
          <a:xfrm rot="-5400000">
            <a:off x="3079750" y="1403351"/>
            <a:ext cx="1265237" cy="2786062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373" name="Line 60"/>
          <p:cNvSpPr>
            <a:spLocks noChangeShapeType="1"/>
          </p:cNvSpPr>
          <p:nvPr/>
        </p:nvSpPr>
        <p:spPr bwMode="auto">
          <a:xfrm>
            <a:off x="4787900" y="2162175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925" name="Text Box 61"/>
          <p:cNvSpPr txBox="1">
            <a:spLocks noChangeArrowheads="1"/>
          </p:cNvSpPr>
          <p:nvPr/>
        </p:nvSpPr>
        <p:spPr bwMode="auto">
          <a:xfrm>
            <a:off x="3200400" y="2743200"/>
            <a:ext cx="18129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1:M relationship</a:t>
            </a:r>
          </a:p>
        </p:txBody>
      </p:sp>
      <p:sp>
        <p:nvSpPr>
          <p:cNvPr id="164926" name="Line 62"/>
          <p:cNvSpPr>
            <a:spLocks noChangeShapeType="1"/>
          </p:cNvSpPr>
          <p:nvPr/>
        </p:nvSpPr>
        <p:spPr bwMode="auto">
          <a:xfrm flipV="1">
            <a:off x="4114800" y="2362200"/>
            <a:ext cx="533400" cy="381000"/>
          </a:xfrm>
          <a:prstGeom prst="line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6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99" grpId="0"/>
      <p:bldP spid="164900" grpId="0" animBg="1"/>
      <p:bldP spid="164925" grpId="0"/>
      <p:bldP spid="1649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Functional Dependency Modeling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763000" cy="4114800"/>
          </a:xfrm>
          <a:noFill/>
        </p:spPr>
        <p:txBody>
          <a:bodyPr/>
          <a:lstStyle/>
          <a:p>
            <a:r>
              <a:rPr lang="en-US" altLang="en-US"/>
              <a:t>Focuses on constraints between sets of attributes	</a:t>
            </a:r>
          </a:p>
          <a:p>
            <a:r>
              <a:rPr lang="en-US" altLang="en-US" i="1"/>
              <a:t>Example: </a:t>
            </a:r>
            <a:r>
              <a:rPr lang="en-US" altLang="en-US"/>
              <a:t>an FD exists between SUBJECT_ID and SEX if, for every entity instance, SUBJECT_ID determines the value of SEX</a:t>
            </a:r>
          </a:p>
          <a:p>
            <a:r>
              <a:rPr lang="en-US" altLang="en-US"/>
              <a:t>Facilitates identification of key attributes</a:t>
            </a:r>
          </a:p>
          <a:p>
            <a:r>
              <a:rPr lang="en-US" altLang="en-US"/>
              <a:t>Maps easily to normalized relations</a:t>
            </a:r>
          </a:p>
        </p:txBody>
      </p:sp>
    </p:spTree>
    <p:extLst>
      <p:ext uri="{BB962C8B-B14F-4D97-AF65-F5344CB8AC3E}">
        <p14:creationId xmlns:p14="http://schemas.microsoft.com/office/powerpoint/2010/main" val="75295893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1143000"/>
          </a:xfrm>
          <a:noFill/>
        </p:spPr>
        <p:txBody>
          <a:bodyPr/>
          <a:lstStyle/>
          <a:p>
            <a:r>
              <a:rPr lang="en-US" altLang="en-US"/>
              <a:t>The Vocabulary of </a:t>
            </a:r>
            <a:br>
              <a:rPr lang="en-US" altLang="en-US"/>
            </a:br>
            <a:r>
              <a:rPr lang="en-US" altLang="en-US"/>
              <a:t>Functional Dependency Modeling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Attributes are represented by name</a:t>
            </a:r>
          </a:p>
          <a:p>
            <a:r>
              <a:rPr lang="en-US" altLang="en-US"/>
              <a:t>Multiple attributes can participate in a dependency</a:t>
            </a:r>
          </a:p>
          <a:p>
            <a:r>
              <a:rPr lang="en-US" altLang="en-US"/>
              <a:t>Dependencies are represented by an arrow pointing toward the dependent attribute(s)</a:t>
            </a:r>
          </a:p>
          <a:p>
            <a:pPr>
              <a:buFont typeface="Monotype Sorts" charset="2"/>
              <a:buNone/>
            </a:pPr>
            <a:r>
              <a:rPr lang="en-US" altLang="en-US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856170020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Examples of </a:t>
            </a:r>
            <a:br>
              <a:rPr lang="en-US" altLang="en-US" sz="4000"/>
            </a:br>
            <a:r>
              <a:rPr lang="en-US" altLang="en-US" sz="4000"/>
              <a:t>functional dependencies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Full, functional dependency</a:t>
            </a:r>
          </a:p>
          <a:p>
            <a:pPr lvl="1"/>
            <a:r>
              <a:rPr lang="en-US" altLang="en-US"/>
              <a:t>SUBJ_ID </a:t>
            </a:r>
            <a:r>
              <a:rPr lang="en-US" altLang="en-US">
                <a:latin typeface="Symbol" charset="2"/>
              </a:rPr>
              <a:t></a:t>
            </a:r>
            <a:r>
              <a:rPr lang="en-US" altLang="en-US"/>
              <a:t>NAME  AGE  SEX</a:t>
            </a:r>
          </a:p>
          <a:p>
            <a:pPr lvl="2"/>
            <a:r>
              <a:rPr lang="en-US" altLang="en-US"/>
              <a:t>NAME, AGE, and SEX are fully, functionally dependent on SUBJ_ID</a:t>
            </a:r>
          </a:p>
          <a:p>
            <a:r>
              <a:rPr lang="en-US" altLang="en-US"/>
              <a:t>Partial functional dependency</a:t>
            </a:r>
          </a:p>
          <a:p>
            <a:pPr lvl="1"/>
            <a:r>
              <a:rPr lang="en-US" altLang="en-US"/>
              <a:t>SUBJ_ID  MD_ID </a:t>
            </a:r>
            <a:r>
              <a:rPr lang="en-US" altLang="en-US">
                <a:latin typeface="Symbol" charset="2"/>
              </a:rPr>
              <a:t></a:t>
            </a:r>
            <a:r>
              <a:rPr lang="en-US" altLang="en-US"/>
              <a:t> MD_ADDRESS</a:t>
            </a:r>
          </a:p>
          <a:p>
            <a:pPr lvl="2"/>
            <a:r>
              <a:rPr lang="en-US" altLang="en-US"/>
              <a:t>MD_ADDRESS is dependent on only MD_ID, not SUBJ_ID </a:t>
            </a:r>
            <a:r>
              <a:rPr lang="en-US" altLang="en-US" i="1"/>
              <a:t>and</a:t>
            </a:r>
            <a:r>
              <a:rPr lang="en-US" altLang="en-US"/>
              <a:t> MD_ID</a:t>
            </a:r>
          </a:p>
        </p:txBody>
      </p:sp>
    </p:spTree>
    <p:extLst>
      <p:ext uri="{BB962C8B-B14F-4D97-AF65-F5344CB8AC3E}">
        <p14:creationId xmlns:p14="http://schemas.microsoft.com/office/powerpoint/2010/main" val="1514599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839200" cy="1143000"/>
          </a:xfrm>
          <a:noFill/>
        </p:spPr>
        <p:txBody>
          <a:bodyPr/>
          <a:lstStyle/>
          <a:p>
            <a:r>
              <a:rPr lang="en-US" altLang="en-US" sz="3200"/>
              <a:t>What if a database is not normalized?</a:t>
            </a:r>
            <a:r>
              <a:rPr lang="en-US" altLang="en-US"/>
              <a:t> </a:t>
            </a:r>
            <a:br>
              <a:rPr lang="en-US" altLang="en-US"/>
            </a:br>
            <a:r>
              <a:rPr lang="en-US" altLang="en-US" sz="2800"/>
              <a:t>Case 2: Partial Functional Dependency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8763000" cy="4495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Situation: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Multi-site clinical trial, where subjects at each site are given a unique, site-specific ID number (ID=1-100, X5)</a:t>
            </a:r>
          </a:p>
          <a:p>
            <a:pPr lvl="1"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800"/>
              <a:t>Subject(</a:t>
            </a:r>
            <a:r>
              <a:rPr lang="en-US" altLang="en-US" sz="2800" u="sng"/>
              <a:t>SUBJ_ID  SITE_ID</a:t>
            </a:r>
            <a:r>
              <a:rPr lang="en-US" altLang="en-US" sz="2800"/>
              <a:t>  DOB SITE_ADDRESS)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SITE_ADDRESS is </a:t>
            </a:r>
            <a:r>
              <a:rPr lang="en-US" altLang="en-US" sz="2800" i="1"/>
              <a:t>partially dependent</a:t>
            </a:r>
            <a:r>
              <a:rPr lang="en-US" altLang="en-US" sz="2800"/>
              <a:t> on the primary key (only the SITE_ID, not SUBJ_ID </a:t>
            </a:r>
            <a:r>
              <a:rPr lang="en-US" altLang="en-US" sz="2800" i="1"/>
              <a:t>and</a:t>
            </a:r>
            <a:r>
              <a:rPr lang="en-US" altLang="en-US" sz="2800"/>
              <a:t> SITE_ID)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What happens if the address of the site changes?</a:t>
            </a:r>
          </a:p>
        </p:txBody>
      </p:sp>
    </p:spTree>
    <p:extLst>
      <p:ext uri="{BB962C8B-B14F-4D97-AF65-F5344CB8AC3E}">
        <p14:creationId xmlns:p14="http://schemas.microsoft.com/office/powerpoint/2010/main" val="1751977379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Second Normal Form</a:t>
            </a:r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-76200" y="2514600"/>
            <a:ext cx="9144000" cy="1752600"/>
          </a:xfrm>
          <a:noFill/>
        </p:spPr>
        <p:txBody>
          <a:bodyPr/>
          <a:lstStyle/>
          <a:p>
            <a:pPr algn="ctr">
              <a:buFont typeface="Monotype Sorts" charset="2"/>
              <a:buNone/>
            </a:pPr>
            <a:r>
              <a:rPr lang="en-US" altLang="en-US"/>
              <a:t>A relation is in 2NF if it is in 1NF </a:t>
            </a:r>
            <a:r>
              <a:rPr lang="en-US" altLang="en-US" i="1"/>
              <a:t>and</a:t>
            </a:r>
            <a:r>
              <a:rPr lang="en-US" altLang="en-US"/>
              <a:t> every </a:t>
            </a:r>
          </a:p>
          <a:p>
            <a:pPr algn="ctr">
              <a:buFont typeface="Monotype Sorts" charset="2"/>
              <a:buNone/>
            </a:pPr>
            <a:r>
              <a:rPr lang="en-US" altLang="en-US"/>
              <a:t>non-key attribute is </a:t>
            </a:r>
            <a:r>
              <a:rPr lang="en-US" altLang="en-US" i="1"/>
              <a:t>fully</a:t>
            </a:r>
            <a:r>
              <a:rPr lang="en-US" altLang="en-US"/>
              <a:t> dependent on the </a:t>
            </a:r>
          </a:p>
          <a:p>
            <a:pPr algn="ctr">
              <a:buFont typeface="Monotype Sorts" charset="2"/>
              <a:buNone/>
            </a:pPr>
            <a:r>
              <a:rPr lang="en-US" altLang="en-US" i="1"/>
              <a:t>entire</a:t>
            </a:r>
            <a:r>
              <a:rPr lang="en-US" altLang="en-US"/>
              <a:t>  primary key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684020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z="4000"/>
              <a:t>How to get a table into </a:t>
            </a:r>
            <a:br>
              <a:rPr lang="en-US" altLang="en-US" sz="4000"/>
            </a:br>
            <a:r>
              <a:rPr lang="en-US" altLang="en-US" sz="4000"/>
              <a:t>Second Normal Form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610600" cy="4114800"/>
          </a:xfrm>
          <a:noFill/>
        </p:spPr>
        <p:txBody>
          <a:bodyPr/>
          <a:lstStyle/>
          <a:p>
            <a:r>
              <a:rPr lang="en-US" altLang="en-US"/>
              <a:t>Solution: create a new table that contains as its primary key the attributes involved in the partial dependency</a:t>
            </a:r>
          </a:p>
          <a:p>
            <a:endParaRPr lang="en-US" altLang="en-US"/>
          </a:p>
          <a:p>
            <a:pPr>
              <a:buFont typeface="Monotype Sorts" charset="2"/>
              <a:buNone/>
            </a:pPr>
            <a:r>
              <a:rPr lang="en-US" altLang="en-US" sz="2800"/>
              <a:t>Subject(</a:t>
            </a:r>
            <a:r>
              <a:rPr lang="en-US" altLang="en-US" sz="2800" u="sng"/>
              <a:t>SUBJ_ID  SITE_ID</a:t>
            </a:r>
            <a:r>
              <a:rPr lang="en-US" altLang="en-US" sz="2800"/>
              <a:t>  DOB  SITE_ADDRESS)</a:t>
            </a:r>
            <a:br>
              <a:rPr lang="en-US" altLang="en-US" sz="2800"/>
            </a:br>
            <a:br>
              <a:rPr lang="en-US" altLang="en-US" sz="2800"/>
            </a:br>
            <a:r>
              <a:rPr lang="en-US" altLang="en-US" sz="2400" i="1"/>
              <a:t>decomposes to:</a:t>
            </a:r>
          </a:p>
          <a:p>
            <a:pPr lvl="1">
              <a:buFontTx/>
              <a:buNone/>
            </a:pPr>
            <a:r>
              <a:rPr lang="en-US" altLang="en-US"/>
              <a:t>		Subject(</a:t>
            </a:r>
            <a:r>
              <a:rPr lang="en-US" altLang="en-US" u="sng"/>
              <a:t>SUBJ_ID  SITE_ID</a:t>
            </a:r>
            <a:r>
              <a:rPr lang="en-US" altLang="en-US"/>
              <a:t>  DOB)</a:t>
            </a:r>
            <a:br>
              <a:rPr lang="en-US" altLang="en-US"/>
            </a:br>
            <a:r>
              <a:rPr lang="en-US" altLang="en-US"/>
              <a:t>	Site(</a:t>
            </a:r>
            <a:r>
              <a:rPr lang="en-US" altLang="en-US" u="sng"/>
              <a:t>SITE_ID</a:t>
            </a:r>
            <a:r>
              <a:rPr lang="en-US" altLang="en-US"/>
              <a:t>  SITE_ADDRESS)</a:t>
            </a:r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4321175" y="5889625"/>
            <a:ext cx="125412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950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676400"/>
            <a:ext cx="86868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Thus…</a:t>
            </a:r>
          </a:p>
        </p:txBody>
      </p:sp>
      <p:graphicFrame>
        <p:nvGraphicFramePr>
          <p:cNvPr id="170035" name="Group 51"/>
          <p:cNvGraphicFramePr>
            <a:graphicFrameLocks noGrp="1"/>
          </p:cNvGraphicFramePr>
          <p:nvPr>
            <p:ph type="tbl" idx="1"/>
          </p:nvPr>
        </p:nvGraphicFramePr>
        <p:xfrm>
          <a:off x="609600" y="1981200"/>
          <a:ext cx="7848600" cy="4144963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SUBJ_ID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SITE_ID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SITE_ADDRESS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HUP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3400 Spruce St.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HUP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3400 Spruce St.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HUP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3400 Spruce St.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Presby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3900 Market St.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Presby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3900 Market St.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Pennsy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 Spruce St.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Pennsy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 Spruce St.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0025" name="Line 41"/>
          <p:cNvSpPr>
            <a:spLocks noChangeShapeType="1"/>
          </p:cNvSpPr>
          <p:nvPr/>
        </p:nvSpPr>
        <p:spPr bwMode="auto">
          <a:xfrm flipH="1">
            <a:off x="2743200" y="2133600"/>
            <a:ext cx="3581400" cy="37338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026" name="Line 42"/>
          <p:cNvSpPr>
            <a:spLocks noChangeShapeType="1"/>
          </p:cNvSpPr>
          <p:nvPr/>
        </p:nvSpPr>
        <p:spPr bwMode="auto">
          <a:xfrm>
            <a:off x="2819400" y="2133600"/>
            <a:ext cx="3657600" cy="36576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4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25" grpId="0" animBg="1"/>
      <p:bldP spid="1700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Objectives for today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981200"/>
            <a:ext cx="8839200" cy="4114800"/>
          </a:xfrm>
        </p:spPr>
        <p:txBody>
          <a:bodyPr>
            <a:normAutofit/>
          </a:bodyPr>
          <a:lstStyle/>
          <a:p>
            <a:r>
              <a:rPr lang="en-US" altLang="en-US" dirty="0"/>
              <a:t>You will learn:</a:t>
            </a:r>
          </a:p>
          <a:p>
            <a:pPr lvl="1"/>
            <a:r>
              <a:rPr lang="en-US" altLang="en-US" dirty="0"/>
              <a:t>Basic normalization theory</a:t>
            </a:r>
          </a:p>
          <a:p>
            <a:pPr lvl="1"/>
            <a:r>
              <a:rPr lang="en-US" altLang="en-US" dirty="0"/>
              <a:t>When and why normalization is desirable</a:t>
            </a:r>
          </a:p>
          <a:p>
            <a:pPr lvl="1"/>
            <a:r>
              <a:rPr lang="en-US" altLang="en-US" dirty="0"/>
              <a:t>What happens when data are not normalized</a:t>
            </a:r>
          </a:p>
          <a:p>
            <a:pPr lvl="1"/>
            <a:r>
              <a:rPr lang="en-US" altLang="en-US" dirty="0"/>
              <a:t>How </a:t>
            </a:r>
            <a:r>
              <a:rPr lang="en-US" altLang="en-US"/>
              <a:t>to normalize a database</a:t>
            </a:r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8677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6200" y="1676400"/>
            <a:ext cx="89154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This is better…</a:t>
            </a:r>
          </a:p>
        </p:txBody>
      </p:sp>
      <p:graphicFrame>
        <p:nvGraphicFramePr>
          <p:cNvPr id="171076" name="Group 68"/>
          <p:cNvGraphicFramePr>
            <a:graphicFrameLocks noGrp="1"/>
          </p:cNvGraphicFramePr>
          <p:nvPr>
            <p:ph sz="half" idx="1"/>
          </p:nvPr>
        </p:nvGraphicFramePr>
        <p:xfrm>
          <a:off x="152400" y="1981200"/>
          <a:ext cx="3581400" cy="41449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SUBJ_ID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SITE_NAME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HUP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HUP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HUP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Presby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Presby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Pennsy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Pennsy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1071" name="Group 63"/>
          <p:cNvGraphicFramePr>
            <a:graphicFrameLocks noGrp="1"/>
          </p:cNvGraphicFramePr>
          <p:nvPr>
            <p:ph sz="half" idx="2"/>
          </p:nvPr>
        </p:nvGraphicFramePr>
        <p:xfrm>
          <a:off x="4038600" y="2971800"/>
          <a:ext cx="4876800" cy="2011363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SITE_NAME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SITE_ADDRESS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HUP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3400 Spruce St.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Presby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3900 Market St.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Pennsy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 Spruce St.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1554" name="AutoShape 49"/>
          <p:cNvCxnSpPr>
            <a:cxnSpLocks noChangeShapeType="1"/>
          </p:cNvCxnSpPr>
          <p:nvPr/>
        </p:nvCxnSpPr>
        <p:spPr bwMode="auto">
          <a:xfrm>
            <a:off x="3733800" y="2239963"/>
            <a:ext cx="1333500" cy="731837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1058" name="Text Box 50"/>
          <p:cNvSpPr txBox="1">
            <a:spLocks noChangeArrowheads="1"/>
          </p:cNvSpPr>
          <p:nvPr/>
        </p:nvSpPr>
        <p:spPr bwMode="auto">
          <a:xfrm>
            <a:off x="6030913" y="1946275"/>
            <a:ext cx="20828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0000"/>
                </a:solidFill>
              </a:rPr>
              <a:t>1:1 relationship</a:t>
            </a:r>
          </a:p>
          <a:p>
            <a:pPr algn="ctr" eaLnBrk="1" hangingPunct="1"/>
            <a:r>
              <a:rPr lang="en-US" altLang="en-US">
                <a:solidFill>
                  <a:srgbClr val="FF0000"/>
                </a:solidFill>
              </a:rPr>
              <a:t>(as a lookup table)</a:t>
            </a:r>
          </a:p>
        </p:txBody>
      </p:sp>
      <p:sp>
        <p:nvSpPr>
          <p:cNvPr id="171059" name="Line 51"/>
          <p:cNvSpPr>
            <a:spLocks noChangeShapeType="1"/>
          </p:cNvSpPr>
          <p:nvPr/>
        </p:nvSpPr>
        <p:spPr bwMode="auto">
          <a:xfrm flipH="1">
            <a:off x="5334000" y="2209800"/>
            <a:ext cx="685800" cy="1524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2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58" grpId="0"/>
      <p:bldP spid="17105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z="4000"/>
              <a:t>Second Normal Form: Shortcuts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153400" cy="4419600"/>
          </a:xfrm>
          <a:noFill/>
        </p:spPr>
        <p:txBody>
          <a:bodyPr/>
          <a:lstStyle/>
          <a:p>
            <a:r>
              <a:rPr lang="en-US" altLang="en-US"/>
              <a:t>A table is in 2NF automatically, if it is in 1NF </a:t>
            </a:r>
            <a:r>
              <a:rPr lang="en-US" altLang="en-US" i="1"/>
              <a:t>and</a:t>
            </a:r>
            <a:r>
              <a:rPr lang="en-US" altLang="en-US"/>
              <a:t> the primary key contains one and only one attribute</a:t>
            </a:r>
          </a:p>
          <a:p>
            <a:pPr lvl="1"/>
            <a:r>
              <a:rPr lang="en-US" altLang="en-US"/>
              <a:t>No possibility of a partial dependency!</a:t>
            </a:r>
          </a:p>
          <a:p>
            <a:pPr lvl="1"/>
            <a:endParaRPr lang="en-US" altLang="en-US"/>
          </a:p>
          <a:p>
            <a:r>
              <a:rPr lang="en-US" altLang="en-US"/>
              <a:t>A table is in 2NF automatically, if it is in 1NF </a:t>
            </a:r>
            <a:r>
              <a:rPr lang="en-US" altLang="en-US" i="1"/>
              <a:t>and</a:t>
            </a:r>
            <a:r>
              <a:rPr lang="en-US" altLang="en-US"/>
              <a:t> there are no non-key attributes</a:t>
            </a:r>
          </a:p>
          <a:p>
            <a:pPr lvl="1"/>
            <a:r>
              <a:rPr lang="en-US" altLang="en-US"/>
              <a:t>No dependency at all!</a:t>
            </a:r>
          </a:p>
        </p:txBody>
      </p:sp>
    </p:spTree>
    <p:extLst>
      <p:ext uri="{BB962C8B-B14F-4D97-AF65-F5344CB8AC3E}">
        <p14:creationId xmlns:p14="http://schemas.microsoft.com/office/powerpoint/2010/main" val="761357093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Transitive dependency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153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In short: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X </a:t>
            </a:r>
            <a:r>
              <a:rPr lang="en-US" altLang="en-US" sz="2400">
                <a:latin typeface="Symbol" charset="2"/>
              </a:rPr>
              <a:t></a:t>
            </a:r>
            <a:r>
              <a:rPr lang="en-US" altLang="en-US" sz="2400"/>
              <a:t>Z because X </a:t>
            </a:r>
            <a:r>
              <a:rPr lang="en-US" altLang="en-US" sz="2400">
                <a:latin typeface="Symbol" charset="2"/>
              </a:rPr>
              <a:t></a:t>
            </a:r>
            <a:r>
              <a:rPr lang="en-US" altLang="en-US" sz="2400"/>
              <a:t>Y and Y </a:t>
            </a:r>
            <a:r>
              <a:rPr lang="en-US" altLang="en-US" sz="2400">
                <a:latin typeface="Symbol" charset="2"/>
              </a:rPr>
              <a:t></a:t>
            </a:r>
            <a:r>
              <a:rPr lang="en-US" altLang="en-US" sz="2400"/>
              <a:t>Z 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SUBJ_ID </a:t>
            </a:r>
            <a:r>
              <a:rPr lang="en-US" altLang="en-US" sz="2800">
                <a:latin typeface="Symbol" charset="2"/>
              </a:rPr>
              <a:t></a:t>
            </a:r>
            <a:r>
              <a:rPr lang="en-US" altLang="en-US" sz="2800"/>
              <a:t>ICD  ICD_TEXT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ICD is dependent on SUBJ_ID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ICD_TEXT is dependent on SUBJ_ID, </a:t>
            </a:r>
            <a:r>
              <a:rPr lang="en-US" altLang="en-US" sz="2400" i="1"/>
              <a:t>but</a:t>
            </a:r>
            <a:r>
              <a:rPr lang="en-US" altLang="en-US" sz="2400"/>
              <a:t> </a:t>
            </a:r>
            <a:r>
              <a:rPr lang="en-US" altLang="en-US" sz="2400" i="1"/>
              <a:t>only</a:t>
            </a:r>
            <a:r>
              <a:rPr lang="en-US" altLang="en-US" sz="2400"/>
              <a:t> because is it is dependent on ICD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SUBJ_ID </a:t>
            </a:r>
            <a:r>
              <a:rPr lang="en-US" altLang="en-US" sz="2000">
                <a:latin typeface="Symbol" charset="2"/>
              </a:rPr>
              <a:t></a:t>
            </a:r>
            <a:r>
              <a:rPr lang="en-US" altLang="en-US" sz="2000"/>
              <a:t>ICD_TEXT is a </a:t>
            </a:r>
            <a:r>
              <a:rPr lang="en-US" altLang="en-US" sz="2000" i="1"/>
              <a:t>transitive dependency</a:t>
            </a:r>
          </a:p>
          <a:p>
            <a:pPr lvl="1"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800"/>
              <a:t>SUBJ_ID </a:t>
            </a:r>
            <a:r>
              <a:rPr lang="en-US" altLang="en-US" sz="2800">
                <a:latin typeface="Symbol" charset="2"/>
              </a:rPr>
              <a:t></a:t>
            </a:r>
            <a:r>
              <a:rPr lang="en-US" altLang="en-US" sz="2800"/>
              <a:t>ICD_TEXT because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SUBJ_ID </a:t>
            </a:r>
            <a:r>
              <a:rPr lang="en-US" altLang="en-US" sz="2400">
                <a:latin typeface="Symbol" charset="2"/>
              </a:rPr>
              <a:t></a:t>
            </a:r>
            <a:r>
              <a:rPr lang="en-US" altLang="en-US" sz="2400"/>
              <a:t>ICD and ICD </a:t>
            </a:r>
            <a:r>
              <a:rPr lang="en-US" altLang="en-US" sz="2400">
                <a:latin typeface="Symbol" charset="2"/>
              </a:rPr>
              <a:t></a:t>
            </a:r>
            <a:r>
              <a:rPr lang="en-US" altLang="en-US" sz="2400"/>
              <a:t>ICD_TEXT</a:t>
            </a:r>
          </a:p>
        </p:txBody>
      </p:sp>
    </p:spTree>
    <p:extLst>
      <p:ext uri="{BB962C8B-B14F-4D97-AF65-F5344CB8AC3E}">
        <p14:creationId xmlns:p14="http://schemas.microsoft.com/office/powerpoint/2010/main" val="710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839200" cy="1143000"/>
          </a:xfrm>
          <a:noFill/>
        </p:spPr>
        <p:txBody>
          <a:bodyPr/>
          <a:lstStyle/>
          <a:p>
            <a:r>
              <a:rPr lang="en-US" altLang="en-US" sz="3200"/>
              <a:t>What if a database is not normalized?</a:t>
            </a:r>
            <a:r>
              <a:rPr lang="en-US" altLang="en-US"/>
              <a:t> </a:t>
            </a:r>
            <a:br>
              <a:rPr lang="en-US" altLang="en-US"/>
            </a:br>
            <a:r>
              <a:rPr lang="en-US" altLang="en-US" sz="2800"/>
              <a:t>Case 2: Transitive Dependency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8686800" cy="43434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Situation: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Diagnosis captured on patient that includes text description with the ICD-9 code</a:t>
            </a:r>
          </a:p>
          <a:p>
            <a:pPr lvl="1"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800"/>
              <a:t>Subject(</a:t>
            </a:r>
            <a:r>
              <a:rPr lang="en-US" altLang="en-US" sz="2800" u="sng"/>
              <a:t>SUBJ_ID</a:t>
            </a:r>
            <a:r>
              <a:rPr lang="en-US" altLang="en-US" sz="2800"/>
              <a:t>  ICD  DX_TEXT)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A transitive dependency exists between DX_TEXT and ICD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What happens if the text of DX_TEXT changes over time?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What happens if the text of DX_TEXT is misspelled?</a:t>
            </a:r>
          </a:p>
        </p:txBody>
      </p:sp>
    </p:spTree>
    <p:extLst>
      <p:ext uri="{BB962C8B-B14F-4D97-AF65-F5344CB8AC3E}">
        <p14:creationId xmlns:p14="http://schemas.microsoft.com/office/powerpoint/2010/main" val="1206325052"/>
      </p:ext>
    </p:ext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Third Normal Form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590800"/>
            <a:ext cx="8991600" cy="1295400"/>
          </a:xfrm>
          <a:noFill/>
        </p:spPr>
        <p:txBody>
          <a:bodyPr/>
          <a:lstStyle/>
          <a:p>
            <a:pPr algn="ctr">
              <a:buFont typeface="Monotype Sorts" charset="2"/>
              <a:buNone/>
            </a:pPr>
            <a:r>
              <a:rPr lang="en-US" altLang="en-US"/>
              <a:t>A relation is in 3NF if it is in 2NF and no dependency exists between </a:t>
            </a:r>
            <a:r>
              <a:rPr lang="en-US" altLang="en-US" u="sng"/>
              <a:t>non-key</a:t>
            </a:r>
            <a:r>
              <a:rPr lang="en-US" altLang="en-US"/>
              <a:t> attributes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49908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z="4000"/>
              <a:t>How to get a table into </a:t>
            </a:r>
            <a:br>
              <a:rPr lang="en-US" altLang="en-US" sz="4000"/>
            </a:br>
            <a:r>
              <a:rPr lang="en-US" altLang="en-US" sz="4000"/>
              <a:t>Third Normal Form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839200" cy="4114800"/>
          </a:xfrm>
          <a:noFill/>
        </p:spPr>
        <p:txBody>
          <a:bodyPr/>
          <a:lstStyle/>
          <a:p>
            <a:r>
              <a:rPr lang="en-US" altLang="en-US" sz="2800"/>
              <a:t>Create a new table which contains the transitive dependency</a:t>
            </a:r>
          </a:p>
          <a:p>
            <a:r>
              <a:rPr lang="en-US" altLang="en-US" sz="2800"/>
              <a:t>Identify the attribute(s) in the dependency as a primary key</a:t>
            </a:r>
          </a:p>
          <a:p>
            <a:r>
              <a:rPr lang="en-US" altLang="en-US" sz="2800"/>
              <a:t>Make sure the key attribute is kept in both tables</a:t>
            </a:r>
          </a:p>
          <a:p>
            <a:pPr lvl="1">
              <a:buSzPct val="75000"/>
            </a:pPr>
            <a:r>
              <a:rPr lang="en-US" altLang="en-US" sz="2400"/>
              <a:t>The primary key in the new table will be a foreign key in the old</a:t>
            </a:r>
          </a:p>
          <a:p>
            <a:r>
              <a:rPr lang="en-US" altLang="en-US" sz="2800"/>
              <a:t>Subject(</a:t>
            </a:r>
            <a:r>
              <a:rPr lang="en-US" altLang="en-US" sz="2800" u="sng"/>
              <a:t>SUBJ_ID</a:t>
            </a:r>
            <a:r>
              <a:rPr lang="en-US" altLang="en-US" sz="2800"/>
              <a:t>  DOB  SEX  ICD  DX_TEXT)</a:t>
            </a:r>
            <a:r>
              <a:rPr lang="en-US" altLang="en-US"/>
              <a:t> </a:t>
            </a:r>
            <a:r>
              <a:rPr lang="en-US" altLang="en-US" sz="2800" i="1"/>
              <a:t>decomposes to</a:t>
            </a:r>
            <a:r>
              <a:rPr lang="en-US" altLang="en-US" sz="2800"/>
              <a:t>:</a:t>
            </a:r>
            <a:br>
              <a:rPr lang="en-US" altLang="en-US" sz="2800"/>
            </a:br>
            <a:r>
              <a:rPr lang="en-US" altLang="en-US"/>
              <a:t>	</a:t>
            </a:r>
            <a:r>
              <a:rPr lang="en-US" altLang="en-US" sz="2800"/>
              <a:t>Subject(</a:t>
            </a:r>
            <a:r>
              <a:rPr lang="en-US" altLang="en-US" sz="2800" u="sng"/>
              <a:t>SUBJ_ID</a:t>
            </a:r>
            <a:r>
              <a:rPr lang="en-US" altLang="en-US" sz="2800"/>
              <a:t>  DOB  SEX  ICD)</a:t>
            </a:r>
            <a:br>
              <a:rPr lang="en-US" altLang="en-US" sz="2800"/>
            </a:br>
            <a:r>
              <a:rPr lang="en-US" altLang="en-US" sz="2800"/>
              <a:t>	ICD(</a:t>
            </a:r>
            <a:r>
              <a:rPr lang="en-US" altLang="en-US" sz="2800" u="sng"/>
              <a:t>ICD</a:t>
            </a:r>
            <a:r>
              <a:rPr lang="en-US" altLang="en-US" sz="2800"/>
              <a:t>  DX_TEXT)</a:t>
            </a:r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5943600" y="6345238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68048"/>
      </p:ext>
    </p:extLst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438400"/>
            <a:ext cx="8077200" cy="274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Thus…</a:t>
            </a:r>
          </a:p>
        </p:txBody>
      </p:sp>
      <p:graphicFrame>
        <p:nvGraphicFramePr>
          <p:cNvPr id="176165" name="Group 37"/>
          <p:cNvGraphicFramePr>
            <a:graphicFrameLocks noGrp="1"/>
          </p:cNvGraphicFramePr>
          <p:nvPr>
            <p:ph type="tbl" idx="1"/>
          </p:nvPr>
        </p:nvGraphicFramePr>
        <p:xfrm>
          <a:off x="685800" y="2667000"/>
          <a:ext cx="7772400" cy="2352749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22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SUBJ_ID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DOB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ICD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DX_TEXT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6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1/1/50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Male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250.0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Diabetes mellitus, no complications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8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5/14/58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Female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370.0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Corneal ulcer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9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8/11/60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Female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753.1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Cystic kidney disease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092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6200" y="1676400"/>
            <a:ext cx="89154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This is better…</a:t>
            </a:r>
          </a:p>
        </p:txBody>
      </p:sp>
      <p:graphicFrame>
        <p:nvGraphicFramePr>
          <p:cNvPr id="177212" name="Group 60"/>
          <p:cNvGraphicFramePr>
            <a:graphicFrameLocks noGrp="1"/>
          </p:cNvGraphicFramePr>
          <p:nvPr>
            <p:ph sz="half" idx="1"/>
          </p:nvPr>
        </p:nvGraphicFramePr>
        <p:xfrm>
          <a:off x="152400" y="1981200"/>
          <a:ext cx="4876800" cy="1520994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377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SUBJ_ID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DOB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SEX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ICD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1/1/50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Male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250.0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5/14/58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Female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370.0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8/11/60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Female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753.1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7207" name="Group 55"/>
          <p:cNvGraphicFramePr>
            <a:graphicFrameLocks noGrp="1"/>
          </p:cNvGraphicFramePr>
          <p:nvPr>
            <p:ph sz="half" idx="2"/>
          </p:nvPr>
        </p:nvGraphicFramePr>
        <p:xfrm>
          <a:off x="4114800" y="4191000"/>
          <a:ext cx="4724400" cy="1622532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ICD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DX_TEXT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9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250.0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Diabetes mellitus, no complications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9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370.0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Corneal ulcer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9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753.1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Cystic kidney disease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720" name="AutoShape 47"/>
          <p:cNvCxnSpPr>
            <a:cxnSpLocks noChangeShapeType="1"/>
          </p:cNvCxnSpPr>
          <p:nvPr/>
        </p:nvCxnSpPr>
        <p:spPr bwMode="auto">
          <a:xfrm rot="16200000" flipH="1">
            <a:off x="2474912" y="3544888"/>
            <a:ext cx="1679575" cy="16002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7200" name="Text Box 48"/>
          <p:cNvSpPr txBox="1">
            <a:spLocks noChangeArrowheads="1"/>
          </p:cNvSpPr>
          <p:nvPr/>
        </p:nvSpPr>
        <p:spPr bwMode="auto">
          <a:xfrm>
            <a:off x="6729413" y="2438400"/>
            <a:ext cx="20828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0000"/>
                </a:solidFill>
              </a:rPr>
              <a:t>1:1 relationship</a:t>
            </a:r>
          </a:p>
          <a:p>
            <a:pPr algn="ctr" eaLnBrk="1" hangingPunct="1"/>
            <a:r>
              <a:rPr lang="en-US" altLang="en-US">
                <a:solidFill>
                  <a:srgbClr val="FF0000"/>
                </a:solidFill>
              </a:rPr>
              <a:t>(as a lookup table)</a:t>
            </a:r>
          </a:p>
        </p:txBody>
      </p:sp>
      <p:sp>
        <p:nvSpPr>
          <p:cNvPr id="177201" name="Line 49"/>
          <p:cNvSpPr>
            <a:spLocks noChangeShapeType="1"/>
          </p:cNvSpPr>
          <p:nvPr/>
        </p:nvSpPr>
        <p:spPr bwMode="auto">
          <a:xfrm flipH="1">
            <a:off x="2514600" y="3124200"/>
            <a:ext cx="4114800" cy="1447800"/>
          </a:xfrm>
          <a:prstGeom prst="line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200" grpId="0"/>
      <p:bldP spid="17720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Third Normal Form: Shortcuts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153400" cy="4419600"/>
          </a:xfrm>
          <a:noFill/>
        </p:spPr>
        <p:txBody>
          <a:bodyPr/>
          <a:lstStyle/>
          <a:p>
            <a:r>
              <a:rPr lang="en-US" altLang="en-US"/>
              <a:t>A table is in 3NF automatically, if it is in 2NF </a:t>
            </a:r>
            <a:r>
              <a:rPr lang="en-US" altLang="en-US" i="1"/>
              <a:t>and</a:t>
            </a:r>
            <a:r>
              <a:rPr lang="en-US" altLang="en-US"/>
              <a:t> there are no (or only one) non-key attributes</a:t>
            </a:r>
          </a:p>
          <a:p>
            <a:pPr lvl="1"/>
            <a:r>
              <a:rPr lang="en-US" altLang="en-US"/>
              <a:t>No possibility of a transitive dependency!</a:t>
            </a:r>
          </a:p>
          <a:p>
            <a:pPr lvl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3644098"/>
      </p:ext>
    </p:extLst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457200"/>
            <a:ext cx="8686800" cy="1470025"/>
          </a:xfrm>
        </p:spPr>
        <p:txBody>
          <a:bodyPr/>
          <a:lstStyle/>
          <a:p>
            <a:pPr eaLnBrk="1" hangingPunct="1"/>
            <a:r>
              <a:rPr lang="en-US" altLang="en-US" dirty="0"/>
              <a:t>Assignment 2:</a:t>
            </a:r>
            <a:br>
              <a:rPr lang="en-US" altLang="en-US" dirty="0"/>
            </a:br>
            <a:r>
              <a:rPr lang="en-US" altLang="en-US" dirty="0"/>
              <a:t>Create a 3NF normalized schema for the ABIC database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286000"/>
            <a:ext cx="8534400" cy="3505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Submit as a Word document to Canvas by 9am 2/5</a:t>
            </a:r>
            <a:br>
              <a:rPr lang="en-US" alt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3921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The Schema: Another approach to logical data modeling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839200" cy="4114800"/>
          </a:xfrm>
        </p:spPr>
        <p:txBody>
          <a:bodyPr/>
          <a:lstStyle/>
          <a:p>
            <a:r>
              <a:rPr lang="en-US" altLang="en-US"/>
              <a:t>Describes the contents of a table</a:t>
            </a:r>
          </a:p>
          <a:p>
            <a:pPr lvl="1"/>
            <a:r>
              <a:rPr lang="en-US" altLang="en-US"/>
              <a:t>Name of table</a:t>
            </a:r>
          </a:p>
          <a:p>
            <a:pPr lvl="1"/>
            <a:r>
              <a:rPr lang="en-US" altLang="en-US"/>
              <a:t>List of fields (entity attributes)</a:t>
            </a:r>
          </a:p>
          <a:p>
            <a:pPr lvl="1"/>
            <a:r>
              <a:rPr lang="en-US" altLang="en-US"/>
              <a:t>Key fields</a:t>
            </a:r>
          </a:p>
          <a:p>
            <a:r>
              <a:rPr lang="en-US" altLang="en-US"/>
              <a:t>Each schema ultimately becomes a table in the database</a:t>
            </a:r>
          </a:p>
          <a:p>
            <a:r>
              <a:rPr lang="en-US" altLang="en-US"/>
              <a:t>Syntax</a:t>
            </a:r>
          </a:p>
          <a:p>
            <a:pPr lvl="1"/>
            <a:r>
              <a:rPr lang="en-US" altLang="en-US"/>
              <a:t>Table(FIELD LIST)</a:t>
            </a:r>
          </a:p>
          <a:p>
            <a:pPr lvl="2"/>
            <a:r>
              <a:rPr lang="en-US" altLang="en-US"/>
              <a:t>Primary keys are underlined and listed first</a:t>
            </a:r>
          </a:p>
          <a:p>
            <a:pPr lvl="2"/>
            <a:r>
              <a:rPr lang="en-US" altLang="en-US"/>
              <a:t>Foreign keys can be underlined with a dashed line</a:t>
            </a:r>
          </a:p>
        </p:txBody>
      </p:sp>
    </p:spTree>
    <p:extLst>
      <p:ext uri="{BB962C8B-B14F-4D97-AF65-F5344CB8AC3E}">
        <p14:creationId xmlns:p14="http://schemas.microsoft.com/office/powerpoint/2010/main" val="171922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1143000"/>
          </a:xfrm>
        </p:spPr>
        <p:txBody>
          <a:bodyPr/>
          <a:lstStyle/>
          <a:p>
            <a:r>
              <a:rPr lang="en-US" altLang="en-US" sz="4000"/>
              <a:t>So what?  Haven’t we already created a logical model in the E-R?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Yes, but the schema provides a way to double check the robustness of the model</a:t>
            </a:r>
          </a:p>
          <a:p>
            <a:pPr lvl="1"/>
            <a:r>
              <a:rPr lang="en-US" altLang="en-US" sz="2400"/>
              <a:t>An ERD models entities and relationships between them</a:t>
            </a:r>
          </a:p>
          <a:p>
            <a:pPr lvl="1"/>
            <a:r>
              <a:rPr lang="en-US" altLang="en-US" sz="2400"/>
              <a:t>A schema models entity attributes and relationships between </a:t>
            </a:r>
            <a:r>
              <a:rPr lang="en-US" altLang="en-US" sz="2400" i="1"/>
              <a:t>them</a:t>
            </a:r>
          </a:p>
          <a:p>
            <a:endParaRPr lang="en-US" altLang="en-US" sz="2800"/>
          </a:p>
          <a:p>
            <a:r>
              <a:rPr lang="en-US" altLang="en-US" sz="2800"/>
              <a:t>The schema provides a way to normalize the relations and the entire database</a:t>
            </a:r>
          </a:p>
          <a:p>
            <a:pPr lvl="1"/>
            <a:endParaRPr lang="en-US" altLang="en-US" sz="2400" i="1"/>
          </a:p>
        </p:txBody>
      </p:sp>
    </p:spTree>
    <p:extLst>
      <p:ext uri="{BB962C8B-B14F-4D97-AF65-F5344CB8AC3E}">
        <p14:creationId xmlns:p14="http://schemas.microsoft.com/office/powerpoint/2010/main" val="669080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Normalization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924800" cy="4572000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A process in which an “unsatisfactory” relational schema is decomposed into smaller, more “ desirable” schemata</a:t>
            </a:r>
            <a:br>
              <a:rPr lang="en-US" altLang="en-US" sz="2800"/>
            </a:br>
            <a:endParaRPr lang="en-US" altLang="en-US" sz="2800"/>
          </a:p>
          <a:p>
            <a:pPr>
              <a:lnSpc>
                <a:spcPct val="80000"/>
              </a:lnSpc>
            </a:pPr>
            <a:r>
              <a:rPr lang="en-US" altLang="en-US" sz="2800"/>
              <a:t>Performed to eliminate redundancy and update anomalies in database tables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  <a:p>
            <a:pPr>
              <a:lnSpc>
                <a:spcPct val="80000"/>
              </a:lnSpc>
            </a:pPr>
            <a:r>
              <a:rPr lang="en-US" altLang="en-US" sz="2800"/>
              <a:t>Levels of normalization are hierarchical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0NF 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1NF 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2NF 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3NF</a:t>
            </a:r>
          </a:p>
        </p:txBody>
      </p:sp>
    </p:spTree>
    <p:extLst>
      <p:ext uri="{BB962C8B-B14F-4D97-AF65-F5344CB8AC3E}">
        <p14:creationId xmlns:p14="http://schemas.microsoft.com/office/powerpoint/2010/main" val="100620956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First Normal Form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200400"/>
            <a:ext cx="8610600" cy="1600200"/>
          </a:xfrm>
          <a:noFill/>
        </p:spPr>
        <p:txBody>
          <a:bodyPr/>
          <a:lstStyle/>
          <a:p>
            <a:pPr algn="ctr">
              <a:buFont typeface="Monotype Sorts" charset="2"/>
              <a:buNone/>
            </a:pPr>
            <a:r>
              <a:rPr lang="en-US" altLang="en-US"/>
              <a:t>A table is in 1NF only if no composite attributes and no repeating groups exist in the table</a:t>
            </a:r>
          </a:p>
        </p:txBody>
      </p:sp>
    </p:spTree>
    <p:extLst>
      <p:ext uri="{BB962C8B-B14F-4D97-AF65-F5344CB8AC3E}">
        <p14:creationId xmlns:p14="http://schemas.microsoft.com/office/powerpoint/2010/main" val="211142917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 composite attribute?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305800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An attribute that represents more than one concept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Examples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Study IDs such as “001-01” where “001” is the subject’s study serial number and “01” is the study site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Addresses such as “123 Main St., Philadelphia, PA”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Why do we care?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You can’t get at the component concepts without parsing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Solution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Make all attributes atomic: one concept and only one concept</a:t>
            </a:r>
          </a:p>
        </p:txBody>
      </p:sp>
    </p:spTree>
    <p:extLst>
      <p:ext uri="{BB962C8B-B14F-4D97-AF65-F5344CB8AC3E}">
        <p14:creationId xmlns:p14="http://schemas.microsoft.com/office/powerpoint/2010/main" val="227283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 repeating group?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610600" cy="4114800"/>
          </a:xfrm>
        </p:spPr>
        <p:txBody>
          <a:bodyPr/>
          <a:lstStyle/>
          <a:p>
            <a:r>
              <a:rPr lang="en-US" altLang="en-US"/>
              <a:t>One or more concepts represented many times in the same table</a:t>
            </a:r>
          </a:p>
          <a:p>
            <a:r>
              <a:rPr lang="en-US" altLang="en-US"/>
              <a:t>Two examples</a:t>
            </a:r>
          </a:p>
          <a:p>
            <a:pPr lvl="1"/>
            <a:r>
              <a:rPr lang="en-US" altLang="en-US"/>
              <a:t>HB1 HB2 HB3</a:t>
            </a:r>
            <a:endParaRPr lang="en-US" altLang="en-US" i="1"/>
          </a:p>
          <a:p>
            <a:pPr lvl="2"/>
            <a:r>
              <a:rPr lang="en-US" altLang="en-US"/>
              <a:t>HB represents a single concept, but is repeated</a:t>
            </a:r>
          </a:p>
          <a:p>
            <a:pPr lvl="1"/>
            <a:r>
              <a:rPr lang="en-US" altLang="en-US"/>
              <a:t>HB1 HCT1 HB2 HCT2 HB3 HCT3</a:t>
            </a:r>
          </a:p>
          <a:p>
            <a:pPr lvl="2"/>
            <a:r>
              <a:rPr lang="en-US" altLang="en-US"/>
              <a:t>HB+HCT represent two concepts, are repeated together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0246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839200" cy="1143000"/>
          </a:xfrm>
          <a:noFill/>
        </p:spPr>
        <p:txBody>
          <a:bodyPr/>
          <a:lstStyle/>
          <a:p>
            <a:r>
              <a:rPr lang="en-US" altLang="en-US" sz="3200"/>
              <a:t>What if a database is not normalized?</a:t>
            </a:r>
            <a:r>
              <a:rPr lang="en-US" altLang="en-US"/>
              <a:t> </a:t>
            </a:r>
            <a:br>
              <a:rPr lang="en-US" altLang="en-US"/>
            </a:br>
            <a:r>
              <a:rPr lang="en-US" altLang="en-US" sz="2800"/>
              <a:t>Case 1: Repeating Groups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686800" cy="4114800"/>
          </a:xfrm>
          <a:noFill/>
        </p:spPr>
        <p:txBody>
          <a:bodyPr/>
          <a:lstStyle/>
          <a:p>
            <a:r>
              <a:rPr lang="en-US" altLang="en-US" sz="2800"/>
              <a:t>Subject(SUBJ_</a:t>
            </a:r>
            <a:r>
              <a:rPr lang="en-US" altLang="en-US" sz="2800" u="sng"/>
              <a:t>ID</a:t>
            </a:r>
            <a:r>
              <a:rPr lang="en-US" altLang="en-US" sz="2800"/>
              <a:t>  DOB SEX DX1  DX2  DX3)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DX1…DX3 represent a </a:t>
            </a:r>
            <a:r>
              <a:rPr lang="en-US" altLang="en-US" i="1"/>
              <a:t>repeating group</a:t>
            </a:r>
            <a:endParaRPr lang="en-US" altLang="en-US"/>
          </a:p>
          <a:p>
            <a:pPr lvl="1"/>
            <a:r>
              <a:rPr lang="en-US" altLang="en-US"/>
              <a:t>What happens if you need DX4?</a:t>
            </a:r>
          </a:p>
          <a:p>
            <a:pPr lvl="1"/>
            <a:r>
              <a:rPr lang="en-US" altLang="en-US"/>
              <a:t>If you want to look for all MI patients, you need to go through three </a:t>
            </a:r>
            <a:r>
              <a:rPr lang="en-US" altLang="en-US" i="1"/>
              <a:t>separate</a:t>
            </a:r>
            <a:r>
              <a:rPr lang="en-US" altLang="en-US"/>
              <a:t> fields</a:t>
            </a:r>
          </a:p>
        </p:txBody>
      </p:sp>
    </p:spTree>
    <p:extLst>
      <p:ext uri="{BB962C8B-B14F-4D97-AF65-F5344CB8AC3E}">
        <p14:creationId xmlns:p14="http://schemas.microsoft.com/office/powerpoint/2010/main" val="611644780"/>
      </p:ext>
    </p:extLst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1210</Words>
  <Application>Microsoft Macintosh PowerPoint</Application>
  <PresentationFormat>On-screen Show (4:3)</PresentationFormat>
  <Paragraphs>297</Paragraphs>
  <Slides>29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Monotype Sorts</vt:lpstr>
      <vt:lpstr>Symbol</vt:lpstr>
      <vt:lpstr>Times New Roman</vt:lpstr>
      <vt:lpstr>Default Design</vt:lpstr>
      <vt:lpstr>Database Theory and Applications for Biomedical Research and Practice  BMIN 502 / EPID 635 Week 2: Data normalization</vt:lpstr>
      <vt:lpstr>Objectives for today</vt:lpstr>
      <vt:lpstr>The Schema: Another approach to logical data modeling</vt:lpstr>
      <vt:lpstr>So what?  Haven’t we already created a logical model in the E-R?</vt:lpstr>
      <vt:lpstr>Normalization</vt:lpstr>
      <vt:lpstr>First Normal Form</vt:lpstr>
      <vt:lpstr>What is a composite attribute?</vt:lpstr>
      <vt:lpstr>What is a repeating group?</vt:lpstr>
      <vt:lpstr>What if a database is not normalized?  Case 1: Repeating Groups</vt:lpstr>
      <vt:lpstr>How to get a table into  First Normal Form</vt:lpstr>
      <vt:lpstr>Thus…</vt:lpstr>
      <vt:lpstr>This is better…</vt:lpstr>
      <vt:lpstr>Functional Dependency Modeling</vt:lpstr>
      <vt:lpstr>The Vocabulary of  Functional Dependency Modeling</vt:lpstr>
      <vt:lpstr>Examples of  functional dependencies</vt:lpstr>
      <vt:lpstr>What if a database is not normalized?  Case 2: Partial Functional Dependency</vt:lpstr>
      <vt:lpstr>Second Normal Form</vt:lpstr>
      <vt:lpstr>How to get a table into  Second Normal Form</vt:lpstr>
      <vt:lpstr>Thus…</vt:lpstr>
      <vt:lpstr>This is better…</vt:lpstr>
      <vt:lpstr>Second Normal Form: Shortcuts</vt:lpstr>
      <vt:lpstr>Transitive dependency</vt:lpstr>
      <vt:lpstr>What if a database is not normalized?  Case 2: Transitive Dependency</vt:lpstr>
      <vt:lpstr>Third Normal Form</vt:lpstr>
      <vt:lpstr>How to get a table into  Third Normal Form</vt:lpstr>
      <vt:lpstr>Thus…</vt:lpstr>
      <vt:lpstr>This is better…</vt:lpstr>
      <vt:lpstr>Third Normal Form: Shortcuts</vt:lpstr>
      <vt:lpstr>Assignment 2: Create a 3NF normalized schema for the ABIC database</vt:lpstr>
    </vt:vector>
  </TitlesOfParts>
  <Company>University of Pennsylvania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Informatics for Public Health</dc:title>
  <dc:creator>John H. Holmes</dc:creator>
  <cp:lastModifiedBy>John H. Holmes</cp:lastModifiedBy>
  <cp:revision>110</cp:revision>
  <dcterms:created xsi:type="dcterms:W3CDTF">2004-10-01T21:51:32Z</dcterms:created>
  <dcterms:modified xsi:type="dcterms:W3CDTF">2019-01-21T15:00:22Z</dcterms:modified>
</cp:coreProperties>
</file>