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382" r:id="rId3"/>
    <p:sldId id="257" r:id="rId4"/>
    <p:sldId id="290" r:id="rId5"/>
    <p:sldId id="291" r:id="rId6"/>
    <p:sldId id="292" r:id="rId7"/>
    <p:sldId id="294" r:id="rId8"/>
    <p:sldId id="297" r:id="rId9"/>
    <p:sldId id="298" r:id="rId10"/>
    <p:sldId id="299" r:id="rId11"/>
    <p:sldId id="300" r:id="rId12"/>
    <p:sldId id="301" r:id="rId13"/>
    <p:sldId id="302" r:id="rId14"/>
    <p:sldId id="303" r:id="rId15"/>
    <p:sldId id="305" r:id="rId16"/>
    <p:sldId id="306" r:id="rId17"/>
    <p:sldId id="307" r:id="rId18"/>
    <p:sldId id="308" r:id="rId19"/>
    <p:sldId id="309" r:id="rId20"/>
    <p:sldId id="310" r:id="rId21"/>
    <p:sldId id="311" r:id="rId22"/>
    <p:sldId id="381"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7" autoAdjust="0"/>
    <p:restoredTop sz="94614" autoAdjust="0"/>
  </p:normalViewPr>
  <p:slideViewPr>
    <p:cSldViewPr>
      <p:cViewPr varScale="1">
        <p:scale>
          <a:sx n="133" d="100"/>
          <a:sy n="133" d="100"/>
        </p:scale>
        <p:origin x="208"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65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9331"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99332"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9333"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E0197BBF-9158-514D-93C7-703396FCEB2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9219"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9221"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9223"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defRPr sz="1200"/>
            </a:lvl1pPr>
          </a:lstStyle>
          <a:p>
            <a:fld id="{45540791-AE6A-F543-85C2-D68E022CBF7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cap="flat"/>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400435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cap="flat"/>
        </p:spPr>
      </p:sp>
      <p:sp>
        <p:nvSpPr>
          <p:cNvPr id="1146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58735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cap="flat"/>
        </p:spPr>
      </p:sp>
      <p:sp>
        <p:nvSpPr>
          <p:cNvPr id="115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164936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
        <p:nvSpPr>
          <p:cNvPr id="1167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85080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cap="flat"/>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731521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cap="flat"/>
        </p:spPr>
      </p:sp>
      <p:sp>
        <p:nvSpPr>
          <p:cNvPr id="119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220613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cap="flat"/>
        </p:spPr>
      </p:sp>
      <p:sp>
        <p:nvSpPr>
          <p:cNvPr id="120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771369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cap="flat"/>
        </p:spPr>
      </p:sp>
      <p:sp>
        <p:nvSpPr>
          <p:cNvPr id="1218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20113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540791-AE6A-F543-85C2-D68E022CBF7E}" type="slidenum">
              <a:rPr lang="en-US" altLang="en-US" smtClean="0"/>
              <a:pPr/>
              <a:t>4</a:t>
            </a:fld>
            <a:endParaRPr lang="en-US" altLang="en-US"/>
          </a:p>
        </p:txBody>
      </p:sp>
    </p:spTree>
    <p:extLst>
      <p:ext uri="{BB962C8B-B14F-4D97-AF65-F5344CB8AC3E}">
        <p14:creationId xmlns:p14="http://schemas.microsoft.com/office/powerpoint/2010/main" val="11943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cap="flat"/>
        </p:spPr>
      </p:sp>
      <p:sp>
        <p:nvSpPr>
          <p:cNvPr id="1044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56925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cap="flat"/>
        </p:spPr>
      </p:sp>
      <p:sp>
        <p:nvSpPr>
          <p:cNvPr id="1054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75196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cap="flat"/>
        </p:spPr>
      </p:sp>
      <p:sp>
        <p:nvSpPr>
          <p:cNvPr id="107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197373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cap="flat"/>
        </p:spPr>
      </p:sp>
      <p:sp>
        <p:nvSpPr>
          <p:cNvPr id="110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58256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cap="flat"/>
        </p:spPr>
      </p:sp>
      <p:sp>
        <p:nvSpPr>
          <p:cNvPr id="1116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188362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cap="flat"/>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71702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cap="flat"/>
        </p:spPr>
      </p:sp>
      <p:sp>
        <p:nvSpPr>
          <p:cNvPr id="1136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tLang="en-US"/>
          </a:p>
        </p:txBody>
      </p:sp>
    </p:spTree>
    <p:extLst>
      <p:ext uri="{BB962C8B-B14F-4D97-AF65-F5344CB8AC3E}">
        <p14:creationId xmlns:p14="http://schemas.microsoft.com/office/powerpoint/2010/main" val="2108561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D38206C-6CC6-1B49-8013-1E492704D14F}" type="slidenum">
              <a:rPr lang="en-US" altLang="en-US"/>
              <a:pPr/>
              <a:t>‹#›</a:t>
            </a:fld>
            <a:endParaRPr lang="en-US" altLang="en-US"/>
          </a:p>
        </p:txBody>
      </p:sp>
    </p:spTree>
    <p:extLst>
      <p:ext uri="{BB962C8B-B14F-4D97-AF65-F5344CB8AC3E}">
        <p14:creationId xmlns:p14="http://schemas.microsoft.com/office/powerpoint/2010/main" val="181223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096044-C35C-CC42-8BE1-A77BAA2BAC3C}" type="slidenum">
              <a:rPr lang="en-US" altLang="en-US"/>
              <a:pPr/>
              <a:t>‹#›</a:t>
            </a:fld>
            <a:endParaRPr lang="en-US" altLang="en-US"/>
          </a:p>
        </p:txBody>
      </p:sp>
    </p:spTree>
    <p:extLst>
      <p:ext uri="{BB962C8B-B14F-4D97-AF65-F5344CB8AC3E}">
        <p14:creationId xmlns:p14="http://schemas.microsoft.com/office/powerpoint/2010/main" val="16663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09FF0B9-8C56-2648-95C3-3E73B31F4F32}" type="slidenum">
              <a:rPr lang="en-US" altLang="en-US"/>
              <a:pPr/>
              <a:t>‹#›</a:t>
            </a:fld>
            <a:endParaRPr lang="en-US" altLang="en-US"/>
          </a:p>
        </p:txBody>
      </p:sp>
    </p:spTree>
    <p:extLst>
      <p:ext uri="{BB962C8B-B14F-4D97-AF65-F5344CB8AC3E}">
        <p14:creationId xmlns:p14="http://schemas.microsoft.com/office/powerpoint/2010/main" val="26602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2C9D1CB-7071-3443-AE1A-F63A3DAA2945}" type="slidenum">
              <a:rPr lang="en-US" altLang="en-US"/>
              <a:pPr/>
              <a:t>‹#›</a:t>
            </a:fld>
            <a:endParaRPr lang="en-US" altLang="en-US"/>
          </a:p>
        </p:txBody>
      </p:sp>
    </p:spTree>
    <p:extLst>
      <p:ext uri="{BB962C8B-B14F-4D97-AF65-F5344CB8AC3E}">
        <p14:creationId xmlns:p14="http://schemas.microsoft.com/office/powerpoint/2010/main" val="209462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DD62A3-94C7-7640-AE99-4E4185A4840D}" type="slidenum">
              <a:rPr lang="en-US" altLang="en-US"/>
              <a:pPr/>
              <a:t>‹#›</a:t>
            </a:fld>
            <a:endParaRPr lang="en-US" altLang="en-US"/>
          </a:p>
        </p:txBody>
      </p:sp>
    </p:spTree>
    <p:extLst>
      <p:ext uri="{BB962C8B-B14F-4D97-AF65-F5344CB8AC3E}">
        <p14:creationId xmlns:p14="http://schemas.microsoft.com/office/powerpoint/2010/main" val="550324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8732258-331A-9A41-A9EF-4E3A4D36440D}" type="slidenum">
              <a:rPr lang="en-US" altLang="en-US"/>
              <a:pPr/>
              <a:t>‹#›</a:t>
            </a:fld>
            <a:endParaRPr lang="en-US" altLang="en-US"/>
          </a:p>
        </p:txBody>
      </p:sp>
    </p:spTree>
    <p:extLst>
      <p:ext uri="{BB962C8B-B14F-4D97-AF65-F5344CB8AC3E}">
        <p14:creationId xmlns:p14="http://schemas.microsoft.com/office/powerpoint/2010/main" val="9299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70FEBF5-90A6-7C4F-89C2-2CA0B18153E3}" type="slidenum">
              <a:rPr lang="en-US" altLang="en-US"/>
              <a:pPr/>
              <a:t>‹#›</a:t>
            </a:fld>
            <a:endParaRPr lang="en-US" altLang="en-US"/>
          </a:p>
        </p:txBody>
      </p:sp>
    </p:spTree>
    <p:extLst>
      <p:ext uri="{BB962C8B-B14F-4D97-AF65-F5344CB8AC3E}">
        <p14:creationId xmlns:p14="http://schemas.microsoft.com/office/powerpoint/2010/main" val="178279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F31A4F69-DD84-E845-9238-AC932D5CF098}" type="slidenum">
              <a:rPr lang="en-US" altLang="en-US"/>
              <a:pPr/>
              <a:t>‹#›</a:t>
            </a:fld>
            <a:endParaRPr lang="en-US" altLang="en-US"/>
          </a:p>
        </p:txBody>
      </p:sp>
    </p:spTree>
    <p:extLst>
      <p:ext uri="{BB962C8B-B14F-4D97-AF65-F5344CB8AC3E}">
        <p14:creationId xmlns:p14="http://schemas.microsoft.com/office/powerpoint/2010/main" val="167997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E24F273C-F122-1941-B556-D90E6A258233}" type="slidenum">
              <a:rPr lang="en-US" altLang="en-US"/>
              <a:pPr/>
              <a:t>‹#›</a:t>
            </a:fld>
            <a:endParaRPr lang="en-US" altLang="en-US"/>
          </a:p>
        </p:txBody>
      </p:sp>
    </p:spTree>
    <p:extLst>
      <p:ext uri="{BB962C8B-B14F-4D97-AF65-F5344CB8AC3E}">
        <p14:creationId xmlns:p14="http://schemas.microsoft.com/office/powerpoint/2010/main" val="19298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D49B59E-EB70-5B49-89C3-5C759C51828B}" type="slidenum">
              <a:rPr lang="en-US" altLang="en-US"/>
              <a:pPr/>
              <a:t>‹#›</a:t>
            </a:fld>
            <a:endParaRPr lang="en-US" altLang="en-US"/>
          </a:p>
        </p:txBody>
      </p:sp>
    </p:spTree>
    <p:extLst>
      <p:ext uri="{BB962C8B-B14F-4D97-AF65-F5344CB8AC3E}">
        <p14:creationId xmlns:p14="http://schemas.microsoft.com/office/powerpoint/2010/main" val="79823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9BFC248-2EA8-2D45-BBCD-C307142BB27E}" type="slidenum">
              <a:rPr lang="en-US" altLang="en-US"/>
              <a:pPr/>
              <a:t>‹#›</a:t>
            </a:fld>
            <a:endParaRPr lang="en-US" altLang="en-US"/>
          </a:p>
        </p:txBody>
      </p:sp>
    </p:spTree>
    <p:extLst>
      <p:ext uri="{BB962C8B-B14F-4D97-AF65-F5344CB8AC3E}">
        <p14:creationId xmlns:p14="http://schemas.microsoft.com/office/powerpoint/2010/main" val="60669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0DB87B2-6427-9344-9CFE-9F0E269A5861}" type="slidenum">
              <a:rPr lang="en-US" altLang="en-US"/>
              <a:pPr/>
              <a:t>‹#›</a:t>
            </a:fld>
            <a:endParaRPr lang="en-US" altLang="en-US"/>
          </a:p>
        </p:txBody>
      </p:sp>
    </p:spTree>
    <p:extLst>
      <p:ext uri="{BB962C8B-B14F-4D97-AF65-F5344CB8AC3E}">
        <p14:creationId xmlns:p14="http://schemas.microsoft.com/office/powerpoint/2010/main" val="50701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amma/>
                <a:shade val="46275"/>
                <a:invGamma/>
              </a:schemeClr>
            </a:gs>
            <a:gs pos="100000">
              <a:schemeClr val="accent2"/>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637DE91-D5B1-B842-9BF5-AC90AC07DDF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defRPr>
      </a:lvl2pPr>
      <a:lvl3pPr algn="ctr" rtl="0" eaLnBrk="0" fontAlgn="base" hangingPunct="0">
        <a:spcBef>
          <a:spcPct val="0"/>
        </a:spcBef>
        <a:spcAft>
          <a:spcPct val="0"/>
        </a:spcAft>
        <a:defRPr sz="4400">
          <a:solidFill>
            <a:srgbClr val="FFFF00"/>
          </a:solidFill>
          <a:latin typeface="Arial" charset="0"/>
        </a:defRPr>
      </a:lvl3pPr>
      <a:lvl4pPr algn="ctr" rtl="0" eaLnBrk="0" fontAlgn="base" hangingPunct="0">
        <a:spcBef>
          <a:spcPct val="0"/>
        </a:spcBef>
        <a:spcAft>
          <a:spcPct val="0"/>
        </a:spcAft>
        <a:defRPr sz="4400">
          <a:solidFill>
            <a:srgbClr val="FFFF00"/>
          </a:solidFill>
          <a:latin typeface="Arial" charset="0"/>
        </a:defRPr>
      </a:lvl4pPr>
      <a:lvl5pPr algn="ctr" rtl="0" eaLnBrk="0" fontAlgn="base" hangingPunct="0">
        <a:spcBef>
          <a:spcPct val="0"/>
        </a:spcBef>
        <a:spcAft>
          <a:spcPct val="0"/>
        </a:spcAft>
        <a:defRPr sz="4400">
          <a:solidFill>
            <a:srgbClr val="FFFF00"/>
          </a:solidFill>
          <a:latin typeface="Arial" charset="0"/>
        </a:defRPr>
      </a:lvl5pPr>
      <a:lvl6pPr marL="457200" algn="ctr" rtl="0" fontAlgn="base">
        <a:spcBef>
          <a:spcPct val="0"/>
        </a:spcBef>
        <a:spcAft>
          <a:spcPct val="0"/>
        </a:spcAft>
        <a:defRPr sz="4400">
          <a:solidFill>
            <a:srgbClr val="FFFF00"/>
          </a:solidFill>
          <a:latin typeface="Arial" charset="0"/>
        </a:defRPr>
      </a:lvl6pPr>
      <a:lvl7pPr marL="914400" algn="ctr" rtl="0" fontAlgn="base">
        <a:spcBef>
          <a:spcPct val="0"/>
        </a:spcBef>
        <a:spcAft>
          <a:spcPct val="0"/>
        </a:spcAft>
        <a:defRPr sz="4400">
          <a:solidFill>
            <a:srgbClr val="FFFF00"/>
          </a:solidFill>
          <a:latin typeface="Arial" charset="0"/>
        </a:defRPr>
      </a:lvl7pPr>
      <a:lvl8pPr marL="1371600" algn="ctr" rtl="0" fontAlgn="base">
        <a:spcBef>
          <a:spcPct val="0"/>
        </a:spcBef>
        <a:spcAft>
          <a:spcPct val="0"/>
        </a:spcAft>
        <a:defRPr sz="4400">
          <a:solidFill>
            <a:srgbClr val="FFFF00"/>
          </a:solidFill>
          <a:latin typeface="Arial" charset="0"/>
        </a:defRPr>
      </a:lvl8pPr>
      <a:lvl9pPr marL="1828800" algn="ctr" rtl="0" fontAlgn="base">
        <a:spcBef>
          <a:spcPct val="0"/>
        </a:spcBef>
        <a:spcAft>
          <a:spcPct val="0"/>
        </a:spcAft>
        <a:defRPr sz="4400">
          <a:solidFill>
            <a:srgbClr val="FFFF00"/>
          </a:solidFill>
          <a:latin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defRPr>
      </a:lvl2pPr>
      <a:lvl3pPr marL="1143000" indent="-228600" algn="l" rtl="0" eaLnBrk="0" fontAlgn="base" hangingPunct="0">
        <a:spcBef>
          <a:spcPct val="20000"/>
        </a:spcBef>
        <a:spcAft>
          <a:spcPct val="0"/>
        </a:spcAft>
        <a:buChar char="•"/>
        <a:defRPr sz="2400">
          <a:solidFill>
            <a:schemeClr val="bg1"/>
          </a:solidFill>
          <a:latin typeface="+mn-lt"/>
        </a:defRPr>
      </a:lvl3pPr>
      <a:lvl4pPr marL="1600200" indent="-228600" algn="l" rtl="0" eaLnBrk="0" fontAlgn="base" hangingPunct="0">
        <a:spcBef>
          <a:spcPct val="20000"/>
        </a:spcBef>
        <a:spcAft>
          <a:spcPct val="0"/>
        </a:spcAft>
        <a:buChar char="–"/>
        <a:defRPr sz="2000">
          <a:solidFill>
            <a:schemeClr val="bg1"/>
          </a:solidFill>
          <a:latin typeface="+mn-lt"/>
        </a:defRPr>
      </a:lvl4pPr>
      <a:lvl5pPr marL="2057400" indent="-228600" algn="l" rtl="0" eaLnBrk="0" fontAlgn="base" hangingPunct="0">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6387"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16388" name="Rectangle 5"/>
          <p:cNvSpPr>
            <a:spLocks noGrp="1" noChangeArrowheads="1"/>
          </p:cNvSpPr>
          <p:nvPr>
            <p:ph type="ctrTitle"/>
          </p:nvPr>
        </p:nvSpPr>
        <p:spPr>
          <a:xfrm>
            <a:off x="-449580" y="1143000"/>
            <a:ext cx="9890760" cy="1143000"/>
          </a:xfrm>
          <a:noFill/>
        </p:spPr>
        <p:txBody>
          <a:bodyPr anchor="ctr"/>
          <a:lstStyle/>
          <a:p>
            <a:pPr algn="ctr"/>
            <a:r>
              <a:rPr lang="en-US" altLang="en-US" sz="3200" dirty="0"/>
              <a:t>Database Theory and Applications for Biomedical Research and Practice</a:t>
            </a:r>
            <a:br>
              <a:rPr lang="en-US" altLang="en-US" sz="3200" dirty="0"/>
            </a:br>
            <a:br>
              <a:rPr lang="en-US" altLang="en-US" sz="3200" dirty="0"/>
            </a:br>
            <a:r>
              <a:rPr lang="en-US" altLang="en-US" sz="3200" dirty="0">
                <a:solidFill>
                  <a:schemeClr val="accent1"/>
                </a:solidFill>
              </a:rPr>
              <a:t>BMIN 502 / EPID 635</a:t>
            </a:r>
            <a:br>
              <a:rPr lang="en-US" altLang="en-US" sz="3200" dirty="0">
                <a:solidFill>
                  <a:schemeClr val="accent1"/>
                </a:solidFill>
              </a:rPr>
            </a:br>
            <a:r>
              <a:rPr lang="en-US" altLang="en-US" sz="3200" dirty="0">
                <a:solidFill>
                  <a:schemeClr val="accent1"/>
                </a:solidFill>
              </a:rPr>
              <a:t>Week 3: Introduction to </a:t>
            </a:r>
            <a:r>
              <a:rPr lang="en-US" altLang="en-US" sz="3200" dirty="0" err="1">
                <a:solidFill>
                  <a:schemeClr val="accent1"/>
                </a:solidFill>
              </a:rPr>
              <a:t>REDCap</a:t>
            </a:r>
            <a:r>
              <a:rPr lang="en-US" altLang="en-US" sz="3200" dirty="0">
                <a:solidFill>
                  <a:schemeClr val="accent1"/>
                </a:solidFill>
              </a:rPr>
              <a:t> and</a:t>
            </a:r>
            <a:br>
              <a:rPr lang="en-US" altLang="en-US" sz="3200" dirty="0">
                <a:solidFill>
                  <a:schemeClr val="accent1"/>
                </a:solidFill>
              </a:rPr>
            </a:br>
            <a:r>
              <a:rPr lang="en-US" altLang="en-US" sz="3200" dirty="0">
                <a:solidFill>
                  <a:schemeClr val="accent1"/>
                </a:solidFill>
              </a:rPr>
              <a:t>Data Collection Forms Design</a:t>
            </a:r>
          </a:p>
        </p:txBody>
      </p:sp>
      <p:sp>
        <p:nvSpPr>
          <p:cNvPr id="16389" name="Rectangle 6"/>
          <p:cNvSpPr>
            <a:spLocks noGrp="1" noChangeArrowheads="1"/>
          </p:cNvSpPr>
          <p:nvPr>
            <p:ph type="subTitle" idx="1"/>
          </p:nvPr>
        </p:nvSpPr>
        <p:spPr>
          <a:xfrm>
            <a:off x="1371600" y="3657600"/>
            <a:ext cx="6400800" cy="1219200"/>
          </a:xfrm>
          <a:noFill/>
        </p:spPr>
        <p:txBody>
          <a:bodyPr/>
          <a:lstStyle/>
          <a:p>
            <a:r>
              <a:rPr lang="en-US" altLang="en-US" dirty="0"/>
              <a:t>John H. Holmes, PhD</a:t>
            </a:r>
            <a:endParaRPr lang="en-US" altLang="en-US" sz="2400" dirty="0"/>
          </a:p>
          <a:p>
            <a:endParaRPr lang="en-US" altLang="en-US" dirty="0"/>
          </a:p>
          <a:p>
            <a:endParaRPr lang="en-US" altLang="en-US" dirty="0"/>
          </a:p>
        </p:txBody>
      </p:sp>
      <p:pic>
        <p:nvPicPr>
          <p:cNvPr id="1639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280819"/>
            <a:ext cx="3200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000295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0419"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0420" name="Rectangle 4"/>
          <p:cNvSpPr>
            <a:spLocks noGrp="1" noChangeArrowheads="1"/>
          </p:cNvSpPr>
          <p:nvPr>
            <p:ph type="title" idx="4294967295"/>
          </p:nvPr>
        </p:nvSpPr>
        <p:spPr>
          <a:noFill/>
        </p:spPr>
        <p:txBody>
          <a:bodyPr anchor="ctr"/>
          <a:lstStyle/>
          <a:p>
            <a:r>
              <a:rPr lang="en-US" altLang="en-US"/>
              <a:t>Functions of Coding:</a:t>
            </a:r>
            <a:br>
              <a:rPr lang="en-US" altLang="en-US"/>
            </a:br>
            <a:r>
              <a:rPr lang="en-US" altLang="en-US"/>
              <a:t>Identification</a:t>
            </a:r>
          </a:p>
        </p:txBody>
      </p:sp>
      <p:sp>
        <p:nvSpPr>
          <p:cNvPr id="60421" name="Rectangle 5"/>
          <p:cNvSpPr>
            <a:spLocks noGrp="1" noChangeArrowheads="1"/>
          </p:cNvSpPr>
          <p:nvPr>
            <p:ph type="body" idx="4294967295"/>
          </p:nvPr>
        </p:nvSpPr>
        <p:spPr>
          <a:noFill/>
        </p:spPr>
        <p:txBody>
          <a:bodyPr/>
          <a:lstStyle/>
          <a:p>
            <a:r>
              <a:rPr lang="en-US" altLang="en-US"/>
              <a:t>Used to distinguish instances of entities</a:t>
            </a:r>
            <a:br>
              <a:rPr lang="en-US" altLang="en-US"/>
            </a:br>
            <a:endParaRPr lang="en-US" altLang="en-US"/>
          </a:p>
          <a:p>
            <a:r>
              <a:rPr lang="en-US" altLang="en-US"/>
              <a:t>Numeric and/or alphabetic sequences</a:t>
            </a:r>
          </a:p>
          <a:p>
            <a:endParaRPr lang="en-US" altLang="en-US"/>
          </a:p>
          <a:p>
            <a:r>
              <a:rPr lang="en-US" altLang="en-US" i="1"/>
              <a:t>Examples</a:t>
            </a:r>
          </a:p>
          <a:p>
            <a:pPr lvl="1"/>
            <a:r>
              <a:rPr lang="en-US" altLang="en-US"/>
              <a:t>Study ID</a:t>
            </a:r>
          </a:p>
          <a:p>
            <a:pPr lvl="1"/>
            <a:r>
              <a:rPr lang="en-US" altLang="en-US"/>
              <a:t>Social Security Number (ugh!)</a:t>
            </a:r>
          </a:p>
          <a:p>
            <a:pPr lvl="1"/>
            <a:r>
              <a:rPr lang="en-US" altLang="en-US"/>
              <a:t>Medical Record Number (ugh!)</a:t>
            </a:r>
          </a:p>
        </p:txBody>
      </p:sp>
    </p:spTree>
    <p:extLst>
      <p:ext uri="{BB962C8B-B14F-4D97-AF65-F5344CB8AC3E}">
        <p14:creationId xmlns:p14="http://schemas.microsoft.com/office/powerpoint/2010/main" val="205038030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1443"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1444" name="Rectangle 4"/>
          <p:cNvSpPr>
            <a:spLocks noGrp="1" noChangeArrowheads="1"/>
          </p:cNvSpPr>
          <p:nvPr>
            <p:ph type="title" idx="4294967295"/>
          </p:nvPr>
        </p:nvSpPr>
        <p:spPr>
          <a:noFill/>
        </p:spPr>
        <p:txBody>
          <a:bodyPr anchor="ctr"/>
          <a:lstStyle/>
          <a:p>
            <a:r>
              <a:rPr lang="en-US" altLang="en-US"/>
              <a:t>Functions of Coding:</a:t>
            </a:r>
            <a:br>
              <a:rPr lang="en-US" altLang="en-US"/>
            </a:br>
            <a:r>
              <a:rPr lang="en-US" altLang="en-US"/>
              <a:t>Classification</a:t>
            </a:r>
          </a:p>
        </p:txBody>
      </p:sp>
      <p:sp>
        <p:nvSpPr>
          <p:cNvPr id="61445" name="Rectangle 5"/>
          <p:cNvSpPr>
            <a:spLocks noGrp="1" noChangeArrowheads="1"/>
          </p:cNvSpPr>
          <p:nvPr>
            <p:ph type="body" idx="4294967295"/>
          </p:nvPr>
        </p:nvSpPr>
        <p:spPr>
          <a:noFill/>
        </p:spPr>
        <p:txBody>
          <a:bodyPr/>
          <a:lstStyle/>
          <a:p>
            <a:r>
              <a:rPr lang="en-US" altLang="en-US"/>
              <a:t>Characterizes group membership</a:t>
            </a:r>
            <a:br>
              <a:rPr lang="en-US" altLang="en-US"/>
            </a:br>
            <a:endParaRPr lang="en-US" altLang="en-US"/>
          </a:p>
          <a:p>
            <a:r>
              <a:rPr lang="en-US" altLang="en-US"/>
              <a:t>Codes assigned to values of a variable</a:t>
            </a:r>
            <a:br>
              <a:rPr lang="en-US" altLang="en-US"/>
            </a:br>
            <a:endParaRPr lang="en-US" altLang="en-US"/>
          </a:p>
          <a:p>
            <a:r>
              <a:rPr lang="en-US" altLang="en-US" i="1"/>
              <a:t>Examples</a:t>
            </a:r>
            <a:endParaRPr lang="en-US" altLang="en-US"/>
          </a:p>
          <a:p>
            <a:pPr lvl="1"/>
            <a:r>
              <a:rPr lang="en-US" altLang="en-US"/>
              <a:t>Case/Control status</a:t>
            </a:r>
          </a:p>
          <a:p>
            <a:pPr lvl="1"/>
            <a:r>
              <a:rPr lang="en-US" altLang="en-US"/>
              <a:t>Race</a:t>
            </a:r>
          </a:p>
          <a:p>
            <a:pPr lvl="1"/>
            <a:r>
              <a:rPr lang="en-US" altLang="en-US"/>
              <a:t>Sex</a:t>
            </a:r>
          </a:p>
          <a:p>
            <a:pPr>
              <a:buFontTx/>
              <a:buChar char="–"/>
            </a:pPr>
            <a:endParaRPr lang="en-US" altLang="en-US" sz="2800"/>
          </a:p>
        </p:txBody>
      </p:sp>
    </p:spTree>
    <p:extLst>
      <p:ext uri="{BB962C8B-B14F-4D97-AF65-F5344CB8AC3E}">
        <p14:creationId xmlns:p14="http://schemas.microsoft.com/office/powerpoint/2010/main" val="3693899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2467"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2468" name="Rectangle 4"/>
          <p:cNvSpPr>
            <a:spLocks noGrp="1" noChangeArrowheads="1"/>
          </p:cNvSpPr>
          <p:nvPr>
            <p:ph type="title" idx="4294967295"/>
          </p:nvPr>
        </p:nvSpPr>
        <p:spPr>
          <a:noFill/>
        </p:spPr>
        <p:txBody>
          <a:bodyPr anchor="ctr"/>
          <a:lstStyle/>
          <a:p>
            <a:r>
              <a:rPr lang="en-US" altLang="en-US"/>
              <a:t>Functions of Coding:</a:t>
            </a:r>
            <a:br>
              <a:rPr lang="en-US" altLang="en-US"/>
            </a:br>
            <a:r>
              <a:rPr lang="en-US" altLang="en-US"/>
              <a:t>Concealing information</a:t>
            </a:r>
          </a:p>
        </p:txBody>
      </p:sp>
      <p:sp>
        <p:nvSpPr>
          <p:cNvPr id="62469" name="Rectangle 5"/>
          <p:cNvSpPr>
            <a:spLocks noGrp="1" noChangeArrowheads="1"/>
          </p:cNvSpPr>
          <p:nvPr>
            <p:ph type="body" idx="4294967295"/>
          </p:nvPr>
        </p:nvSpPr>
        <p:spPr>
          <a:noFill/>
        </p:spPr>
        <p:txBody>
          <a:bodyPr/>
          <a:lstStyle/>
          <a:p>
            <a:r>
              <a:rPr lang="en-US" altLang="en-US"/>
              <a:t>Usually used for identification</a:t>
            </a:r>
            <a:br>
              <a:rPr lang="en-US" altLang="en-US"/>
            </a:br>
            <a:endParaRPr lang="en-US" altLang="en-US"/>
          </a:p>
          <a:p>
            <a:r>
              <a:rPr lang="en-US" altLang="en-US"/>
              <a:t>Scrambled identifiers</a:t>
            </a:r>
            <a:br>
              <a:rPr lang="en-US" altLang="en-US"/>
            </a:br>
            <a:endParaRPr lang="en-US" altLang="en-US"/>
          </a:p>
          <a:p>
            <a:r>
              <a:rPr lang="en-US" altLang="en-US" i="1"/>
              <a:t>Example</a:t>
            </a:r>
          </a:p>
          <a:p>
            <a:pPr lvl="1"/>
            <a:r>
              <a:rPr lang="en-US" altLang="en-US"/>
              <a:t>“Hashed” Social Security Numbers</a:t>
            </a:r>
          </a:p>
        </p:txBody>
      </p:sp>
    </p:spTree>
    <p:extLst>
      <p:ext uri="{BB962C8B-B14F-4D97-AF65-F5344CB8AC3E}">
        <p14:creationId xmlns:p14="http://schemas.microsoft.com/office/powerpoint/2010/main" val="81924823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3491"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3492" name="Rectangle 4"/>
          <p:cNvSpPr>
            <a:spLocks noGrp="1" noChangeArrowheads="1"/>
          </p:cNvSpPr>
          <p:nvPr>
            <p:ph type="title" idx="4294967295"/>
          </p:nvPr>
        </p:nvSpPr>
        <p:spPr>
          <a:noFill/>
        </p:spPr>
        <p:txBody>
          <a:bodyPr anchor="ctr"/>
          <a:lstStyle/>
          <a:p>
            <a:r>
              <a:rPr lang="en-US" altLang="en-US"/>
              <a:t>Functions of Coding:</a:t>
            </a:r>
            <a:br>
              <a:rPr lang="en-US" altLang="en-US"/>
            </a:br>
            <a:r>
              <a:rPr lang="en-US" altLang="en-US"/>
              <a:t>Decision indicators</a:t>
            </a:r>
          </a:p>
        </p:txBody>
      </p:sp>
      <p:sp>
        <p:nvSpPr>
          <p:cNvPr id="63493" name="Rectangle 5"/>
          <p:cNvSpPr>
            <a:spLocks noGrp="1" noChangeArrowheads="1"/>
          </p:cNvSpPr>
          <p:nvPr>
            <p:ph type="body" idx="4294967295"/>
          </p:nvPr>
        </p:nvSpPr>
        <p:spPr>
          <a:xfrm>
            <a:off x="457200" y="1981200"/>
            <a:ext cx="7848600" cy="4114800"/>
          </a:xfrm>
          <a:noFill/>
        </p:spPr>
        <p:txBody>
          <a:bodyPr/>
          <a:lstStyle/>
          <a:p>
            <a:r>
              <a:rPr lang="en-US" altLang="en-US"/>
              <a:t>May be used in decision tables or trees to represent complex functions or outcomes</a:t>
            </a:r>
          </a:p>
          <a:p>
            <a:r>
              <a:rPr lang="en-US" altLang="en-US"/>
              <a:t>Often used in programming for process control</a:t>
            </a:r>
          </a:p>
          <a:p>
            <a:r>
              <a:rPr lang="en-US" altLang="en-US" i="1"/>
              <a:t>Example</a:t>
            </a:r>
            <a:endParaRPr lang="en-US" altLang="en-US"/>
          </a:p>
          <a:p>
            <a:pPr lvl="1">
              <a:buFontTx/>
              <a:buNone/>
            </a:pPr>
            <a:r>
              <a:rPr lang="en-US" altLang="en-US"/>
              <a:t>Do you smoke?  Yes  No</a:t>
            </a:r>
          </a:p>
          <a:p>
            <a:pPr lvl="2">
              <a:buFontTx/>
              <a:buNone/>
            </a:pPr>
            <a:r>
              <a:rPr lang="en-US" altLang="en-US"/>
              <a:t>If Yes:</a:t>
            </a:r>
          </a:p>
          <a:p>
            <a:pPr lvl="3">
              <a:buFont typeface="Monotype Sorts" charset="2"/>
              <a:buNone/>
            </a:pPr>
            <a:r>
              <a:rPr lang="en-US" altLang="en-US"/>
              <a:t>How many years have you smoked?  _____</a:t>
            </a:r>
          </a:p>
          <a:p>
            <a:pPr lvl="3">
              <a:buFont typeface="Monotype Sorts" charset="2"/>
              <a:buNone/>
            </a:pPr>
            <a:r>
              <a:rPr lang="en-US" altLang="en-US"/>
              <a:t>How many packs per year have you smoked?  _____</a:t>
            </a:r>
          </a:p>
          <a:p>
            <a:pPr>
              <a:buFont typeface="Monotype Sorts" charset="2"/>
              <a:buNone/>
            </a:pPr>
            <a:endParaRPr lang="en-US" altLang="en-US" sz="2000"/>
          </a:p>
        </p:txBody>
      </p:sp>
    </p:spTree>
    <p:extLst>
      <p:ext uri="{BB962C8B-B14F-4D97-AF65-F5344CB8AC3E}">
        <p14:creationId xmlns:p14="http://schemas.microsoft.com/office/powerpoint/2010/main" val="52815581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4515"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4516" name="Rectangle 4"/>
          <p:cNvSpPr>
            <a:spLocks noGrp="1" noChangeArrowheads="1"/>
          </p:cNvSpPr>
          <p:nvPr>
            <p:ph type="title" idx="4294967295"/>
          </p:nvPr>
        </p:nvSpPr>
        <p:spPr>
          <a:noFill/>
        </p:spPr>
        <p:txBody>
          <a:bodyPr anchor="ctr"/>
          <a:lstStyle/>
          <a:p>
            <a:r>
              <a:rPr lang="en-US" altLang="en-US"/>
              <a:t>Coding Guidelines</a:t>
            </a:r>
          </a:p>
        </p:txBody>
      </p:sp>
      <p:sp>
        <p:nvSpPr>
          <p:cNvPr id="64517" name="Rectangle 5"/>
          <p:cNvSpPr>
            <a:spLocks noGrp="1" noChangeArrowheads="1"/>
          </p:cNvSpPr>
          <p:nvPr>
            <p:ph type="body" idx="4294967295"/>
          </p:nvPr>
        </p:nvSpPr>
        <p:spPr>
          <a:noFill/>
        </p:spPr>
        <p:txBody>
          <a:bodyPr/>
          <a:lstStyle/>
          <a:p>
            <a:r>
              <a:rPr lang="en-US" altLang="en-US"/>
              <a:t>Be </a:t>
            </a:r>
            <a:r>
              <a:rPr lang="en-US" altLang="en-US" i="1"/>
              <a:t>atomic</a:t>
            </a:r>
            <a:br>
              <a:rPr lang="en-US" altLang="en-US"/>
            </a:br>
            <a:endParaRPr lang="en-US" altLang="en-US"/>
          </a:p>
          <a:p>
            <a:r>
              <a:rPr lang="en-US" altLang="en-US"/>
              <a:t>Be </a:t>
            </a:r>
            <a:r>
              <a:rPr lang="en-US" altLang="en-US" i="1"/>
              <a:t>concise</a:t>
            </a:r>
            <a:br>
              <a:rPr lang="en-US" altLang="en-US"/>
            </a:br>
            <a:endParaRPr lang="en-US" altLang="en-US"/>
          </a:p>
          <a:p>
            <a:r>
              <a:rPr lang="en-US" altLang="en-US"/>
              <a:t>Be </a:t>
            </a:r>
            <a:r>
              <a:rPr lang="en-US" altLang="en-US" i="1"/>
              <a:t>consistent</a:t>
            </a:r>
            <a:br>
              <a:rPr lang="en-US" altLang="en-US"/>
            </a:br>
            <a:endParaRPr lang="en-US" altLang="en-US"/>
          </a:p>
          <a:p>
            <a:r>
              <a:rPr lang="en-US" altLang="en-US"/>
              <a:t>Be </a:t>
            </a:r>
            <a:r>
              <a:rPr lang="en-US" altLang="en-US" i="1"/>
              <a:t>clear</a:t>
            </a:r>
          </a:p>
        </p:txBody>
      </p:sp>
    </p:spTree>
    <p:extLst>
      <p:ext uri="{BB962C8B-B14F-4D97-AF65-F5344CB8AC3E}">
        <p14:creationId xmlns:p14="http://schemas.microsoft.com/office/powerpoint/2010/main" val="48576607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6563"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6564" name="Rectangle 4"/>
          <p:cNvSpPr>
            <a:spLocks noGrp="1" noChangeArrowheads="1"/>
          </p:cNvSpPr>
          <p:nvPr>
            <p:ph type="title" idx="4294967295"/>
          </p:nvPr>
        </p:nvSpPr>
        <p:spPr>
          <a:noFill/>
        </p:spPr>
        <p:txBody>
          <a:bodyPr anchor="ctr"/>
          <a:lstStyle/>
          <a:p>
            <a:r>
              <a:rPr lang="en-US" altLang="en-US"/>
              <a:t>Coding Guidelines, continued</a:t>
            </a:r>
          </a:p>
        </p:txBody>
      </p:sp>
      <p:sp>
        <p:nvSpPr>
          <p:cNvPr id="66565" name="Rectangle 5"/>
          <p:cNvSpPr>
            <a:spLocks noGrp="1" noChangeArrowheads="1"/>
          </p:cNvSpPr>
          <p:nvPr>
            <p:ph type="body" idx="4294967295"/>
          </p:nvPr>
        </p:nvSpPr>
        <p:spPr>
          <a:noFill/>
        </p:spPr>
        <p:txBody>
          <a:bodyPr/>
          <a:lstStyle/>
          <a:p>
            <a:r>
              <a:rPr lang="en-US" altLang="en-US"/>
              <a:t>Avoid alphabetic codes</a:t>
            </a:r>
            <a:br>
              <a:rPr lang="en-US" altLang="en-US"/>
            </a:br>
            <a:endParaRPr lang="en-US" altLang="en-US"/>
          </a:p>
          <a:p>
            <a:r>
              <a:rPr lang="en-US" altLang="en-US"/>
              <a:t>Reflect ordinality on coding</a:t>
            </a:r>
          </a:p>
          <a:p>
            <a:pPr lvl="1"/>
            <a:r>
              <a:rPr lang="en-US" altLang="en-US"/>
              <a:t>Use </a:t>
            </a:r>
            <a:r>
              <a:rPr lang="en-US" altLang="en-US" b="1" i="1"/>
              <a:t>0</a:t>
            </a:r>
            <a:r>
              <a:rPr lang="en-US" altLang="en-US"/>
              <a:t> to reflect the absence of an attribute</a:t>
            </a:r>
          </a:p>
          <a:p>
            <a:pPr lvl="1"/>
            <a:r>
              <a:rPr lang="en-US" altLang="en-US"/>
              <a:t>Use </a:t>
            </a:r>
            <a:r>
              <a:rPr lang="en-US" altLang="en-US" b="1" i="1"/>
              <a:t>1</a:t>
            </a:r>
            <a:r>
              <a:rPr lang="en-US" altLang="en-US"/>
              <a:t> to reflect the presence of an attribute</a:t>
            </a:r>
            <a:br>
              <a:rPr lang="en-US" altLang="en-US"/>
            </a:br>
            <a:endParaRPr lang="en-US" altLang="en-US"/>
          </a:p>
          <a:p>
            <a:r>
              <a:rPr lang="en-US" altLang="en-US"/>
              <a:t>Assign specific, consistent codes to missing values</a:t>
            </a:r>
          </a:p>
        </p:txBody>
      </p:sp>
    </p:spTree>
    <p:extLst>
      <p:ext uri="{BB962C8B-B14F-4D97-AF65-F5344CB8AC3E}">
        <p14:creationId xmlns:p14="http://schemas.microsoft.com/office/powerpoint/2010/main" val="82181227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noFill/>
        </p:spPr>
        <p:txBody>
          <a:bodyPr/>
          <a:lstStyle/>
          <a:p>
            <a:r>
              <a:rPr lang="en-US" altLang="en-US"/>
              <a:t>The Special Case of Missing Data Codes</a:t>
            </a:r>
          </a:p>
        </p:txBody>
      </p:sp>
      <p:sp>
        <p:nvSpPr>
          <p:cNvPr id="47107" name="Rectangle 3"/>
          <p:cNvSpPr>
            <a:spLocks noGrp="1" noChangeArrowheads="1"/>
          </p:cNvSpPr>
          <p:nvPr>
            <p:ph type="body" idx="4294967295"/>
          </p:nvPr>
        </p:nvSpPr>
        <p:spPr>
          <a:xfrm>
            <a:off x="457200" y="1905000"/>
            <a:ext cx="7924800" cy="4837113"/>
          </a:xfrm>
        </p:spPr>
        <p:txBody>
          <a:bodyPr>
            <a:normAutofit fontScale="92500" lnSpcReduction="10000"/>
          </a:bodyPr>
          <a:lstStyle/>
          <a:p>
            <a:pPr>
              <a:defRPr/>
            </a:pPr>
            <a:r>
              <a:rPr lang="en-US" dirty="0"/>
              <a:t>True missing data</a:t>
            </a:r>
          </a:p>
          <a:p>
            <a:pPr lvl="1">
              <a:defRPr/>
            </a:pPr>
            <a:r>
              <a:rPr lang="en-US" dirty="0"/>
              <a:t>Data not available on chart</a:t>
            </a:r>
          </a:p>
          <a:p>
            <a:pPr lvl="1">
              <a:defRPr/>
            </a:pPr>
            <a:r>
              <a:rPr lang="en-US" dirty="0"/>
              <a:t>Question not asked in an interview</a:t>
            </a:r>
          </a:p>
          <a:p>
            <a:pPr>
              <a:defRPr/>
            </a:pPr>
            <a:r>
              <a:rPr lang="en-US" dirty="0"/>
              <a:t>Refusals</a:t>
            </a:r>
          </a:p>
          <a:p>
            <a:pPr lvl="1">
              <a:defRPr/>
            </a:pPr>
            <a:r>
              <a:rPr lang="en-US" dirty="0"/>
              <a:t>Subjects refuses to answer an item </a:t>
            </a:r>
          </a:p>
          <a:p>
            <a:pPr>
              <a:defRPr/>
            </a:pPr>
            <a:r>
              <a:rPr lang="en-US" dirty="0"/>
              <a:t>Don’t knows</a:t>
            </a:r>
          </a:p>
          <a:p>
            <a:pPr lvl="1">
              <a:defRPr/>
            </a:pPr>
            <a:r>
              <a:rPr lang="en-US" dirty="0"/>
              <a:t>Subjects truly “don’t know” answer to an item</a:t>
            </a:r>
          </a:p>
          <a:p>
            <a:pPr>
              <a:defRPr/>
            </a:pPr>
            <a:r>
              <a:rPr lang="en-US" dirty="0"/>
              <a:t>Not </a:t>
            </a:r>
            <a:r>
              <a:rPr lang="en-US" dirty="0" err="1"/>
              <a:t>applicables</a:t>
            </a:r>
            <a:endParaRPr lang="en-US" dirty="0"/>
          </a:p>
          <a:p>
            <a:pPr lvl="1">
              <a:defRPr/>
            </a:pPr>
            <a:r>
              <a:rPr lang="en-US" dirty="0"/>
              <a:t>If a subject never smoked, number of pack-years is irrelevant</a:t>
            </a:r>
          </a:p>
        </p:txBody>
      </p:sp>
    </p:spTree>
    <p:extLst>
      <p:ext uri="{BB962C8B-B14F-4D97-AF65-F5344CB8AC3E}">
        <p14:creationId xmlns:p14="http://schemas.microsoft.com/office/powerpoint/2010/main" val="11334206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710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8611"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8612" name="Rectangle 4"/>
          <p:cNvSpPr>
            <a:spLocks noGrp="1" noChangeArrowheads="1"/>
          </p:cNvSpPr>
          <p:nvPr>
            <p:ph type="title" idx="4294967295"/>
          </p:nvPr>
        </p:nvSpPr>
        <p:spPr>
          <a:noFill/>
        </p:spPr>
        <p:txBody>
          <a:bodyPr anchor="ctr"/>
          <a:lstStyle/>
          <a:p>
            <a:r>
              <a:rPr lang="en-US" altLang="en-US"/>
              <a:t>Data Collection Instruments:</a:t>
            </a:r>
            <a:br>
              <a:rPr lang="en-US" altLang="en-US"/>
            </a:br>
            <a:r>
              <a:rPr lang="en-US" altLang="en-US"/>
              <a:t>Design Issues</a:t>
            </a:r>
          </a:p>
        </p:txBody>
      </p:sp>
      <p:sp>
        <p:nvSpPr>
          <p:cNvPr id="68613" name="Rectangle 5"/>
          <p:cNvSpPr>
            <a:spLocks noGrp="1" noChangeArrowheads="1"/>
          </p:cNvSpPr>
          <p:nvPr>
            <p:ph type="body" idx="4294967295"/>
          </p:nvPr>
        </p:nvSpPr>
        <p:spPr>
          <a:noFill/>
        </p:spPr>
        <p:txBody>
          <a:bodyPr/>
          <a:lstStyle/>
          <a:p>
            <a:r>
              <a:rPr lang="en-US" altLang="en-US"/>
              <a:t>Do not clutter the workspace with text</a:t>
            </a:r>
            <a:br>
              <a:rPr lang="en-US" altLang="en-US"/>
            </a:br>
            <a:endParaRPr lang="en-US" altLang="en-US"/>
          </a:p>
          <a:p>
            <a:r>
              <a:rPr lang="en-US" altLang="en-US"/>
              <a:t>Observe the “7±2 rule”</a:t>
            </a:r>
            <a:br>
              <a:rPr lang="en-US" altLang="en-US"/>
            </a:br>
            <a:endParaRPr lang="en-US" altLang="en-US"/>
          </a:p>
          <a:p>
            <a:r>
              <a:rPr lang="en-US" altLang="en-US"/>
              <a:t>Use typefaces and fonts discretely and uniformly</a:t>
            </a:r>
            <a:br>
              <a:rPr lang="en-US" altLang="en-US"/>
            </a:br>
            <a:endParaRPr lang="en-US" altLang="en-US"/>
          </a:p>
          <a:p>
            <a:r>
              <a:rPr lang="en-US" altLang="en-US"/>
              <a:t>Number items logically and sequentially</a:t>
            </a:r>
            <a:br>
              <a:rPr lang="en-US" altLang="en-US"/>
            </a:br>
            <a:endParaRPr lang="en-US" altLang="en-US"/>
          </a:p>
        </p:txBody>
      </p:sp>
    </p:spTree>
    <p:extLst>
      <p:ext uri="{BB962C8B-B14F-4D97-AF65-F5344CB8AC3E}">
        <p14:creationId xmlns:p14="http://schemas.microsoft.com/office/powerpoint/2010/main" val="208114699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9635"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69636" name="Rectangle 4"/>
          <p:cNvSpPr>
            <a:spLocks noGrp="1" noChangeArrowheads="1"/>
          </p:cNvSpPr>
          <p:nvPr>
            <p:ph type="title" idx="4294967295"/>
          </p:nvPr>
        </p:nvSpPr>
        <p:spPr>
          <a:noFill/>
        </p:spPr>
        <p:txBody>
          <a:bodyPr anchor="ctr"/>
          <a:lstStyle/>
          <a:p>
            <a:r>
              <a:rPr lang="en-US" altLang="en-US"/>
              <a:t>Data Collection Instruments:</a:t>
            </a:r>
            <a:br>
              <a:rPr lang="en-US" altLang="en-US"/>
            </a:br>
            <a:r>
              <a:rPr lang="en-US" altLang="en-US"/>
              <a:t>Design Issues</a:t>
            </a:r>
          </a:p>
        </p:txBody>
      </p:sp>
      <p:sp>
        <p:nvSpPr>
          <p:cNvPr id="69637" name="Rectangle 5"/>
          <p:cNvSpPr>
            <a:spLocks noGrp="1" noChangeArrowheads="1"/>
          </p:cNvSpPr>
          <p:nvPr>
            <p:ph type="body" idx="4294967295"/>
          </p:nvPr>
        </p:nvSpPr>
        <p:spPr>
          <a:xfrm>
            <a:off x="685800" y="1752600"/>
            <a:ext cx="7772400" cy="4114800"/>
          </a:xfrm>
          <a:noFill/>
        </p:spPr>
        <p:txBody>
          <a:bodyPr/>
          <a:lstStyle/>
          <a:p>
            <a:r>
              <a:rPr lang="en-US" altLang="en-US"/>
              <a:t>Keep responses unambiguous</a:t>
            </a:r>
            <a:br>
              <a:rPr lang="en-US" altLang="en-US"/>
            </a:br>
            <a:endParaRPr lang="en-US" altLang="en-US"/>
          </a:p>
          <a:p>
            <a:r>
              <a:rPr lang="en-US" altLang="en-US"/>
              <a:t>Provide clear instructions to the user</a:t>
            </a:r>
            <a:br>
              <a:rPr lang="en-US" altLang="en-US"/>
            </a:br>
            <a:endParaRPr lang="en-US" altLang="en-US"/>
          </a:p>
          <a:p>
            <a:r>
              <a:rPr lang="en-US" altLang="en-US"/>
              <a:t>Always consider the objectives of the instrument and the objectives of the study</a:t>
            </a:r>
          </a:p>
          <a:p>
            <a:endParaRPr lang="en-US" altLang="en-US"/>
          </a:p>
          <a:p>
            <a:r>
              <a:rPr lang="en-US" altLang="en-US"/>
              <a:t>Place controversial items carefully</a:t>
            </a:r>
          </a:p>
        </p:txBody>
      </p:sp>
    </p:spTree>
    <p:extLst>
      <p:ext uri="{BB962C8B-B14F-4D97-AF65-F5344CB8AC3E}">
        <p14:creationId xmlns:p14="http://schemas.microsoft.com/office/powerpoint/2010/main" val="84086712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71868" y="1371600"/>
            <a:ext cx="8640763"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4264" tIns="0" rIns="0" bIns="0" anchor="ctr">
            <a:spAutoFit/>
          </a:bodyPr>
          <a:lstStyle>
            <a:lvl1pPr indent="342900">
              <a:tabLst>
                <a:tab pos="457200" algn="r"/>
                <a:tab pos="2743200" algn="ctr"/>
                <a:tab pos="5486400" algn="r"/>
              </a:tabLst>
              <a:defRPr sz="2400">
                <a:solidFill>
                  <a:schemeClr val="tx1"/>
                </a:solidFill>
                <a:latin typeface="Times New Roman" charset="0"/>
              </a:defRPr>
            </a:lvl1pPr>
            <a:lvl2pPr marL="742950" indent="-285750">
              <a:tabLst>
                <a:tab pos="457200" algn="r"/>
                <a:tab pos="2743200" algn="ctr"/>
                <a:tab pos="5486400" algn="r"/>
              </a:tabLst>
              <a:defRPr sz="2400">
                <a:solidFill>
                  <a:schemeClr val="tx1"/>
                </a:solidFill>
                <a:latin typeface="Times New Roman" charset="0"/>
              </a:defRPr>
            </a:lvl2pPr>
            <a:lvl3pPr marL="1143000" indent="-228600">
              <a:tabLst>
                <a:tab pos="457200" algn="r"/>
                <a:tab pos="2743200" algn="ctr"/>
                <a:tab pos="5486400" algn="r"/>
              </a:tabLst>
              <a:defRPr sz="2400">
                <a:solidFill>
                  <a:schemeClr val="tx1"/>
                </a:solidFill>
                <a:latin typeface="Times New Roman" charset="0"/>
              </a:defRPr>
            </a:lvl3pPr>
            <a:lvl4pPr marL="1600200" indent="-228600">
              <a:tabLst>
                <a:tab pos="457200" algn="r"/>
                <a:tab pos="2743200" algn="ctr"/>
                <a:tab pos="5486400" algn="r"/>
              </a:tabLst>
              <a:defRPr sz="2400">
                <a:solidFill>
                  <a:schemeClr val="tx1"/>
                </a:solidFill>
                <a:latin typeface="Times New Roman" charset="0"/>
              </a:defRPr>
            </a:lvl4pPr>
            <a:lvl5pPr marL="2057400" indent="-228600">
              <a:tabLst>
                <a:tab pos="457200" algn="r"/>
                <a:tab pos="2743200" algn="ctr"/>
                <a:tab pos="5486400" algn="r"/>
              </a:tabLst>
              <a:defRPr sz="2400">
                <a:solidFill>
                  <a:schemeClr val="tx1"/>
                </a:solidFill>
                <a:latin typeface="Times New Roman" charset="0"/>
              </a:defRPr>
            </a:lvl5pPr>
            <a:lvl6pPr marL="25146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6pPr>
            <a:lvl7pPr marL="29718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7pPr>
            <a:lvl8pPr marL="34290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8pPr>
            <a:lvl9pPr marL="38862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9pPr>
          </a:lstStyle>
          <a:p>
            <a:r>
              <a:rPr lang="en-US" altLang="en-US" u="sng" dirty="0">
                <a:solidFill>
                  <a:schemeClr val="bg1"/>
                </a:solidFill>
              </a:rPr>
              <a:t>INSTRUCTIONS</a:t>
            </a:r>
            <a:r>
              <a:rPr lang="en-US" altLang="en-US" dirty="0">
                <a:solidFill>
                  <a:schemeClr val="bg1"/>
                </a:solidFill>
              </a:rPr>
              <a:t>: As you know, </a:t>
            </a:r>
            <a:r>
              <a:rPr lang="en-US" altLang="en-US" sz="1600" dirty="0">
                <a:solidFill>
                  <a:schemeClr val="bg1"/>
                </a:solidFill>
              </a:rPr>
              <a:t>we asked you to be a part of this research </a:t>
            </a:r>
          </a:p>
          <a:p>
            <a:r>
              <a:rPr lang="en-US" altLang="en-US" sz="1600" dirty="0">
                <a:solidFill>
                  <a:schemeClr val="bg1"/>
                </a:solidFill>
              </a:rPr>
              <a:t>project to help us study the best way to educate people in some of the issues about heart disease.  </a:t>
            </a:r>
          </a:p>
          <a:p>
            <a:r>
              <a:rPr lang="en-US" altLang="en-US" sz="1600" dirty="0">
                <a:solidFill>
                  <a:schemeClr val="bg1"/>
                </a:solidFill>
              </a:rPr>
              <a:t>It will be quite helpful to us if you answer all the questions that have been asked to the best of </a:t>
            </a:r>
          </a:p>
          <a:p>
            <a:r>
              <a:rPr lang="en-US" altLang="en-US" sz="1600" dirty="0">
                <a:solidFill>
                  <a:schemeClr val="bg1"/>
                </a:solidFill>
              </a:rPr>
              <a:t>your ability. Please read each question and its possible answers carefully. If you have any questions, </a:t>
            </a:r>
          </a:p>
          <a:p>
            <a:r>
              <a:rPr lang="en-US" altLang="en-US" sz="1600" dirty="0">
                <a:solidFill>
                  <a:schemeClr val="bg1"/>
                </a:solidFill>
              </a:rPr>
              <a:t>please ask the project staff who is helping you today. </a:t>
            </a:r>
          </a:p>
          <a:p>
            <a:r>
              <a:rPr lang="en-US" altLang="en-US" sz="1600" dirty="0">
                <a:solidFill>
                  <a:schemeClr val="bg1"/>
                </a:solidFill>
              </a:rPr>
              <a:t>1. What is your age?  __________</a:t>
            </a:r>
          </a:p>
          <a:p>
            <a:r>
              <a:rPr lang="en-US" altLang="en-US" sz="1600" dirty="0">
                <a:solidFill>
                  <a:schemeClr val="bg1"/>
                </a:solidFill>
              </a:rPr>
              <a:t> 2. Please circle your sex:     Male         Female</a:t>
            </a:r>
          </a:p>
          <a:p>
            <a:r>
              <a:rPr lang="en-US" altLang="en-US" sz="1600" dirty="0">
                <a:solidFill>
                  <a:schemeClr val="bg1"/>
                </a:solidFill>
              </a:rPr>
              <a:t> 3. Please circle your racial/ethnic group:     </a:t>
            </a:r>
          </a:p>
          <a:p>
            <a:r>
              <a:rPr lang="en-US" altLang="en-US" sz="1600" dirty="0">
                <a:solidFill>
                  <a:schemeClr val="bg1"/>
                </a:solidFill>
              </a:rPr>
              <a:t>African-American         White         Asian         Other</a:t>
            </a:r>
          </a:p>
          <a:p>
            <a:r>
              <a:rPr lang="en-US" altLang="en-US" sz="1600" dirty="0">
                <a:solidFill>
                  <a:schemeClr val="bg1"/>
                </a:solidFill>
              </a:rPr>
              <a:t> 4. Please circle whether you consider yourself to be of Hispanic heritage?     Yes         No</a:t>
            </a:r>
          </a:p>
          <a:p>
            <a:r>
              <a:rPr lang="en-US" altLang="en-US" sz="1600" dirty="0">
                <a:solidFill>
                  <a:schemeClr val="bg1"/>
                </a:solidFill>
              </a:rPr>
              <a:t>5. Do you own a computer?  	Yes 	No</a:t>
            </a:r>
          </a:p>
          <a:p>
            <a:r>
              <a:rPr lang="en-US" altLang="en-US" sz="1600" dirty="0">
                <a:solidFill>
                  <a:schemeClr val="bg1"/>
                </a:solidFill>
              </a:rPr>
              <a:t>6. How often do you use computers at home or at work? 	(Please circle one answer.)</a:t>
            </a:r>
            <a:endParaRPr lang="en-US" altLang="en-US" sz="1600" u="sng" dirty="0">
              <a:solidFill>
                <a:schemeClr val="bg1"/>
              </a:solidFill>
            </a:endParaRPr>
          </a:p>
          <a:p>
            <a:r>
              <a:rPr lang="en-US" altLang="en-US" sz="1600" dirty="0">
                <a:solidFill>
                  <a:schemeClr val="bg1"/>
                </a:solidFill>
              </a:rPr>
              <a:t>Never	1-4 times/year		1-2 times/month	1-2 times/week	Daily</a:t>
            </a:r>
            <a:endParaRPr lang="en-US" altLang="en-US" sz="1600" u="sng" dirty="0">
              <a:solidFill>
                <a:schemeClr val="bg1"/>
              </a:solidFill>
            </a:endParaRPr>
          </a:p>
          <a:p>
            <a:r>
              <a:rPr lang="en-US" altLang="en-US" sz="1600" dirty="0">
                <a:solidFill>
                  <a:schemeClr val="bg1"/>
                </a:solidFill>
              </a:rPr>
              <a:t> 7. How often do you play computer </a:t>
            </a:r>
            <a:r>
              <a:rPr lang="en-US" altLang="en-US" sz="1600" dirty="0" err="1">
                <a:solidFill>
                  <a:schemeClr val="bg1"/>
                </a:solidFill>
              </a:rPr>
              <a:t>gamess</a:t>
            </a:r>
            <a:r>
              <a:rPr lang="en-US" altLang="en-US" sz="1600" dirty="0">
                <a:solidFill>
                  <a:schemeClr val="bg1"/>
                </a:solidFill>
              </a:rPr>
              <a:t> or videogames?  (Please circle one answer.)</a:t>
            </a:r>
            <a:endParaRPr lang="en-US" altLang="en-US" sz="1600" u="sng" dirty="0">
              <a:solidFill>
                <a:schemeClr val="bg1"/>
              </a:solidFill>
            </a:endParaRPr>
          </a:p>
          <a:p>
            <a:r>
              <a:rPr lang="en-US" altLang="en-US" sz="1600" dirty="0">
                <a:solidFill>
                  <a:schemeClr val="bg1"/>
                </a:solidFill>
              </a:rPr>
              <a:t>Never	1-4 times/year		1-2 times/month	1-2 times/week	Daily</a:t>
            </a:r>
            <a:endParaRPr lang="en-US" altLang="en-US" sz="1600" u="sng" dirty="0">
              <a:solidFill>
                <a:schemeClr val="bg1"/>
              </a:solidFill>
            </a:endParaRPr>
          </a:p>
          <a:p>
            <a:r>
              <a:rPr lang="en-US" altLang="en-US" sz="1600" dirty="0">
                <a:solidFill>
                  <a:schemeClr val="bg1"/>
                </a:solidFill>
              </a:rPr>
              <a:t> 8. What computer games do you play?  (Please list a few types or names.)</a:t>
            </a:r>
          </a:p>
          <a:p>
            <a:r>
              <a:rPr lang="en-US" altLang="en-US" sz="1600" dirty="0">
                <a:solidFill>
                  <a:schemeClr val="bg1"/>
                </a:solidFill>
              </a:rPr>
              <a:t>9. Has anyone close to you had a heart attack? 	Yes 	No</a:t>
            </a:r>
          </a:p>
          <a:p>
            <a:r>
              <a:rPr lang="en-US" altLang="en-US" sz="1600" dirty="0">
                <a:solidFill>
                  <a:schemeClr val="bg1"/>
                </a:solidFill>
              </a:rPr>
              <a:t>10. Have you had a heart attack? 	Yes 	No  </a:t>
            </a:r>
          </a:p>
        </p:txBody>
      </p:sp>
      <p:sp>
        <p:nvSpPr>
          <p:cNvPr id="70659" name="Rectangle 3"/>
          <p:cNvSpPr>
            <a:spLocks noGrp="1" noChangeArrowheads="1"/>
          </p:cNvSpPr>
          <p:nvPr>
            <p:ph type="title" idx="4294967295"/>
          </p:nvPr>
        </p:nvSpPr>
        <p:spPr/>
        <p:txBody>
          <a:bodyPr/>
          <a:lstStyle/>
          <a:p>
            <a:r>
              <a:rPr lang="en-US" altLang="en-US"/>
              <a:t>A bad design…</a:t>
            </a:r>
          </a:p>
        </p:txBody>
      </p:sp>
    </p:spTree>
    <p:extLst>
      <p:ext uri="{BB962C8B-B14F-4D97-AF65-F5344CB8AC3E}">
        <p14:creationId xmlns:p14="http://schemas.microsoft.com/office/powerpoint/2010/main" val="752027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08038"/>
          </a:xfrm>
        </p:spPr>
        <p:txBody>
          <a:bodyPr/>
          <a:lstStyle/>
          <a:p>
            <a:r>
              <a:rPr lang="en-US" dirty="0"/>
              <a:t>Today’s Agenda</a:t>
            </a:r>
          </a:p>
        </p:txBody>
      </p:sp>
      <p:sp>
        <p:nvSpPr>
          <p:cNvPr id="3" name="Content Placeholder 2"/>
          <p:cNvSpPr>
            <a:spLocks noGrp="1"/>
          </p:cNvSpPr>
          <p:nvPr>
            <p:ph idx="1"/>
          </p:nvPr>
        </p:nvSpPr>
        <p:spPr>
          <a:xfrm>
            <a:off x="152400" y="1066800"/>
            <a:ext cx="8839200" cy="4525963"/>
          </a:xfrm>
        </p:spPr>
        <p:txBody>
          <a:bodyPr/>
          <a:lstStyle/>
          <a:p>
            <a:r>
              <a:rPr lang="en-US" dirty="0"/>
              <a:t>Review of the ABIC E-R model</a:t>
            </a:r>
          </a:p>
          <a:p>
            <a:r>
              <a:rPr lang="en-US" dirty="0"/>
              <a:t>Review of the ABIC relational schema</a:t>
            </a:r>
          </a:p>
          <a:p>
            <a:r>
              <a:rPr lang="en-US"/>
              <a:t>Introduction to REDCap</a:t>
            </a:r>
            <a:r>
              <a:rPr lang="en-US" dirty="0"/>
              <a:t>  </a:t>
            </a:r>
          </a:p>
          <a:p>
            <a:pPr lvl="1"/>
            <a:r>
              <a:rPr lang="en-US" dirty="0"/>
              <a:t>System check- does everyone have an account?</a:t>
            </a:r>
          </a:p>
          <a:p>
            <a:pPr lvl="1"/>
            <a:r>
              <a:rPr lang="en-US" dirty="0"/>
              <a:t>General overview video</a:t>
            </a:r>
          </a:p>
          <a:p>
            <a:pPr lvl="1"/>
            <a:r>
              <a:rPr lang="en-US" dirty="0"/>
              <a:t>Project field types video</a:t>
            </a:r>
          </a:p>
          <a:p>
            <a:r>
              <a:rPr lang="en-US" dirty="0"/>
              <a:t>Assignment 3</a:t>
            </a:r>
          </a:p>
          <a:p>
            <a:pPr lvl="1"/>
            <a:r>
              <a:rPr lang="en-US" dirty="0"/>
              <a:t>Data collection and representation principles</a:t>
            </a:r>
          </a:p>
          <a:p>
            <a:pPr lvl="1"/>
            <a:r>
              <a:rPr lang="en-US" dirty="0"/>
              <a:t>Review of conceptual model</a:t>
            </a:r>
          </a:p>
          <a:p>
            <a:pPr lvl="1"/>
            <a:r>
              <a:rPr lang="en-US" dirty="0"/>
              <a:t>Design and implementation of a </a:t>
            </a:r>
            <a:r>
              <a:rPr lang="en-US" dirty="0" err="1"/>
              <a:t>REDCap</a:t>
            </a:r>
            <a:r>
              <a:rPr lang="en-US" dirty="0"/>
              <a:t> project</a:t>
            </a:r>
          </a:p>
          <a:p>
            <a:pPr lvl="1"/>
            <a:endParaRPr lang="en-US" dirty="0"/>
          </a:p>
        </p:txBody>
      </p:sp>
    </p:spTree>
    <p:extLst>
      <p:ext uri="{BB962C8B-B14F-4D97-AF65-F5344CB8AC3E}">
        <p14:creationId xmlns:p14="http://schemas.microsoft.com/office/powerpoint/2010/main" val="78139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52400" y="1295400"/>
            <a:ext cx="8839200"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4264" tIns="0" rIns="0" bIns="0" anchor="ctr">
            <a:spAutoFit/>
          </a:bodyPr>
          <a:lstStyle>
            <a:lvl1pPr indent="342900">
              <a:tabLst>
                <a:tab pos="457200" algn="r"/>
                <a:tab pos="2743200" algn="ctr"/>
                <a:tab pos="5486400" algn="r"/>
              </a:tabLst>
              <a:defRPr sz="2400">
                <a:solidFill>
                  <a:schemeClr val="tx1"/>
                </a:solidFill>
                <a:latin typeface="Times New Roman" charset="0"/>
              </a:defRPr>
            </a:lvl1pPr>
            <a:lvl2pPr marL="742950" indent="-285750">
              <a:tabLst>
                <a:tab pos="457200" algn="r"/>
                <a:tab pos="2743200" algn="ctr"/>
                <a:tab pos="5486400" algn="r"/>
              </a:tabLst>
              <a:defRPr sz="2400">
                <a:solidFill>
                  <a:schemeClr val="tx1"/>
                </a:solidFill>
                <a:latin typeface="Times New Roman" charset="0"/>
              </a:defRPr>
            </a:lvl2pPr>
            <a:lvl3pPr marL="1143000" indent="-228600">
              <a:tabLst>
                <a:tab pos="457200" algn="r"/>
                <a:tab pos="2743200" algn="ctr"/>
                <a:tab pos="5486400" algn="r"/>
              </a:tabLst>
              <a:defRPr sz="2400">
                <a:solidFill>
                  <a:schemeClr val="tx1"/>
                </a:solidFill>
                <a:latin typeface="Times New Roman" charset="0"/>
              </a:defRPr>
            </a:lvl3pPr>
            <a:lvl4pPr marL="1600200" indent="-228600">
              <a:tabLst>
                <a:tab pos="457200" algn="r"/>
                <a:tab pos="2743200" algn="ctr"/>
                <a:tab pos="5486400" algn="r"/>
              </a:tabLst>
              <a:defRPr sz="2400">
                <a:solidFill>
                  <a:schemeClr val="tx1"/>
                </a:solidFill>
                <a:latin typeface="Times New Roman" charset="0"/>
              </a:defRPr>
            </a:lvl4pPr>
            <a:lvl5pPr marL="2057400" indent="-228600">
              <a:tabLst>
                <a:tab pos="457200" algn="r"/>
                <a:tab pos="2743200" algn="ctr"/>
                <a:tab pos="5486400" algn="r"/>
              </a:tabLst>
              <a:defRPr sz="2400">
                <a:solidFill>
                  <a:schemeClr val="tx1"/>
                </a:solidFill>
                <a:latin typeface="Times New Roman" charset="0"/>
              </a:defRPr>
            </a:lvl5pPr>
            <a:lvl6pPr marL="25146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6pPr>
            <a:lvl7pPr marL="29718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7pPr>
            <a:lvl8pPr marL="34290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8pPr>
            <a:lvl9pPr marL="38862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9pPr>
          </a:lstStyle>
          <a:p>
            <a:r>
              <a:rPr lang="en-US" altLang="en-US" sz="1600" u="sng" dirty="0">
                <a:solidFill>
                  <a:schemeClr val="bg1"/>
                </a:solidFill>
                <a:latin typeface="Arial" charset="0"/>
              </a:rPr>
              <a:t>INSTRUCTIONS</a:t>
            </a:r>
            <a:r>
              <a:rPr lang="en-US" altLang="en-US" sz="1600" dirty="0">
                <a:solidFill>
                  <a:schemeClr val="bg1"/>
                </a:solidFill>
                <a:latin typeface="Arial" charset="0"/>
              </a:rPr>
              <a:t>:</a:t>
            </a:r>
            <a:r>
              <a:rPr lang="en-US" altLang="en-US" dirty="0">
                <a:solidFill>
                  <a:schemeClr val="bg1"/>
                </a:solidFill>
                <a:latin typeface="Arial" charset="0"/>
              </a:rPr>
              <a:t> </a:t>
            </a:r>
            <a:r>
              <a:rPr lang="en-US" altLang="en-US" sz="1600" dirty="0">
                <a:solidFill>
                  <a:schemeClr val="bg1"/>
                </a:solidFill>
                <a:latin typeface="Arial" charset="0"/>
              </a:rPr>
              <a:t>As you know,</a:t>
            </a:r>
            <a:r>
              <a:rPr lang="en-US" altLang="en-US" dirty="0">
                <a:solidFill>
                  <a:schemeClr val="bg1"/>
                </a:solidFill>
                <a:latin typeface="Arial" charset="0"/>
              </a:rPr>
              <a:t> </a:t>
            </a:r>
            <a:r>
              <a:rPr lang="en-US" altLang="en-US" sz="1600" dirty="0">
                <a:solidFill>
                  <a:schemeClr val="bg1"/>
                </a:solidFill>
                <a:latin typeface="Arial" charset="0"/>
              </a:rPr>
              <a:t>we asked you to be a part of this research project to help us study the best way to educate people in some of the issues about heart disease.  It will be quite helpful to us if you answer all the questions that have been asked to the best of your ability. Please read each question and its possible answers carefully. If you have any questions, please ask the project staff who is helping you today. </a:t>
            </a:r>
          </a:p>
          <a:p>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What is your date of birth?   (enter as MM/DD/YYYY)  __ /__/____</a:t>
            </a:r>
          </a:p>
          <a:p>
            <a:pPr>
              <a:buFontTx/>
              <a:buAutoNum type="arabicPeriod"/>
            </a:pPr>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Are you (please check):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Male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Female</a:t>
            </a:r>
          </a:p>
          <a:p>
            <a:pPr>
              <a:buFontTx/>
              <a:buAutoNum type="arabicPeriod"/>
            </a:pPr>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Please check your racial/ethnic group:   </a:t>
            </a:r>
            <a:br>
              <a:rPr lang="en-US" altLang="en-US" sz="1600" dirty="0">
                <a:solidFill>
                  <a:schemeClr val="bg1"/>
                </a:solidFill>
                <a:latin typeface="Arial" charset="0"/>
              </a:rPr>
            </a:b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African-American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White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Asian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Other</a:t>
            </a:r>
          </a:p>
          <a:p>
            <a:pPr>
              <a:buFontTx/>
              <a:buAutoNum type="arabicPeriod"/>
            </a:pPr>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Are you of Hispanic heritage?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Yes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No</a:t>
            </a:r>
          </a:p>
          <a:p>
            <a:pPr>
              <a:buFontTx/>
              <a:buAutoNum type="arabicPeriod"/>
            </a:pPr>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Do you own a computer?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Yes    </a:t>
            </a:r>
            <a:r>
              <a:rPr lang="en-US" altLang="en-US" sz="1600" dirty="0">
                <a:solidFill>
                  <a:schemeClr val="bg1"/>
                </a:solidFill>
                <a:latin typeface="Arial" charset="0"/>
                <a:sym typeface="Wingdings" charset="2"/>
              </a:rPr>
              <a:t></a:t>
            </a:r>
            <a:r>
              <a:rPr lang="en-US" altLang="en-US" dirty="0">
                <a:solidFill>
                  <a:schemeClr val="bg1"/>
                </a:solidFill>
                <a:latin typeface="Arial" charset="0"/>
              </a:rPr>
              <a:t> </a:t>
            </a:r>
            <a:r>
              <a:rPr lang="en-US" altLang="en-US" sz="1600" dirty="0">
                <a:solidFill>
                  <a:schemeClr val="bg1"/>
                </a:solidFill>
                <a:latin typeface="Arial" charset="0"/>
              </a:rPr>
              <a:t>No</a:t>
            </a:r>
            <a:r>
              <a:rPr lang="en-US" altLang="en-US" dirty="0">
                <a:solidFill>
                  <a:schemeClr val="bg1"/>
                </a:solidFill>
                <a:latin typeface="Arial" charset="0"/>
              </a:rPr>
              <a:t> </a:t>
            </a:r>
          </a:p>
          <a:p>
            <a:pPr>
              <a:buFontTx/>
              <a:buAutoNum type="arabicPeriod"/>
            </a:pPr>
            <a:endParaRPr lang="en-US" altLang="en-US" dirty="0">
              <a:solidFill>
                <a:schemeClr val="bg1"/>
              </a:solidFill>
              <a:latin typeface="Arial" charset="0"/>
            </a:endParaRPr>
          </a:p>
          <a:p>
            <a:pPr>
              <a:buFontTx/>
              <a:buAutoNum type="arabicPeriod"/>
            </a:pPr>
            <a:r>
              <a:rPr lang="en-US" altLang="en-US" sz="1600" dirty="0">
                <a:solidFill>
                  <a:schemeClr val="bg1"/>
                </a:solidFill>
                <a:latin typeface="Arial" charset="0"/>
              </a:rPr>
              <a:t> How often do you use computers at home or at work?   (Please check one answer.)</a:t>
            </a:r>
            <a:endParaRPr lang="en-US" altLang="en-US" sz="1600" u="sng" dirty="0">
              <a:solidFill>
                <a:schemeClr val="bg1"/>
              </a:solidFill>
              <a:latin typeface="Arial" charset="0"/>
            </a:endParaRPr>
          </a:p>
          <a:p>
            <a:r>
              <a:rPr lang="en-US" altLang="en-US" sz="1600" dirty="0">
                <a:solidFill>
                  <a:schemeClr val="bg1"/>
                </a:solidFill>
                <a:latin typeface="Arial" charset="0"/>
                <a:sym typeface="Wingdings" charset="2"/>
              </a:rPr>
              <a:t>	       </a:t>
            </a:r>
            <a:r>
              <a:rPr lang="en-US" altLang="en-US" sz="1600" dirty="0">
                <a:solidFill>
                  <a:schemeClr val="bg1"/>
                </a:solidFill>
                <a:latin typeface="Arial" charset="0"/>
              </a:rPr>
              <a:t> Never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1-4 times/year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1-2 times/month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1-2 times/week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Daily</a:t>
            </a:r>
          </a:p>
        </p:txBody>
      </p:sp>
      <p:sp>
        <p:nvSpPr>
          <p:cNvPr id="71683" name="Rectangle 3"/>
          <p:cNvSpPr>
            <a:spLocks noGrp="1" noChangeArrowheads="1"/>
          </p:cNvSpPr>
          <p:nvPr>
            <p:ph type="title" idx="4294967295"/>
          </p:nvPr>
        </p:nvSpPr>
        <p:spPr/>
        <p:txBody>
          <a:bodyPr/>
          <a:lstStyle/>
          <a:p>
            <a:r>
              <a:rPr lang="en-US" altLang="en-US"/>
              <a:t>This is better…</a:t>
            </a:r>
          </a:p>
        </p:txBody>
      </p:sp>
      <p:sp>
        <p:nvSpPr>
          <p:cNvPr id="71684" name="Rectangle 4"/>
          <p:cNvSpPr>
            <a:spLocks noChangeArrowheads="1"/>
          </p:cNvSpPr>
          <p:nvPr/>
        </p:nvSpPr>
        <p:spPr bwMode="auto">
          <a:xfrm>
            <a:off x="152400" y="1371600"/>
            <a:ext cx="8839200" cy="12954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Tree>
    <p:extLst>
      <p:ext uri="{BB962C8B-B14F-4D97-AF65-F5344CB8AC3E}">
        <p14:creationId xmlns:p14="http://schemas.microsoft.com/office/powerpoint/2010/main" val="1378728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2915" y="1295400"/>
            <a:ext cx="90678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14264" tIns="0" rIns="0" bIns="0" anchor="ctr">
            <a:spAutoFit/>
          </a:bodyPr>
          <a:lstStyle>
            <a:lvl1pPr indent="342900">
              <a:tabLst>
                <a:tab pos="457200" algn="r"/>
                <a:tab pos="2743200" algn="ctr"/>
                <a:tab pos="5486400" algn="r"/>
              </a:tabLst>
              <a:defRPr sz="2400">
                <a:solidFill>
                  <a:schemeClr val="tx1"/>
                </a:solidFill>
                <a:latin typeface="Times New Roman" charset="0"/>
              </a:defRPr>
            </a:lvl1pPr>
            <a:lvl2pPr marL="742950" indent="-285750">
              <a:tabLst>
                <a:tab pos="457200" algn="r"/>
                <a:tab pos="2743200" algn="ctr"/>
                <a:tab pos="5486400" algn="r"/>
              </a:tabLst>
              <a:defRPr sz="2400">
                <a:solidFill>
                  <a:schemeClr val="tx1"/>
                </a:solidFill>
                <a:latin typeface="Times New Roman" charset="0"/>
              </a:defRPr>
            </a:lvl2pPr>
            <a:lvl3pPr marL="1143000" indent="-228600">
              <a:tabLst>
                <a:tab pos="457200" algn="r"/>
                <a:tab pos="2743200" algn="ctr"/>
                <a:tab pos="5486400" algn="r"/>
              </a:tabLst>
              <a:defRPr sz="2400">
                <a:solidFill>
                  <a:schemeClr val="tx1"/>
                </a:solidFill>
                <a:latin typeface="Times New Roman" charset="0"/>
              </a:defRPr>
            </a:lvl3pPr>
            <a:lvl4pPr marL="1600200" indent="-228600">
              <a:tabLst>
                <a:tab pos="457200" algn="r"/>
                <a:tab pos="2743200" algn="ctr"/>
                <a:tab pos="5486400" algn="r"/>
              </a:tabLst>
              <a:defRPr sz="2400">
                <a:solidFill>
                  <a:schemeClr val="tx1"/>
                </a:solidFill>
                <a:latin typeface="Times New Roman" charset="0"/>
              </a:defRPr>
            </a:lvl4pPr>
            <a:lvl5pPr marL="2057400" indent="-228600">
              <a:tabLst>
                <a:tab pos="457200" algn="r"/>
                <a:tab pos="2743200" algn="ctr"/>
                <a:tab pos="5486400" algn="r"/>
              </a:tabLst>
              <a:defRPr sz="2400">
                <a:solidFill>
                  <a:schemeClr val="tx1"/>
                </a:solidFill>
                <a:latin typeface="Times New Roman" charset="0"/>
              </a:defRPr>
            </a:lvl5pPr>
            <a:lvl6pPr marL="25146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6pPr>
            <a:lvl7pPr marL="29718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7pPr>
            <a:lvl8pPr marL="34290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8pPr>
            <a:lvl9pPr marL="3886200" indent="-228600" eaLnBrk="0" fontAlgn="base" hangingPunct="0">
              <a:spcBef>
                <a:spcPct val="0"/>
              </a:spcBef>
              <a:spcAft>
                <a:spcPct val="0"/>
              </a:spcAft>
              <a:tabLst>
                <a:tab pos="457200" algn="r"/>
                <a:tab pos="2743200" algn="ctr"/>
                <a:tab pos="5486400" algn="r"/>
              </a:tabLst>
              <a:defRPr sz="2400">
                <a:solidFill>
                  <a:schemeClr val="tx1"/>
                </a:solidFill>
                <a:latin typeface="Times New Roman" charset="0"/>
              </a:defRPr>
            </a:lvl9pPr>
          </a:lstStyle>
          <a:p>
            <a:r>
              <a:rPr lang="en-US" altLang="en-US" sz="1600" u="sng" dirty="0">
                <a:solidFill>
                  <a:schemeClr val="bg1"/>
                </a:solidFill>
                <a:latin typeface="Arial" charset="0"/>
              </a:rPr>
              <a:t>INSTRUCTIONS</a:t>
            </a:r>
            <a:r>
              <a:rPr lang="en-US" altLang="en-US" sz="1600" dirty="0">
                <a:solidFill>
                  <a:schemeClr val="bg1"/>
                </a:solidFill>
                <a:latin typeface="Arial" charset="0"/>
              </a:rPr>
              <a:t>:</a:t>
            </a:r>
            <a:r>
              <a:rPr lang="en-US" altLang="en-US" dirty="0">
                <a:solidFill>
                  <a:schemeClr val="bg1"/>
                </a:solidFill>
                <a:latin typeface="Arial" charset="0"/>
              </a:rPr>
              <a:t> </a:t>
            </a:r>
            <a:r>
              <a:rPr lang="en-US" altLang="en-US" sz="1600" dirty="0">
                <a:solidFill>
                  <a:schemeClr val="bg1"/>
                </a:solidFill>
                <a:latin typeface="Arial" charset="0"/>
              </a:rPr>
              <a:t>As you know,</a:t>
            </a:r>
            <a:r>
              <a:rPr lang="en-US" altLang="en-US" dirty="0">
                <a:solidFill>
                  <a:schemeClr val="bg1"/>
                </a:solidFill>
                <a:latin typeface="Arial" charset="0"/>
              </a:rPr>
              <a:t> </a:t>
            </a:r>
            <a:r>
              <a:rPr lang="en-US" altLang="en-US" sz="1600" dirty="0">
                <a:solidFill>
                  <a:schemeClr val="bg1"/>
                </a:solidFill>
                <a:latin typeface="Arial" charset="0"/>
              </a:rPr>
              <a:t>we asked you to be a part of this research project to help us study the best way to educate people in some of the issues about heart disease.  It will be quite helpful to us if you answer all the questions that have been asked to the best of your ability. Please read each question and its possible answers carefully. If you have any questions, please ask the project staff who is helping you today. </a:t>
            </a:r>
          </a:p>
          <a:p>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What is your date of birth?   (enter as MM/DD/YYYY)  __ /__/____   </a:t>
            </a:r>
            <a:r>
              <a:rPr lang="en-US" altLang="en-US" sz="1200" dirty="0">
                <a:solidFill>
                  <a:schemeClr val="bg1"/>
                </a:solidFill>
                <a:latin typeface="Arial" charset="0"/>
              </a:rPr>
              <a:t>(missing=1/1/2040)</a:t>
            </a:r>
          </a:p>
          <a:p>
            <a:pPr>
              <a:buFontTx/>
              <a:buAutoNum type="arabicPeriod"/>
            </a:pPr>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Are you (please check):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Female </a:t>
            </a:r>
            <a:r>
              <a:rPr lang="en-US" altLang="en-US" sz="1200" dirty="0">
                <a:solidFill>
                  <a:schemeClr val="bg1"/>
                </a:solidFill>
                <a:latin typeface="Arial" charset="0"/>
              </a:rPr>
              <a:t>(2)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Male  </a:t>
            </a:r>
            <a:r>
              <a:rPr lang="en-US" altLang="en-US" sz="1200" dirty="0">
                <a:solidFill>
                  <a:schemeClr val="bg1"/>
                </a:solidFill>
                <a:latin typeface="Arial" charset="0"/>
              </a:rPr>
              <a:t>(1)</a:t>
            </a:r>
          </a:p>
          <a:p>
            <a:pPr>
              <a:buFontTx/>
              <a:buAutoNum type="arabicPeriod"/>
            </a:pPr>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Please check your racial/ethnic group:   </a:t>
            </a:r>
            <a:br>
              <a:rPr lang="en-US" altLang="en-US" sz="1600" dirty="0">
                <a:solidFill>
                  <a:schemeClr val="bg1"/>
                </a:solidFill>
                <a:latin typeface="Arial" charset="0"/>
              </a:rPr>
            </a:b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African-American  </a:t>
            </a:r>
            <a:r>
              <a:rPr lang="en-US" altLang="en-US" sz="1200" dirty="0">
                <a:solidFill>
                  <a:schemeClr val="bg1"/>
                </a:solidFill>
                <a:latin typeface="Arial" charset="0"/>
              </a:rPr>
              <a:t>(1)</a:t>
            </a: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White  </a:t>
            </a:r>
            <a:r>
              <a:rPr lang="en-US" altLang="en-US" sz="1200" dirty="0">
                <a:solidFill>
                  <a:schemeClr val="bg1"/>
                </a:solidFill>
                <a:latin typeface="Arial" charset="0"/>
              </a:rPr>
              <a:t>(2)</a:t>
            </a: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Asian  </a:t>
            </a:r>
            <a:r>
              <a:rPr lang="en-US" altLang="en-US" sz="1200" dirty="0">
                <a:solidFill>
                  <a:schemeClr val="bg1"/>
                </a:solidFill>
                <a:latin typeface="Arial" charset="0"/>
              </a:rPr>
              <a:t>(3)</a:t>
            </a: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Other </a:t>
            </a:r>
            <a:r>
              <a:rPr lang="en-US" altLang="en-US" sz="1200" dirty="0">
                <a:solidFill>
                  <a:schemeClr val="bg1"/>
                </a:solidFill>
                <a:latin typeface="Arial" charset="0"/>
              </a:rPr>
              <a:t>(4)</a:t>
            </a:r>
          </a:p>
          <a:p>
            <a:pPr>
              <a:buFontTx/>
              <a:buAutoNum type="arabicPeriod"/>
            </a:pPr>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Are you of Hispanic heritage?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No  </a:t>
            </a:r>
            <a:r>
              <a:rPr lang="en-US" altLang="en-US" sz="1200" dirty="0">
                <a:solidFill>
                  <a:schemeClr val="bg1"/>
                </a:solidFill>
                <a:latin typeface="Arial" charset="0"/>
              </a:rPr>
              <a:t>(0)</a:t>
            </a: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Yes </a:t>
            </a:r>
            <a:r>
              <a:rPr lang="en-US" altLang="en-US" sz="1200" dirty="0">
                <a:solidFill>
                  <a:schemeClr val="bg1"/>
                </a:solidFill>
                <a:latin typeface="Arial" charset="0"/>
              </a:rPr>
              <a:t>(1)</a:t>
            </a:r>
          </a:p>
          <a:p>
            <a:pPr>
              <a:buFontTx/>
              <a:buAutoNum type="arabicPeriod"/>
            </a:pPr>
            <a:endParaRPr lang="en-US" altLang="en-US" sz="1600" dirty="0">
              <a:solidFill>
                <a:schemeClr val="bg1"/>
              </a:solidFill>
              <a:latin typeface="Arial" charset="0"/>
            </a:endParaRPr>
          </a:p>
          <a:p>
            <a:pPr>
              <a:buFontTx/>
              <a:buAutoNum type="arabicPeriod"/>
            </a:pPr>
            <a:r>
              <a:rPr lang="en-US" altLang="en-US" sz="1600" dirty="0">
                <a:solidFill>
                  <a:schemeClr val="bg1"/>
                </a:solidFill>
                <a:latin typeface="Arial" charset="0"/>
              </a:rPr>
              <a:t>Do you own a computer?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No  </a:t>
            </a:r>
            <a:r>
              <a:rPr lang="en-US" altLang="en-US" sz="1200" dirty="0">
                <a:solidFill>
                  <a:schemeClr val="bg1"/>
                </a:solidFill>
                <a:latin typeface="Arial" charset="0"/>
              </a:rPr>
              <a:t>(0)</a:t>
            </a: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Yes </a:t>
            </a:r>
            <a:r>
              <a:rPr lang="en-US" altLang="en-US" sz="1200" dirty="0">
                <a:solidFill>
                  <a:schemeClr val="bg1"/>
                </a:solidFill>
                <a:latin typeface="Arial" charset="0"/>
              </a:rPr>
              <a:t>(1)</a:t>
            </a:r>
            <a:r>
              <a:rPr lang="en-US" altLang="en-US" dirty="0">
                <a:solidFill>
                  <a:schemeClr val="bg1"/>
                </a:solidFill>
                <a:latin typeface="Arial" charset="0"/>
              </a:rPr>
              <a:t> </a:t>
            </a:r>
          </a:p>
          <a:p>
            <a:pPr>
              <a:buFontTx/>
              <a:buAutoNum type="arabicPeriod"/>
            </a:pPr>
            <a:endParaRPr lang="en-US" altLang="en-US" dirty="0">
              <a:solidFill>
                <a:schemeClr val="bg1"/>
              </a:solidFill>
              <a:latin typeface="Arial" charset="0"/>
            </a:endParaRPr>
          </a:p>
          <a:p>
            <a:pPr>
              <a:buFontTx/>
              <a:buAutoNum type="arabicPeriod"/>
            </a:pPr>
            <a:r>
              <a:rPr lang="en-US" altLang="en-US" sz="1600" dirty="0">
                <a:solidFill>
                  <a:schemeClr val="bg1"/>
                </a:solidFill>
                <a:latin typeface="Arial" charset="0"/>
              </a:rPr>
              <a:t> How often do you use computers at home or at work?   (Please check one answer.)</a:t>
            </a:r>
            <a:endParaRPr lang="en-US" altLang="en-US" sz="1600" u="sng" dirty="0">
              <a:solidFill>
                <a:schemeClr val="bg1"/>
              </a:solidFill>
              <a:latin typeface="Arial" charset="0"/>
            </a:endParaRPr>
          </a:p>
          <a:p>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Never </a:t>
            </a:r>
            <a:r>
              <a:rPr lang="en-US" altLang="en-US" sz="1200" dirty="0">
                <a:solidFill>
                  <a:schemeClr val="bg1"/>
                </a:solidFill>
                <a:latin typeface="Arial" charset="0"/>
              </a:rPr>
              <a:t>(0)</a:t>
            </a: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1-4 times/year </a:t>
            </a:r>
            <a:r>
              <a:rPr lang="en-US" altLang="en-US" sz="1200" dirty="0">
                <a:solidFill>
                  <a:schemeClr val="bg1"/>
                </a:solidFill>
                <a:latin typeface="Arial" charset="0"/>
              </a:rPr>
              <a:t>(1)</a:t>
            </a: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1-2 times/month </a:t>
            </a:r>
            <a:r>
              <a:rPr lang="en-US" altLang="en-US" sz="1200" dirty="0">
                <a:solidFill>
                  <a:schemeClr val="bg1"/>
                </a:solidFill>
                <a:latin typeface="Arial" charset="0"/>
              </a:rPr>
              <a:t>(2)</a:t>
            </a: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1-2 times/week </a:t>
            </a:r>
            <a:r>
              <a:rPr lang="en-US" altLang="en-US" sz="1200" dirty="0">
                <a:solidFill>
                  <a:schemeClr val="bg1"/>
                </a:solidFill>
                <a:latin typeface="Arial" charset="0"/>
              </a:rPr>
              <a:t>(3)</a:t>
            </a:r>
            <a:r>
              <a:rPr lang="en-US" altLang="en-US" sz="1600" dirty="0">
                <a:solidFill>
                  <a:schemeClr val="bg1"/>
                </a:solidFill>
                <a:latin typeface="Arial" charset="0"/>
              </a:rPr>
              <a:t>   </a:t>
            </a:r>
            <a:r>
              <a:rPr lang="en-US" altLang="en-US" sz="1600" dirty="0">
                <a:solidFill>
                  <a:schemeClr val="bg1"/>
                </a:solidFill>
                <a:latin typeface="Arial" charset="0"/>
                <a:sym typeface="Wingdings" charset="2"/>
              </a:rPr>
              <a:t></a:t>
            </a:r>
            <a:r>
              <a:rPr lang="en-US" altLang="en-US" sz="1600" dirty="0">
                <a:solidFill>
                  <a:schemeClr val="bg1"/>
                </a:solidFill>
                <a:latin typeface="Arial" charset="0"/>
              </a:rPr>
              <a:t> Daily  </a:t>
            </a:r>
            <a:r>
              <a:rPr lang="en-US" altLang="en-US" sz="1200" dirty="0">
                <a:solidFill>
                  <a:schemeClr val="bg1"/>
                </a:solidFill>
                <a:latin typeface="Arial" charset="0"/>
              </a:rPr>
              <a:t>(4)</a:t>
            </a:r>
          </a:p>
        </p:txBody>
      </p:sp>
      <p:sp>
        <p:nvSpPr>
          <p:cNvPr id="72707" name="Rectangle 3"/>
          <p:cNvSpPr>
            <a:spLocks noGrp="1" noChangeArrowheads="1"/>
          </p:cNvSpPr>
          <p:nvPr>
            <p:ph type="title" idx="4294967295"/>
          </p:nvPr>
        </p:nvSpPr>
        <p:spPr/>
        <p:txBody>
          <a:bodyPr/>
          <a:lstStyle/>
          <a:p>
            <a:r>
              <a:rPr lang="en-US" altLang="en-US"/>
              <a:t>And now with coding…</a:t>
            </a:r>
          </a:p>
        </p:txBody>
      </p:sp>
      <p:sp>
        <p:nvSpPr>
          <p:cNvPr id="72708" name="Rectangle 4"/>
          <p:cNvSpPr>
            <a:spLocks noChangeArrowheads="1"/>
          </p:cNvSpPr>
          <p:nvPr/>
        </p:nvSpPr>
        <p:spPr bwMode="auto">
          <a:xfrm>
            <a:off x="63285" y="1370012"/>
            <a:ext cx="8915400" cy="12954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Tree>
    <p:extLst>
      <p:ext uri="{BB962C8B-B14F-4D97-AF65-F5344CB8AC3E}">
        <p14:creationId xmlns:p14="http://schemas.microsoft.com/office/powerpoint/2010/main" val="934995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ctrTitle"/>
          </p:nvPr>
        </p:nvSpPr>
        <p:spPr>
          <a:xfrm>
            <a:off x="228600" y="457200"/>
            <a:ext cx="8686800" cy="1470025"/>
          </a:xfrm>
        </p:spPr>
        <p:txBody>
          <a:bodyPr/>
          <a:lstStyle/>
          <a:p>
            <a:pPr eaLnBrk="1" hangingPunct="1"/>
            <a:r>
              <a:rPr lang="en-US" altLang="en-US" dirty="0"/>
              <a:t>Assignment 3:</a:t>
            </a:r>
            <a:br>
              <a:rPr lang="en-US" altLang="en-US" dirty="0"/>
            </a:br>
            <a:r>
              <a:rPr lang="en-US" altLang="en-US" dirty="0"/>
              <a:t>Design and implement a data collection form in </a:t>
            </a:r>
            <a:r>
              <a:rPr lang="en-US" altLang="en-US" dirty="0" err="1"/>
              <a:t>REDCap</a:t>
            </a:r>
            <a:endParaRPr lang="en-US" altLang="en-US" dirty="0"/>
          </a:p>
        </p:txBody>
      </p:sp>
      <p:sp>
        <p:nvSpPr>
          <p:cNvPr id="31747" name="Rectangle 3"/>
          <p:cNvSpPr>
            <a:spLocks noGrp="1" noChangeArrowheads="1"/>
          </p:cNvSpPr>
          <p:nvPr>
            <p:ph type="subTitle" idx="1"/>
          </p:nvPr>
        </p:nvSpPr>
        <p:spPr>
          <a:xfrm>
            <a:off x="225287" y="2667000"/>
            <a:ext cx="8686800" cy="3505200"/>
          </a:xfrm>
        </p:spPr>
        <p:txBody>
          <a:bodyPr/>
          <a:lstStyle/>
          <a:p>
            <a:pPr marL="457200" indent="-457200" algn="l" eaLnBrk="1" hangingPunct="1">
              <a:lnSpc>
                <a:spcPct val="80000"/>
              </a:lnSpc>
              <a:buFont typeface="Arial" charset="0"/>
              <a:buChar char="•"/>
            </a:pPr>
            <a:endParaRPr lang="en-US" altLang="en-US" dirty="0"/>
          </a:p>
          <a:p>
            <a:pPr marL="457200" indent="-457200" algn="l" eaLnBrk="1" hangingPunct="1">
              <a:lnSpc>
                <a:spcPct val="80000"/>
              </a:lnSpc>
              <a:buFont typeface="Arial" charset="0"/>
              <a:buChar char="•"/>
            </a:pPr>
            <a:r>
              <a:rPr lang="en-US" altLang="en-US" dirty="0"/>
              <a:t>Follow the instructions in “</a:t>
            </a:r>
            <a:r>
              <a:rPr lang="en-US" altLang="en-US" dirty="0" err="1"/>
              <a:t>REDCap</a:t>
            </a:r>
            <a:r>
              <a:rPr lang="en-US" altLang="en-US" dirty="0"/>
              <a:t> Pointers”</a:t>
            </a:r>
            <a:br>
              <a:rPr lang="en-US" altLang="en-US" dirty="0"/>
            </a:br>
            <a:endParaRPr lang="en-US" altLang="en-US" dirty="0"/>
          </a:p>
          <a:p>
            <a:pPr marL="457200" indent="-457200" algn="l" eaLnBrk="1" hangingPunct="1">
              <a:lnSpc>
                <a:spcPct val="80000"/>
              </a:lnSpc>
              <a:buFont typeface="Arial" charset="0"/>
              <a:buChar char="•"/>
            </a:pPr>
            <a:r>
              <a:rPr lang="en-US" altLang="en-US" dirty="0"/>
              <a:t>Note that there is nothing to submit in Canvas!</a:t>
            </a:r>
            <a:br>
              <a:rPr lang="en-US" altLang="en-US" dirty="0"/>
            </a:br>
            <a:endParaRPr lang="en-US" altLang="en-US" dirty="0"/>
          </a:p>
          <a:p>
            <a:pPr marL="457200" indent="-457200" algn="l" eaLnBrk="1" hangingPunct="1">
              <a:lnSpc>
                <a:spcPct val="80000"/>
              </a:lnSpc>
              <a:buFont typeface="Arial" charset="0"/>
              <a:buChar char="•"/>
            </a:pPr>
            <a:r>
              <a:rPr lang="en-US" altLang="en-US" dirty="0"/>
              <a:t>Be sure to complete the assignment by 9am Tuesday, 2/12 </a:t>
            </a:r>
            <a:br>
              <a:rPr lang="en-US" altLang="en-US" dirty="0"/>
            </a:br>
            <a:endParaRPr lang="en-US" altLang="en-US" dirty="0"/>
          </a:p>
        </p:txBody>
      </p:sp>
    </p:spTree>
    <p:extLst>
      <p:ext uri="{BB962C8B-B14F-4D97-AF65-F5344CB8AC3E}">
        <p14:creationId xmlns:p14="http://schemas.microsoft.com/office/powerpoint/2010/main" val="191807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Objectives for today</a:t>
            </a:r>
          </a:p>
        </p:txBody>
      </p:sp>
      <p:sp>
        <p:nvSpPr>
          <p:cNvPr id="17411" name="Rectangle 3"/>
          <p:cNvSpPr>
            <a:spLocks noGrp="1" noChangeArrowheads="1"/>
          </p:cNvSpPr>
          <p:nvPr>
            <p:ph type="body" idx="1"/>
          </p:nvPr>
        </p:nvSpPr>
        <p:spPr/>
        <p:txBody>
          <a:bodyPr/>
          <a:lstStyle/>
          <a:p>
            <a:r>
              <a:rPr lang="en-US" altLang="en-US" dirty="0"/>
              <a:t>You will learn:</a:t>
            </a:r>
          </a:p>
          <a:p>
            <a:pPr lvl="1"/>
            <a:r>
              <a:rPr lang="en-US" altLang="en-US" dirty="0"/>
              <a:t>All about the basics of </a:t>
            </a:r>
            <a:r>
              <a:rPr lang="en-US" altLang="en-US" dirty="0" err="1"/>
              <a:t>REDCap</a:t>
            </a:r>
            <a:br>
              <a:rPr lang="en-US" altLang="en-US" dirty="0"/>
            </a:br>
            <a:endParaRPr lang="en-US" altLang="en-US" dirty="0"/>
          </a:p>
          <a:p>
            <a:pPr lvl="1"/>
            <a:r>
              <a:rPr lang="en-US" altLang="en-US" dirty="0"/>
              <a:t>How to design a simple data collection instrument</a:t>
            </a:r>
          </a:p>
          <a:p>
            <a:pPr lvl="1"/>
            <a:endParaRPr lang="en-US" altLang="en-US" dirty="0"/>
          </a:p>
          <a:p>
            <a:pPr lvl="1"/>
            <a:r>
              <a:rPr lang="en-US" altLang="en-US" dirty="0"/>
              <a:t>How to implement a data collection instrument in </a:t>
            </a:r>
            <a:r>
              <a:rPr lang="en-US" altLang="en-US" dirty="0" err="1"/>
              <a:t>REDCap</a:t>
            </a:r>
            <a:endParaRPr lang="en-US" altLang="en-US" dirty="0"/>
          </a:p>
          <a:p>
            <a:pPr lvl="1"/>
            <a:endParaRPr lang="en-US" altLang="en-US" dirty="0"/>
          </a:p>
          <a:p>
            <a:pPr lvl="1"/>
            <a:endParaRPr lang="en-US" altLang="en-US" dirty="0"/>
          </a:p>
        </p:txBody>
      </p:sp>
    </p:spTree>
    <p:extLst>
      <p:ext uri="{BB962C8B-B14F-4D97-AF65-F5344CB8AC3E}">
        <p14:creationId xmlns:p14="http://schemas.microsoft.com/office/powerpoint/2010/main" val="69504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ctrTitle"/>
          </p:nvPr>
        </p:nvSpPr>
        <p:spPr/>
        <p:txBody>
          <a:bodyPr/>
          <a:lstStyle/>
          <a:p>
            <a:r>
              <a:rPr lang="en-US" altLang="en-US">
                <a:solidFill>
                  <a:srgbClr val="FF9900"/>
                </a:solidFill>
                <a:latin typeface="Arial" charset="0"/>
              </a:rPr>
              <a:t>Clinical Data </a:t>
            </a:r>
            <a:r>
              <a:rPr lang="en-US" altLang="en-US" dirty="0">
                <a:solidFill>
                  <a:srgbClr val="FF9900"/>
                </a:solidFill>
                <a:latin typeface="Arial" charset="0"/>
              </a:rPr>
              <a:t>Collection and Representation</a:t>
            </a:r>
          </a:p>
        </p:txBody>
      </p:sp>
      <p:sp>
        <p:nvSpPr>
          <p:cNvPr id="51203" name="Rectangle 5"/>
          <p:cNvSpPr>
            <a:spLocks noGrp="1" noChangeArrowheads="1"/>
          </p:cNvSpPr>
          <p:nvPr>
            <p:ph type="subTitle" idx="1"/>
          </p:nvPr>
        </p:nvSpPr>
        <p:spPr/>
        <p:txBody>
          <a:bodyPr/>
          <a:lstStyle/>
          <a:p>
            <a:endParaRPr lang="en-US" altLang="en-US"/>
          </a:p>
        </p:txBody>
      </p:sp>
    </p:spTree>
    <p:extLst>
      <p:ext uri="{BB962C8B-B14F-4D97-AF65-F5344CB8AC3E}">
        <p14:creationId xmlns:p14="http://schemas.microsoft.com/office/powerpoint/2010/main" val="61706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227"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2228" name="Rectangle 4"/>
          <p:cNvSpPr>
            <a:spLocks noGrp="1" noChangeArrowheads="1"/>
          </p:cNvSpPr>
          <p:nvPr>
            <p:ph type="title" idx="4294967295"/>
          </p:nvPr>
        </p:nvSpPr>
        <p:spPr>
          <a:noFill/>
        </p:spPr>
        <p:txBody>
          <a:bodyPr/>
          <a:lstStyle/>
          <a:p>
            <a:r>
              <a:rPr lang="en-US" altLang="en-US"/>
              <a:t>Data Collection Methodologies</a:t>
            </a:r>
          </a:p>
        </p:txBody>
      </p:sp>
      <p:sp>
        <p:nvSpPr>
          <p:cNvPr id="52229" name="Rectangle 5"/>
          <p:cNvSpPr>
            <a:spLocks noGrp="1" noChangeArrowheads="1"/>
          </p:cNvSpPr>
          <p:nvPr>
            <p:ph type="body" idx="4294967295"/>
          </p:nvPr>
        </p:nvSpPr>
        <p:spPr>
          <a:xfrm>
            <a:off x="685800" y="1905000"/>
            <a:ext cx="7772400" cy="4114800"/>
          </a:xfrm>
          <a:noFill/>
        </p:spPr>
        <p:txBody>
          <a:bodyPr/>
          <a:lstStyle/>
          <a:p>
            <a:r>
              <a:rPr lang="en-US" altLang="en-US"/>
              <a:t>Paper-based</a:t>
            </a:r>
          </a:p>
          <a:p>
            <a:pPr lvl="1"/>
            <a:r>
              <a:rPr lang="en-US" altLang="en-US"/>
              <a:t>Patient listings</a:t>
            </a:r>
          </a:p>
          <a:p>
            <a:pPr lvl="1"/>
            <a:r>
              <a:rPr lang="en-US" altLang="en-US"/>
              <a:t>Abstract forms</a:t>
            </a:r>
          </a:p>
          <a:p>
            <a:pPr lvl="1"/>
            <a:r>
              <a:rPr lang="en-US" altLang="en-US"/>
              <a:t>Questionnaires</a:t>
            </a:r>
          </a:p>
          <a:p>
            <a:r>
              <a:rPr lang="en-US" altLang="en-US"/>
              <a:t>Computer-based</a:t>
            </a:r>
          </a:p>
          <a:p>
            <a:pPr lvl="1"/>
            <a:r>
              <a:rPr lang="en-US" altLang="en-US"/>
              <a:t>Database dumps</a:t>
            </a:r>
          </a:p>
          <a:p>
            <a:pPr lvl="1"/>
            <a:r>
              <a:rPr lang="en-US" altLang="en-US"/>
              <a:t>Electronic abstracts</a:t>
            </a:r>
          </a:p>
          <a:p>
            <a:pPr lvl="1"/>
            <a:r>
              <a:rPr lang="en-US" altLang="en-US"/>
              <a:t>Computer-assisted interviews</a:t>
            </a:r>
          </a:p>
          <a:p>
            <a:pPr lvl="1"/>
            <a:r>
              <a:rPr lang="en-US" altLang="en-US"/>
              <a:t>Real-time data acquisition</a:t>
            </a:r>
          </a:p>
          <a:p>
            <a:pPr lvl="1"/>
            <a:endParaRPr lang="en-US" altLang="en-US"/>
          </a:p>
          <a:p>
            <a:pPr>
              <a:buFontTx/>
              <a:buChar char="–"/>
            </a:pPr>
            <a:endParaRPr lang="en-US" altLang="en-US" sz="2800"/>
          </a:p>
        </p:txBody>
      </p:sp>
    </p:spTree>
    <p:extLst>
      <p:ext uri="{BB962C8B-B14F-4D97-AF65-F5344CB8AC3E}">
        <p14:creationId xmlns:p14="http://schemas.microsoft.com/office/powerpoint/2010/main" val="82768018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76200" y="228600"/>
            <a:ext cx="8915400" cy="1143000"/>
          </a:xfrm>
          <a:noFill/>
        </p:spPr>
        <p:txBody>
          <a:bodyPr/>
          <a:lstStyle/>
          <a:p>
            <a:r>
              <a:rPr lang="en-US" altLang="en-US"/>
              <a:t>Open-ended Data Collection Items</a:t>
            </a:r>
          </a:p>
        </p:txBody>
      </p:sp>
      <p:sp>
        <p:nvSpPr>
          <p:cNvPr id="53251" name="Rectangle 3"/>
          <p:cNvSpPr>
            <a:spLocks noGrp="1" noChangeArrowheads="1"/>
          </p:cNvSpPr>
          <p:nvPr>
            <p:ph type="body" idx="4294967295"/>
          </p:nvPr>
        </p:nvSpPr>
        <p:spPr>
          <a:noFill/>
        </p:spPr>
        <p:txBody>
          <a:bodyPr/>
          <a:lstStyle/>
          <a:p>
            <a:pPr>
              <a:buFont typeface="Monotype Sorts" charset="2"/>
              <a:buNone/>
            </a:pPr>
            <a:r>
              <a:rPr lang="en-US" altLang="en-US"/>
              <a:t>1.  List the drugs you have taken in the past two months...</a:t>
            </a:r>
          </a:p>
          <a:p>
            <a:pPr>
              <a:buFont typeface="Monotype Sorts" charset="2"/>
              <a:buNone/>
            </a:pPr>
            <a:endParaRPr lang="en-US" altLang="en-US"/>
          </a:p>
          <a:p>
            <a:pPr>
              <a:buFont typeface="Monotype Sorts" charset="2"/>
              <a:buNone/>
            </a:pPr>
            <a:r>
              <a:rPr lang="en-US" altLang="en-US"/>
              <a:t>2.  What do you think about the quality of </a:t>
            </a:r>
          </a:p>
          <a:p>
            <a:pPr>
              <a:buFont typeface="Monotype Sorts" charset="2"/>
              <a:buNone/>
            </a:pPr>
            <a:r>
              <a:rPr lang="en-US" altLang="en-US"/>
              <a:t>	care you received in our emergency department?</a:t>
            </a:r>
          </a:p>
          <a:p>
            <a:pPr>
              <a:buFont typeface="Monotype Sorts" charset="2"/>
              <a:buNone/>
            </a:pPr>
            <a:endParaRPr lang="en-US" altLang="en-US"/>
          </a:p>
        </p:txBody>
      </p:sp>
    </p:spTree>
    <p:extLst>
      <p:ext uri="{BB962C8B-B14F-4D97-AF65-F5344CB8AC3E}">
        <p14:creationId xmlns:p14="http://schemas.microsoft.com/office/powerpoint/2010/main" val="120635122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228600" y="228600"/>
            <a:ext cx="8763000" cy="1143000"/>
          </a:xfrm>
          <a:noFill/>
        </p:spPr>
        <p:txBody>
          <a:bodyPr/>
          <a:lstStyle/>
          <a:p>
            <a:r>
              <a:rPr lang="en-US" altLang="en-US" sz="4000"/>
              <a:t>Closed-end Data Collection Items</a:t>
            </a:r>
          </a:p>
        </p:txBody>
      </p:sp>
      <p:sp>
        <p:nvSpPr>
          <p:cNvPr id="55299" name="Rectangle 3"/>
          <p:cNvSpPr>
            <a:spLocks noGrp="1" noChangeArrowheads="1"/>
          </p:cNvSpPr>
          <p:nvPr>
            <p:ph type="body" idx="4294967295"/>
          </p:nvPr>
        </p:nvSpPr>
        <p:spPr>
          <a:noFill/>
        </p:spPr>
        <p:txBody>
          <a:bodyPr/>
          <a:lstStyle/>
          <a:p>
            <a:pPr>
              <a:buFont typeface="Monotype Sorts" charset="2"/>
              <a:buNone/>
            </a:pPr>
            <a:r>
              <a:rPr lang="en-US" altLang="en-US"/>
              <a:t>1.  Do you smoke cigarettes? </a:t>
            </a:r>
          </a:p>
          <a:p>
            <a:pPr>
              <a:lnSpc>
                <a:spcPct val="50000"/>
              </a:lnSpc>
              <a:buFont typeface="Monotype Sorts" charset="2"/>
              <a:buNone/>
            </a:pPr>
            <a:r>
              <a:rPr lang="en-US" altLang="en-US"/>
              <a:t>                </a:t>
            </a:r>
            <a:r>
              <a:rPr lang="en-US" altLang="en-US" sz="2400" i="1"/>
              <a:t>(circle your answer)</a:t>
            </a:r>
            <a:r>
              <a:rPr lang="en-US" altLang="en-US"/>
              <a:t>		Yes  No</a:t>
            </a:r>
          </a:p>
          <a:p>
            <a:pPr>
              <a:buFont typeface="Monotype Sorts" charset="2"/>
              <a:buNone/>
            </a:pPr>
            <a:endParaRPr lang="en-US" altLang="en-US"/>
          </a:p>
          <a:p>
            <a:pPr>
              <a:buFont typeface="Monotype Sorts" charset="2"/>
              <a:buNone/>
            </a:pPr>
            <a:r>
              <a:rPr lang="en-US" altLang="en-US"/>
              <a:t>2.  How many times have you gone to the Emergency Department this year?  ______</a:t>
            </a:r>
          </a:p>
        </p:txBody>
      </p:sp>
    </p:spTree>
    <p:extLst>
      <p:ext uri="{BB962C8B-B14F-4D97-AF65-F5344CB8AC3E}">
        <p14:creationId xmlns:p14="http://schemas.microsoft.com/office/powerpoint/2010/main" val="87953396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8371"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8372" name="Rectangle 4"/>
          <p:cNvSpPr>
            <a:spLocks noGrp="1" noChangeArrowheads="1"/>
          </p:cNvSpPr>
          <p:nvPr>
            <p:ph type="title" idx="4294967295"/>
          </p:nvPr>
        </p:nvSpPr>
        <p:spPr>
          <a:noFill/>
        </p:spPr>
        <p:txBody>
          <a:bodyPr anchor="ctr"/>
          <a:lstStyle/>
          <a:p>
            <a:r>
              <a:rPr lang="en-US" altLang="en-US"/>
              <a:t>Data Representation: Coding</a:t>
            </a:r>
          </a:p>
        </p:txBody>
      </p:sp>
      <p:sp>
        <p:nvSpPr>
          <p:cNvPr id="58373" name="Rectangle 5"/>
          <p:cNvSpPr>
            <a:spLocks noGrp="1" noChangeArrowheads="1"/>
          </p:cNvSpPr>
          <p:nvPr>
            <p:ph type="body" idx="4294967295"/>
          </p:nvPr>
        </p:nvSpPr>
        <p:spPr>
          <a:noFill/>
        </p:spPr>
        <p:txBody>
          <a:bodyPr/>
          <a:lstStyle/>
          <a:p>
            <a:r>
              <a:rPr lang="en-US" altLang="en-US"/>
              <a:t>Reduces need for cumbersome data representation</a:t>
            </a:r>
            <a:br>
              <a:rPr lang="en-US" altLang="en-US"/>
            </a:br>
            <a:endParaRPr lang="en-US" altLang="en-US"/>
          </a:p>
          <a:p>
            <a:r>
              <a:rPr lang="en-US" altLang="en-US"/>
              <a:t>Eliminates ambiguity</a:t>
            </a:r>
            <a:br>
              <a:rPr lang="en-US" altLang="en-US"/>
            </a:br>
            <a:endParaRPr lang="en-US" altLang="en-US"/>
          </a:p>
          <a:p>
            <a:r>
              <a:rPr lang="en-US" altLang="en-US"/>
              <a:t>Facilitates statistical analysis</a:t>
            </a:r>
          </a:p>
        </p:txBody>
      </p:sp>
    </p:spTree>
    <p:extLst>
      <p:ext uri="{BB962C8B-B14F-4D97-AF65-F5344CB8AC3E}">
        <p14:creationId xmlns:p14="http://schemas.microsoft.com/office/powerpoint/2010/main" val="190353105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858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9395" name="Rectangle 3"/>
          <p:cNvSpPr>
            <a:spLocks noChangeArrowheads="1"/>
          </p:cNvSpPr>
          <p:nvPr/>
        </p:nvSpPr>
        <p:spPr bwMode="auto">
          <a:xfrm>
            <a:off x="3124200" y="6324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endParaRPr lang="en-US" altLang="en-US"/>
          </a:p>
        </p:txBody>
      </p:sp>
      <p:sp>
        <p:nvSpPr>
          <p:cNvPr id="59396" name="Rectangle 4"/>
          <p:cNvSpPr>
            <a:spLocks noGrp="1" noChangeArrowheads="1"/>
          </p:cNvSpPr>
          <p:nvPr>
            <p:ph type="title" idx="4294967295"/>
          </p:nvPr>
        </p:nvSpPr>
        <p:spPr>
          <a:noFill/>
        </p:spPr>
        <p:txBody>
          <a:bodyPr anchor="ctr"/>
          <a:lstStyle/>
          <a:p>
            <a:r>
              <a:rPr lang="en-US" altLang="en-US"/>
              <a:t>Functions of Coding</a:t>
            </a:r>
          </a:p>
        </p:txBody>
      </p:sp>
      <p:sp>
        <p:nvSpPr>
          <p:cNvPr id="59397" name="Rectangle 5"/>
          <p:cNvSpPr>
            <a:spLocks noGrp="1" noChangeArrowheads="1"/>
          </p:cNvSpPr>
          <p:nvPr>
            <p:ph type="body" idx="4294967295"/>
          </p:nvPr>
        </p:nvSpPr>
        <p:spPr>
          <a:noFill/>
        </p:spPr>
        <p:txBody>
          <a:bodyPr/>
          <a:lstStyle/>
          <a:p>
            <a:r>
              <a:rPr lang="en-US" altLang="en-US"/>
              <a:t>Identification</a:t>
            </a:r>
            <a:br>
              <a:rPr lang="en-US" altLang="en-US"/>
            </a:br>
            <a:endParaRPr lang="en-US" altLang="en-US"/>
          </a:p>
          <a:p>
            <a:r>
              <a:rPr lang="en-US" altLang="en-US"/>
              <a:t>Classification</a:t>
            </a:r>
            <a:br>
              <a:rPr lang="en-US" altLang="en-US"/>
            </a:br>
            <a:endParaRPr lang="en-US" altLang="en-US"/>
          </a:p>
          <a:p>
            <a:r>
              <a:rPr lang="en-US" altLang="en-US"/>
              <a:t>Concealing information	</a:t>
            </a:r>
            <a:br>
              <a:rPr lang="en-US" altLang="en-US"/>
            </a:br>
            <a:endParaRPr lang="en-US" altLang="en-US"/>
          </a:p>
          <a:p>
            <a:r>
              <a:rPr lang="en-US" altLang="en-US"/>
              <a:t>Decision indicators</a:t>
            </a:r>
          </a:p>
        </p:txBody>
      </p:sp>
    </p:spTree>
    <p:extLst>
      <p:ext uri="{BB962C8B-B14F-4D97-AF65-F5344CB8AC3E}">
        <p14:creationId xmlns:p14="http://schemas.microsoft.com/office/powerpoint/2010/main" val="1649408136"/>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2433</TotalTime>
  <Words>718</Words>
  <Application>Microsoft Macintosh PowerPoint</Application>
  <PresentationFormat>On-screen Show (4:3)</PresentationFormat>
  <Paragraphs>164</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Monotype Sorts</vt:lpstr>
      <vt:lpstr>Times New Roman</vt:lpstr>
      <vt:lpstr>Wingdings</vt:lpstr>
      <vt:lpstr>Default Design</vt:lpstr>
      <vt:lpstr>Database Theory and Applications for Biomedical Research and Practice  BMIN 502 / EPID 635 Week 3: Introduction to REDCap and Data Collection Forms Design</vt:lpstr>
      <vt:lpstr>Today’s Agenda</vt:lpstr>
      <vt:lpstr>Objectives for today</vt:lpstr>
      <vt:lpstr>Clinical Data Collection and Representation</vt:lpstr>
      <vt:lpstr>Data Collection Methodologies</vt:lpstr>
      <vt:lpstr>Open-ended Data Collection Items</vt:lpstr>
      <vt:lpstr>Closed-end Data Collection Items</vt:lpstr>
      <vt:lpstr>Data Representation: Coding</vt:lpstr>
      <vt:lpstr>Functions of Coding</vt:lpstr>
      <vt:lpstr>Functions of Coding: Identification</vt:lpstr>
      <vt:lpstr>Functions of Coding: Classification</vt:lpstr>
      <vt:lpstr>Functions of Coding: Concealing information</vt:lpstr>
      <vt:lpstr>Functions of Coding: Decision indicators</vt:lpstr>
      <vt:lpstr>Coding Guidelines</vt:lpstr>
      <vt:lpstr>Coding Guidelines, continued</vt:lpstr>
      <vt:lpstr>The Special Case of Missing Data Codes</vt:lpstr>
      <vt:lpstr>Data Collection Instruments: Design Issues</vt:lpstr>
      <vt:lpstr>Data Collection Instruments: Design Issues</vt:lpstr>
      <vt:lpstr>A bad design…</vt:lpstr>
      <vt:lpstr>This is better…</vt:lpstr>
      <vt:lpstr>And now with coding…</vt:lpstr>
      <vt:lpstr>Assignment 3: Design and implement a data collection form in REDCap</vt:lpstr>
    </vt:vector>
  </TitlesOfParts>
  <Company>University of Pennsylvania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Informatics for Public Health</dc:title>
  <dc:creator>John H. Holmes</dc:creator>
  <cp:lastModifiedBy>John H. Holmes</cp:lastModifiedBy>
  <cp:revision>130</cp:revision>
  <dcterms:created xsi:type="dcterms:W3CDTF">2004-10-01T21:51:32Z</dcterms:created>
  <dcterms:modified xsi:type="dcterms:W3CDTF">2019-01-21T15:02:39Z</dcterms:modified>
</cp:coreProperties>
</file>