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8" r:id="rId2"/>
    <p:sldId id="299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553" autoAdjust="0"/>
  </p:normalViewPr>
  <p:slideViewPr>
    <p:cSldViewPr>
      <p:cViewPr varScale="1">
        <p:scale>
          <a:sx n="133" d="100"/>
          <a:sy n="133" d="100"/>
        </p:scale>
        <p:origin x="20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125D492-2473-48E3-87C1-86CBF4E34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0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23A9B0C4-83F9-4490-B4C5-77136F2B4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1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70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CE99D-3465-43AB-A696-50C2C3D9C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1DA97-2BBE-4EA9-836B-6F0201939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C3B2F-667C-48A6-85BF-FCA94937A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DC1A7-7C6B-4190-8113-A172B6BF8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71321-2ED0-439B-88A3-E2BFBD394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DC348-92DC-4EA2-AA35-9243C442B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9CEF8-FCF9-48C8-8EA5-A7994EBA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75BF5-C45E-4CC3-AF7F-F45B31D9F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5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5F807-E4BB-45A8-9B97-CF3D33C4C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4EFB-6939-4087-8410-3CE9B53F1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8BE99-088E-4715-9341-F06987760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2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D7F2E-3C40-40E3-89E9-301CEB32F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83C71C1-A598-459C-BCDC-919385BCE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commonwealthfund.org/usr_doc/App7_SupplementalVariablesDataDictionary.pdf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" y="1371600"/>
            <a:ext cx="8915400" cy="1143000"/>
          </a:xfrm>
          <a:noFill/>
        </p:spPr>
        <p:txBody>
          <a:bodyPr anchor="ctr"/>
          <a:lstStyle/>
          <a:p>
            <a:pPr algn="ctr"/>
            <a:r>
              <a:rPr lang="en-US" altLang="en-US" sz="4000" dirty="0"/>
              <a:t>Database Theory and Applications for Biomedical Research and Practice</a:t>
            </a:r>
            <a:br>
              <a:rPr lang="en-US" altLang="en-US" sz="4000" dirty="0"/>
            </a:br>
            <a:br>
              <a:rPr lang="en-US" altLang="en-US" dirty="0"/>
            </a:br>
            <a:r>
              <a:rPr lang="en-US" altLang="en-US" sz="3200" dirty="0">
                <a:solidFill>
                  <a:schemeClr val="accent1"/>
                </a:solidFill>
              </a:rPr>
              <a:t>BMIN 502 / EPID 635</a:t>
            </a:r>
            <a:br>
              <a:rPr lang="en-US" altLang="en-US" sz="3200" dirty="0">
                <a:solidFill>
                  <a:schemeClr val="accent1"/>
                </a:solidFill>
              </a:rPr>
            </a:br>
            <a:r>
              <a:rPr lang="en-US" altLang="en-US" sz="3200" dirty="0">
                <a:solidFill>
                  <a:schemeClr val="accent1"/>
                </a:solidFill>
              </a:rPr>
              <a:t>Week 8: More database implementation</a:t>
            </a:r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51345"/>
            <a:ext cx="6400800" cy="1219200"/>
          </a:xfrm>
          <a:noFill/>
        </p:spPr>
        <p:txBody>
          <a:bodyPr/>
          <a:lstStyle/>
          <a:p>
            <a:r>
              <a:rPr lang="en-US" altLang="en-US" dirty="0"/>
              <a:t>John H. Holmes, PhD</a:t>
            </a:r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280819"/>
            <a:ext cx="3200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8701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Data Dictionaries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“Metadata”</a:t>
            </a:r>
            <a:br>
              <a:rPr lang="en-US"/>
            </a:br>
            <a:endParaRPr lang="en-US"/>
          </a:p>
          <a:p>
            <a:r>
              <a:rPr lang="en-US"/>
              <a:t>Repository of attributes characterizing all elements in a database</a:t>
            </a:r>
            <a:br>
              <a:rPr lang="en-US"/>
            </a:br>
            <a:endParaRPr lang="en-US"/>
          </a:p>
          <a:p>
            <a:r>
              <a:rPr lang="en-US"/>
              <a:t>Primary external documentation for a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849100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Common data dictionary contents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Table </a:t>
            </a:r>
          </a:p>
          <a:p>
            <a:r>
              <a:rPr lang="en-US"/>
              <a:t>Field name</a:t>
            </a:r>
          </a:p>
          <a:p>
            <a:r>
              <a:rPr lang="en-US"/>
              <a:t>Type</a:t>
            </a:r>
          </a:p>
          <a:p>
            <a:r>
              <a:rPr lang="en-US"/>
              <a:t>Description</a:t>
            </a:r>
          </a:p>
          <a:p>
            <a:r>
              <a:rPr lang="en-US"/>
              <a:t>Length (optional)</a:t>
            </a:r>
          </a:p>
          <a:p>
            <a:r>
              <a:rPr lang="en-US"/>
              <a:t>Coding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7804253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Implementing the data dictionary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648200"/>
          </a:xfrm>
          <a:noFill/>
        </p:spPr>
        <p:txBody>
          <a:bodyPr/>
          <a:lstStyle/>
          <a:p>
            <a:r>
              <a:rPr lang="en-US"/>
              <a:t>Word processing document</a:t>
            </a:r>
          </a:p>
          <a:p>
            <a:pPr lvl="1">
              <a:buSzPct val="75000"/>
            </a:pPr>
            <a:r>
              <a:rPr lang="en-US"/>
              <a:t>Low budget, low tech</a:t>
            </a:r>
          </a:p>
          <a:p>
            <a:pPr lvl="1">
              <a:buSzPct val="75000"/>
            </a:pPr>
            <a:r>
              <a:rPr lang="en-US"/>
              <a:t>Difficult to manipulate (sort, reporting, etc.)</a:t>
            </a:r>
          </a:p>
          <a:p>
            <a:pPr lvl="1">
              <a:buSzPct val="75000"/>
            </a:pPr>
            <a:r>
              <a:rPr lang="en-US"/>
              <a:t>Difficult to upgrade</a:t>
            </a:r>
            <a:br>
              <a:rPr lang="en-US"/>
            </a:br>
            <a:endParaRPr lang="en-US"/>
          </a:p>
          <a:p>
            <a:r>
              <a:rPr lang="en-US"/>
              <a:t>Database</a:t>
            </a:r>
          </a:p>
          <a:p>
            <a:pPr lvl="1">
              <a:buSzPct val="75000"/>
            </a:pPr>
            <a:r>
              <a:rPr lang="en-US"/>
              <a:t>Low budget, high tech</a:t>
            </a:r>
          </a:p>
          <a:p>
            <a:pPr lvl="1">
              <a:buSzPct val="75000"/>
            </a:pPr>
            <a:r>
              <a:rPr lang="en-US"/>
              <a:t>Versatile for sorting and reporting</a:t>
            </a:r>
          </a:p>
          <a:p>
            <a:pPr lvl="1">
              <a:buSzPct val="75000"/>
            </a:pPr>
            <a:r>
              <a:rPr lang="en-US"/>
              <a:t>Easy to upgrade</a:t>
            </a:r>
          </a:p>
        </p:txBody>
      </p:sp>
    </p:spTree>
    <p:extLst>
      <p:ext uri="{BB962C8B-B14F-4D97-AF65-F5344CB8AC3E}">
        <p14:creationId xmlns:p14="http://schemas.microsoft.com/office/powerpoint/2010/main" val="29970030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960438"/>
          </a:xfrm>
        </p:spPr>
        <p:txBody>
          <a:bodyPr/>
          <a:lstStyle/>
          <a:p>
            <a:r>
              <a:rPr lang="en-US" dirty="0"/>
              <a:t>Example DD</a:t>
            </a:r>
            <a:br>
              <a:rPr lang="en-US" dirty="0"/>
            </a:br>
            <a:r>
              <a:rPr lang="en-US" sz="1600" dirty="0">
                <a:hlinkClick r:id="rId2"/>
              </a:rPr>
              <a:t>http://www.commonwealthfund.org/usr_doc/App7_SupplementalVariablesDataDictionary.pdf</a:t>
            </a:r>
            <a:r>
              <a:rPr lang="en-US" sz="16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4" b="9111"/>
          <a:stretch/>
        </p:blipFill>
        <p:spPr>
          <a:xfrm>
            <a:off x="1882943" y="1143000"/>
            <a:ext cx="5737057" cy="54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5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/>
              <a:t>There’s SQL code to create this!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918" y="990598"/>
            <a:ext cx="5723682" cy="507831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err="1">
                <a:solidFill>
                  <a:schemeClr val="bg1"/>
                </a:solidFill>
              </a:rPr>
              <a:t>t.table_schema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abic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t.table_name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(case when </a:t>
            </a:r>
            <a:r>
              <a:rPr lang="en-US" dirty="0" err="1">
                <a:solidFill>
                  <a:schemeClr val="bg1"/>
                </a:solidFill>
              </a:rPr>
              <a:t>t.table_type</a:t>
            </a:r>
            <a:r>
              <a:rPr lang="en-US" dirty="0">
                <a:solidFill>
                  <a:schemeClr val="bg1"/>
                </a:solidFill>
              </a:rPr>
              <a:t> = 'BASE TABLE' then 'table'</a:t>
            </a:r>
          </a:p>
          <a:p>
            <a:r>
              <a:rPr lang="en-US" dirty="0">
                <a:solidFill>
                  <a:schemeClr val="bg1"/>
                </a:solidFill>
              </a:rPr>
              <a:t>        when </a:t>
            </a:r>
            <a:r>
              <a:rPr lang="en-US" dirty="0" err="1">
                <a:solidFill>
                  <a:schemeClr val="bg1"/>
                </a:solidFill>
              </a:rPr>
              <a:t>t.table_type</a:t>
            </a:r>
            <a:r>
              <a:rPr lang="en-US" dirty="0">
                <a:solidFill>
                  <a:schemeClr val="bg1"/>
                </a:solidFill>
              </a:rPr>
              <a:t> = 'VIEW' then 'view'</a:t>
            </a:r>
          </a:p>
          <a:p>
            <a:r>
              <a:rPr lang="en-US" dirty="0">
                <a:solidFill>
                  <a:schemeClr val="bg1"/>
                </a:solidFill>
              </a:rPr>
              <a:t>        else </a:t>
            </a:r>
            <a:r>
              <a:rPr lang="en-US" dirty="0" err="1">
                <a:solidFill>
                  <a:schemeClr val="bg1"/>
                </a:solidFill>
              </a:rPr>
              <a:t>t.table_type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end) as </a:t>
            </a:r>
            <a:r>
              <a:rPr lang="en-US" dirty="0" err="1">
                <a:solidFill>
                  <a:schemeClr val="bg1"/>
                </a:solidFill>
              </a:rPr>
              <a:t>table_type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c.column_name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c.column_type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c.column_key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c.is_nullable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c.column_comment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information_schema.tables</a:t>
            </a:r>
            <a:r>
              <a:rPr lang="en-US" dirty="0">
                <a:solidFill>
                  <a:schemeClr val="bg1"/>
                </a:solidFill>
              </a:rPr>
              <a:t> as t</a:t>
            </a:r>
          </a:p>
          <a:p>
            <a:r>
              <a:rPr lang="en-US" dirty="0">
                <a:solidFill>
                  <a:schemeClr val="bg1"/>
                </a:solidFill>
              </a:rPr>
              <a:t>inner join </a:t>
            </a:r>
            <a:r>
              <a:rPr lang="en-US" dirty="0" err="1">
                <a:solidFill>
                  <a:schemeClr val="bg1"/>
                </a:solidFill>
              </a:rPr>
              <a:t>information_schema.columns</a:t>
            </a:r>
            <a:r>
              <a:rPr lang="en-US" dirty="0">
                <a:solidFill>
                  <a:schemeClr val="bg1"/>
                </a:solidFill>
              </a:rPr>
              <a:t> as c on </a:t>
            </a:r>
            <a:r>
              <a:rPr lang="en-US" dirty="0" err="1">
                <a:solidFill>
                  <a:schemeClr val="bg1"/>
                </a:solidFill>
              </a:rPr>
              <a:t>t.table_name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c.table_name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t.table_schema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c.table_schema</a:t>
            </a:r>
            <a:r>
              <a:rPr lang="en-US" dirty="0">
                <a:solidFill>
                  <a:schemeClr val="bg1"/>
                </a:solidFill>
              </a:rPr>
              <a:t> where </a:t>
            </a:r>
            <a:r>
              <a:rPr lang="en-US" dirty="0" err="1">
                <a:solidFill>
                  <a:schemeClr val="bg1"/>
                </a:solidFill>
              </a:rPr>
              <a:t>t.table_type</a:t>
            </a:r>
            <a:r>
              <a:rPr lang="en-US" dirty="0">
                <a:solidFill>
                  <a:schemeClr val="bg1"/>
                </a:solidFill>
              </a:rPr>
              <a:t> in('base table', 'view') and </a:t>
            </a:r>
            <a:r>
              <a:rPr lang="en-US" dirty="0" err="1">
                <a:solidFill>
                  <a:schemeClr val="bg1"/>
                </a:solidFill>
              </a:rPr>
              <a:t>t.table_schema</a:t>
            </a:r>
            <a:r>
              <a:rPr lang="en-US" dirty="0">
                <a:solidFill>
                  <a:schemeClr val="bg1"/>
                </a:solidFill>
              </a:rPr>
              <a:t> like '%'</a:t>
            </a:r>
          </a:p>
          <a:p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 err="1">
                <a:solidFill>
                  <a:schemeClr val="bg1"/>
                </a:solidFill>
              </a:rPr>
              <a:t>t.table_schema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t.table_name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c.ordinal_position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943600" y="3205402"/>
            <a:ext cx="381000" cy="60635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2890933"/>
            <a:ext cx="2602832" cy="122528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can save the result</a:t>
            </a:r>
          </a:p>
          <a:p>
            <a:r>
              <a:rPr lang="en-US" dirty="0"/>
              <a:t>as a .csv file that you can then edit to add coding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8452" y="970720"/>
            <a:ext cx="1688432" cy="1200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the schema is</a:t>
            </a:r>
          </a:p>
          <a:p>
            <a:r>
              <a:rPr lang="en-US" dirty="0">
                <a:solidFill>
                  <a:schemeClr val="bg1"/>
                </a:solidFill>
              </a:rPr>
              <a:t>referenced here by name!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505200" y="1219200"/>
            <a:ext cx="3823252" cy="3516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9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8038-69F4-6D48-BE74-3314D4F8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B6CE-07E4-CA40-B31E-51C7614E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r>
              <a:rPr lang="en-US" dirty="0"/>
              <a:t>Review MySQL installation</a:t>
            </a:r>
          </a:p>
          <a:p>
            <a:r>
              <a:rPr lang="en-US" dirty="0"/>
              <a:t>More relational theory</a:t>
            </a:r>
          </a:p>
          <a:p>
            <a:pPr lvl="1"/>
            <a:r>
              <a:rPr lang="en-US" dirty="0"/>
              <a:t>Joins</a:t>
            </a:r>
          </a:p>
          <a:p>
            <a:r>
              <a:rPr lang="en-US" dirty="0"/>
              <a:t>The data dictionary</a:t>
            </a:r>
          </a:p>
          <a:p>
            <a:r>
              <a:rPr lang="en-US" dirty="0"/>
              <a:t>Assignment 6, continued</a:t>
            </a:r>
          </a:p>
          <a:p>
            <a:r>
              <a:rPr lang="en-US" dirty="0"/>
              <a:t>Preparing for the </a:t>
            </a:r>
            <a:r>
              <a:rPr lang="en-US" dirty="0" err="1"/>
              <a:t>PennOmics</a:t>
            </a:r>
            <a:r>
              <a:rPr lang="en-US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Relationships between tables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b="1" dirty="0"/>
              <a:t>Join</a:t>
            </a:r>
          </a:p>
          <a:p>
            <a:pPr lvl="1"/>
            <a:r>
              <a:rPr lang="en-US" dirty="0"/>
              <a:t>Association between a field in one table and its counterpart in another table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View (or </a:t>
            </a:r>
            <a:r>
              <a:rPr lang="en-US" b="1" dirty="0" err="1"/>
              <a:t>Dynaset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Sets (virtual tables) created dynamically as the result of joining two or more tables</a:t>
            </a:r>
          </a:p>
        </p:txBody>
      </p:sp>
    </p:spTree>
    <p:extLst>
      <p:ext uri="{BB962C8B-B14F-4D97-AF65-F5344CB8AC3E}">
        <p14:creationId xmlns:p14="http://schemas.microsoft.com/office/powerpoint/2010/main" val="3619875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Types of joins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114800"/>
          </a:xfrm>
          <a:noFill/>
        </p:spPr>
        <p:txBody>
          <a:bodyPr/>
          <a:lstStyle/>
          <a:p>
            <a:r>
              <a:rPr lang="en-US" b="1"/>
              <a:t>Equijoin</a:t>
            </a:r>
          </a:p>
          <a:p>
            <a:pPr lvl="1"/>
            <a:r>
              <a:rPr lang="en-US"/>
              <a:t>Records are combined and added to dynaset only when values are equal for the join fields</a:t>
            </a:r>
          </a:p>
          <a:p>
            <a:r>
              <a:rPr lang="en-US" b="1"/>
              <a:t>Left outer join</a:t>
            </a:r>
            <a:endParaRPr lang="en-US"/>
          </a:p>
          <a:p>
            <a:pPr lvl="1"/>
            <a:r>
              <a:rPr lang="en-US"/>
              <a:t>Records from “left-hand” table are added to dynaset even if none in “right-hand” table match</a:t>
            </a:r>
          </a:p>
          <a:p>
            <a:r>
              <a:rPr lang="en-US" b="1"/>
              <a:t>Right outer join</a:t>
            </a:r>
            <a:endParaRPr lang="en-US"/>
          </a:p>
          <a:p>
            <a:pPr lvl="1"/>
            <a:r>
              <a:rPr lang="en-US"/>
              <a:t>Records from “right-hand” table are added to dynaset even if none in “left-hand” table match</a:t>
            </a:r>
          </a:p>
        </p:txBody>
      </p:sp>
    </p:spTree>
    <p:extLst>
      <p:ext uri="{BB962C8B-B14F-4D97-AF65-F5344CB8AC3E}">
        <p14:creationId xmlns:p14="http://schemas.microsoft.com/office/powerpoint/2010/main" val="42604154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3400" y="1447800"/>
            <a:ext cx="1905000" cy="1600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08038"/>
          </a:xfrm>
          <a:noFill/>
        </p:spPr>
        <p:txBody>
          <a:bodyPr/>
          <a:lstStyle/>
          <a:p>
            <a:r>
              <a:rPr lang="en-US" dirty="0"/>
              <a:t>INNER JOIN (or JOIN)</a:t>
            </a:r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22466"/>
              </p:ext>
            </p:extLst>
          </p:nvPr>
        </p:nvGraphicFramePr>
        <p:xfrm>
          <a:off x="4419600" y="990600"/>
          <a:ext cx="44958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ABC FlowCharter" r:id="rId3" imgW="4055760" imgH="5922720" progId="ABCFlow">
                  <p:embed/>
                </p:oleObj>
              </mc:Choice>
              <mc:Fallback>
                <p:oleObj name="ABC FlowCharter" r:id="rId3" imgW="4055760" imgH="5922720" progId="ABCFlow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90600"/>
                        <a:ext cx="4495800" cy="4791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1676400" y="1467091"/>
            <a:ext cx="1905000" cy="1600200"/>
          </a:xfrm>
          <a:prstGeom prst="ellipse">
            <a:avLst/>
          </a:prstGeom>
          <a:solidFill>
            <a:srgbClr val="00B0F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08252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643" y="2082525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57401" y="2904281"/>
            <a:ext cx="3741" cy="17439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0523" y="48768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of JOIN</a:t>
            </a:r>
          </a:p>
        </p:txBody>
      </p:sp>
      <p:sp>
        <p:nvSpPr>
          <p:cNvPr id="13" name="Freeform 12"/>
          <p:cNvSpPr/>
          <p:nvPr/>
        </p:nvSpPr>
        <p:spPr>
          <a:xfrm>
            <a:off x="2058067" y="1631066"/>
            <a:ext cx="384741" cy="1273215"/>
          </a:xfrm>
          <a:custGeom>
            <a:avLst/>
            <a:gdLst>
              <a:gd name="connsiteX0" fmla="*/ 2227 w 384741"/>
              <a:gd name="connsiteY0" fmla="*/ 0 h 1273215"/>
              <a:gd name="connsiteX1" fmla="*/ 117974 w 384741"/>
              <a:gd name="connsiteY1" fmla="*/ 69448 h 1273215"/>
              <a:gd name="connsiteX2" fmla="*/ 187422 w 384741"/>
              <a:gd name="connsiteY2" fmla="*/ 150471 h 1273215"/>
              <a:gd name="connsiteX3" fmla="*/ 268444 w 384741"/>
              <a:gd name="connsiteY3" fmla="*/ 231493 h 1273215"/>
              <a:gd name="connsiteX4" fmla="*/ 326318 w 384741"/>
              <a:gd name="connsiteY4" fmla="*/ 335666 h 1273215"/>
              <a:gd name="connsiteX5" fmla="*/ 361042 w 384741"/>
              <a:gd name="connsiteY5" fmla="*/ 451412 h 1273215"/>
              <a:gd name="connsiteX6" fmla="*/ 384191 w 384741"/>
              <a:gd name="connsiteY6" fmla="*/ 706056 h 1273215"/>
              <a:gd name="connsiteX7" fmla="*/ 337892 w 384741"/>
              <a:gd name="connsiteY7" fmla="*/ 833377 h 1273215"/>
              <a:gd name="connsiteX8" fmla="*/ 256870 w 384741"/>
              <a:gd name="connsiteY8" fmla="*/ 1006997 h 1273215"/>
              <a:gd name="connsiteX9" fmla="*/ 175847 w 384741"/>
              <a:gd name="connsiteY9" fmla="*/ 1111169 h 1273215"/>
              <a:gd name="connsiteX10" fmla="*/ 25376 w 384741"/>
              <a:gd name="connsiteY10" fmla="*/ 1215342 h 1273215"/>
              <a:gd name="connsiteX11" fmla="*/ 2227 w 384741"/>
              <a:gd name="connsiteY11" fmla="*/ 1261640 h 1273215"/>
              <a:gd name="connsiteX12" fmla="*/ 2227 w 384741"/>
              <a:gd name="connsiteY12" fmla="*/ 1273215 h 12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741" h="1273215">
                <a:moveTo>
                  <a:pt x="2227" y="0"/>
                </a:moveTo>
                <a:cubicBezTo>
                  <a:pt x="44667" y="22185"/>
                  <a:pt x="87108" y="44370"/>
                  <a:pt x="117974" y="69448"/>
                </a:cubicBezTo>
                <a:cubicBezTo>
                  <a:pt x="148840" y="94526"/>
                  <a:pt x="162344" y="123464"/>
                  <a:pt x="187422" y="150471"/>
                </a:cubicBezTo>
                <a:cubicBezTo>
                  <a:pt x="212500" y="177478"/>
                  <a:pt x="245295" y="200627"/>
                  <a:pt x="268444" y="231493"/>
                </a:cubicBezTo>
                <a:cubicBezTo>
                  <a:pt x="291593" y="262359"/>
                  <a:pt x="310885" y="299013"/>
                  <a:pt x="326318" y="335666"/>
                </a:cubicBezTo>
                <a:cubicBezTo>
                  <a:pt x="341751" y="372319"/>
                  <a:pt x="351396" y="389680"/>
                  <a:pt x="361042" y="451412"/>
                </a:cubicBezTo>
                <a:cubicBezTo>
                  <a:pt x="370688" y="513144"/>
                  <a:pt x="388049" y="642395"/>
                  <a:pt x="384191" y="706056"/>
                </a:cubicBezTo>
                <a:cubicBezTo>
                  <a:pt x="380333" y="769717"/>
                  <a:pt x="359112" y="783220"/>
                  <a:pt x="337892" y="833377"/>
                </a:cubicBezTo>
                <a:cubicBezTo>
                  <a:pt x="316672" y="883534"/>
                  <a:pt x="283877" y="960698"/>
                  <a:pt x="256870" y="1006997"/>
                </a:cubicBezTo>
                <a:cubicBezTo>
                  <a:pt x="229863" y="1053296"/>
                  <a:pt x="214429" y="1076445"/>
                  <a:pt x="175847" y="1111169"/>
                </a:cubicBezTo>
                <a:cubicBezTo>
                  <a:pt x="137265" y="1145893"/>
                  <a:pt x="54313" y="1190264"/>
                  <a:pt x="25376" y="1215342"/>
                </a:cubicBezTo>
                <a:cubicBezTo>
                  <a:pt x="-3561" y="1240421"/>
                  <a:pt x="6085" y="1251994"/>
                  <a:pt x="2227" y="1261640"/>
                </a:cubicBezTo>
                <a:cubicBezTo>
                  <a:pt x="-1631" y="1271286"/>
                  <a:pt x="298" y="1272250"/>
                  <a:pt x="2227" y="127321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0800000">
            <a:off x="1676401" y="1622385"/>
            <a:ext cx="384741" cy="1273215"/>
          </a:xfrm>
          <a:custGeom>
            <a:avLst/>
            <a:gdLst>
              <a:gd name="connsiteX0" fmla="*/ 2227 w 384741"/>
              <a:gd name="connsiteY0" fmla="*/ 0 h 1273215"/>
              <a:gd name="connsiteX1" fmla="*/ 117974 w 384741"/>
              <a:gd name="connsiteY1" fmla="*/ 69448 h 1273215"/>
              <a:gd name="connsiteX2" fmla="*/ 187422 w 384741"/>
              <a:gd name="connsiteY2" fmla="*/ 150471 h 1273215"/>
              <a:gd name="connsiteX3" fmla="*/ 268444 w 384741"/>
              <a:gd name="connsiteY3" fmla="*/ 231493 h 1273215"/>
              <a:gd name="connsiteX4" fmla="*/ 326318 w 384741"/>
              <a:gd name="connsiteY4" fmla="*/ 335666 h 1273215"/>
              <a:gd name="connsiteX5" fmla="*/ 361042 w 384741"/>
              <a:gd name="connsiteY5" fmla="*/ 451412 h 1273215"/>
              <a:gd name="connsiteX6" fmla="*/ 384191 w 384741"/>
              <a:gd name="connsiteY6" fmla="*/ 706056 h 1273215"/>
              <a:gd name="connsiteX7" fmla="*/ 337892 w 384741"/>
              <a:gd name="connsiteY7" fmla="*/ 833377 h 1273215"/>
              <a:gd name="connsiteX8" fmla="*/ 256870 w 384741"/>
              <a:gd name="connsiteY8" fmla="*/ 1006997 h 1273215"/>
              <a:gd name="connsiteX9" fmla="*/ 175847 w 384741"/>
              <a:gd name="connsiteY9" fmla="*/ 1111169 h 1273215"/>
              <a:gd name="connsiteX10" fmla="*/ 25376 w 384741"/>
              <a:gd name="connsiteY10" fmla="*/ 1215342 h 1273215"/>
              <a:gd name="connsiteX11" fmla="*/ 2227 w 384741"/>
              <a:gd name="connsiteY11" fmla="*/ 1261640 h 1273215"/>
              <a:gd name="connsiteX12" fmla="*/ 2227 w 384741"/>
              <a:gd name="connsiteY12" fmla="*/ 1273215 h 12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741" h="1273215">
                <a:moveTo>
                  <a:pt x="2227" y="0"/>
                </a:moveTo>
                <a:cubicBezTo>
                  <a:pt x="44667" y="22185"/>
                  <a:pt x="87108" y="44370"/>
                  <a:pt x="117974" y="69448"/>
                </a:cubicBezTo>
                <a:cubicBezTo>
                  <a:pt x="148840" y="94526"/>
                  <a:pt x="162344" y="123464"/>
                  <a:pt x="187422" y="150471"/>
                </a:cubicBezTo>
                <a:cubicBezTo>
                  <a:pt x="212500" y="177478"/>
                  <a:pt x="245295" y="200627"/>
                  <a:pt x="268444" y="231493"/>
                </a:cubicBezTo>
                <a:cubicBezTo>
                  <a:pt x="291593" y="262359"/>
                  <a:pt x="310885" y="299013"/>
                  <a:pt x="326318" y="335666"/>
                </a:cubicBezTo>
                <a:cubicBezTo>
                  <a:pt x="341751" y="372319"/>
                  <a:pt x="351396" y="389680"/>
                  <a:pt x="361042" y="451412"/>
                </a:cubicBezTo>
                <a:cubicBezTo>
                  <a:pt x="370688" y="513144"/>
                  <a:pt x="388049" y="642395"/>
                  <a:pt x="384191" y="706056"/>
                </a:cubicBezTo>
                <a:cubicBezTo>
                  <a:pt x="380333" y="769717"/>
                  <a:pt x="359112" y="783220"/>
                  <a:pt x="337892" y="833377"/>
                </a:cubicBezTo>
                <a:cubicBezTo>
                  <a:pt x="316672" y="883534"/>
                  <a:pt x="283877" y="960698"/>
                  <a:pt x="256870" y="1006997"/>
                </a:cubicBezTo>
                <a:cubicBezTo>
                  <a:pt x="229863" y="1053296"/>
                  <a:pt x="214429" y="1076445"/>
                  <a:pt x="175847" y="1111169"/>
                </a:cubicBezTo>
                <a:cubicBezTo>
                  <a:pt x="137265" y="1145893"/>
                  <a:pt x="54313" y="1190264"/>
                  <a:pt x="25376" y="1215342"/>
                </a:cubicBezTo>
                <a:cubicBezTo>
                  <a:pt x="-3561" y="1240421"/>
                  <a:pt x="6085" y="1251994"/>
                  <a:pt x="2227" y="1261640"/>
                </a:cubicBezTo>
                <a:cubicBezTo>
                  <a:pt x="-1631" y="1271286"/>
                  <a:pt x="298" y="1272250"/>
                  <a:pt x="2227" y="127321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9028" y="5687028"/>
            <a:ext cx="4070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Patients.ID, </a:t>
            </a:r>
            <a:r>
              <a:rPr lang="en-US" dirty="0" err="1">
                <a:solidFill>
                  <a:schemeClr val="bg1"/>
                </a:solidFill>
              </a:rPr>
              <a:t>Visit.VISITDATE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Patients</a:t>
            </a:r>
          </a:p>
          <a:p>
            <a:r>
              <a:rPr lang="en-US" dirty="0">
                <a:solidFill>
                  <a:schemeClr val="bg1"/>
                </a:solidFill>
              </a:rPr>
              <a:t>JOIN Visit on Paitients.ID = Visit.ID</a:t>
            </a:r>
          </a:p>
        </p:txBody>
      </p:sp>
    </p:spTree>
    <p:extLst>
      <p:ext uri="{BB962C8B-B14F-4D97-AF65-F5344CB8AC3E}">
        <p14:creationId xmlns:p14="http://schemas.microsoft.com/office/powerpoint/2010/main" val="1818981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84238"/>
          </a:xfrm>
          <a:noFill/>
        </p:spPr>
        <p:txBody>
          <a:bodyPr/>
          <a:lstStyle/>
          <a:p>
            <a:r>
              <a:rPr lang="en-US" dirty="0"/>
              <a:t>LEFT JOIN</a:t>
            </a:r>
          </a:p>
        </p:txBody>
      </p:sp>
      <p:graphicFrame>
        <p:nvGraphicFramePr>
          <p:cNvPr id="2050" name="Object 3">
            <a:hlinkClick r:id="" action="ppaction://ole?verb=0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710670"/>
              </p:ext>
            </p:extLst>
          </p:nvPr>
        </p:nvGraphicFramePr>
        <p:xfrm>
          <a:off x="4859337" y="1066800"/>
          <a:ext cx="405606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ABC FlowCharter" r:id="rId3" imgW="4055760" imgH="5922720" progId="ABCFlow">
                  <p:embed/>
                </p:oleObj>
              </mc:Choice>
              <mc:Fallback>
                <p:oleObj name="ABC FlowCharter" r:id="rId3" imgW="4055760" imgH="5922720" progId="ABCFlow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7" y="1066800"/>
                        <a:ext cx="4056063" cy="5029200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533400" y="1066800"/>
            <a:ext cx="1905000" cy="16002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6400" y="1086091"/>
            <a:ext cx="1905000" cy="1600200"/>
          </a:xfrm>
          <a:prstGeom prst="ellipse">
            <a:avLst/>
          </a:prstGeom>
          <a:solidFill>
            <a:srgbClr val="00B0F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70152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643" y="1701525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828800" y="2667000"/>
            <a:ext cx="228600" cy="1600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0523" y="4495800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of  LEFT JOIN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028" y="5687028"/>
            <a:ext cx="4384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Patients.ID, </a:t>
            </a:r>
            <a:r>
              <a:rPr lang="en-US" dirty="0" err="1">
                <a:solidFill>
                  <a:schemeClr val="bg1"/>
                </a:solidFill>
              </a:rPr>
              <a:t>Visit.VISITDATE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Patients</a:t>
            </a:r>
          </a:p>
          <a:p>
            <a:r>
              <a:rPr lang="en-US" dirty="0">
                <a:solidFill>
                  <a:schemeClr val="bg1"/>
                </a:solidFill>
              </a:rPr>
              <a:t>LEFT JOIN Visit on Paitients.ID = Visit.ID</a:t>
            </a:r>
          </a:p>
        </p:txBody>
      </p:sp>
    </p:spTree>
    <p:extLst>
      <p:ext uri="{BB962C8B-B14F-4D97-AF65-F5344CB8AC3E}">
        <p14:creationId xmlns:p14="http://schemas.microsoft.com/office/powerpoint/2010/main" val="7709054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84238"/>
          </a:xfrm>
          <a:noFill/>
        </p:spPr>
        <p:txBody>
          <a:bodyPr/>
          <a:lstStyle/>
          <a:p>
            <a:r>
              <a:rPr lang="en-US" dirty="0"/>
              <a:t>RIGHT JOIN</a:t>
            </a:r>
          </a:p>
        </p:txBody>
      </p:sp>
      <p:graphicFrame>
        <p:nvGraphicFramePr>
          <p:cNvPr id="3074" name="Object 3">
            <a:hlinkClick r:id="" action="ppaction://ole?verb=0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432595"/>
              </p:ext>
            </p:extLst>
          </p:nvPr>
        </p:nvGraphicFramePr>
        <p:xfrm>
          <a:off x="4706937" y="1066800"/>
          <a:ext cx="405606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ABC FlowCharter" r:id="rId3" imgW="4055760" imgH="5922720" progId="ABCFlow">
                  <p:embed/>
                </p:oleObj>
              </mc:Choice>
              <mc:Fallback>
                <p:oleObj name="ABC FlowCharter" r:id="rId3" imgW="4055760" imgH="5922720" progId="ABCFlow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7" y="1066800"/>
                        <a:ext cx="4056063" cy="5029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533400" y="1066800"/>
            <a:ext cx="1905000" cy="1600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6400" y="1086091"/>
            <a:ext cx="1905000" cy="1600200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70152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643" y="1701525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2686291"/>
            <a:ext cx="381000" cy="1580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0523" y="4495800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of  RIGHT JOIN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028" y="5687028"/>
            <a:ext cx="453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Patients.ID, </a:t>
            </a:r>
            <a:r>
              <a:rPr lang="en-US" dirty="0" err="1">
                <a:solidFill>
                  <a:schemeClr val="bg1"/>
                </a:solidFill>
              </a:rPr>
              <a:t>Visit.VISITDATE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Patients</a:t>
            </a:r>
          </a:p>
          <a:p>
            <a:r>
              <a:rPr lang="en-US" dirty="0">
                <a:solidFill>
                  <a:schemeClr val="bg1"/>
                </a:solidFill>
              </a:rPr>
              <a:t>RIGHT JOIN Visit on Paitients.ID = Visit.ID</a:t>
            </a:r>
          </a:p>
        </p:txBody>
      </p:sp>
    </p:spTree>
    <p:extLst>
      <p:ext uri="{BB962C8B-B14F-4D97-AF65-F5344CB8AC3E}">
        <p14:creationId xmlns:p14="http://schemas.microsoft.com/office/powerpoint/2010/main" val="17163170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dirty="0"/>
              <a:t>You can create a view with a join…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5934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OR REPLACE VIEW `</a:t>
            </a:r>
            <a:r>
              <a:rPr lang="en-US" dirty="0" err="1">
                <a:solidFill>
                  <a:schemeClr val="bg1"/>
                </a:solidFill>
              </a:rPr>
              <a:t>patient_list</a:t>
            </a:r>
            <a:r>
              <a:rPr lang="en-US" dirty="0">
                <a:solidFill>
                  <a:schemeClr val="bg1"/>
                </a:solidFill>
              </a:rPr>
              <a:t>` AS</a:t>
            </a:r>
          </a:p>
          <a:p>
            <a:r>
              <a:rPr lang="en-US" dirty="0">
                <a:solidFill>
                  <a:schemeClr val="bg1"/>
                </a:solidFill>
              </a:rPr>
              <a:t>	SELECT </a:t>
            </a:r>
            <a:r>
              <a:rPr lang="en-US" sz="1700" dirty="0" err="1">
                <a:solidFill>
                  <a:schemeClr val="bg1"/>
                </a:solidFill>
              </a:rPr>
              <a:t>demographics.subject_id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demo_subject_id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demographics.dob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admission.subject_id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adm_subject_id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admission.adm_date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	FROM demographics</a:t>
            </a:r>
          </a:p>
          <a:p>
            <a:r>
              <a:rPr lang="en-US" dirty="0">
                <a:solidFill>
                  <a:schemeClr val="bg1"/>
                </a:solidFill>
              </a:rPr>
              <a:t>	JOIN admission ON </a:t>
            </a:r>
            <a:r>
              <a:rPr lang="en-US" dirty="0" err="1">
                <a:solidFill>
                  <a:schemeClr val="bg1"/>
                </a:solidFill>
              </a:rPr>
              <a:t>demographics.subject_id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admission.subject_id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733800"/>
            <a:ext cx="7827784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Note that we need to rename the PKs here, using the AS statement.</a:t>
            </a:r>
          </a:p>
          <a:p>
            <a:r>
              <a:rPr lang="en-US" dirty="0">
                <a:solidFill>
                  <a:schemeClr val="bg1"/>
                </a:solidFill>
              </a:rPr>
              <a:t>	This is because the view is a virtual table that represents the join, </a:t>
            </a:r>
          </a:p>
          <a:p>
            <a:r>
              <a:rPr lang="en-US" dirty="0">
                <a:solidFill>
                  <a:schemeClr val="bg1"/>
                </a:solidFill>
              </a:rPr>
              <a:t>	and you would have two </a:t>
            </a:r>
            <a:r>
              <a:rPr lang="en-US" dirty="0" err="1">
                <a:solidFill>
                  <a:schemeClr val="bg1"/>
                </a:solidFill>
              </a:rPr>
              <a:t>subject_id</a:t>
            </a:r>
            <a:r>
              <a:rPr lang="en-US" dirty="0">
                <a:solidFill>
                  <a:schemeClr val="bg1"/>
                </a:solidFill>
              </a:rPr>
              <a:t> fields in that view.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Renaming them to represent the table the PKs belong to is the way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to get around this constraint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Duplicate PKs are not allowed in any tables!!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8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Dictionary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00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501</Words>
  <Application>Microsoft Macintosh PowerPoint</Application>
  <PresentationFormat>On-screen Show (4:3)</PresentationFormat>
  <Paragraphs>94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Default Design</vt:lpstr>
      <vt:lpstr>ABC FlowCharter</vt:lpstr>
      <vt:lpstr>Database Theory and Applications for Biomedical Research and Practice  BMIN 502 / EPID 635 Week 8: More database implementation</vt:lpstr>
      <vt:lpstr>Agenda</vt:lpstr>
      <vt:lpstr>Relationships between tables</vt:lpstr>
      <vt:lpstr>Types of joins</vt:lpstr>
      <vt:lpstr>INNER JOIN (or JOIN)</vt:lpstr>
      <vt:lpstr>LEFT JOIN</vt:lpstr>
      <vt:lpstr>RIGHT JOIN</vt:lpstr>
      <vt:lpstr>You can create a view with a join…</vt:lpstr>
      <vt:lpstr>The Data Dictionary</vt:lpstr>
      <vt:lpstr>Data Dictionaries</vt:lpstr>
      <vt:lpstr>Common data dictionary contents</vt:lpstr>
      <vt:lpstr>Implementing the data dictionary</vt:lpstr>
      <vt:lpstr>Example DD http://www.commonwealthfund.org/usr_doc/App7_SupplementalVariablesDataDictionary.pdf </vt:lpstr>
      <vt:lpstr>There’s SQL code to create this!</vt:lpstr>
    </vt:vector>
  </TitlesOfParts>
  <Company>University of Pennsylvania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for Public Health</dc:title>
  <dc:creator>John H. Holmes</dc:creator>
  <cp:lastModifiedBy>John H. Holmes</cp:lastModifiedBy>
  <cp:revision>119</cp:revision>
  <dcterms:created xsi:type="dcterms:W3CDTF">2004-10-01T21:51:32Z</dcterms:created>
  <dcterms:modified xsi:type="dcterms:W3CDTF">2019-01-21T16:51:38Z</dcterms:modified>
</cp:coreProperties>
</file>