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65" r:id="rId3"/>
    <p:sldId id="311" r:id="rId4"/>
    <p:sldId id="312" r:id="rId5"/>
    <p:sldId id="276" r:id="rId6"/>
    <p:sldId id="313" r:id="rId7"/>
    <p:sldId id="316" r:id="rId8"/>
    <p:sldId id="266" r:id="rId9"/>
    <p:sldId id="277" r:id="rId10"/>
    <p:sldId id="270" r:id="rId11"/>
    <p:sldId id="278" r:id="rId12"/>
    <p:sldId id="279" r:id="rId13"/>
    <p:sldId id="271" r:id="rId14"/>
    <p:sldId id="280" r:id="rId15"/>
    <p:sldId id="281" r:id="rId16"/>
    <p:sldId id="283" r:id="rId17"/>
    <p:sldId id="267" r:id="rId18"/>
    <p:sldId id="314" r:id="rId19"/>
    <p:sldId id="315" r:id="rId20"/>
    <p:sldId id="309" r:id="rId21"/>
    <p:sldId id="31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/>
    <p:restoredTop sz="90290"/>
  </p:normalViewPr>
  <p:slideViewPr>
    <p:cSldViewPr snapToGrid="0" snapToObjects="1">
      <p:cViewPr varScale="1">
        <p:scale>
          <a:sx n="159" d="100"/>
          <a:sy n="159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CE01D-CADC-9B4A-8904-6513A471B01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E8D93-92B9-7E4B-B98F-43469244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Nate Silver’s book: Signal and The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85F00-A051-B846-BE97-93967B89E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85F00-A051-B846-BE97-93967B89E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from:</a:t>
            </a:r>
            <a:r>
              <a:rPr lang="en-US" baseline="0" dirty="0"/>
              <a:t> http://</a:t>
            </a:r>
            <a:r>
              <a:rPr lang="en-US" baseline="0" dirty="0" err="1"/>
              <a:t>www.metafor-project.org</a:t>
            </a:r>
            <a:r>
              <a:rPr lang="en-US" baseline="0" dirty="0"/>
              <a:t>/</a:t>
            </a:r>
            <a:r>
              <a:rPr lang="en-US" baseline="0" dirty="0" err="1"/>
              <a:t>doku.php</a:t>
            </a:r>
            <a:r>
              <a:rPr lang="en-US" baseline="0" dirty="0"/>
              <a:t>/</a:t>
            </a:r>
            <a:r>
              <a:rPr lang="en-US" baseline="0" dirty="0" err="1"/>
              <a:t>tips:bootstrapping_with_ma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85F00-A051-B846-BE97-93967B89EB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</a:t>
            </a:r>
            <a:r>
              <a:rPr lang="en-US" baseline="0" dirty="0"/>
              <a:t> from http://</a:t>
            </a:r>
            <a:r>
              <a:rPr lang="en-US" baseline="0" dirty="0" err="1"/>
              <a:t>www.nature.com</a:t>
            </a:r>
            <a:r>
              <a:rPr lang="en-US" baseline="0" dirty="0"/>
              <a:t>/</a:t>
            </a:r>
            <a:r>
              <a:rPr lang="en-US" baseline="0" dirty="0" err="1"/>
              <a:t>nbt</a:t>
            </a:r>
            <a:r>
              <a:rPr lang="en-US" baseline="0" dirty="0"/>
              <a:t>/journal/v29/n12/</a:t>
            </a:r>
            <a:r>
              <a:rPr lang="en-US" baseline="0" dirty="0" err="1"/>
              <a:t>fig_tab</a:t>
            </a:r>
            <a:r>
              <a:rPr lang="en-US" baseline="0" dirty="0"/>
              <a:t>/nbt.2049_F4.html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85F00-A051-B846-BE97-93967B89EB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3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on right from:</a:t>
            </a:r>
            <a:r>
              <a:rPr lang="en-US" baseline="0" dirty="0"/>
              <a:t> https://</a:t>
            </a:r>
            <a:r>
              <a:rPr lang="en-US" baseline="0" dirty="0" err="1"/>
              <a:t>en.wikipedia.org</a:t>
            </a:r>
            <a:r>
              <a:rPr lang="en-US" baseline="0" dirty="0"/>
              <a:t>/wiki/</a:t>
            </a:r>
            <a:r>
              <a:rPr lang="en-US" baseline="0" dirty="0" err="1"/>
              <a:t>Receiver_operating_characteristic</a:t>
            </a:r>
            <a:r>
              <a:rPr lang="en-US" baseline="0" dirty="0"/>
              <a:t>#/media/</a:t>
            </a:r>
            <a:r>
              <a:rPr lang="en-US" baseline="0" dirty="0" err="1"/>
              <a:t>File:Receiver_Operating_Characteristic.png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85F00-A051-B846-BE97-93967B89EB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85F00-A051-B846-BE97-93967B89E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2"/>
            <a:ext cx="10464800" cy="1927225"/>
          </a:xfrm>
        </p:spPr>
        <p:txBody>
          <a:bodyPr anchor="b">
            <a:noAutofit/>
          </a:bodyPr>
          <a:lstStyle>
            <a:lvl1pPr>
              <a:defRPr sz="6400" cap="all" baseline="0"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Helvetica Neue"/>
                <a:cs typeface="Helvetica Neu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Helvetica Neue"/>
                <a:cs typeface="Helvetica Neue"/>
              </a:defRPr>
            </a:lvl1pPr>
          </a:lstStyle>
          <a:p>
            <a:r>
              <a:rPr lang="en-US"/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Helvetica Neue"/>
                <a:cs typeface="Helvetica Neue"/>
              </a:defRPr>
            </a:lvl1pPr>
          </a:lstStyle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67">
                <a:latin typeface="Helvetica Neue"/>
                <a:cs typeface="Helvetica Neue"/>
              </a:defRPr>
            </a:lvl1pPr>
          </a:lstStyle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BEI_logo_2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3" y="5461001"/>
            <a:ext cx="2635012" cy="1251188"/>
          </a:xfrm>
          <a:prstGeom prst="rect">
            <a:avLst/>
          </a:prstGeom>
        </p:spPr>
      </p:pic>
      <p:pic>
        <p:nvPicPr>
          <p:cNvPr id="11" name="Picture 10" descr="penn_fulllog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17" y="5523799"/>
            <a:ext cx="3704236" cy="1219200"/>
          </a:xfrm>
          <a:prstGeom prst="rect">
            <a:avLst/>
          </a:prstGeom>
        </p:spPr>
      </p:pic>
      <p:pic>
        <p:nvPicPr>
          <p:cNvPr id="12" name="Picture 11" descr="IBI-logo-with-tex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40" y="5523799"/>
            <a:ext cx="33018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6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4"/>
            <a:ext cx="10464800" cy="15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9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1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667" b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1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66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4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>
              <a:latin typeface="Helvetica Neue"/>
              <a:cs typeface="Helvetica Neue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/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BMIN503/EPID600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1219170" rtl="0" eaLnBrk="1" latinLnBrk="0" hangingPunct="1">
        <a:spcBef>
          <a:spcPct val="0"/>
        </a:spcBef>
        <a:buNone/>
        <a:defRPr sz="4800" kern="1200" spc="-133" baseline="0">
          <a:solidFill>
            <a:schemeClr val="tx2"/>
          </a:solidFill>
          <a:latin typeface="Helvetica Neue"/>
          <a:ea typeface="+mj-ea"/>
          <a:cs typeface="Helvetica Neue"/>
        </a:defRPr>
      </a:lvl1pPr>
    </p:titleStyle>
    <p:bodyStyle>
      <a:lvl1pPr marL="243834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67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609585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975336" indent="-243834" algn="l" defTabSz="121917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33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34108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67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584920" indent="-182875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828754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072588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2316422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256025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1EA1-6CD2-AA45-AEAC-873477787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/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D8D4-D63A-8145-B6F9-095B4078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Data Science for Biomedical Informatics (BMIN503/EPID600)</a:t>
            </a:r>
          </a:p>
          <a:p>
            <a:pPr>
              <a:lnSpc>
                <a:spcPct val="80000"/>
              </a:lnSpc>
            </a:pPr>
            <a:r>
              <a:rPr lang="en-US" dirty="0"/>
              <a:t>Blanca E. Himes, Ph.D. </a:t>
            </a:r>
          </a:p>
          <a:p>
            <a:r>
              <a:rPr lang="en-US" dirty="0"/>
              <a:t>10/2/18</a:t>
            </a:r>
          </a:p>
        </p:txBody>
      </p:sp>
    </p:spTree>
    <p:extLst>
      <p:ext uri="{BB962C8B-B14F-4D97-AF65-F5344CB8AC3E}">
        <p14:creationId xmlns:p14="http://schemas.microsoft.com/office/powerpoint/2010/main" val="424322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when using large number of variables and few samples</a:t>
            </a:r>
          </a:p>
          <a:p>
            <a:r>
              <a:rPr lang="en-US" dirty="0"/>
              <a:t>Model seems correct because training set classified properly, but when used with independent data, model performs poorly</a:t>
            </a:r>
          </a:p>
          <a:p>
            <a:r>
              <a:rPr lang="en-US" dirty="0"/>
              <a:t>One reason simpler models are preferred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17256" y="6550223"/>
            <a:ext cx="25747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Helvetica Neue" charset="0"/>
                <a:ea typeface="Helvetica Neue" charset="0"/>
                <a:cs typeface="Helvetica Neue" charset="0"/>
              </a:rPr>
              <a:t>Nobel WS, </a:t>
            </a:r>
            <a:r>
              <a:rPr lang="en-US" sz="1400" i="1" dirty="0">
                <a:latin typeface="Helvetica Neue" charset="0"/>
                <a:ea typeface="Helvetica Neue" charset="0"/>
                <a:cs typeface="Helvetica Neue" charset="0"/>
              </a:rPr>
              <a:t>Nat Biotech</a:t>
            </a:r>
            <a:r>
              <a:rPr lang="en-US" sz="1400" dirty="0">
                <a:latin typeface="Helvetica Neue" charset="0"/>
                <a:ea typeface="Helvetica Neue" charset="0"/>
                <a:cs typeface="Helvetica Neue" charset="0"/>
              </a:rPr>
              <a:t> (2006)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760628" y="3685100"/>
            <a:ext cx="9144000" cy="2616691"/>
            <a:chOff x="0" y="3741247"/>
            <a:chExt cx="9144000" cy="2616691"/>
          </a:xfrm>
        </p:grpSpPr>
        <p:pic>
          <p:nvPicPr>
            <p:cNvPr id="9" name="Picture 5" descr="SVM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4284663"/>
              <a:ext cx="9144000" cy="2073275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>
              <a:off x="312520" y="3741247"/>
              <a:ext cx="61568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  <a:t>Example: kernel choice with SVMs.</a:t>
              </a:r>
            </a:p>
            <a:p>
              <a: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  <a:t>Will always be able to separate data with a kernel function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270984" y="4331430"/>
            <a:ext cx="4633645" cy="19703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10-06 at 10.02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84" y="1524001"/>
            <a:ext cx="6778294" cy="5033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Training vs. Test Error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Helvetica Neue" charset="0"/>
                <a:cs typeface="Helvetica Neue" charset="0"/>
              </a:rPr>
              <a:t>10/2/18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Helvetica Neue" charset="0"/>
                <a:cs typeface="Helvetica Neue" charset="0"/>
              </a:rPr>
              <a:t>BMIN503/EPID600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8936" y="6519446"/>
            <a:ext cx="6743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Hastie, </a:t>
            </a:r>
            <a:r>
              <a:rPr lang="en-US" sz="1600" dirty="0" err="1">
                <a:latin typeface="Helvetica Neue" charset="0"/>
                <a:ea typeface="Helvetica Neue" charset="0"/>
                <a:cs typeface="Helvetica Neue" charset="0"/>
              </a:rPr>
              <a:t>Tibshirani</a:t>
            </a:r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, Friedman. </a:t>
            </a:r>
            <a:r>
              <a:rPr lang="en-US" sz="1600" i="1" dirty="0">
                <a:latin typeface="Helvetica Neue" charset="0"/>
                <a:ea typeface="Helvetica Neue" charset="0"/>
                <a:cs typeface="Helvetica Neue" charset="0"/>
              </a:rPr>
              <a:t>The Elements of Statistical Learning </a:t>
            </a:r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(2009)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37396" y="3390984"/>
            <a:ext cx="165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Test Sample</a:t>
            </a:r>
          </a:p>
          <a:p>
            <a:r>
              <a:rPr lang="en-US" sz="1600" dirty="0">
                <a:solidFill>
                  <a:srgbClr val="0000FF"/>
                </a:solidFill>
                <a:latin typeface="Helvetica Neue" charset="0"/>
                <a:ea typeface="Helvetica Neue" charset="0"/>
                <a:cs typeface="Helvetica Neue" charset="0"/>
              </a:rPr>
              <a:t>Training Sample</a:t>
            </a:r>
          </a:p>
        </p:txBody>
      </p:sp>
    </p:spTree>
    <p:extLst>
      <p:ext uri="{BB962C8B-B14F-4D97-AF65-F5344CB8AC3E}">
        <p14:creationId xmlns:p14="http://schemas.microsoft.com/office/powerpoint/2010/main" val="214238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Widely used to select model parameters and test model error</a:t>
            </a:r>
          </a:p>
          <a:p>
            <a:r>
              <a:rPr lang="en-US" sz="2400" dirty="0"/>
              <a:t>General idea: </a:t>
            </a:r>
          </a:p>
          <a:p>
            <a:pPr lvl="1"/>
            <a:r>
              <a:rPr lang="en-US" dirty="0"/>
              <a:t>split data into groups</a:t>
            </a:r>
          </a:p>
          <a:p>
            <a:pPr lvl="1"/>
            <a:r>
              <a:rPr lang="en-US" dirty="0"/>
              <a:t>use a portion for creating model</a:t>
            </a:r>
          </a:p>
          <a:p>
            <a:pPr lvl="1"/>
            <a:r>
              <a:rPr lang="en-US" dirty="0"/>
              <a:t>use the rest for testing model</a:t>
            </a:r>
          </a:p>
          <a:p>
            <a:pPr lvl="1"/>
            <a:r>
              <a:rPr lang="en-US" dirty="0"/>
              <a:t>combine results obtained for each test</a:t>
            </a:r>
          </a:p>
          <a:p>
            <a:r>
              <a:rPr lang="en-US" sz="2400" dirty="0"/>
              <a:t>K-fold: Split data into K randomly selected sub-samples and use one portion for testing and K-1 for model training </a:t>
            </a:r>
          </a:p>
          <a:p>
            <a:r>
              <a:rPr lang="en-US" sz="2400" dirty="0"/>
              <a:t>Leave-one-out: Keep single observations out while using remaining data for training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13615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For K=10: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67732" y="2902714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67732" y="2351413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3443" y="23643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73442" y="2894344"/>
            <a:ext cx="21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Split into 10 groups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867732" y="3423797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73442" y="3425305"/>
            <a:ext cx="255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Train with 9, test with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867732" y="391211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73442" y="3913618"/>
            <a:ext cx="255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Train with 9, test with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9806" y="4800343"/>
            <a:ext cx="269626" cy="76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>
              <a:lnSpc>
                <a:spcPct val="60000"/>
              </a:lnSpc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>
              <a:lnSpc>
                <a:spcPct val="60000"/>
              </a:lnSpc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5516" y="4825946"/>
            <a:ext cx="269626" cy="76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>
              <a:lnSpc>
                <a:spcPct val="60000"/>
              </a:lnSpc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>
              <a:lnSpc>
                <a:spcPct val="60000"/>
              </a:lnSpc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867732" y="5629465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73442" y="5630973"/>
            <a:ext cx="255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Train with 9, test with 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880169" y="440169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985879" y="4403198"/>
            <a:ext cx="255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Train with 9, test with 1</a:t>
            </a:r>
          </a:p>
        </p:txBody>
      </p:sp>
    </p:spTree>
    <p:extLst>
      <p:ext uri="{BB962C8B-B14F-4D97-AF65-F5344CB8AC3E}">
        <p14:creationId xmlns:p14="http://schemas.microsoft.com/office/powerpoint/2010/main" val="408707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Error with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weighted average of error in each fold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 sure to implement cross-validation with a full dataset </a:t>
            </a:r>
          </a:p>
          <a:p>
            <a:pPr lvl="1"/>
            <a:r>
              <a:rPr lang="en-US" dirty="0"/>
              <a:t>CV error estimate would not reflect full dataset if performed using variables screened in advance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04399" y="2300269"/>
            <a:ext cx="4128249" cy="636231"/>
            <a:chOff x="4788420" y="2115784"/>
            <a:chExt cx="4128249" cy="636231"/>
          </a:xfrm>
        </p:grpSpPr>
        <p:sp>
          <p:nvSpPr>
            <p:cNvPr id="6" name="TextBox 5"/>
            <p:cNvSpPr txBox="1"/>
            <p:nvPr/>
          </p:nvSpPr>
          <p:spPr>
            <a:xfrm>
              <a:off x="4788420" y="22575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=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13765" y="2139898"/>
              <a:ext cx="4203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3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0492" y="21157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</a:t>
              </a:r>
              <a:r>
                <a:rPr lang="en-US" baseline="-25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</a:t>
              </a:r>
              <a:endPara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1356" y="23778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</a:t>
              </a:r>
              <a:endPara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41413" y="2276336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(ratio of misclassified in fold k)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0013" y="2475016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5339326" y="2470703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6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0-13 at 10.00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36" y="3801537"/>
            <a:ext cx="4343399" cy="30714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Used to quantify uncertainty associated with model</a:t>
            </a:r>
          </a:p>
          <a:p>
            <a:pPr lvl="1"/>
            <a:r>
              <a:rPr lang="en-US" sz="2000" dirty="0"/>
              <a:t>Standard error</a:t>
            </a:r>
          </a:p>
          <a:p>
            <a:pPr lvl="1"/>
            <a:r>
              <a:rPr lang="en-US" sz="2000" dirty="0"/>
              <a:t>Confidence interval for coefficient</a:t>
            </a:r>
          </a:p>
          <a:p>
            <a:r>
              <a:rPr lang="en-US" sz="2400" dirty="0"/>
              <a:t>Obtain many datasets of the same size as original by sampling with replacement</a:t>
            </a:r>
          </a:p>
          <a:p>
            <a:r>
              <a:rPr lang="en-US" sz="2400" dirty="0"/>
              <a:t>Obtain statistics of interest and look at their distribution to estimate variability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42584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get an empirical distribution of results expected which is then used to get false-discovery rate estimate of results observed with actual dataset</a:t>
            </a:r>
          </a:p>
          <a:p>
            <a:r>
              <a:rPr lang="en-US" dirty="0"/>
              <a:t>Randomly permute outcome variable of dataset many times</a:t>
            </a:r>
          </a:p>
          <a:p>
            <a:r>
              <a:rPr lang="en-US" dirty="0"/>
              <a:t>Obtain statistics of interest for each permuted dataset and look at their distribution to estimate likelihood of obtaining actual result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pic>
        <p:nvPicPr>
          <p:cNvPr id="3" name="Picture 2" descr="Screen Shot 2016-10-13 at 9.55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41" y="4319711"/>
            <a:ext cx="3812117" cy="25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7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Receiver-Operating Characteristic (ROC)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evaluate predictive ability of a two-outcome test</a:t>
            </a:r>
          </a:p>
          <a:p>
            <a:r>
              <a:rPr lang="en-US" dirty="0"/>
              <a:t>Plots relationship between true positive and false positive rates over all thresholds that could distinguish the outcomes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37666" y="3212411"/>
            <a:ext cx="8897521" cy="3299366"/>
            <a:chOff x="247533" y="3288614"/>
            <a:chExt cx="8897521" cy="3299366"/>
          </a:xfrm>
        </p:grpSpPr>
        <p:grpSp>
          <p:nvGrpSpPr>
            <p:cNvPr id="15" name="Group 14"/>
            <p:cNvGrpSpPr/>
            <p:nvPr/>
          </p:nvGrpSpPr>
          <p:grpSpPr>
            <a:xfrm>
              <a:off x="247533" y="3473280"/>
              <a:ext cx="8897521" cy="3114700"/>
              <a:chOff x="247533" y="3473280"/>
              <a:chExt cx="8897521" cy="31147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t="9383" r="47870" b="51729"/>
              <a:stretch/>
            </p:blipFill>
            <p:spPr>
              <a:xfrm>
                <a:off x="4378321" y="3690964"/>
                <a:ext cx="4766733" cy="2667000"/>
              </a:xfrm>
              <a:prstGeom prst="rect">
                <a:avLst/>
              </a:prstGeom>
            </p:spPr>
          </p:pic>
          <p:pic>
            <p:nvPicPr>
              <p:cNvPr id="7" name="Picture 18" descr="roc_041307_plac&amp;ned_EXAC_pretrial_disc5L_BNa6b1+ge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533" y="3473280"/>
                <a:ext cx="4130788" cy="3003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9"/>
              <p:cNvSpPr>
                <a:spLocks noChangeArrowheads="1"/>
              </p:cNvSpPr>
              <p:nvPr/>
            </p:nvSpPr>
            <p:spPr bwMode="auto">
              <a:xfrm>
                <a:off x="997980" y="6280203"/>
                <a:ext cx="2855269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Helvetica Neue" charset="0"/>
                    <a:ea typeface="Helvetica Neue" charset="0"/>
                    <a:cs typeface="Helvetica Neue" charset="0"/>
                  </a:rPr>
                  <a:t>1-Specificity (False Positive Rate)</a:t>
                </a:r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/>
            </p:nvSpPr>
            <p:spPr bwMode="auto">
              <a:xfrm rot="16200000">
                <a:off x="-857026" y="4755038"/>
                <a:ext cx="2585451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Helvetica Neue" charset="0"/>
                    <a:ea typeface="Helvetica Neue" charset="0"/>
                    <a:cs typeface="Helvetica Neue" charset="0"/>
                  </a:rPr>
                  <a:t>Sensitivity (True Positive Rate)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65976" y="5607360"/>
                <a:ext cx="1278670" cy="397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099734" y="3288614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 Neue" charset="0"/>
                  <a:ea typeface="Helvetica Neue" charset="0"/>
                  <a:cs typeface="Helvetica Neue" charset="0"/>
                </a:rPr>
                <a:t>ROC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17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ROC Curve (AUC)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overall measure to evaluate an ROC</a:t>
            </a:r>
          </a:p>
          <a:p>
            <a:r>
              <a:rPr lang="en-US" dirty="0"/>
              <a:t>Interpretation: what is the probability that a classifier will rank a more positive instance than a more negative one? </a:t>
            </a:r>
          </a:p>
          <a:p>
            <a:pPr marL="640071" lvl="2" indent="0">
              <a:buNone/>
            </a:pPr>
            <a:r>
              <a:rPr lang="en-US" dirty="0"/>
              <a:t>=0.5 no predictive ability (as good as chance)</a:t>
            </a:r>
          </a:p>
          <a:p>
            <a:pPr marL="640071" lvl="2" indent="0">
              <a:buNone/>
            </a:pPr>
            <a:r>
              <a:rPr lang="en-US" dirty="0"/>
              <a:t>=1.0 perfect predictive ability (can distinguish two outcomes regardless of test threshold)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372805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ROC Curves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Helvetica Neue" charset="0"/>
                <a:cs typeface="Helvetica Neue" charset="0"/>
              </a:rPr>
              <a:t>10/2/18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Helvetica Neue" charset="0"/>
                <a:cs typeface="Helvetica Neue" charset="0"/>
              </a:rPr>
              <a:t>BMIN503/EPID600  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38401" y="1387475"/>
            <a:ext cx="7313613" cy="5363260"/>
            <a:chOff x="914400" y="1387475"/>
            <a:chExt cx="7313613" cy="5363260"/>
          </a:xfrm>
        </p:grpSpPr>
        <p:pic>
          <p:nvPicPr>
            <p:cNvPr id="12" name="Picture 18" descr="roc_041307_plac&amp;ned_EXAC_pretrial_disc5L_BNa6b1+g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387475"/>
              <a:ext cx="7313613" cy="531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237156" y="5118100"/>
              <a:ext cx="1021433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  <a:t>Model 1</a:t>
              </a:r>
            </a:p>
            <a:p>
              <a: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  <a:t>Model 2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5002206" y="5613400"/>
              <a:ext cx="228600" cy="0"/>
            </a:xfrm>
            <a:prstGeom prst="line">
              <a:avLst/>
            </a:prstGeom>
            <a:noFill/>
            <a:ln w="25400">
              <a:solidFill>
                <a:srgbClr val="0384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5000619" y="5314950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257620" y="4813300"/>
              <a:ext cx="870769" cy="923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  <a:t>AUC </a:t>
              </a:r>
            </a:p>
            <a:p>
              <a: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  <a:t>0.97</a:t>
              </a:r>
            </a:p>
            <a:p>
              <a: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  <a:t>0.74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2587734" y="6350625"/>
              <a:ext cx="400462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1-Specificity (False Positive Rate)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 rot="16200000">
              <a:off x="-495943" y="3758760"/>
              <a:ext cx="361874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Sensitivity (True Positive Rate)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38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90994" y="6519446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http://</a:t>
            </a:r>
            <a:r>
              <a:rPr lang="en-US" sz="1600" dirty="0" err="1">
                <a:latin typeface="Helvetica Neue" charset="0"/>
                <a:ea typeface="Helvetica Neue" charset="0"/>
                <a:cs typeface="Helvetica Neue" charset="0"/>
              </a:rPr>
              <a:t>fivethirtyeight.com</a:t>
            </a:r>
            <a:endParaRPr lang="en-US" sz="1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726F3-AB3E-834E-B839-08179B560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89" y="2494057"/>
            <a:ext cx="4529222" cy="4168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047AA-9414-3949-9CA4-D40168F3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715" y="1587534"/>
            <a:ext cx="6691216" cy="842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E1B38-165A-8A4C-96B4-37520E1C3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91556"/>
            <a:ext cx="563963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Outcome known </a:t>
            </a:r>
          </a:p>
          <a:p>
            <a:r>
              <a:rPr lang="en-US" sz="2400" dirty="0"/>
              <a:t>Performance: best model at predicting outcome</a:t>
            </a:r>
          </a:p>
          <a:p>
            <a:r>
              <a:rPr lang="en-US" sz="2400" dirty="0"/>
              <a:t>Model fit measures straightforward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Unsupervised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sure what patterns may arise, looking for similar groups based on variable measures</a:t>
            </a:r>
          </a:p>
          <a:p>
            <a:r>
              <a:rPr lang="en-US" sz="2400" dirty="0"/>
              <a:t>Not clear how to measure performance</a:t>
            </a:r>
          </a:p>
          <a:p>
            <a:r>
              <a:rPr lang="en-US" sz="2400" dirty="0"/>
              <a:t>Can use to select predictors for a supervised approach</a:t>
            </a:r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34787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Support Vector Machines</a:t>
            </a:r>
          </a:p>
          <a:p>
            <a:r>
              <a:rPr lang="en-US" sz="2400" dirty="0"/>
              <a:t>Decision Trees</a:t>
            </a:r>
          </a:p>
          <a:p>
            <a:r>
              <a:rPr lang="en-US" sz="2400" dirty="0"/>
              <a:t>Random Forests</a:t>
            </a:r>
          </a:p>
          <a:p>
            <a:r>
              <a:rPr lang="en-US" sz="2400" dirty="0"/>
              <a:t>Neural Networks</a:t>
            </a:r>
          </a:p>
          <a:p>
            <a:r>
              <a:rPr lang="en-US" sz="2400" dirty="0"/>
              <a:t>Bayesian Networks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Unsupervised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Clustering</a:t>
            </a:r>
          </a:p>
          <a:p>
            <a:pPr lvl="1"/>
            <a:r>
              <a:rPr lang="en-US" sz="2400" dirty="0"/>
              <a:t>Hierarchical</a:t>
            </a:r>
          </a:p>
          <a:p>
            <a:pPr lvl="1"/>
            <a:r>
              <a:rPr lang="en-US" sz="2400" dirty="0"/>
              <a:t>K-means</a:t>
            </a:r>
          </a:p>
          <a:p>
            <a:r>
              <a:rPr lang="en-US" sz="2400" dirty="0"/>
              <a:t>Principal Component Analysis (PCA)</a:t>
            </a:r>
          </a:p>
          <a:p>
            <a:r>
              <a:rPr lang="en-US" sz="2400" dirty="0"/>
              <a:t>t-distributed stochastic neighbor embedding (</a:t>
            </a:r>
            <a:r>
              <a:rPr lang="en-US" sz="2400" dirty="0" err="1"/>
              <a:t>tSNE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305829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Go to course CANVAS page (https://</a:t>
            </a:r>
            <a:r>
              <a:rPr lang="en-US" sz="2000" dirty="0" err="1">
                <a:solidFill>
                  <a:schemeClr val="bg2"/>
                </a:solidFill>
              </a:rPr>
              <a:t>canvas.upenn.edu</a:t>
            </a:r>
            <a:r>
              <a:rPr lang="en-US" sz="2000" dirty="0">
                <a:solidFill>
                  <a:schemeClr val="bg2"/>
                </a:solidFill>
              </a:rPr>
              <a:t>)</a:t>
            </a:r>
          </a:p>
          <a:p>
            <a:r>
              <a:rPr lang="en-US" sz="2000" dirty="0">
                <a:solidFill>
                  <a:schemeClr val="bg2"/>
                </a:solidFill>
              </a:rPr>
              <a:t>Under “Files” download “10_model_evaluation.html” and “10_model_evaluation.Rmd”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211581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90994" y="6519446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charset="0"/>
                <a:ea typeface="Helvetica Neue" charset="0"/>
                <a:cs typeface="Helvetica Neue" charset="0"/>
              </a:rPr>
              <a:t>http://</a:t>
            </a:r>
            <a:r>
              <a:rPr lang="en-US" sz="1600" dirty="0" err="1">
                <a:latin typeface="Helvetica Neue" charset="0"/>
                <a:ea typeface="Helvetica Neue" charset="0"/>
                <a:cs typeface="Helvetica Neue" charset="0"/>
              </a:rPr>
              <a:t>fivethirtyeight.com</a:t>
            </a:r>
            <a:endParaRPr lang="en-US" sz="1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0890E-8250-974F-9793-003992AF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47" y="2423531"/>
            <a:ext cx="8117305" cy="3973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D06CA-9930-9C4D-8130-242DD091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23" y="1589982"/>
            <a:ext cx="6990456" cy="9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1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in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has a disease?</a:t>
            </a:r>
          </a:p>
          <a:p>
            <a:r>
              <a:rPr lang="en-US" sz="2400" dirty="0"/>
              <a:t>Who will get a disease?</a:t>
            </a:r>
          </a:p>
          <a:p>
            <a:r>
              <a:rPr lang="en-US" sz="2400" dirty="0"/>
              <a:t>Who will respond to a drug?</a:t>
            </a:r>
          </a:p>
          <a:p>
            <a:r>
              <a:rPr lang="en-US" sz="2400" dirty="0"/>
              <a:t>Who will have a poor outcome after a procedure?</a:t>
            </a:r>
          </a:p>
          <a:p>
            <a:r>
              <a:rPr lang="en-US" sz="2400" dirty="0"/>
              <a:t>Among those with a disease, who will survive?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5047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Considerations for a Predictive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 you want your predictive model to do?</a:t>
            </a:r>
          </a:p>
          <a:p>
            <a:pPr lvl="1"/>
            <a:r>
              <a:rPr lang="en-US" dirty="0"/>
              <a:t>Predict independent cases</a:t>
            </a:r>
          </a:p>
          <a:p>
            <a:pPr lvl="1"/>
            <a:r>
              <a:rPr lang="en-US" dirty="0"/>
              <a:t>Identify the variables that best predict the outcome</a:t>
            </a:r>
          </a:p>
          <a:p>
            <a:pPr lvl="1"/>
            <a:r>
              <a:rPr lang="en-US" dirty="0"/>
              <a:t>Assess quality of prediction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149527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filtering of variables before building a predictive model</a:t>
            </a:r>
          </a:p>
          <a:p>
            <a:r>
              <a:rPr lang="en-US" dirty="0"/>
              <a:t>Algorithms may be able to handle “a lot” of variables, but selecting important ones is advantageous:</a:t>
            </a:r>
          </a:p>
          <a:p>
            <a:pPr lvl="1"/>
            <a:r>
              <a:rPr lang="en-US" dirty="0"/>
              <a:t>Less likely to introduce “noise” by having irrelevant variables, and hence, better models made with less chance of </a:t>
            </a:r>
            <a:r>
              <a:rPr lang="en-US" dirty="0" err="1"/>
              <a:t>overfitting</a:t>
            </a:r>
            <a:endParaRPr lang="en-US" dirty="0"/>
          </a:p>
          <a:p>
            <a:pPr lvl="1"/>
            <a:r>
              <a:rPr lang="en-US" dirty="0"/>
              <a:t>Model building proceeds more quickly</a:t>
            </a:r>
          </a:p>
          <a:p>
            <a:pPr lvl="1"/>
            <a:r>
              <a:rPr lang="en-US" dirty="0"/>
              <a:t>Models are easier to interpret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39028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B163-CFB5-1F41-9F01-1901AF27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Methods for 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82A2-C1F5-1547-8C45-D73F3262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variables to be “independent” or use a technique for dimensionality reduction</a:t>
            </a:r>
          </a:p>
          <a:p>
            <a:r>
              <a:rPr lang="en-US" dirty="0"/>
              <a:t>Filter variables based on a univariate statistic or score</a:t>
            </a:r>
          </a:p>
          <a:p>
            <a:r>
              <a:rPr lang="en-US" dirty="0"/>
              <a:t>Some techniques will select features as a model is built</a:t>
            </a:r>
          </a:p>
          <a:p>
            <a:pPr lvl="1"/>
            <a:r>
              <a:rPr lang="en-US" dirty="0"/>
              <a:t>Stepwise regression</a:t>
            </a:r>
          </a:p>
          <a:p>
            <a:pPr lvl="1"/>
            <a:r>
              <a:rPr lang="en-US" dirty="0"/>
              <a:t>Least absolute shrinkage and selection operator (LASSO)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A4615-21C1-AF4B-8011-752F8C16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EB7B-5F3C-CD4E-8309-51E5C4B2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33089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Measures of Predictive Goodness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33542"/>
            <a:ext cx="10972800" cy="48768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 a test on N individuals and classify as having a positive or negative result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Confusion matrix helps evaluate the test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10/2/18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97642"/>
              </p:ext>
            </p:extLst>
          </p:nvPr>
        </p:nvGraphicFramePr>
        <p:xfrm>
          <a:off x="2998634" y="3817630"/>
          <a:ext cx="4082890" cy="168925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041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4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True Positives (TP)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False</a:t>
                      </a:r>
                      <a:r>
                        <a:rPr lang="en-US" sz="2000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Positives (FP)</a:t>
                      </a:r>
                      <a:endParaRPr lang="en-US" sz="2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False</a:t>
                      </a:r>
                      <a:r>
                        <a:rPr lang="en-US" sz="2000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Negatives (FN)</a:t>
                      </a:r>
                      <a:endParaRPr lang="en-US" sz="2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True Negatives (TN)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C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40583" y="314419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Disease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5376" y="44541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41D2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9302" y="5831763"/>
            <a:ext cx="550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Sensitivity = True Positive Rate (TPR)   = TP/(All disease +)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9302" y="6171350"/>
            <a:ext cx="5482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Specificity = True Negative Rate (TNR) = TN/(All disease -)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4801" y="4024130"/>
            <a:ext cx="3157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Positive Predictive Value (PPV)= </a:t>
            </a:r>
          </a:p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TP/(All with Test +)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8996" y="5916727"/>
            <a:ext cx="224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 = (TP+TN)/N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8475" y="334132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81474" y="399245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1305" y="482345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13128" y="3374504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0691" y="4721575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 Discovery Rate (FDR)= </a:t>
            </a:r>
          </a:p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FP/(All with Test +)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07247" y="6519446"/>
            <a:ext cx="4387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 Positive Rate (FPR)   = FP/(All disease -)</a:t>
            </a:r>
          </a:p>
        </p:txBody>
      </p:sp>
    </p:spTree>
    <p:extLst>
      <p:ext uri="{BB962C8B-B14F-4D97-AF65-F5344CB8AC3E}">
        <p14:creationId xmlns:p14="http://schemas.microsoft.com/office/powerpoint/2010/main" val="10759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Predictive Accuracy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error</a:t>
            </a:r>
          </a:p>
          <a:p>
            <a:pPr lvl="1"/>
            <a:r>
              <a:rPr lang="en-US" dirty="0"/>
              <a:t>Test predictive accuracy using same data used to train model</a:t>
            </a:r>
          </a:p>
          <a:p>
            <a:pPr lvl="1"/>
            <a:r>
              <a:rPr lang="en-US" dirty="0"/>
              <a:t>Relatively easy to have </a:t>
            </a:r>
            <a:r>
              <a:rPr lang="en-US" dirty="0" err="1"/>
              <a:t>overfit</a:t>
            </a:r>
            <a:r>
              <a:rPr lang="en-US" dirty="0"/>
              <a:t> model</a:t>
            </a:r>
          </a:p>
          <a:p>
            <a:r>
              <a:rPr lang="en-US" dirty="0"/>
              <a:t>Test error</a:t>
            </a:r>
          </a:p>
          <a:p>
            <a:pPr lvl="1"/>
            <a:r>
              <a:rPr lang="en-US" dirty="0"/>
              <a:t>Ideally, test predictive accuracy on an </a:t>
            </a:r>
            <a:r>
              <a:rPr lang="en-US" b="1" dirty="0"/>
              <a:t>independent</a:t>
            </a:r>
            <a:r>
              <a:rPr lang="en-US" dirty="0"/>
              <a:t> sample</a:t>
            </a:r>
          </a:p>
          <a:p>
            <a:pPr lvl="1"/>
            <a:r>
              <a:rPr lang="en-US" dirty="0"/>
              <a:t>Sometimes this is not possible -&gt; use cross-validation to avoid </a:t>
            </a:r>
            <a:r>
              <a:rPr lang="en-US" dirty="0" err="1"/>
              <a:t>overfitting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  </a:t>
            </a:r>
          </a:p>
        </p:txBody>
      </p:sp>
    </p:spTree>
    <p:extLst>
      <p:ext uri="{BB962C8B-B14F-4D97-AF65-F5344CB8AC3E}">
        <p14:creationId xmlns:p14="http://schemas.microsoft.com/office/powerpoint/2010/main" val="13118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penn_wide_helvetica">
  <a:themeElements>
    <a:clrScheme name="Custom 2">
      <a:dk1>
        <a:srgbClr val="1C375E"/>
      </a:dk1>
      <a:lt1>
        <a:sysClr val="window" lastClr="FFFFFF"/>
      </a:lt1>
      <a:dk2>
        <a:srgbClr val="841D2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8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1145</Words>
  <Application>Microsoft Macintosh PowerPoint</Application>
  <PresentationFormat>Widescreen</PresentationFormat>
  <Paragraphs>212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 Neue</vt:lpstr>
      <vt:lpstr>upenn_wide_helvetica</vt:lpstr>
      <vt:lpstr>Model Evaluation</vt:lpstr>
      <vt:lpstr>Predictive Analysis</vt:lpstr>
      <vt:lpstr>Predictive Analysis</vt:lpstr>
      <vt:lpstr>Predictive Analysis in Medicine</vt:lpstr>
      <vt:lpstr>Considerations for a Predictive Model</vt:lpstr>
      <vt:lpstr>Feature Selection</vt:lpstr>
      <vt:lpstr>Potential Methods for Feature Selection </vt:lpstr>
      <vt:lpstr>Measures of Predictive Goodness</vt:lpstr>
      <vt:lpstr>Model Predictive Accuracy</vt:lpstr>
      <vt:lpstr>Overfitting</vt:lpstr>
      <vt:lpstr>Training vs. Test Error</vt:lpstr>
      <vt:lpstr>Cross-Validation</vt:lpstr>
      <vt:lpstr>K-Fold Cross-Validation</vt:lpstr>
      <vt:lpstr>Prediction Error with Cross-Validation</vt:lpstr>
      <vt:lpstr>Bootstrap</vt:lpstr>
      <vt:lpstr>Permutation Testing</vt:lpstr>
      <vt:lpstr>Receiver-Operating Characteristic (ROC)</vt:lpstr>
      <vt:lpstr>Area Under the ROC Curve (AUC)</vt:lpstr>
      <vt:lpstr>ROC Curves</vt:lpstr>
      <vt:lpstr>Machine Learning Approaches</vt:lpstr>
      <vt:lpstr>Machine Learning Approaches</vt:lpstr>
      <vt:lpstr>PRACTICUM 10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and R</dc:title>
  <dc:creator>Himes, Blanca</dc:creator>
  <cp:lastModifiedBy>Himes, Blanca</cp:lastModifiedBy>
  <cp:revision>135</cp:revision>
  <dcterms:created xsi:type="dcterms:W3CDTF">2018-08-02T13:55:44Z</dcterms:created>
  <dcterms:modified xsi:type="dcterms:W3CDTF">2018-10-02T15:58:42Z</dcterms:modified>
</cp:coreProperties>
</file>