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1" r:id="rId6"/>
    <p:sldId id="273" r:id="rId7"/>
    <p:sldId id="269" r:id="rId8"/>
    <p:sldId id="272" r:id="rId9"/>
    <p:sldId id="270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21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CE01D-CADC-9B4A-8904-6513A471B01C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E8D93-92B9-7E4B-B98F-434692445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E8D93-92B9-7E4B-B98F-434692445E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2"/>
            <a:ext cx="10464800" cy="1927225"/>
          </a:xfrm>
        </p:spPr>
        <p:txBody>
          <a:bodyPr anchor="b">
            <a:noAutofit/>
          </a:bodyPr>
          <a:lstStyle>
            <a:lvl1pPr>
              <a:defRPr sz="6400" cap="all" baseline="0"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Helvetica Neue"/>
                <a:cs typeface="Helvetica Neu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BEI_logo_2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3" y="5461001"/>
            <a:ext cx="2635012" cy="1251188"/>
          </a:xfrm>
          <a:prstGeom prst="rect">
            <a:avLst/>
          </a:prstGeom>
        </p:spPr>
      </p:pic>
      <p:pic>
        <p:nvPicPr>
          <p:cNvPr id="11" name="Picture 10" descr="penn_fulllog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17" y="5523799"/>
            <a:ext cx="3704236" cy="1219200"/>
          </a:xfrm>
          <a:prstGeom prst="rect">
            <a:avLst/>
          </a:prstGeom>
        </p:spPr>
      </p:pic>
      <p:pic>
        <p:nvPicPr>
          <p:cNvPr id="12" name="Picture 11" descr="IBI-logo-with-tex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40" y="5523799"/>
            <a:ext cx="3301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6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4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3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667" b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1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6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>
              <a:latin typeface="Helvetica Neue"/>
              <a:cs typeface="Helvetica Neue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BMIN503/EPID600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fld id="{E0EAD85F-5839-FC47-8F53-4657C845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1219170" rtl="0" eaLnBrk="1" latinLnBrk="0" hangingPunct="1">
        <a:spcBef>
          <a:spcPct val="0"/>
        </a:spcBef>
        <a:buNone/>
        <a:defRPr sz="4800" kern="1200" spc="-133" baseline="0">
          <a:solidFill>
            <a:schemeClr val="tx2"/>
          </a:solidFill>
          <a:latin typeface="Helvetica Neue"/>
          <a:ea typeface="+mj-ea"/>
          <a:cs typeface="Helvetica Neue"/>
        </a:defRPr>
      </a:lvl1pPr>
    </p:titleStyle>
    <p:bodyStyle>
      <a:lvl1pPr marL="243834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67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609585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975336" indent="-243834" algn="l" defTabSz="121917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33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34108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67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584920" indent="-182875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828754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072588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316422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451EA1-6CD2-AA45-AEAC-873477787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R Programming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63D8D4-D63A-8145-B6F9-095B40783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 Science for Biomedical Informatics (BMIN503/EPID600)</a:t>
            </a:r>
          </a:p>
          <a:p>
            <a:pPr>
              <a:lnSpc>
                <a:spcPct val="80000"/>
              </a:lnSpc>
            </a:pPr>
            <a:r>
              <a:rPr lang="en-US" dirty="0"/>
              <a:t>Blanca E. Himes, Ph.D. </a:t>
            </a:r>
          </a:p>
          <a:p>
            <a:r>
              <a:rPr lang="en-US" dirty="0"/>
              <a:t>9/4/18</a:t>
            </a:r>
          </a:p>
        </p:txBody>
      </p:sp>
    </p:spTree>
    <p:extLst>
      <p:ext uri="{BB962C8B-B14F-4D97-AF65-F5344CB8AC3E}">
        <p14:creationId xmlns:p14="http://schemas.microsoft.com/office/powerpoint/2010/main" val="42432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Go to course CANVAS page (https://</a:t>
            </a:r>
            <a:r>
              <a:rPr lang="en-US" sz="2400" dirty="0" err="1">
                <a:solidFill>
                  <a:schemeClr val="bg2"/>
                </a:solidFill>
              </a:rPr>
              <a:t>canvas.upenn.edu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r>
              <a:rPr lang="en-US" sz="2400" dirty="0">
                <a:solidFill>
                  <a:schemeClr val="bg2"/>
                </a:solidFill>
              </a:rPr>
              <a:t>Under “Files” download “3_R_basics.html” and 3_R_basics.Rmd”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F0870B-F589-6141-9349-D5C38BF8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FC359-B7AD-0F46-8D71-68E5F0C3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</p:spTree>
    <p:extLst>
      <p:ext uri="{BB962C8B-B14F-4D97-AF65-F5344CB8AC3E}">
        <p14:creationId xmlns:p14="http://schemas.microsoft.com/office/powerpoint/2010/main" val="21043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of Previous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programs, including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use </a:t>
            </a:r>
            <a:r>
              <a:rPr lang="en-US" dirty="0" smtClean="0"/>
              <a:t>R </a:t>
            </a:r>
            <a:r>
              <a:rPr lang="en-US" dirty="0" smtClean="0"/>
              <a:t>both </a:t>
            </a:r>
            <a:r>
              <a:rPr lang="en-US" dirty="0"/>
              <a:t>interactively and for tool development</a:t>
            </a:r>
          </a:p>
          <a:p>
            <a:r>
              <a:rPr lang="en-US" dirty="0" smtClean="0"/>
              <a:t>Reports </a:t>
            </a:r>
            <a:r>
              <a:rPr lang="en-US" dirty="0"/>
              <a:t>that aid in reproducible research can be created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GitHub repositories can store sets of files that are associated with a project and help with: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Sharing of project</a:t>
            </a:r>
          </a:p>
          <a:p>
            <a:r>
              <a:rPr lang="en-US" dirty="0"/>
              <a:t>Large and active community of users and developers use R and GitHub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BMIN503/EPID600 </a:t>
            </a:r>
          </a:p>
        </p:txBody>
      </p:sp>
    </p:spTree>
    <p:extLst>
      <p:ext uri="{BB962C8B-B14F-4D97-AF65-F5344CB8AC3E}">
        <p14:creationId xmlns:p14="http://schemas.microsoft.com/office/powerpoint/2010/main" val="3267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</a:t>
            </a:r>
            <a:r>
              <a:rPr lang="en-US" dirty="0" smtClean="0"/>
              <a:t>Types (i.e.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Logical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</p:spTree>
    <p:extLst>
      <p:ext uri="{BB962C8B-B14F-4D97-AF65-F5344CB8AC3E}">
        <p14:creationId xmlns:p14="http://schemas.microsoft.com/office/powerpoint/2010/main" val="31335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1D, elements of one class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1D, elements can be of different classes</a:t>
            </a:r>
          </a:p>
          <a:p>
            <a:r>
              <a:rPr lang="en-US" dirty="0"/>
              <a:t>Factors</a:t>
            </a:r>
          </a:p>
          <a:p>
            <a:pPr lvl="1"/>
            <a:r>
              <a:rPr lang="en-US" dirty="0"/>
              <a:t>1D, elements represent categorical data with underlying numerical format in R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2D, elements of one class</a:t>
            </a:r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2D, elements can be of different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</p:spTree>
    <p:extLst>
      <p:ext uri="{BB962C8B-B14F-4D97-AF65-F5344CB8AC3E}">
        <p14:creationId xmlns:p14="http://schemas.microsoft.com/office/powerpoint/2010/main" val="42665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4189" y="6559459"/>
            <a:ext cx="5637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stat.ethz.ch</a:t>
            </a:r>
            <a:r>
              <a:rPr lang="en-US" sz="1400" dirty="0">
                <a:latin typeface="Helvetica Neue"/>
                <a:cs typeface="Helvetica Neue"/>
              </a:rPr>
              <a:t>/R-manual/R-</a:t>
            </a:r>
            <a:r>
              <a:rPr lang="en-US" sz="1400" dirty="0" err="1">
                <a:latin typeface="Helvetica Neue"/>
                <a:cs typeface="Helvetica Neue"/>
              </a:rPr>
              <a:t>devel</a:t>
            </a:r>
            <a:r>
              <a:rPr lang="en-US" sz="1400" dirty="0">
                <a:latin typeface="Helvetica Neue"/>
                <a:cs typeface="Helvetica Neue"/>
              </a:rPr>
              <a:t>/library/base/html/</a:t>
            </a:r>
            <a:r>
              <a:rPr lang="en-US" sz="1400" dirty="0" err="1">
                <a:latin typeface="Helvetica Neue"/>
                <a:cs typeface="Helvetica Neue"/>
              </a:rPr>
              <a:t>Syntax.html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3" name="Picture 2" descr="Screen Shot 2017-08-30 at 3.1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34" y="1459061"/>
            <a:ext cx="5453054" cy="50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Denoted as “NA”</a:t>
            </a:r>
          </a:p>
          <a:p>
            <a:r>
              <a:rPr lang="en-US" dirty="0"/>
              <a:t>Helpful function to test for </a:t>
            </a:r>
            <a:r>
              <a:rPr lang="en-US" dirty="0" err="1"/>
              <a:t>missingness</a:t>
            </a:r>
            <a:r>
              <a:rPr lang="en-US" dirty="0"/>
              <a:t>: </a:t>
            </a:r>
            <a:r>
              <a:rPr lang="en-US" dirty="0" err="1"/>
              <a:t>is.na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</p:spTree>
    <p:extLst>
      <p:ext uri="{BB962C8B-B14F-4D97-AF65-F5344CB8AC3E}">
        <p14:creationId xmlns:p14="http://schemas.microsoft.com/office/powerpoint/2010/main" val="17668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expressions where actions are taken dependent on conditions being TRUE or FALSE</a:t>
            </a:r>
          </a:p>
          <a:p>
            <a:r>
              <a:rPr lang="en-US" dirty="0"/>
              <a:t>Relational Operators: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pic>
        <p:nvPicPr>
          <p:cNvPr id="7" name="Picture 6" descr="Screen Shot 2015-08-20 at 12.5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84" y="2773289"/>
            <a:ext cx="1502416" cy="23902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3900" y="6553200"/>
            <a:ext cx="7989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stat.ethz.ch</a:t>
            </a:r>
            <a:r>
              <a:rPr lang="en-US" sz="1400" dirty="0">
                <a:latin typeface="Helvetica Neue"/>
                <a:cs typeface="Helvetica Neue"/>
              </a:rPr>
              <a:t>/R-manual/R-</a:t>
            </a:r>
            <a:r>
              <a:rPr lang="en-US" sz="1400" dirty="0" err="1">
                <a:latin typeface="Helvetica Neue"/>
                <a:cs typeface="Helvetica Neue"/>
              </a:rPr>
              <a:t>devel</a:t>
            </a:r>
            <a:r>
              <a:rPr lang="en-US" sz="1400" dirty="0">
                <a:latin typeface="Helvetica Neue"/>
                <a:cs typeface="Helvetica Neue"/>
              </a:rPr>
              <a:t>/library/base/html/</a:t>
            </a:r>
            <a:r>
              <a:rPr lang="en-US" sz="1400" dirty="0" err="1">
                <a:latin typeface="Helvetica Neue"/>
                <a:cs typeface="Helvetica Neue"/>
              </a:rPr>
              <a:t>Comparison.html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74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expressions where actions are taken dependent on conditions being TRUE or FALSE</a:t>
            </a:r>
          </a:p>
          <a:p>
            <a:r>
              <a:rPr lang="en-US" dirty="0"/>
              <a:t>Relational Operators: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pic>
        <p:nvPicPr>
          <p:cNvPr id="7" name="Picture 6" descr="Screen Shot 2015-08-20 at 12.5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645139"/>
            <a:ext cx="723633" cy="1151234"/>
          </a:xfrm>
          <a:prstGeom prst="rect">
            <a:avLst/>
          </a:prstGeom>
        </p:spPr>
      </p:pic>
      <p:pic>
        <p:nvPicPr>
          <p:cNvPr id="6" name="Picture 5" descr="Screen Shot 2015-08-20 at 1.04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70" y="4299719"/>
            <a:ext cx="3980259" cy="1756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23201" y="6550223"/>
            <a:ext cx="6311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cran.r-project.org</a:t>
            </a:r>
            <a:r>
              <a:rPr lang="en-US" sz="1400" dirty="0">
                <a:latin typeface="Helvetica Neue"/>
                <a:cs typeface="Helvetica Neue"/>
              </a:rPr>
              <a:t>/doc/manuals/</a:t>
            </a:r>
            <a:r>
              <a:rPr lang="en-US" sz="1400" dirty="0" err="1">
                <a:latin typeface="Helvetica Neue"/>
                <a:cs typeface="Helvetica Neue"/>
              </a:rPr>
              <a:t>R-lang.html#if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77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repeat an operation several times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 has built-in functions that are useful to repeat operations over lists or columns/rows of a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BMIN503/EPID600 </a:t>
            </a:r>
          </a:p>
        </p:txBody>
      </p:sp>
      <p:pic>
        <p:nvPicPr>
          <p:cNvPr id="6" name="Picture 5" descr="Screen Shot 2015-08-20 at 1.0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6" y="2169969"/>
            <a:ext cx="3713217" cy="824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52510" y="6550223"/>
            <a:ext cx="6311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https://</a:t>
            </a:r>
            <a:r>
              <a:rPr lang="en-US" sz="1400" dirty="0" err="1">
                <a:latin typeface="Helvetica Neue"/>
                <a:cs typeface="Helvetica Neue"/>
              </a:rPr>
              <a:t>cran.r-project.org</a:t>
            </a:r>
            <a:r>
              <a:rPr lang="en-US" sz="1400" dirty="0">
                <a:latin typeface="Helvetica Neue"/>
                <a:cs typeface="Helvetica Neue"/>
              </a:rPr>
              <a:t>/doc/manuals/R-</a:t>
            </a:r>
            <a:r>
              <a:rPr lang="en-US" sz="1400" dirty="0" err="1">
                <a:latin typeface="Helvetica Neue"/>
                <a:cs typeface="Helvetica Neue"/>
              </a:rPr>
              <a:t>lang.html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8" name="Picture 7" descr="Screen Shot 2015-08-20 at 1.10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61" y="4573464"/>
            <a:ext cx="5210849" cy="694780"/>
          </a:xfrm>
          <a:prstGeom prst="rect">
            <a:avLst/>
          </a:prstGeom>
        </p:spPr>
      </p:pic>
      <p:pic>
        <p:nvPicPr>
          <p:cNvPr id="9" name="Picture 8" descr="Screen Shot 2015-08-20 at 1.1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26" y="5200280"/>
            <a:ext cx="2601575" cy="3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penn_wide_helvetica">
  <a:themeElements>
    <a:clrScheme name="Custom 2">
      <a:dk1>
        <a:srgbClr val="1C375E"/>
      </a:dk1>
      <a:lt1>
        <a:sysClr val="window" lastClr="FFFFFF"/>
      </a:lt1>
      <a:dk2>
        <a:srgbClr val="841D2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8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upenn_wide_helvetica</Template>
  <TotalTime>60</TotalTime>
  <Words>282</Words>
  <Application>Microsoft Macintosh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Helvetica Neue</vt:lpstr>
      <vt:lpstr>Arial</vt:lpstr>
      <vt:lpstr>upenn_wide_helvetica</vt:lpstr>
      <vt:lpstr>R Programming Basics</vt:lpstr>
      <vt:lpstr>Review of Previous Lectures</vt:lpstr>
      <vt:lpstr>R Data Types (i.e. Classes)</vt:lpstr>
      <vt:lpstr>R Data Structures</vt:lpstr>
      <vt:lpstr>Basic Operators</vt:lpstr>
      <vt:lpstr>Missingness</vt:lpstr>
      <vt:lpstr>IF Statements</vt:lpstr>
      <vt:lpstr>IF Statements</vt:lpstr>
      <vt:lpstr>FOR Loops</vt:lpstr>
      <vt:lpstr>Practicum 3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and R</dc:title>
  <dc:creator>Himes, Blanca</dc:creator>
  <cp:lastModifiedBy>Himes, Blanca</cp:lastModifiedBy>
  <cp:revision>52</cp:revision>
  <dcterms:created xsi:type="dcterms:W3CDTF">2018-08-02T13:55:44Z</dcterms:created>
  <dcterms:modified xsi:type="dcterms:W3CDTF">2018-09-03T23:25:02Z</dcterms:modified>
</cp:coreProperties>
</file>