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77" r:id="rId4"/>
    <p:sldId id="261" r:id="rId5"/>
    <p:sldId id="274" r:id="rId6"/>
    <p:sldId id="262" r:id="rId7"/>
    <p:sldId id="276" r:id="rId8"/>
    <p:sldId id="291" r:id="rId9"/>
    <p:sldId id="292" r:id="rId10"/>
    <p:sldId id="266" r:id="rId11"/>
    <p:sldId id="296" r:id="rId12"/>
    <p:sldId id="265" r:id="rId13"/>
    <p:sldId id="293" r:id="rId14"/>
    <p:sldId id="294" r:id="rId15"/>
    <p:sldId id="295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24"/>
    <p:restoredTop sz="94669"/>
  </p:normalViewPr>
  <p:slideViewPr>
    <p:cSldViewPr snapToGrid="0" snapToObjects="1">
      <p:cViewPr varScale="1">
        <p:scale>
          <a:sx n="138" d="100"/>
          <a:sy n="138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E01D-CADC-9B4A-8904-6513A471B01C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E8D93-92B9-7E4B-B98F-43469244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2"/>
            <a:ext cx="10464800" cy="1927225"/>
          </a:xfrm>
        </p:spPr>
        <p:txBody>
          <a:bodyPr anchor="b">
            <a:noAutofit/>
          </a:bodyPr>
          <a:lstStyle>
            <a:lvl1pPr>
              <a:defRPr sz="6400" cap="all" baseline="0"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67"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BEI_logo_2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3" y="5461001"/>
            <a:ext cx="2635012" cy="1251188"/>
          </a:xfrm>
          <a:prstGeom prst="rect">
            <a:avLst/>
          </a:prstGeom>
        </p:spPr>
      </p:pic>
      <p:pic>
        <p:nvPicPr>
          <p:cNvPr id="11" name="Picture 10" descr="penn_fulllo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17" y="5523799"/>
            <a:ext cx="3704236" cy="1219200"/>
          </a:xfrm>
          <a:prstGeom prst="rect">
            <a:avLst/>
          </a:prstGeom>
        </p:spPr>
      </p:pic>
      <p:pic>
        <p:nvPicPr>
          <p:cNvPr id="12" name="Picture 11" descr="IBI-logo-with-tex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40" y="5523799"/>
            <a:ext cx="3301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6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4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3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667" b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66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5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>
              <a:latin typeface="Helvetica Neue"/>
              <a:cs typeface="Helvetica Neu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/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1219170" rtl="0" eaLnBrk="1" latinLnBrk="0" hangingPunct="1">
        <a:spcBef>
          <a:spcPct val="0"/>
        </a:spcBef>
        <a:buNone/>
        <a:defRPr sz="4800" kern="1200" spc="-133" baseline="0">
          <a:solidFill>
            <a:schemeClr val="tx2"/>
          </a:solidFill>
          <a:latin typeface="Helvetica Neue"/>
          <a:ea typeface="+mj-ea"/>
          <a:cs typeface="Helvetica Neue"/>
        </a:defRPr>
      </a:lvl1pPr>
    </p:titleStyle>
    <p:bodyStyle>
      <a:lvl1pPr marL="243834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67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609585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975336" indent="-243834" algn="l" defTabSz="121917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33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34108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67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584920" indent="-182875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828754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072588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2316422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256025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EA1-6CD2-AA45-AEAC-873477787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R Programming Basics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D8D4-D63A-8145-B6F9-095B4078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Data Science for Biomedical Informatics (BMIN503/EPID600)</a:t>
            </a:r>
          </a:p>
          <a:p>
            <a:pPr>
              <a:lnSpc>
                <a:spcPct val="80000"/>
              </a:lnSpc>
            </a:pPr>
            <a:r>
              <a:rPr lang="en-US" dirty="0"/>
              <a:t>Blanca E. Himes, Ph.D. </a:t>
            </a:r>
          </a:p>
          <a:p>
            <a:r>
              <a:rPr lang="en-US" dirty="0"/>
              <a:t>9/6/18</a:t>
            </a:r>
          </a:p>
        </p:txBody>
      </p:sp>
    </p:spTree>
    <p:extLst>
      <p:ext uri="{BB962C8B-B14F-4D97-AF65-F5344CB8AC3E}">
        <p14:creationId xmlns:p14="http://schemas.microsoft.com/office/powerpoint/2010/main" val="424322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functions and variables are defined, their visibility is based on the place where they were defined and the rules of the language.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refers to the portions of a computer program where a variable binding is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21257" y="3490060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1258" y="3490119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9015" y="39287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9016" y="43890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29554" y="3559455"/>
            <a:ext cx="2323034" cy="1031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553" y="3559455"/>
            <a:ext cx="2323034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8128" y="4013699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</p:txBody>
      </p:sp>
    </p:spTree>
    <p:extLst>
      <p:ext uri="{BB962C8B-B14F-4D97-AF65-F5344CB8AC3E}">
        <p14:creationId xmlns:p14="http://schemas.microsoft.com/office/powerpoint/2010/main" val="305082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functions and variables are defined, their visibility is based on the place where they were defined and the rules of the language.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refers to the portions of a computer program where a variable binding is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21257" y="3490060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1258" y="3490119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9015" y="39287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9016" y="43890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29554" y="3559455"/>
            <a:ext cx="2323034" cy="1031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553" y="3559455"/>
            <a:ext cx="2323034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8128" y="4013699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DA869-21AA-D04F-8A2A-F9798476ADF6}"/>
              </a:ext>
            </a:extLst>
          </p:cNvPr>
          <p:cNvSpPr txBox="1"/>
          <p:nvPr/>
        </p:nvSpPr>
        <p:spPr>
          <a:xfrm>
            <a:off x="6089256" y="494689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f(2) will have value 1</a:t>
            </a:r>
          </a:p>
        </p:txBody>
      </p:sp>
    </p:spTree>
    <p:extLst>
      <p:ext uri="{BB962C8B-B14F-4D97-AF65-F5344CB8AC3E}">
        <p14:creationId xmlns:p14="http://schemas.microsoft.com/office/powerpoint/2010/main" val="106701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functions and variables are defined, their visibility is based on the place where they were defined and the rules of the language.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refers to the portions of a computer program where a variable binding is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1257" y="3490060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1258" y="3490119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9015" y="39287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9016" y="43890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9554" y="3559455"/>
            <a:ext cx="2323034" cy="1031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553" y="3559455"/>
            <a:ext cx="2323034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8128" y="4013699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01082" y="4746581"/>
            <a:ext cx="2336659" cy="182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1080" y="4746582"/>
            <a:ext cx="2280881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9229" y="5093068"/>
            <a:ext cx="1951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 &lt;- function(x) {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a &lt;- 1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b &lt;- 2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f(x)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1559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Value of g(2)?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11773" y="2020933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1774" y="2020992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9531" y="245966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9532" y="29199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20070" y="2090328"/>
            <a:ext cx="2323034" cy="1031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0069" y="2090328"/>
            <a:ext cx="2323034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98644" y="254457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598" y="3277454"/>
            <a:ext cx="2336659" cy="182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596" y="3277455"/>
            <a:ext cx="2280881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39745" y="3623941"/>
            <a:ext cx="1951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 &lt;- function(x) {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a &lt;- 1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b &lt;- 2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f(x)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2817" y="606890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g(2) = 0*(2) + 1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8569" y="606890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g(2) = 1*(2) + 2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1850" y="60689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8266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Depends on Whether Static vs. Dynamic Scoping is Used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 scoping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unbound variable values looked for in environment where object defined </a:t>
            </a:r>
          </a:p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Dynamic scoping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unbound variables are looked for in the environment used first then moving outward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1257" y="3490060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1258" y="3490119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9015" y="39287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9016" y="43890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9554" y="3559455"/>
            <a:ext cx="2323034" cy="1031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553" y="3559455"/>
            <a:ext cx="2323034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08128" y="4013699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01082" y="4746581"/>
            <a:ext cx="2336659" cy="182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01080" y="4746582"/>
            <a:ext cx="2280881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9229" y="5093068"/>
            <a:ext cx="1951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 &lt;- function(x) {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a &lt;- 1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b &lt;- 2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f(x)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8131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 Uses Static Scoping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g(2) = 0*2+1 = 1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1257" y="3490060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1258" y="3490119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9015" y="39287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9016" y="43890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9554" y="3559455"/>
            <a:ext cx="2323034" cy="1031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553" y="3559455"/>
            <a:ext cx="2323034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08128" y="4013699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01082" y="4746581"/>
            <a:ext cx="2336659" cy="182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41D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01080" y="4746582"/>
            <a:ext cx="2280881" cy="338554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 environment of 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9229" y="5093068"/>
            <a:ext cx="1951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 &lt;- function(x) {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a &lt;- 1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b &lt;- 2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   f(x)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224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Go to course CANVAS page (https://</a:t>
            </a:r>
            <a:r>
              <a:rPr lang="en-US" sz="2400" dirty="0" err="1">
                <a:solidFill>
                  <a:schemeClr val="bg2"/>
                </a:solidFill>
              </a:rPr>
              <a:t>canvas.upenn.edu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r>
              <a:rPr lang="en-US" sz="2400" dirty="0">
                <a:solidFill>
                  <a:schemeClr val="bg2"/>
                </a:solidFill>
              </a:rPr>
              <a:t>Under “Files” download “4_R_basics_2.html” and 4_R_basics_2.Rmd”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870B-F589-6141-9349-D5C38BF8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C359-B7AD-0F46-8D71-68E5F0C3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</p:spTree>
    <p:extLst>
      <p:ext uri="{BB962C8B-B14F-4D97-AF65-F5344CB8AC3E}">
        <p14:creationId xmlns:p14="http://schemas.microsoft.com/office/powerpoint/2010/main" val="210433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file for reproducible research (.</a:t>
            </a:r>
            <a:r>
              <a:rPr lang="en-US" dirty="0" err="1"/>
              <a:t>Rmd</a:t>
            </a:r>
            <a:r>
              <a:rPr lang="en-US" dirty="0"/>
              <a:t> extension)</a:t>
            </a:r>
          </a:p>
          <a:p>
            <a:r>
              <a:rPr lang="en-US" dirty="0"/>
              <a:t>In addition to chunks of R code, can display text, tables, figures</a:t>
            </a:r>
          </a:p>
          <a:p>
            <a:r>
              <a:rPr lang="en-US" dirty="0"/>
              <a:t>R code can be tested within document as it is written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When performing an analysis task, no matter how simple, save executed commands into an </a:t>
            </a:r>
            <a:r>
              <a:rPr lang="en-US" dirty="0" err="1"/>
              <a:t>Rmd</a:t>
            </a:r>
            <a:r>
              <a:rPr lang="en-US" dirty="0"/>
              <a:t> (or R) file</a:t>
            </a:r>
          </a:p>
          <a:p>
            <a:r>
              <a:rPr lang="en-US" dirty="0"/>
              <a:t>To get better at programming, practice on your own first, then seek help and compare your code to others’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BMIN503/EPID600  </a:t>
            </a:r>
          </a:p>
        </p:txBody>
      </p:sp>
    </p:spTree>
    <p:extLst>
      <p:ext uri="{BB962C8B-B14F-4D97-AF65-F5344CB8AC3E}">
        <p14:creationId xmlns:p14="http://schemas.microsoft.com/office/powerpoint/2010/main" val="36978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Review: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2D data structure in R, commonly used for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pic>
        <p:nvPicPr>
          <p:cNvPr id="5" name="Picture 4" descr="Screen Shot 2017-09-06 at 11.54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78" y="3211666"/>
            <a:ext cx="5727323" cy="3646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1951" y="4580875"/>
            <a:ext cx="1660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row corresponds to an observation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22044" y="5045684"/>
            <a:ext cx="597633" cy="5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0504" y="2127834"/>
            <a:ext cx="311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Columns contain values of a variable (each is a vector)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58708" y="2838652"/>
            <a:ext cx="0" cy="309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extract portions of data frames or other objects</a:t>
            </a:r>
          </a:p>
          <a:p>
            <a:r>
              <a:rPr lang="en-US" dirty="0"/>
              <a:t>Indexing operators are used for that purpose:</a:t>
            </a:r>
          </a:p>
          <a:p>
            <a:pPr lvl="1"/>
            <a:r>
              <a:rPr lang="en-US" dirty="0"/>
              <a:t>[] extract ranges</a:t>
            </a:r>
          </a:p>
          <a:p>
            <a:pPr lvl="1"/>
            <a:r>
              <a:rPr lang="en-US" dirty="0"/>
              <a:t>[[]] extract single entries</a:t>
            </a:r>
          </a:p>
          <a:p>
            <a:pPr lvl="1"/>
            <a:r>
              <a:rPr lang="en-US" dirty="0"/>
              <a:t>$ extracts entries by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2865" y="6550223"/>
            <a:ext cx="7127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cran.r-project.org</a:t>
            </a:r>
            <a:r>
              <a:rPr lang="en-US" sz="1400" dirty="0">
                <a:latin typeface="Helvetica Neue"/>
                <a:cs typeface="Helvetica Neue"/>
              </a:rPr>
              <a:t>/doc/manuals/</a:t>
            </a:r>
            <a:r>
              <a:rPr lang="en-US" sz="1400" dirty="0" err="1">
                <a:latin typeface="Helvetica Neue"/>
                <a:cs typeface="Helvetica Neue"/>
              </a:rPr>
              <a:t>R-lang.html#Operators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9" name="Picture 8" descr="Screen Shot 2015-08-20 at 2.5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8" y="3025799"/>
            <a:ext cx="1705968" cy="16030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62865" y="6265314"/>
            <a:ext cx="7165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cran.r-project.org</a:t>
            </a:r>
            <a:r>
              <a:rPr lang="en-US" sz="1400" dirty="0">
                <a:latin typeface="Helvetica Neue"/>
                <a:cs typeface="Helvetica Neue"/>
              </a:rPr>
              <a:t>/doc/manuals/</a:t>
            </a:r>
            <a:r>
              <a:rPr lang="en-US" sz="1400" dirty="0" err="1">
                <a:latin typeface="Helvetica Neue"/>
                <a:cs typeface="Helvetica Neue"/>
              </a:rPr>
              <a:t>R-lang.html#Indexing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665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extract portions of data frames or other objects</a:t>
            </a:r>
          </a:p>
          <a:p>
            <a:r>
              <a:rPr lang="en-US" dirty="0"/>
              <a:t>Indexing operators are used for that purpose: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helpful operator 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pic>
        <p:nvPicPr>
          <p:cNvPr id="6" name="Picture 5" descr="Screen Shot 2015-08-20 at 2.5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8" y="5082615"/>
            <a:ext cx="5950456" cy="3474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07836" y="6550223"/>
            <a:ext cx="7127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cran.r-project.org</a:t>
            </a:r>
            <a:r>
              <a:rPr lang="en-US" sz="1400" dirty="0">
                <a:latin typeface="Helvetica Neue"/>
                <a:cs typeface="Helvetica Neue"/>
              </a:rPr>
              <a:t>/doc/manuals/</a:t>
            </a:r>
            <a:r>
              <a:rPr lang="en-US" sz="1400" dirty="0" err="1">
                <a:latin typeface="Helvetica Neue"/>
                <a:cs typeface="Helvetica Neue"/>
              </a:rPr>
              <a:t>R-lang.html#Operators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7836" y="6265314"/>
            <a:ext cx="7165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cran.r-project.org</a:t>
            </a:r>
            <a:r>
              <a:rPr lang="en-US" sz="1400" dirty="0">
                <a:latin typeface="Helvetica Neue"/>
                <a:cs typeface="Helvetica Neue"/>
              </a:rPr>
              <a:t>/doc/manuals/</a:t>
            </a:r>
            <a:r>
              <a:rPr lang="en-US" sz="1400" dirty="0" err="1">
                <a:latin typeface="Helvetica Neue"/>
                <a:cs typeface="Helvetica Neue"/>
              </a:rPr>
              <a:t>R-lang.html#Indexing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13" name="Picture 12" descr="Screen Shot 2015-08-20 at 2.5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83" y="2539860"/>
            <a:ext cx="1705968" cy="1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reason to use computer programs = repetitive tasks can be performed easily</a:t>
            </a:r>
          </a:p>
          <a:p>
            <a:r>
              <a:rPr lang="en-US" b="1" dirty="0"/>
              <a:t>Function</a:t>
            </a:r>
            <a:r>
              <a:rPr lang="en-US" dirty="0"/>
              <a:t>: a unit of instructions that can be re-used to perform an operation or task</a:t>
            </a:r>
          </a:p>
          <a:p>
            <a:r>
              <a:rPr lang="en-US" dirty="0"/>
              <a:t>Syntax in R: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 </a:t>
            </a:r>
          </a:p>
        </p:txBody>
      </p:sp>
      <p:pic>
        <p:nvPicPr>
          <p:cNvPr id="6" name="Picture 5" descr="Screen Shot 2015-08-20 at 5.0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094" y="4038600"/>
            <a:ext cx="3339715" cy="4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used 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anonymously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within code </a:t>
            </a:r>
          </a:p>
          <a:p>
            <a:pPr marL="274320" lvl="1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4320" lvl="1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432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define a variable to be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6164" y="4038600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sapply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my.vector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768" y="2221405"/>
            <a:ext cx="423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sapply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my.vector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function(x) { a*x + b })</a:t>
            </a:r>
          </a:p>
        </p:txBody>
      </p:sp>
    </p:spTree>
    <p:extLst>
      <p:ext uri="{BB962C8B-B14F-4D97-AF65-F5344CB8AC3E}">
        <p14:creationId xmlns:p14="http://schemas.microsoft.com/office/powerpoint/2010/main" val="37600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functions and variables are defined, their visibility is based on the place where they were defined and the rules of the language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refers to the portions of a computer program where a variable binding is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21257" y="3490060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1258" y="3490119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9015" y="39287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9016" y="43890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</p:spTree>
    <p:extLst>
      <p:ext uri="{BB962C8B-B14F-4D97-AF65-F5344CB8AC3E}">
        <p14:creationId xmlns:p14="http://schemas.microsoft.com/office/powerpoint/2010/main" val="822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  <p:bldP spid="14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functions and variables are defined, their visibility is based on the place where they were defined and the rules of the language.</a:t>
            </a: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refers to the portions of a computer program where a variable binding is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BMIN503/EPID600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21257" y="3490060"/>
            <a:ext cx="6065214" cy="3201940"/>
          </a:xfrm>
          <a:prstGeom prst="rect">
            <a:avLst/>
          </a:prstGeom>
          <a:solidFill>
            <a:srgbClr val="F2F2F2"/>
          </a:solidFill>
          <a:ln>
            <a:solidFill>
              <a:srgbClr val="841D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1258" y="3490119"/>
            <a:ext cx="2192267" cy="369332"/>
          </a:xfrm>
          <a:prstGeom prst="rect">
            <a:avLst/>
          </a:prstGeom>
          <a:noFill/>
          <a:ln>
            <a:solidFill>
              <a:srgbClr val="841D2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environment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9015" y="39287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&lt;- 0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9016" y="43890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 &lt;- 1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8128" y="4013699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 &lt;- function(x) { a*x + b }</a:t>
            </a:r>
          </a:p>
        </p:txBody>
      </p:sp>
    </p:spTree>
    <p:extLst>
      <p:ext uri="{BB962C8B-B14F-4D97-AF65-F5344CB8AC3E}">
        <p14:creationId xmlns:p14="http://schemas.microsoft.com/office/powerpoint/2010/main" val="1197985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penn_wide_helvetica">
  <a:themeElements>
    <a:clrScheme name="Custom 2">
      <a:dk1>
        <a:srgbClr val="1C375E"/>
      </a:dk1>
      <a:lt1>
        <a:sysClr val="window" lastClr="FFFFFF"/>
      </a:lt1>
      <a:dk2>
        <a:srgbClr val="841D2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8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upenn_wide_helvetica</Template>
  <TotalTime>134</TotalTime>
  <Words>978</Words>
  <Application>Microsoft Macintosh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upenn_wide_helvetica</vt:lpstr>
      <vt:lpstr>R Programming Basics II</vt:lpstr>
      <vt:lpstr>Review: R Markdown</vt:lpstr>
      <vt:lpstr>Review: Data Frame</vt:lpstr>
      <vt:lpstr>Subsetting</vt:lpstr>
      <vt:lpstr>Subsetting</vt:lpstr>
      <vt:lpstr>Functions</vt:lpstr>
      <vt:lpstr>Functions</vt:lpstr>
      <vt:lpstr>Scoping</vt:lpstr>
      <vt:lpstr>Scoping</vt:lpstr>
      <vt:lpstr>Scoping</vt:lpstr>
      <vt:lpstr>Scoping</vt:lpstr>
      <vt:lpstr>Scoping</vt:lpstr>
      <vt:lpstr>What is the Value of g(2)?</vt:lpstr>
      <vt:lpstr>Depends on Whether Static vs. Dynamic Scoping is Used</vt:lpstr>
      <vt:lpstr>R Uses Static Scoping</vt:lpstr>
      <vt:lpstr>Practicum 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R</dc:title>
  <dc:creator>Himes, Blanca</dc:creator>
  <cp:lastModifiedBy>Himes, Blanca</cp:lastModifiedBy>
  <cp:revision>64</cp:revision>
  <dcterms:created xsi:type="dcterms:W3CDTF">2018-08-02T13:55:44Z</dcterms:created>
  <dcterms:modified xsi:type="dcterms:W3CDTF">2018-09-06T14:35:20Z</dcterms:modified>
</cp:coreProperties>
</file>