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26"/>
  </p:notesMasterIdLst>
  <p:sldIdLst>
    <p:sldId id="256" r:id="rId2"/>
    <p:sldId id="262" r:id="rId3"/>
    <p:sldId id="265" r:id="rId4"/>
    <p:sldId id="304" r:id="rId5"/>
    <p:sldId id="305" r:id="rId6"/>
    <p:sldId id="276" r:id="rId7"/>
    <p:sldId id="277" r:id="rId8"/>
    <p:sldId id="278" r:id="rId9"/>
    <p:sldId id="314" r:id="rId10"/>
    <p:sldId id="266" r:id="rId11"/>
    <p:sldId id="306" r:id="rId12"/>
    <p:sldId id="307" r:id="rId13"/>
    <p:sldId id="279" r:id="rId14"/>
    <p:sldId id="308" r:id="rId15"/>
    <p:sldId id="309" r:id="rId16"/>
    <p:sldId id="310" r:id="rId17"/>
    <p:sldId id="311" r:id="rId18"/>
    <p:sldId id="312" r:id="rId19"/>
    <p:sldId id="284" r:id="rId20"/>
    <p:sldId id="285" r:id="rId21"/>
    <p:sldId id="286" r:id="rId22"/>
    <p:sldId id="287" r:id="rId23"/>
    <p:sldId id="288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4"/>
    <p:restoredTop sz="90290"/>
  </p:normalViewPr>
  <p:slideViewPr>
    <p:cSldViewPr snapToGrid="0" snapToObjects="1">
      <p:cViewPr>
        <p:scale>
          <a:sx n="78" d="100"/>
          <a:sy n="78" d="100"/>
        </p:scale>
        <p:origin x="-18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CE01D-CADC-9B4A-8904-6513A471B01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E8D93-92B9-7E4B-B98F-434692445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87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E8D93-92B9-7E4B-B98F-434692445E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8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2"/>
            <a:ext cx="10464800" cy="1927225"/>
          </a:xfrm>
        </p:spPr>
        <p:txBody>
          <a:bodyPr anchor="b">
            <a:noAutofit/>
          </a:bodyPr>
          <a:lstStyle>
            <a:lvl1pPr>
              <a:defRPr sz="6400" cap="all" baseline="0">
                <a:latin typeface="Helvetica Neue"/>
                <a:cs typeface="Helvetica Neu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Helvetica Neue"/>
                <a:cs typeface="Helvetica Neue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latin typeface="Helvetica Neue"/>
                <a:cs typeface="Helvetica Neue"/>
              </a:defRPr>
            </a:lvl1pPr>
          </a:lstStyle>
          <a:p>
            <a:r>
              <a:rPr lang="en-US"/>
              <a:t>9/13/18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latin typeface="Helvetica Neue"/>
                <a:cs typeface="Helvetica Neue"/>
              </a:defRPr>
            </a:lvl1pPr>
          </a:lstStyle>
          <a:p>
            <a:r>
              <a:rPr lang="en-US"/>
              <a:t>BMIN503/EPID600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67">
                <a:latin typeface="Helvetica Neue"/>
                <a:cs typeface="Helvetica Neue"/>
              </a:defRPr>
            </a:lvl1pPr>
          </a:lstStyle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BEI_logo_2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3" y="5461001"/>
            <a:ext cx="2635012" cy="1251188"/>
          </a:xfrm>
          <a:prstGeom prst="rect">
            <a:avLst/>
          </a:prstGeom>
        </p:spPr>
      </p:pic>
      <p:pic>
        <p:nvPicPr>
          <p:cNvPr id="11" name="Picture 10" descr="penn_fulllog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17" y="5523799"/>
            <a:ext cx="3704236" cy="1219200"/>
          </a:xfrm>
          <a:prstGeom prst="rect">
            <a:avLst/>
          </a:prstGeom>
        </p:spPr>
      </p:pic>
      <p:pic>
        <p:nvPicPr>
          <p:cNvPr id="12" name="Picture 11" descr="IBI-logo-with-tex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040" y="5523799"/>
            <a:ext cx="33018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0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0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3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2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64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4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997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1"/>
            <a:ext cx="524256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667" b="0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1"/>
            <a:ext cx="524256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667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24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0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5"/>
            <a:ext cx="2852928" cy="424361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4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4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7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>
              <a:latin typeface="Helvetica Neue"/>
              <a:cs typeface="Helvetica Neue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/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/>
              <a:t>9/13/18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/>
              <a:t>BMIN503/EPID600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/>
  <p:txStyles>
    <p:titleStyle>
      <a:lvl1pPr algn="l" defTabSz="1219170" rtl="0" eaLnBrk="1" latinLnBrk="0" hangingPunct="1">
        <a:spcBef>
          <a:spcPct val="0"/>
        </a:spcBef>
        <a:buNone/>
        <a:defRPr sz="4800" kern="1200" spc="-133" baseline="0">
          <a:solidFill>
            <a:schemeClr val="tx2"/>
          </a:solidFill>
          <a:latin typeface="Helvetica Neue"/>
          <a:ea typeface="+mj-ea"/>
          <a:cs typeface="Helvetica Neue"/>
        </a:defRPr>
      </a:lvl1pPr>
    </p:titleStyle>
    <p:bodyStyle>
      <a:lvl1pPr marL="243834" indent="-243834" algn="l" defTabSz="121917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667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609585" indent="-243834" algn="l" defTabSz="121917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975336" indent="-243834" algn="l" defTabSz="121917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133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341086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67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1584920" indent="-182875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Helvetica Neue"/>
        </a:defRPr>
      </a:lvl5pPr>
      <a:lvl6pPr marL="1828754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072588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2316422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2560256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1EA1-6CD2-AA45-AEAC-873477787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cap="none" dirty="0"/>
              <a:t>Cleaning and Transforming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3D8D4-D63A-8145-B6F9-095B40783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Data Science for Biomedical Informatics (BMIN503/EPID600)</a:t>
            </a:r>
          </a:p>
          <a:p>
            <a:pPr>
              <a:lnSpc>
                <a:spcPct val="80000"/>
              </a:lnSpc>
            </a:pPr>
            <a:r>
              <a:rPr lang="en-US" dirty="0"/>
              <a:t>Blanca E. Himes, Ph.D. </a:t>
            </a:r>
          </a:p>
          <a:p>
            <a:r>
              <a:rPr lang="en-US" dirty="0"/>
              <a:t>9/13/18</a:t>
            </a:r>
          </a:p>
        </p:txBody>
      </p:sp>
    </p:spTree>
    <p:extLst>
      <p:ext uri="{BB962C8B-B14F-4D97-AF65-F5344CB8AC3E}">
        <p14:creationId xmlns:p14="http://schemas.microsoft.com/office/powerpoint/2010/main" val="424322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Manipulation with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: R package designed to make data manipulation faster and more intuitive than using built-in R functions</a:t>
            </a:r>
          </a:p>
          <a:p>
            <a:r>
              <a:rPr lang="en-US" dirty="0"/>
              <a:t>Based on verbs: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new.data.frame</a:t>
            </a:r>
            <a:r>
              <a:rPr lang="en-US" dirty="0"/>
              <a:t> &lt;- </a:t>
            </a:r>
            <a:r>
              <a:rPr lang="en-US" i="1" dirty="0">
                <a:solidFill>
                  <a:schemeClr val="tx2"/>
                </a:solidFill>
              </a:rPr>
              <a:t>command</a:t>
            </a:r>
            <a:r>
              <a:rPr lang="en-US" dirty="0"/>
              <a:t>(</a:t>
            </a:r>
            <a:r>
              <a:rPr lang="en-US" dirty="0" err="1"/>
              <a:t>data.frame</a:t>
            </a:r>
            <a:r>
              <a:rPr lang="en-US" dirty="0"/>
              <a:t>, </a:t>
            </a:r>
            <a:r>
              <a:rPr lang="en-US" i="1" dirty="0">
                <a:solidFill>
                  <a:schemeClr val="tx2"/>
                </a:solidFill>
              </a:rPr>
              <a:t>expression</a:t>
            </a:r>
            <a:r>
              <a:rPr lang="en-US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pic>
        <p:nvPicPr>
          <p:cNvPr id="5" name="Picture 4" descr="Screen Shot 2015-09-10 at 3.2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64" y="3012660"/>
            <a:ext cx="3424619" cy="2164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7082" y="66929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subset of rows in a data frame that meet given criteria using variables in the data frame.</a:t>
            </a:r>
          </a:p>
          <a:p>
            <a:pPr marL="274320" lvl="1" indent="0">
              <a:buNone/>
            </a:pPr>
            <a:r>
              <a:rPr lang="en-US" dirty="0"/>
              <a:t>filter(</a:t>
            </a:r>
            <a:r>
              <a:rPr lang="en-US" i="1" dirty="0"/>
              <a:t>data</a:t>
            </a:r>
            <a:r>
              <a:rPr lang="en-US" dirty="0"/>
              <a:t>, </a:t>
            </a:r>
            <a:r>
              <a:rPr lang="en-US" i="1" dirty="0"/>
              <a:t>condition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pic>
        <p:nvPicPr>
          <p:cNvPr id="6" name="Picture 5" descr="Screen Shot 2017-09-13 at 3.13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72" y="2992465"/>
            <a:ext cx="5150238" cy="33861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9868" y="6553200"/>
            <a:ext cx="7082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www.rstudio.com</a:t>
            </a:r>
            <a:r>
              <a:rPr lang="en-US" sz="1400" dirty="0">
                <a:latin typeface="Helvetica Neue"/>
                <a:cs typeface="Helvetica Neue"/>
              </a:rPr>
              <a:t>/</a:t>
            </a:r>
            <a:r>
              <a:rPr lang="en-US" sz="1400" dirty="0" err="1">
                <a:latin typeface="Helvetica Neue"/>
                <a:cs typeface="Helvetica Neue"/>
              </a:rPr>
              <a:t>wp</a:t>
            </a:r>
            <a:r>
              <a:rPr lang="en-US" sz="1400" dirty="0">
                <a:latin typeface="Helvetica Neue"/>
                <a:cs typeface="Helvetica Neue"/>
              </a:rPr>
              <a:t>-content/uploads/2015/02/data-wrangling-</a:t>
            </a:r>
            <a:r>
              <a:rPr lang="en-US" sz="1400" dirty="0" err="1">
                <a:latin typeface="Helvetica Neue"/>
                <a:cs typeface="Helvetica Neue"/>
              </a:rPr>
              <a:t>cheatsheet.pdf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247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7-09-13 at 3.20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61" y="2903719"/>
            <a:ext cx="5826125" cy="38792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subset of columns in a data frame according to column names (i.e., variables).</a:t>
            </a:r>
          </a:p>
          <a:p>
            <a:pPr marL="274320" lvl="1" indent="0">
              <a:buNone/>
            </a:pPr>
            <a:r>
              <a:rPr lang="en-US" dirty="0"/>
              <a:t>select(</a:t>
            </a:r>
            <a:r>
              <a:rPr lang="en-US" i="1" dirty="0"/>
              <a:t>data</a:t>
            </a:r>
            <a:r>
              <a:rPr lang="en-US" dirty="0"/>
              <a:t>, </a:t>
            </a:r>
            <a:r>
              <a:rPr lang="en-US" i="1" dirty="0"/>
              <a:t>column names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67CC3-3A47-6F49-8E39-4356438C813F}"/>
              </a:ext>
            </a:extLst>
          </p:cNvPr>
          <p:cNvSpPr txBox="1"/>
          <p:nvPr/>
        </p:nvSpPr>
        <p:spPr>
          <a:xfrm>
            <a:off x="5109868" y="6553200"/>
            <a:ext cx="7082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www.rstudio.com</a:t>
            </a:r>
            <a:r>
              <a:rPr lang="en-US" sz="1400" dirty="0">
                <a:latin typeface="Helvetica Neue"/>
                <a:cs typeface="Helvetica Neue"/>
              </a:rPr>
              <a:t>/</a:t>
            </a:r>
            <a:r>
              <a:rPr lang="en-US" sz="1400" dirty="0" err="1">
                <a:latin typeface="Helvetica Neue"/>
                <a:cs typeface="Helvetica Neue"/>
              </a:rPr>
              <a:t>wp</a:t>
            </a:r>
            <a:r>
              <a:rPr lang="en-US" sz="1400" dirty="0">
                <a:latin typeface="Helvetica Neue"/>
                <a:cs typeface="Helvetica Neue"/>
              </a:rPr>
              <a:t>-content/uploads/2015/02/data-wrangling-</a:t>
            </a:r>
            <a:r>
              <a:rPr lang="en-US" sz="1400" dirty="0" err="1">
                <a:latin typeface="Helvetica Neue"/>
                <a:cs typeface="Helvetica Neue"/>
              </a:rPr>
              <a:t>cheatsheet.pdf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5376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mutate(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new columns in a data frame, usually via a formula.</a:t>
            </a:r>
          </a:p>
          <a:p>
            <a:pPr marL="274320" lvl="2" indent="0">
              <a:buNone/>
            </a:pPr>
            <a:r>
              <a:rPr lang="en-US" dirty="0"/>
              <a:t>mutate(</a:t>
            </a:r>
            <a:r>
              <a:rPr lang="en-US" i="1" dirty="0"/>
              <a:t>data</a:t>
            </a:r>
            <a:r>
              <a:rPr lang="en-US" dirty="0"/>
              <a:t>, </a:t>
            </a:r>
            <a:r>
              <a:rPr lang="en-US" i="1" dirty="0" err="1"/>
              <a:t>new.column</a:t>
            </a:r>
            <a:r>
              <a:rPr lang="en-US" i="1" dirty="0"/>
              <a:t>=formula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pic>
        <p:nvPicPr>
          <p:cNvPr id="8" name="Picture 7" descr="Screen Shot 2017-09-13 at 3.21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24" y="2697942"/>
            <a:ext cx="6691312" cy="3415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8AAECA-807F-FC48-A554-38D280A49AE8}"/>
              </a:ext>
            </a:extLst>
          </p:cNvPr>
          <p:cNvSpPr txBox="1"/>
          <p:nvPr/>
        </p:nvSpPr>
        <p:spPr>
          <a:xfrm>
            <a:off x="5109868" y="6553200"/>
            <a:ext cx="7082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www.rstudio.com</a:t>
            </a:r>
            <a:r>
              <a:rPr lang="en-US" sz="1400" dirty="0">
                <a:latin typeface="Helvetica Neue"/>
                <a:cs typeface="Helvetica Neue"/>
              </a:rPr>
              <a:t>/</a:t>
            </a:r>
            <a:r>
              <a:rPr lang="en-US" sz="1400" dirty="0" err="1">
                <a:latin typeface="Helvetica Neue"/>
                <a:cs typeface="Helvetica Neue"/>
              </a:rPr>
              <a:t>wp</a:t>
            </a:r>
            <a:r>
              <a:rPr lang="en-US" sz="1400" dirty="0">
                <a:latin typeface="Helvetica Neue"/>
                <a:cs typeface="Helvetica Neue"/>
              </a:rPr>
              <a:t>-content/uploads/2015/02/data-wrangling-</a:t>
            </a:r>
            <a:r>
              <a:rPr lang="en-US" sz="1400" dirty="0" err="1">
                <a:latin typeface="Helvetica Neue"/>
                <a:cs typeface="Helvetica Neue"/>
              </a:rPr>
              <a:t>cheatsheet.pdf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706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rows in a data frame according to values a column.</a:t>
            </a:r>
          </a:p>
          <a:p>
            <a:pPr lvl="1"/>
            <a:r>
              <a:rPr lang="en-US" dirty="0"/>
              <a:t>Low-to-high is default. Use </a:t>
            </a:r>
            <a:r>
              <a:rPr lang="en-US" dirty="0" err="1"/>
              <a:t>desc</a:t>
            </a:r>
            <a:r>
              <a:rPr lang="en-US" dirty="0"/>
              <a:t>() for high-to-low</a:t>
            </a:r>
          </a:p>
          <a:p>
            <a:pPr marL="274320" lvl="2" indent="0">
              <a:buNone/>
            </a:pPr>
            <a:r>
              <a:rPr lang="en-US" dirty="0"/>
              <a:t>arrange(</a:t>
            </a:r>
            <a:r>
              <a:rPr lang="en-US" i="1" dirty="0"/>
              <a:t>data</a:t>
            </a:r>
            <a:r>
              <a:rPr lang="en-US" dirty="0"/>
              <a:t>,</a:t>
            </a:r>
            <a:r>
              <a:rPr lang="en-US" i="1" dirty="0"/>
              <a:t> column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pic>
        <p:nvPicPr>
          <p:cNvPr id="6" name="Picture 5" descr="Screen Shot 2017-09-13 at 3.36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26" y="2881048"/>
            <a:ext cx="5849936" cy="3976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80D6E3-D662-E243-B9DE-3FDF8FD809D9}"/>
              </a:ext>
            </a:extLst>
          </p:cNvPr>
          <p:cNvSpPr txBox="1"/>
          <p:nvPr/>
        </p:nvSpPr>
        <p:spPr>
          <a:xfrm>
            <a:off x="5109868" y="6553200"/>
            <a:ext cx="7082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www.rstudio.com</a:t>
            </a:r>
            <a:r>
              <a:rPr lang="en-US" sz="1400" dirty="0">
                <a:latin typeface="Helvetica Neue"/>
                <a:cs typeface="Helvetica Neue"/>
              </a:rPr>
              <a:t>/</a:t>
            </a:r>
            <a:r>
              <a:rPr lang="en-US" sz="1400" dirty="0" err="1">
                <a:latin typeface="Helvetica Neue"/>
                <a:cs typeface="Helvetica Neue"/>
              </a:rPr>
              <a:t>wp</a:t>
            </a:r>
            <a:r>
              <a:rPr lang="en-US" sz="1400" dirty="0">
                <a:latin typeface="Helvetica Neue"/>
                <a:cs typeface="Helvetica Neue"/>
              </a:rPr>
              <a:t>-content/uploads/2015/02/data-wrangling-</a:t>
            </a:r>
            <a:r>
              <a:rPr lang="en-US" sz="1400" dirty="0" err="1">
                <a:latin typeface="Helvetica Neue"/>
                <a:cs typeface="Helvetica Neue"/>
              </a:rPr>
              <a:t>cheatsheet.pdf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580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new table that summarizes a data frame according to formula provided.</a:t>
            </a:r>
          </a:p>
          <a:p>
            <a:pPr marL="274320" lvl="2" indent="0">
              <a:buNone/>
            </a:pPr>
            <a:r>
              <a:rPr lang="en-US" dirty="0"/>
              <a:t>summarize(</a:t>
            </a:r>
            <a:r>
              <a:rPr lang="en-US" i="1" dirty="0"/>
              <a:t>data</a:t>
            </a:r>
            <a:r>
              <a:rPr lang="en-US" dirty="0"/>
              <a:t>, </a:t>
            </a:r>
            <a:r>
              <a:rPr lang="en-US" i="1" dirty="0" err="1"/>
              <a:t>new.column</a:t>
            </a:r>
            <a:r>
              <a:rPr lang="en-US" i="1" dirty="0"/>
              <a:t>=formula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pic>
        <p:nvPicPr>
          <p:cNvPr id="6" name="Picture 5" descr="Screen Shot 2017-09-13 at 3.4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88" y="2928938"/>
            <a:ext cx="5969092" cy="3548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833BB8-9744-DF4C-8760-6828DE622557}"/>
              </a:ext>
            </a:extLst>
          </p:cNvPr>
          <p:cNvSpPr txBox="1"/>
          <p:nvPr/>
        </p:nvSpPr>
        <p:spPr>
          <a:xfrm>
            <a:off x="5109868" y="6553200"/>
            <a:ext cx="7082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www.rstudio.com</a:t>
            </a:r>
            <a:r>
              <a:rPr lang="en-US" sz="1400" dirty="0">
                <a:latin typeface="Helvetica Neue"/>
                <a:cs typeface="Helvetica Neue"/>
              </a:rPr>
              <a:t>/</a:t>
            </a:r>
            <a:r>
              <a:rPr lang="en-US" sz="1400" dirty="0" err="1">
                <a:latin typeface="Helvetica Neue"/>
                <a:cs typeface="Helvetica Neue"/>
              </a:rPr>
              <a:t>wp</a:t>
            </a:r>
            <a:r>
              <a:rPr lang="en-US" sz="1400" dirty="0">
                <a:latin typeface="Helvetica Neue"/>
                <a:cs typeface="Helvetica Neue"/>
              </a:rPr>
              <a:t>-content/uploads/2015/02/data-wrangling-</a:t>
            </a:r>
            <a:r>
              <a:rPr lang="en-US" sz="1400" dirty="0" err="1">
                <a:latin typeface="Helvetica Neue"/>
                <a:cs typeface="Helvetica Neue"/>
              </a:rPr>
              <a:t>cheatsheet.pdf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3069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Data Frames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8400" y="5936329"/>
            <a:ext cx="745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*</a:t>
            </a:r>
            <a:r>
              <a:rPr lang="en-US" i="1" dirty="0">
                <a:latin typeface="Helvetica Neue"/>
                <a:cs typeface="Helvetica Neue"/>
              </a:rPr>
              <a:t>merge()</a:t>
            </a:r>
            <a:r>
              <a:rPr lang="en-US" dirty="0">
                <a:latin typeface="Helvetica Neue"/>
                <a:cs typeface="Helvetica Neue"/>
              </a:rPr>
              <a:t>: built-in R command to combine two </a:t>
            </a:r>
            <a:r>
              <a:rPr lang="en-US" dirty="0" err="1">
                <a:latin typeface="Helvetica Neue"/>
                <a:cs typeface="Helvetica Neue"/>
              </a:rPr>
              <a:t>data.frames</a:t>
            </a:r>
            <a:endParaRPr lang="en-US" dirty="0">
              <a:latin typeface="Helvetica Neue"/>
              <a:cs typeface="Helvetica Neue"/>
            </a:endParaRPr>
          </a:p>
          <a:p>
            <a:endParaRPr lang="en-US" dirty="0">
              <a:latin typeface="Helvetica Neue"/>
              <a:cs typeface="Helvetica Neue"/>
            </a:endParaRPr>
          </a:p>
        </p:txBody>
      </p:sp>
      <p:pic>
        <p:nvPicPr>
          <p:cNvPr id="14" name="Picture 13" descr="Screen Shot 2017-09-13 at 9.1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41" y="1860218"/>
            <a:ext cx="6408447" cy="3970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7B1F4B-949F-0147-BA53-FCFFC5ACA2C8}"/>
              </a:ext>
            </a:extLst>
          </p:cNvPr>
          <p:cNvSpPr txBox="1"/>
          <p:nvPr/>
        </p:nvSpPr>
        <p:spPr>
          <a:xfrm>
            <a:off x="5109868" y="6553200"/>
            <a:ext cx="7082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www.rstudio.com</a:t>
            </a:r>
            <a:r>
              <a:rPr lang="en-US" sz="1400" dirty="0">
                <a:latin typeface="Helvetica Neue"/>
                <a:cs typeface="Helvetica Neue"/>
              </a:rPr>
              <a:t>/</a:t>
            </a:r>
            <a:r>
              <a:rPr lang="en-US" sz="1400" dirty="0" err="1">
                <a:latin typeface="Helvetica Neue"/>
                <a:cs typeface="Helvetica Neue"/>
              </a:rPr>
              <a:t>wp</a:t>
            </a:r>
            <a:r>
              <a:rPr lang="en-US" sz="1400" dirty="0">
                <a:latin typeface="Helvetica Neue"/>
                <a:cs typeface="Helvetica Neue"/>
              </a:rPr>
              <a:t>-content/uploads/2015/02/data-wrangling-</a:t>
            </a:r>
            <a:r>
              <a:rPr lang="en-US" sz="1400" dirty="0" err="1">
                <a:latin typeface="Helvetica Neue"/>
                <a:cs typeface="Helvetica Neue"/>
              </a:rPr>
              <a:t>cheatsheet.pdf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9313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left_join</a:t>
            </a:r>
            <a:r>
              <a:rPr lang="en-US" dirty="0"/>
              <a:t>( 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Joins matching values from y to x.</a:t>
            </a:r>
          </a:p>
          <a:p>
            <a:pPr marL="274320" lvl="2" indent="0">
              <a:buNone/>
            </a:pPr>
            <a:r>
              <a:rPr lang="en-US" dirty="0" err="1"/>
              <a:t>left_join</a:t>
            </a:r>
            <a:r>
              <a:rPr lang="en-US" dirty="0"/>
              <a:t>(</a:t>
            </a:r>
            <a:r>
              <a:rPr lang="en-US" i="1" dirty="0"/>
              <a:t>x, y,</a:t>
            </a:r>
            <a:r>
              <a:rPr lang="en-US" dirty="0"/>
              <a:t> </a:t>
            </a:r>
            <a:r>
              <a:rPr lang="en-US" i="1" dirty="0"/>
              <a:t>by=NULL, suffix=c(“.x”, “.y”)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pic>
        <p:nvPicPr>
          <p:cNvPr id="12" name="Picture 11" descr="Screen Shot 2017-09-13 at 9.1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703589"/>
            <a:ext cx="4750867" cy="2943472"/>
          </a:xfrm>
          <a:prstGeom prst="rect">
            <a:avLst/>
          </a:prstGeom>
        </p:spPr>
      </p:pic>
      <p:pic>
        <p:nvPicPr>
          <p:cNvPr id="14" name="Picture 13" descr="Screen Shot 2017-09-13 at 9.19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860" y="3249199"/>
            <a:ext cx="2489881" cy="2397863"/>
          </a:xfrm>
          <a:prstGeom prst="rect">
            <a:avLst/>
          </a:prstGeom>
        </p:spPr>
      </p:pic>
      <p:pic>
        <p:nvPicPr>
          <p:cNvPr id="15" name="Picture 14" descr="Screen Shot 2017-09-13 at 9.23.1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65" y="3665083"/>
            <a:ext cx="1416895" cy="13457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9FA71B-2042-D746-893C-C9F67B47E114}"/>
              </a:ext>
            </a:extLst>
          </p:cNvPr>
          <p:cNvSpPr txBox="1"/>
          <p:nvPr/>
        </p:nvSpPr>
        <p:spPr>
          <a:xfrm>
            <a:off x="5109868" y="6553200"/>
            <a:ext cx="7082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www.rstudio.com</a:t>
            </a:r>
            <a:r>
              <a:rPr lang="en-US" sz="1400" dirty="0">
                <a:latin typeface="Helvetica Neue"/>
                <a:cs typeface="Helvetica Neue"/>
              </a:rPr>
              <a:t>/</a:t>
            </a:r>
            <a:r>
              <a:rPr lang="en-US" sz="1400" dirty="0" err="1">
                <a:latin typeface="Helvetica Neue"/>
                <a:cs typeface="Helvetica Neue"/>
              </a:rPr>
              <a:t>wp</a:t>
            </a:r>
            <a:r>
              <a:rPr lang="en-US" sz="1400" dirty="0">
                <a:latin typeface="Helvetica Neue"/>
                <a:cs typeface="Helvetica Neue"/>
              </a:rPr>
              <a:t>-content/uploads/2015/02/data-wrangling-</a:t>
            </a:r>
            <a:r>
              <a:rPr lang="en-US" sz="1400" dirty="0" err="1">
                <a:latin typeface="Helvetica Neue"/>
                <a:cs typeface="Helvetica Neue"/>
              </a:rPr>
              <a:t>cheatsheet.pdf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00922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right_join</a:t>
            </a:r>
            <a:r>
              <a:rPr lang="en-US" dirty="0"/>
              <a:t>( 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Joins matching values from x to y.</a:t>
            </a:r>
          </a:p>
          <a:p>
            <a:pPr marL="274320" lvl="2" indent="0">
              <a:buNone/>
            </a:pPr>
            <a:r>
              <a:rPr lang="en-US" dirty="0" err="1"/>
              <a:t>right_join</a:t>
            </a:r>
            <a:r>
              <a:rPr lang="en-US" dirty="0"/>
              <a:t>(</a:t>
            </a:r>
            <a:r>
              <a:rPr lang="en-US" i="1" dirty="0"/>
              <a:t>x, y,</a:t>
            </a:r>
            <a:r>
              <a:rPr lang="en-US" dirty="0"/>
              <a:t> </a:t>
            </a:r>
            <a:r>
              <a:rPr lang="en-US" i="1" dirty="0"/>
              <a:t>by=NULL, suffix=c(“.x”, “.y”)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pic>
        <p:nvPicPr>
          <p:cNvPr id="12" name="Picture 11" descr="Screen Shot 2017-09-13 at 9.1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703589"/>
            <a:ext cx="4750867" cy="2943472"/>
          </a:xfrm>
          <a:prstGeom prst="rect">
            <a:avLst/>
          </a:prstGeom>
        </p:spPr>
      </p:pic>
      <p:pic>
        <p:nvPicPr>
          <p:cNvPr id="15" name="Picture 14" descr="Screen Shot 2017-09-13 at 9.23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65" y="3659278"/>
            <a:ext cx="1416895" cy="1345727"/>
          </a:xfrm>
          <a:prstGeom prst="rect">
            <a:avLst/>
          </a:prstGeom>
        </p:spPr>
      </p:pic>
      <p:pic>
        <p:nvPicPr>
          <p:cNvPr id="5" name="Picture 4" descr="Screen Shot 2017-09-13 at 9.25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333" y="2904787"/>
            <a:ext cx="2938667" cy="29452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EC1891-DEE4-2B45-BFBB-F430B67F78DE}"/>
              </a:ext>
            </a:extLst>
          </p:cNvPr>
          <p:cNvSpPr txBox="1"/>
          <p:nvPr/>
        </p:nvSpPr>
        <p:spPr>
          <a:xfrm>
            <a:off x="5109868" y="6553200"/>
            <a:ext cx="7082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www.rstudio.com</a:t>
            </a:r>
            <a:r>
              <a:rPr lang="en-US" sz="1400" dirty="0">
                <a:latin typeface="Helvetica Neue"/>
                <a:cs typeface="Helvetica Neue"/>
              </a:rPr>
              <a:t>/</a:t>
            </a:r>
            <a:r>
              <a:rPr lang="en-US" sz="1400" dirty="0" err="1">
                <a:latin typeface="Helvetica Neue"/>
                <a:cs typeface="Helvetica Neue"/>
              </a:rPr>
              <a:t>wp</a:t>
            </a:r>
            <a:r>
              <a:rPr lang="en-US" sz="1400" dirty="0">
                <a:latin typeface="Helvetica Neue"/>
                <a:cs typeface="Helvetica Neue"/>
              </a:rPr>
              <a:t>-content/uploads/2015/02/data-wrangling-</a:t>
            </a:r>
            <a:r>
              <a:rPr lang="en-US" sz="1400" dirty="0" err="1">
                <a:latin typeface="Helvetica Neue"/>
                <a:cs typeface="Helvetica Neue"/>
              </a:rPr>
              <a:t>cheatsheet.pdf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9832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inner_join</a:t>
            </a:r>
            <a:r>
              <a:rPr lang="en-US" dirty="0"/>
              <a:t>( 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Joins while retaining only rows in common to x and y.</a:t>
            </a:r>
          </a:p>
          <a:p>
            <a:pPr marL="274320" lvl="2" indent="0">
              <a:buNone/>
            </a:pPr>
            <a:r>
              <a:rPr lang="en-US" dirty="0" err="1"/>
              <a:t>inner_join</a:t>
            </a:r>
            <a:r>
              <a:rPr lang="en-US" dirty="0"/>
              <a:t>(</a:t>
            </a:r>
            <a:r>
              <a:rPr lang="en-US" i="1" dirty="0"/>
              <a:t>x, y,</a:t>
            </a:r>
            <a:r>
              <a:rPr lang="en-US" dirty="0"/>
              <a:t> </a:t>
            </a:r>
            <a:r>
              <a:rPr lang="en-US" i="1" dirty="0"/>
              <a:t>by=NULL, suffix=c(“.x”, “.y”)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pic>
        <p:nvPicPr>
          <p:cNvPr id="12" name="Picture 11" descr="Screen Shot 2017-09-13 at 9.1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703589"/>
            <a:ext cx="4750867" cy="2943472"/>
          </a:xfrm>
          <a:prstGeom prst="rect">
            <a:avLst/>
          </a:prstGeom>
        </p:spPr>
      </p:pic>
      <p:pic>
        <p:nvPicPr>
          <p:cNvPr id="15" name="Picture 14" descr="Screen Shot 2017-09-13 at 9.23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65" y="3659278"/>
            <a:ext cx="1416895" cy="1345727"/>
          </a:xfrm>
          <a:prstGeom prst="rect">
            <a:avLst/>
          </a:prstGeom>
        </p:spPr>
      </p:pic>
      <p:pic>
        <p:nvPicPr>
          <p:cNvPr id="7" name="Picture 6" descr="Screen Shot 2017-09-13 at 9.28.0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42" y="3229852"/>
            <a:ext cx="3094391" cy="23291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E8BED2-FB85-584F-8CE4-0CAE7CF21F98}"/>
              </a:ext>
            </a:extLst>
          </p:cNvPr>
          <p:cNvSpPr txBox="1"/>
          <p:nvPr/>
        </p:nvSpPr>
        <p:spPr>
          <a:xfrm>
            <a:off x="5109868" y="6553200"/>
            <a:ext cx="7082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www.rstudio.com</a:t>
            </a:r>
            <a:r>
              <a:rPr lang="en-US" sz="1400" dirty="0">
                <a:latin typeface="Helvetica Neue"/>
                <a:cs typeface="Helvetica Neue"/>
              </a:rPr>
              <a:t>/</a:t>
            </a:r>
            <a:r>
              <a:rPr lang="en-US" sz="1400" dirty="0" err="1">
                <a:latin typeface="Helvetica Neue"/>
                <a:cs typeface="Helvetica Neue"/>
              </a:rPr>
              <a:t>wp</a:t>
            </a:r>
            <a:r>
              <a:rPr lang="en-US" sz="1400" dirty="0">
                <a:latin typeface="Helvetica Neue"/>
                <a:cs typeface="Helvetica Neue"/>
              </a:rPr>
              <a:t>-content/uploads/2015/02/data-wrangling-</a:t>
            </a:r>
            <a:r>
              <a:rPr lang="en-US" sz="1400" dirty="0" err="1">
                <a:latin typeface="Helvetica Neue"/>
                <a:cs typeface="Helvetica Neue"/>
              </a:rPr>
              <a:t>cheatsheet.pdf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7118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data, as originally collected or received, is hardly ever the version that you will use for analysis</a:t>
            </a:r>
          </a:p>
          <a:p>
            <a:r>
              <a:rPr lang="en-US" dirty="0"/>
              <a:t>Getting to know raw data takes a substantial amount of time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pic>
        <p:nvPicPr>
          <p:cNvPr id="6" name="Picture 5" descr="Screen Shot 2015-09-09 at 1.4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247" y="3144872"/>
            <a:ext cx="6537098" cy="42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47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full_join</a:t>
            </a:r>
            <a:r>
              <a:rPr lang="en-US" dirty="0"/>
              <a:t>( 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Joins while retaining all values, all rows.</a:t>
            </a:r>
          </a:p>
          <a:p>
            <a:pPr marL="274320" lvl="2" indent="0">
              <a:buNone/>
            </a:pPr>
            <a:r>
              <a:rPr lang="en-US" dirty="0" err="1"/>
              <a:t>full_join</a:t>
            </a:r>
            <a:r>
              <a:rPr lang="en-US" dirty="0"/>
              <a:t>(</a:t>
            </a:r>
            <a:r>
              <a:rPr lang="en-US" i="1" dirty="0"/>
              <a:t>x, y,</a:t>
            </a:r>
            <a:r>
              <a:rPr lang="en-US" dirty="0"/>
              <a:t> </a:t>
            </a:r>
            <a:r>
              <a:rPr lang="en-US" i="1" dirty="0"/>
              <a:t>by=NULL, suffix=c(“.x”, “.y”)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pic>
        <p:nvPicPr>
          <p:cNvPr id="12" name="Picture 11" descr="Screen Shot 2017-09-13 at 9.1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703589"/>
            <a:ext cx="4750867" cy="2943472"/>
          </a:xfrm>
          <a:prstGeom prst="rect">
            <a:avLst/>
          </a:prstGeom>
        </p:spPr>
      </p:pic>
      <p:pic>
        <p:nvPicPr>
          <p:cNvPr id="15" name="Picture 14" descr="Screen Shot 2017-09-13 at 9.23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65" y="3659278"/>
            <a:ext cx="1416895" cy="1345727"/>
          </a:xfrm>
          <a:prstGeom prst="rect">
            <a:avLst/>
          </a:prstGeom>
        </p:spPr>
      </p:pic>
      <p:pic>
        <p:nvPicPr>
          <p:cNvPr id="5" name="Picture 4" descr="Screen Shot 2017-09-13 at 9.29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860" y="2640715"/>
            <a:ext cx="2835147" cy="35885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26B0F7-7394-154A-89B7-F51EE0303DCB}"/>
              </a:ext>
            </a:extLst>
          </p:cNvPr>
          <p:cNvSpPr txBox="1"/>
          <p:nvPr/>
        </p:nvSpPr>
        <p:spPr>
          <a:xfrm>
            <a:off x="5109868" y="6553200"/>
            <a:ext cx="7082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www.rstudio.com</a:t>
            </a:r>
            <a:r>
              <a:rPr lang="en-US" sz="1400" dirty="0">
                <a:latin typeface="Helvetica Neue"/>
                <a:cs typeface="Helvetica Neue"/>
              </a:rPr>
              <a:t>/</a:t>
            </a:r>
            <a:r>
              <a:rPr lang="en-US" sz="1400" dirty="0" err="1">
                <a:latin typeface="Helvetica Neue"/>
                <a:cs typeface="Helvetica Neue"/>
              </a:rPr>
              <a:t>wp</a:t>
            </a:r>
            <a:r>
              <a:rPr lang="en-US" sz="1400" dirty="0">
                <a:latin typeface="Helvetica Neue"/>
                <a:cs typeface="Helvetica Neue"/>
              </a:rPr>
              <a:t>-content/uploads/2015/02/data-wrangling-</a:t>
            </a:r>
            <a:r>
              <a:rPr lang="en-US" sz="1400" dirty="0" err="1">
                <a:latin typeface="Helvetica Neue"/>
                <a:cs typeface="Helvetica Neue"/>
              </a:rPr>
              <a:t>cheatsheet.pdf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2854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Join Options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i="1" dirty="0"/>
              <a:t>by</a:t>
            </a:r>
            <a:r>
              <a:rPr lang="en-US" dirty="0"/>
              <a:t>” option refers to what columns to use when matching rows</a:t>
            </a:r>
          </a:p>
          <a:p>
            <a:pPr marL="274320" lvl="2" indent="0">
              <a:buNone/>
            </a:pPr>
            <a:r>
              <a:rPr lang="en-US" dirty="0" err="1"/>
              <a:t>left_join</a:t>
            </a:r>
            <a:r>
              <a:rPr lang="en-US" dirty="0"/>
              <a:t>(</a:t>
            </a:r>
            <a:r>
              <a:rPr lang="en-US" i="1" dirty="0"/>
              <a:t>x, y,</a:t>
            </a:r>
            <a:r>
              <a:rPr lang="en-US" dirty="0"/>
              <a:t> </a:t>
            </a:r>
            <a:r>
              <a:rPr lang="en-US" i="1" dirty="0"/>
              <a:t>by=“A”, suffix=c(“.x”, “.y”)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pic>
        <p:nvPicPr>
          <p:cNvPr id="12" name="Picture 11" descr="Screen Shot 2017-09-13 at 9.1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703589"/>
            <a:ext cx="4750867" cy="2943472"/>
          </a:xfrm>
          <a:prstGeom prst="rect">
            <a:avLst/>
          </a:prstGeom>
        </p:spPr>
      </p:pic>
      <p:pic>
        <p:nvPicPr>
          <p:cNvPr id="15" name="Picture 14" descr="Screen Shot 2017-09-13 at 9.23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65" y="3659278"/>
            <a:ext cx="1416895" cy="1345727"/>
          </a:xfrm>
          <a:prstGeom prst="rect">
            <a:avLst/>
          </a:prstGeom>
        </p:spPr>
      </p:pic>
      <p:pic>
        <p:nvPicPr>
          <p:cNvPr id="7" name="Picture 6" descr="Screen Shot 2017-09-13 at 9.37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624" y="3327453"/>
            <a:ext cx="2998377" cy="21095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A22E78-D507-6B45-916D-AFC30BB938CA}"/>
              </a:ext>
            </a:extLst>
          </p:cNvPr>
          <p:cNvSpPr txBox="1"/>
          <p:nvPr/>
        </p:nvSpPr>
        <p:spPr>
          <a:xfrm>
            <a:off x="5109868" y="6553200"/>
            <a:ext cx="7082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www.rstudio.com</a:t>
            </a:r>
            <a:r>
              <a:rPr lang="en-US" sz="1400" dirty="0">
                <a:latin typeface="Helvetica Neue"/>
                <a:cs typeface="Helvetica Neue"/>
              </a:rPr>
              <a:t>/</a:t>
            </a:r>
            <a:r>
              <a:rPr lang="en-US" sz="1400" dirty="0" err="1">
                <a:latin typeface="Helvetica Neue"/>
                <a:cs typeface="Helvetica Neue"/>
              </a:rPr>
              <a:t>wp</a:t>
            </a:r>
            <a:r>
              <a:rPr lang="en-US" sz="1400" dirty="0">
                <a:latin typeface="Helvetica Neue"/>
                <a:cs typeface="Helvetica Neue"/>
              </a:rPr>
              <a:t>-content/uploads/2015/02/data-wrangling-</a:t>
            </a:r>
            <a:r>
              <a:rPr lang="en-US" sz="1400" dirty="0" err="1">
                <a:latin typeface="Helvetica Neue"/>
                <a:cs typeface="Helvetica Neue"/>
              </a:rPr>
              <a:t>cheatsheet.pdf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0085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Join Options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i="1" dirty="0"/>
              <a:t>by</a:t>
            </a:r>
            <a:r>
              <a:rPr lang="en-US" dirty="0"/>
              <a:t>” option refers to what columns to use when matching rows</a:t>
            </a:r>
          </a:p>
          <a:p>
            <a:pPr marL="274320" lvl="2" indent="0">
              <a:buNone/>
            </a:pPr>
            <a:r>
              <a:rPr lang="en-US" dirty="0" err="1"/>
              <a:t>left_join</a:t>
            </a:r>
            <a:r>
              <a:rPr lang="en-US" dirty="0"/>
              <a:t>(</a:t>
            </a:r>
            <a:r>
              <a:rPr lang="en-US" i="1" dirty="0"/>
              <a:t>x, y,</a:t>
            </a:r>
            <a:r>
              <a:rPr lang="en-US" dirty="0"/>
              <a:t> </a:t>
            </a:r>
            <a:r>
              <a:rPr lang="en-US" i="1" dirty="0"/>
              <a:t>by=c(“C”=“D”)), suffix=c(“.x”, “.y”)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pic>
        <p:nvPicPr>
          <p:cNvPr id="12" name="Picture 11" descr="Screen Shot 2017-09-13 at 9.1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703589"/>
            <a:ext cx="4750867" cy="2943472"/>
          </a:xfrm>
          <a:prstGeom prst="rect">
            <a:avLst/>
          </a:prstGeom>
        </p:spPr>
      </p:pic>
      <p:pic>
        <p:nvPicPr>
          <p:cNvPr id="15" name="Picture 14" descr="Screen Shot 2017-09-13 at 9.23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65" y="3659278"/>
            <a:ext cx="1416895" cy="1345727"/>
          </a:xfrm>
          <a:prstGeom prst="rect">
            <a:avLst/>
          </a:prstGeom>
        </p:spPr>
      </p:pic>
      <p:pic>
        <p:nvPicPr>
          <p:cNvPr id="5" name="Picture 4" descr="Screen Shot 2017-09-13 at 9.39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76" y="3307182"/>
            <a:ext cx="3123031" cy="22430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FB31B8-3721-C945-BF51-88BBCD2D0BF9}"/>
              </a:ext>
            </a:extLst>
          </p:cNvPr>
          <p:cNvSpPr txBox="1"/>
          <p:nvPr/>
        </p:nvSpPr>
        <p:spPr>
          <a:xfrm>
            <a:off x="5109868" y="6553200"/>
            <a:ext cx="7082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www.rstudio.com</a:t>
            </a:r>
            <a:r>
              <a:rPr lang="en-US" sz="1400" dirty="0">
                <a:latin typeface="Helvetica Neue"/>
                <a:cs typeface="Helvetica Neue"/>
              </a:rPr>
              <a:t>/</a:t>
            </a:r>
            <a:r>
              <a:rPr lang="en-US" sz="1400" dirty="0" err="1">
                <a:latin typeface="Helvetica Neue"/>
                <a:cs typeface="Helvetica Neue"/>
              </a:rPr>
              <a:t>wp</a:t>
            </a:r>
            <a:r>
              <a:rPr lang="en-US" sz="1400" dirty="0">
                <a:latin typeface="Helvetica Neue"/>
                <a:cs typeface="Helvetica Neue"/>
              </a:rPr>
              <a:t>-content/uploads/2015/02/data-wrangling-</a:t>
            </a:r>
            <a:r>
              <a:rPr lang="en-US" sz="1400" dirty="0" err="1">
                <a:latin typeface="Helvetica Neue"/>
                <a:cs typeface="Helvetica Neue"/>
              </a:rPr>
              <a:t>cheatsheet.pdf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9775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Join Options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i="1" dirty="0"/>
              <a:t>suffix</a:t>
            </a:r>
            <a:r>
              <a:rPr lang="en-US" dirty="0"/>
              <a:t>” option refers to what ending should be given to columns that have the same name in both x and y so that they are distinct in the final table</a:t>
            </a:r>
          </a:p>
          <a:p>
            <a:pPr marL="274320" lvl="2" indent="0">
              <a:buNone/>
            </a:pPr>
            <a:r>
              <a:rPr lang="en-US" dirty="0" err="1"/>
              <a:t>left_join</a:t>
            </a:r>
            <a:r>
              <a:rPr lang="en-US" dirty="0"/>
              <a:t>(</a:t>
            </a:r>
            <a:r>
              <a:rPr lang="en-US" i="1" dirty="0"/>
              <a:t>x, y,</a:t>
            </a:r>
            <a:r>
              <a:rPr lang="en-US" dirty="0"/>
              <a:t> </a:t>
            </a:r>
            <a:r>
              <a:rPr lang="en-US" i="1" dirty="0"/>
              <a:t>by=c(“C”=“D”)), suffix=c(“1”, “2”)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pic>
        <p:nvPicPr>
          <p:cNvPr id="12" name="Picture 11" descr="Screen Shot 2017-09-13 at 9.1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3357480"/>
            <a:ext cx="4750867" cy="2943472"/>
          </a:xfrm>
          <a:prstGeom prst="rect">
            <a:avLst/>
          </a:prstGeom>
        </p:spPr>
      </p:pic>
      <p:pic>
        <p:nvPicPr>
          <p:cNvPr id="15" name="Picture 14" descr="Screen Shot 2017-09-13 at 9.23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868" y="4306254"/>
            <a:ext cx="1416895" cy="1345727"/>
          </a:xfrm>
          <a:prstGeom prst="rect">
            <a:avLst/>
          </a:prstGeom>
        </p:spPr>
      </p:pic>
      <p:pic>
        <p:nvPicPr>
          <p:cNvPr id="7" name="Picture 6" descr="Screen Shot 2017-09-13 at 9.43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37" y="3922352"/>
            <a:ext cx="2898968" cy="21135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96B006-E98F-594D-8BCE-2D2062FB7213}"/>
              </a:ext>
            </a:extLst>
          </p:cNvPr>
          <p:cNvSpPr txBox="1"/>
          <p:nvPr/>
        </p:nvSpPr>
        <p:spPr>
          <a:xfrm>
            <a:off x="5109868" y="6553200"/>
            <a:ext cx="7082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www.rstudio.com</a:t>
            </a:r>
            <a:r>
              <a:rPr lang="en-US" sz="1400" dirty="0">
                <a:latin typeface="Helvetica Neue"/>
                <a:cs typeface="Helvetica Neue"/>
              </a:rPr>
              <a:t>/</a:t>
            </a:r>
            <a:r>
              <a:rPr lang="en-US" sz="1400" dirty="0" err="1">
                <a:latin typeface="Helvetica Neue"/>
                <a:cs typeface="Helvetica Neue"/>
              </a:rPr>
              <a:t>wp</a:t>
            </a:r>
            <a:r>
              <a:rPr lang="en-US" sz="1400" dirty="0">
                <a:latin typeface="Helvetica Neue"/>
                <a:cs typeface="Helvetica Neue"/>
              </a:rPr>
              <a:t>-content/uploads/2015/02/data-wrangling-</a:t>
            </a:r>
            <a:r>
              <a:rPr lang="en-US" sz="1400" dirty="0" err="1">
                <a:latin typeface="Helvetica Neue"/>
                <a:cs typeface="Helvetica Neue"/>
              </a:rPr>
              <a:t>cheatsheet.pdf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30066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Practicum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436936" cy="15001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Go to course CANVAS page (https://</a:t>
            </a:r>
            <a:r>
              <a:rPr lang="en-US" sz="2000" dirty="0" err="1">
                <a:solidFill>
                  <a:schemeClr val="bg2"/>
                </a:solidFill>
              </a:rPr>
              <a:t>canvas.upenn.edu</a:t>
            </a:r>
            <a:r>
              <a:rPr lang="en-US" sz="2000" dirty="0">
                <a:solidFill>
                  <a:schemeClr val="bg2"/>
                </a:solidFill>
              </a:rPr>
              <a:t>)</a:t>
            </a:r>
          </a:p>
          <a:p>
            <a:r>
              <a:rPr lang="en-US" sz="2000" dirty="0">
                <a:solidFill>
                  <a:schemeClr val="bg2"/>
                </a:solidFill>
              </a:rPr>
              <a:t>Under “Files” download “6_transforming_data.html” and “6_transforming_data.Rmd”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870B-F589-6141-9349-D5C38BF8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FC359-B7AD-0F46-8D71-68E5F0C3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</p:spTree>
    <p:extLst>
      <p:ext uri="{BB962C8B-B14F-4D97-AF65-F5344CB8AC3E}">
        <p14:creationId xmlns:p14="http://schemas.microsoft.com/office/powerpoint/2010/main" val="210433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getting to know a dataset, including gathering some basic statistics</a:t>
            </a:r>
          </a:p>
          <a:p>
            <a:r>
              <a:rPr lang="en-US" dirty="0"/>
              <a:t>Important to do this thoroughly prior to addressing the question you had in mind</a:t>
            </a:r>
          </a:p>
          <a:p>
            <a:r>
              <a:rPr lang="en-US" dirty="0"/>
              <a:t>Look for patterns/strange values:</a:t>
            </a:r>
          </a:p>
          <a:p>
            <a:pPr lvl="1"/>
            <a:r>
              <a:rPr lang="en-US" dirty="0"/>
              <a:t>May lead to new hypotheses beyond those originally posed</a:t>
            </a:r>
          </a:p>
          <a:p>
            <a:pPr lvl="1"/>
            <a:r>
              <a:rPr lang="en-US" dirty="0"/>
              <a:t>May reflect errors, bias, artifacts</a:t>
            </a:r>
          </a:p>
          <a:p>
            <a:r>
              <a:rPr lang="en-US" dirty="0"/>
              <a:t>Decide what variables to use, which to recode, and new ones to create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</p:spTree>
    <p:extLst>
      <p:ext uri="{BB962C8B-B14F-4D97-AF65-F5344CB8AC3E}">
        <p14:creationId xmlns:p14="http://schemas.microsoft.com/office/powerpoint/2010/main" val="275329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consistent with case</a:t>
            </a:r>
          </a:p>
          <a:p>
            <a:r>
              <a:rPr lang="en-US" dirty="0"/>
              <a:t>Use descriptive labels</a:t>
            </a:r>
          </a:p>
          <a:p>
            <a:r>
              <a:rPr lang="en-US" dirty="0"/>
              <a:t>No duplicates</a:t>
            </a:r>
          </a:p>
          <a:p>
            <a:r>
              <a:rPr lang="en-US" dirty="0"/>
              <a:t>No special characters (“.”, “_”,” “)</a:t>
            </a:r>
          </a:p>
          <a:p>
            <a:r>
              <a:rPr lang="en-US" dirty="0"/>
              <a:t>In R: cannot start with a number </a:t>
            </a:r>
          </a:p>
          <a:p>
            <a:pPr lvl="1"/>
            <a:r>
              <a:rPr lang="en-US" dirty="0"/>
              <a:t>an “X” will be inserted at the front if loading in from file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</p:spTree>
    <p:extLst>
      <p:ext uri="{BB962C8B-B14F-4D97-AF65-F5344CB8AC3E}">
        <p14:creationId xmlns:p14="http://schemas.microsoft.com/office/powerpoint/2010/main" val="295902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in 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Sys.Date</a:t>
            </a:r>
            <a:r>
              <a:rPr lang="en-US" dirty="0"/>
              <a:t>() function returns an object of class Date</a:t>
            </a:r>
          </a:p>
          <a:p>
            <a:r>
              <a:rPr lang="en-US" dirty="0"/>
              <a:t>Characters can be converted to dates using </a:t>
            </a:r>
            <a:r>
              <a:rPr lang="en-US" dirty="0" err="1"/>
              <a:t>as.Date</a:t>
            </a:r>
            <a:r>
              <a:rPr lang="en-US" dirty="0"/>
              <a:t>() along with a format specification</a:t>
            </a:r>
          </a:p>
          <a:p>
            <a:r>
              <a:rPr lang="en-US" dirty="0"/>
              <a:t>A Date object can be formatted in various ways using the format()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8456952" y="6553200"/>
            <a:ext cx="3795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http://</a:t>
            </a:r>
            <a:r>
              <a:rPr lang="en-US" sz="1400" dirty="0" err="1">
                <a:latin typeface="Helvetica Neue"/>
                <a:cs typeface="Helvetica Neue"/>
              </a:rPr>
              <a:t>www.statmethods.net</a:t>
            </a:r>
            <a:r>
              <a:rPr lang="en-US" sz="1400" dirty="0">
                <a:latin typeface="Helvetica Neue"/>
                <a:cs typeface="Helvetica Neue"/>
              </a:rPr>
              <a:t>/input/</a:t>
            </a:r>
            <a:r>
              <a:rPr lang="en-US" sz="1400" dirty="0" err="1">
                <a:latin typeface="Helvetica Neue"/>
                <a:cs typeface="Helvetica Neue"/>
              </a:rPr>
              <a:t>dates.html</a:t>
            </a:r>
            <a:endParaRPr lang="en-US" sz="1400" dirty="0">
              <a:latin typeface="Helvetica Neue"/>
              <a:cs typeface="Helvetica Neue"/>
            </a:endParaRPr>
          </a:p>
        </p:txBody>
      </p:sp>
      <p:pic>
        <p:nvPicPr>
          <p:cNvPr id="7" name="Picture 6" descr="Screen Shot 2015-09-13 at 9.14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4038600"/>
            <a:ext cx="6762067" cy="22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Text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need to re-format and analyze text</a:t>
            </a:r>
          </a:p>
          <a:p>
            <a:r>
              <a:rPr lang="en-US" dirty="0"/>
              <a:t>Some useful R commands: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 expressions</a:t>
            </a:r>
          </a:p>
          <a:p>
            <a:pPr lvl="1"/>
            <a:r>
              <a:rPr lang="en-US" dirty="0"/>
              <a:t>Language “equations” useful to find matches in a body of text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589" y="2769175"/>
            <a:ext cx="4639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paste()</a:t>
            </a:r>
            <a:r>
              <a:rPr lang="en-US" dirty="0"/>
              <a:t> – joins strings together</a:t>
            </a:r>
          </a:p>
          <a:p>
            <a:r>
              <a:rPr lang="en-US" i="1" dirty="0" err="1"/>
              <a:t>gsub</a:t>
            </a:r>
            <a:r>
              <a:rPr lang="en-US" i="1" dirty="0"/>
              <a:t>() </a:t>
            </a:r>
            <a:r>
              <a:rPr lang="en-US" dirty="0"/>
              <a:t>– substitutes characters in an expression</a:t>
            </a:r>
          </a:p>
          <a:p>
            <a:r>
              <a:rPr lang="en-US" i="1" dirty="0" err="1"/>
              <a:t>grep</a:t>
            </a:r>
            <a:r>
              <a:rPr lang="en-US" i="1" dirty="0"/>
              <a:t>() –</a:t>
            </a:r>
            <a:r>
              <a:rPr lang="en-US" dirty="0"/>
              <a:t> regular expression matching</a:t>
            </a:r>
          </a:p>
        </p:txBody>
      </p:sp>
    </p:spTree>
    <p:extLst>
      <p:ext uri="{BB962C8B-B14F-4D97-AF65-F5344CB8AC3E}">
        <p14:creationId xmlns:p14="http://schemas.microsoft.com/office/powerpoint/2010/main" val="16896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in many programming languages, including </a:t>
            </a:r>
            <a:r>
              <a:rPr lang="en-US" i="1" dirty="0" err="1"/>
              <a:t>grep</a:t>
            </a:r>
            <a:r>
              <a:rPr lang="en-US" dirty="0"/>
              <a:t> at the Unix command line</a:t>
            </a:r>
          </a:p>
          <a:p>
            <a:r>
              <a:rPr lang="en-US" dirty="0"/>
              <a:t>Combine </a:t>
            </a:r>
            <a:r>
              <a:rPr lang="en-US" i="1" dirty="0"/>
              <a:t>literals</a:t>
            </a:r>
            <a:r>
              <a:rPr lang="en-US" dirty="0"/>
              <a:t> with </a:t>
            </a:r>
            <a:r>
              <a:rPr lang="en-US" i="1" dirty="0"/>
              <a:t>metacharacters</a:t>
            </a:r>
            <a:r>
              <a:rPr lang="en-US" dirty="0"/>
              <a:t> to represent portions of text</a:t>
            </a:r>
          </a:p>
          <a:p>
            <a:pPr lvl="2"/>
            <a:r>
              <a:rPr lang="en-US" dirty="0"/>
              <a:t>. = any instance of a character</a:t>
            </a:r>
          </a:p>
          <a:p>
            <a:pPr lvl="2"/>
            <a:r>
              <a:rPr lang="en-US" dirty="0"/>
              <a:t>^ = start of line</a:t>
            </a:r>
          </a:p>
          <a:p>
            <a:pPr lvl="2"/>
            <a:r>
              <a:rPr lang="en-US" dirty="0"/>
              <a:t>$ = end of line</a:t>
            </a:r>
          </a:p>
          <a:p>
            <a:pPr lvl="2"/>
            <a:r>
              <a:rPr lang="en-US" dirty="0"/>
              <a:t>[ ] = to denote set of characters that are to be matched, including ranges:</a:t>
            </a:r>
          </a:p>
          <a:p>
            <a:pPr lvl="3"/>
            <a:r>
              <a:rPr lang="en-US" dirty="0"/>
              <a:t>[0-9] = numbers</a:t>
            </a:r>
          </a:p>
          <a:p>
            <a:pPr lvl="3"/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 = letters</a:t>
            </a:r>
          </a:p>
          <a:p>
            <a:pPr lvl="3"/>
            <a:r>
              <a:rPr lang="en-US" dirty="0"/>
              <a:t>Use of ^ within [] indicates negation of characters [^a-z] means not a letter a-z</a:t>
            </a:r>
          </a:p>
          <a:p>
            <a:pPr lvl="2"/>
            <a:r>
              <a:rPr lang="en-US" dirty="0"/>
              <a:t>| = denotes “or” between alternatives</a:t>
            </a:r>
          </a:p>
          <a:p>
            <a:pPr lvl="2"/>
            <a:r>
              <a:rPr lang="en-US" dirty="0"/>
              <a:t>? = optional expression</a:t>
            </a:r>
          </a:p>
          <a:p>
            <a:pPr lvl="2"/>
            <a:r>
              <a:rPr lang="en-US" dirty="0"/>
              <a:t>\ = escaping of </a:t>
            </a:r>
            <a:r>
              <a:rPr lang="en-US" dirty="0" err="1"/>
              <a:t>metacharacter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</p:spTree>
    <p:extLst>
      <p:ext uri="{BB962C8B-B14F-4D97-AF65-F5344CB8AC3E}">
        <p14:creationId xmlns:p14="http://schemas.microsoft.com/office/powerpoint/2010/main" val="109009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Metacharacters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* = any number, including none, of the item (will find longest possible match)</a:t>
            </a:r>
          </a:p>
          <a:p>
            <a:pPr lvl="1"/>
            <a:r>
              <a:rPr lang="en-US" dirty="0"/>
              <a:t>+ = at least one of the item</a:t>
            </a:r>
          </a:p>
          <a:p>
            <a:pPr lvl="1"/>
            <a:r>
              <a:rPr lang="en-US" dirty="0"/>
              <a:t>{ } = contain range denoting min and max number of matches of an expression</a:t>
            </a:r>
          </a:p>
          <a:p>
            <a:pPr lvl="2"/>
            <a:r>
              <a:rPr lang="en-US" dirty="0"/>
              <a:t>{</a:t>
            </a:r>
            <a:r>
              <a:rPr lang="en-US" dirty="0" err="1"/>
              <a:t>m,n</a:t>
            </a:r>
            <a:r>
              <a:rPr lang="en-US" dirty="0"/>
              <a:t>} at least m but not more than n</a:t>
            </a:r>
          </a:p>
          <a:p>
            <a:pPr lvl="2"/>
            <a:r>
              <a:rPr lang="en-US" dirty="0"/>
              <a:t>{m} exactly m matches</a:t>
            </a:r>
          </a:p>
          <a:p>
            <a:pPr lvl="2"/>
            <a:r>
              <a:rPr lang="en-US" dirty="0"/>
              <a:t>{m,} at least m matches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</p:spTree>
    <p:extLst>
      <p:ext uri="{BB962C8B-B14F-4D97-AF65-F5344CB8AC3E}">
        <p14:creationId xmlns:p14="http://schemas.microsoft.com/office/powerpoint/2010/main" val="88770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4FF5A-17FD-5B48-A3B6-0ACDFB8E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9/13/18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714B4-281F-4E4F-ADFC-C35A9BEF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28A4A-09D6-EA45-B39C-770E3E10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036"/>
            <a:ext cx="12192000" cy="60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7DF96-2B66-3443-A37E-D96012D151E4}"/>
              </a:ext>
            </a:extLst>
          </p:cNvPr>
          <p:cNvSpPr txBox="1"/>
          <p:nvPr/>
        </p:nvSpPr>
        <p:spPr>
          <a:xfrm>
            <a:off x="9392951" y="6482941"/>
            <a:ext cx="283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www.tidyverse.org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49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penn_wide_helvetica">
  <a:themeElements>
    <a:clrScheme name="Custom 2">
      <a:dk1>
        <a:srgbClr val="1C375E"/>
      </a:dk1>
      <a:lt1>
        <a:sysClr val="window" lastClr="FFFFFF"/>
      </a:lt1>
      <a:dk2>
        <a:srgbClr val="841D2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0080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927</Words>
  <Application>Microsoft Office PowerPoint</Application>
  <PresentationFormat>Widescreen</PresentationFormat>
  <Paragraphs>204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Helvetica Neue</vt:lpstr>
      <vt:lpstr>upenn_wide_helvetica</vt:lpstr>
      <vt:lpstr>Cleaning and Transforming Data</vt:lpstr>
      <vt:lpstr>Cleaning Data</vt:lpstr>
      <vt:lpstr>Exploratory Data Analysis</vt:lpstr>
      <vt:lpstr>Variable Name Choices</vt:lpstr>
      <vt:lpstr>Dates in R</vt:lpstr>
      <vt:lpstr>Analysis of Text Data</vt:lpstr>
      <vt:lpstr>Regular Expressions</vt:lpstr>
      <vt:lpstr>More Metacharacters</vt:lpstr>
      <vt:lpstr>PowerPoint Presentation</vt:lpstr>
      <vt:lpstr>Data Frame Manipulation with dplyr</vt:lpstr>
      <vt:lpstr>filter( )</vt:lpstr>
      <vt:lpstr>select( )</vt:lpstr>
      <vt:lpstr>mutate( )</vt:lpstr>
      <vt:lpstr>arrange( )</vt:lpstr>
      <vt:lpstr>summarize( )</vt:lpstr>
      <vt:lpstr>Joining Data Frames</vt:lpstr>
      <vt:lpstr>left_join( )</vt:lpstr>
      <vt:lpstr>right_join( )</vt:lpstr>
      <vt:lpstr>inner_join( )</vt:lpstr>
      <vt:lpstr>full_join( )</vt:lpstr>
      <vt:lpstr>Specifying Join Options </vt:lpstr>
      <vt:lpstr>Specifying Join Options </vt:lpstr>
      <vt:lpstr>Specifying Join Options </vt:lpstr>
      <vt:lpstr>Practicum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and R</dc:title>
  <dc:creator>Himes, Blanca</dc:creator>
  <cp:lastModifiedBy>Jesse Chittams</cp:lastModifiedBy>
  <cp:revision>85</cp:revision>
  <dcterms:created xsi:type="dcterms:W3CDTF">2018-08-02T13:55:44Z</dcterms:created>
  <dcterms:modified xsi:type="dcterms:W3CDTF">2018-09-13T18:46:30Z</dcterms:modified>
</cp:coreProperties>
</file>