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handoutMasterIdLst>
    <p:handoutMasterId r:id="rId57"/>
  </p:handoutMasterIdLst>
  <p:sldIdLst>
    <p:sldId id="816" r:id="rId2"/>
    <p:sldId id="841" r:id="rId3"/>
    <p:sldId id="900" r:id="rId4"/>
    <p:sldId id="901" r:id="rId5"/>
    <p:sldId id="902" r:id="rId6"/>
    <p:sldId id="845" r:id="rId7"/>
    <p:sldId id="846" r:id="rId8"/>
    <p:sldId id="847" r:id="rId9"/>
    <p:sldId id="848" r:id="rId10"/>
    <p:sldId id="849" r:id="rId11"/>
    <p:sldId id="850" r:id="rId12"/>
    <p:sldId id="851" r:id="rId13"/>
    <p:sldId id="852" r:id="rId14"/>
    <p:sldId id="853" r:id="rId15"/>
    <p:sldId id="885" r:id="rId16"/>
    <p:sldId id="854" r:id="rId17"/>
    <p:sldId id="886" r:id="rId18"/>
    <p:sldId id="888" r:id="rId19"/>
    <p:sldId id="889" r:id="rId20"/>
    <p:sldId id="890" r:id="rId21"/>
    <p:sldId id="891" r:id="rId22"/>
    <p:sldId id="892" r:id="rId23"/>
    <p:sldId id="893" r:id="rId24"/>
    <p:sldId id="894" r:id="rId25"/>
    <p:sldId id="855" r:id="rId26"/>
    <p:sldId id="856" r:id="rId27"/>
    <p:sldId id="857" r:id="rId28"/>
    <p:sldId id="858" r:id="rId29"/>
    <p:sldId id="859" r:id="rId30"/>
    <p:sldId id="860" r:id="rId31"/>
    <p:sldId id="861" r:id="rId32"/>
    <p:sldId id="862" r:id="rId33"/>
    <p:sldId id="863" r:id="rId34"/>
    <p:sldId id="864" r:id="rId35"/>
    <p:sldId id="895" r:id="rId36"/>
    <p:sldId id="865" r:id="rId37"/>
    <p:sldId id="896" r:id="rId38"/>
    <p:sldId id="897" r:id="rId39"/>
    <p:sldId id="898" r:id="rId40"/>
    <p:sldId id="866" r:id="rId41"/>
    <p:sldId id="868" r:id="rId42"/>
    <p:sldId id="869" r:id="rId43"/>
    <p:sldId id="870" r:id="rId44"/>
    <p:sldId id="871" r:id="rId45"/>
    <p:sldId id="873" r:id="rId46"/>
    <p:sldId id="874" r:id="rId47"/>
    <p:sldId id="899" r:id="rId48"/>
    <p:sldId id="875" r:id="rId49"/>
    <p:sldId id="876" r:id="rId50"/>
    <p:sldId id="877" r:id="rId51"/>
    <p:sldId id="878" r:id="rId52"/>
    <p:sldId id="879" r:id="rId53"/>
    <p:sldId id="880" r:id="rId54"/>
    <p:sldId id="882" r:id="rId55"/>
  </p:sldIdLst>
  <p:sldSz cx="9144000" cy="6858000" type="letter"/>
  <p:notesSz cx="7053263" cy="9356725"/>
  <p:defaultTextStyle>
    <a:defPPr>
      <a:defRPr lang="en-US"/>
    </a:defPPr>
    <a:lvl1pPr algn="l" rtl="0" eaLnBrk="0" fontAlgn="base" hangingPunct="0">
      <a:spcBef>
        <a:spcPct val="0"/>
      </a:spcBef>
      <a:spcAft>
        <a:spcPct val="0"/>
      </a:spcAft>
      <a:defRPr sz="1400" kern="1200">
        <a:solidFill>
          <a:schemeClr val="tx2"/>
        </a:solidFill>
        <a:latin typeface="Arial" charset="0"/>
        <a:ea typeface="ＭＳ Ｐゴシック" charset="-128"/>
        <a:cs typeface="+mn-cs"/>
      </a:defRPr>
    </a:lvl1pPr>
    <a:lvl2pPr marL="457200" algn="l" rtl="0" eaLnBrk="0" fontAlgn="base" hangingPunct="0">
      <a:spcBef>
        <a:spcPct val="0"/>
      </a:spcBef>
      <a:spcAft>
        <a:spcPct val="0"/>
      </a:spcAft>
      <a:defRPr sz="1400" kern="1200">
        <a:solidFill>
          <a:schemeClr val="tx2"/>
        </a:solidFill>
        <a:latin typeface="Arial" charset="0"/>
        <a:ea typeface="ＭＳ Ｐゴシック" charset="-128"/>
        <a:cs typeface="+mn-cs"/>
      </a:defRPr>
    </a:lvl2pPr>
    <a:lvl3pPr marL="914400" algn="l" rtl="0" eaLnBrk="0" fontAlgn="base" hangingPunct="0">
      <a:spcBef>
        <a:spcPct val="0"/>
      </a:spcBef>
      <a:spcAft>
        <a:spcPct val="0"/>
      </a:spcAft>
      <a:defRPr sz="1400" kern="1200">
        <a:solidFill>
          <a:schemeClr val="tx2"/>
        </a:solidFill>
        <a:latin typeface="Arial" charset="0"/>
        <a:ea typeface="ＭＳ Ｐゴシック" charset="-128"/>
        <a:cs typeface="+mn-cs"/>
      </a:defRPr>
    </a:lvl3pPr>
    <a:lvl4pPr marL="1371600" algn="l" rtl="0" eaLnBrk="0" fontAlgn="base" hangingPunct="0">
      <a:spcBef>
        <a:spcPct val="0"/>
      </a:spcBef>
      <a:spcAft>
        <a:spcPct val="0"/>
      </a:spcAft>
      <a:defRPr sz="1400" kern="1200">
        <a:solidFill>
          <a:schemeClr val="tx2"/>
        </a:solidFill>
        <a:latin typeface="Arial" charset="0"/>
        <a:ea typeface="ＭＳ Ｐゴシック" charset="-128"/>
        <a:cs typeface="+mn-cs"/>
      </a:defRPr>
    </a:lvl4pPr>
    <a:lvl5pPr marL="1828800" algn="l" rtl="0" eaLnBrk="0" fontAlgn="base" hangingPunct="0">
      <a:spcBef>
        <a:spcPct val="0"/>
      </a:spcBef>
      <a:spcAft>
        <a:spcPct val="0"/>
      </a:spcAft>
      <a:defRPr sz="1400" kern="1200">
        <a:solidFill>
          <a:schemeClr val="tx2"/>
        </a:solidFill>
        <a:latin typeface="Arial" charset="0"/>
        <a:ea typeface="ＭＳ Ｐゴシック" charset="-128"/>
        <a:cs typeface="+mn-cs"/>
      </a:defRPr>
    </a:lvl5pPr>
    <a:lvl6pPr marL="2286000" algn="l" defTabSz="914400" rtl="0" eaLnBrk="1" latinLnBrk="0" hangingPunct="1">
      <a:defRPr sz="1400" kern="1200">
        <a:solidFill>
          <a:schemeClr val="tx2"/>
        </a:solidFill>
        <a:latin typeface="Arial" charset="0"/>
        <a:ea typeface="ＭＳ Ｐゴシック" charset="-128"/>
        <a:cs typeface="+mn-cs"/>
      </a:defRPr>
    </a:lvl6pPr>
    <a:lvl7pPr marL="2743200" algn="l" defTabSz="914400" rtl="0" eaLnBrk="1" latinLnBrk="0" hangingPunct="1">
      <a:defRPr sz="1400" kern="1200">
        <a:solidFill>
          <a:schemeClr val="tx2"/>
        </a:solidFill>
        <a:latin typeface="Arial" charset="0"/>
        <a:ea typeface="ＭＳ Ｐゴシック" charset="-128"/>
        <a:cs typeface="+mn-cs"/>
      </a:defRPr>
    </a:lvl7pPr>
    <a:lvl8pPr marL="3200400" algn="l" defTabSz="914400" rtl="0" eaLnBrk="1" latinLnBrk="0" hangingPunct="1">
      <a:defRPr sz="1400" kern="1200">
        <a:solidFill>
          <a:schemeClr val="tx2"/>
        </a:solidFill>
        <a:latin typeface="Arial" charset="0"/>
        <a:ea typeface="ＭＳ Ｐゴシック" charset="-128"/>
        <a:cs typeface="+mn-cs"/>
      </a:defRPr>
    </a:lvl8pPr>
    <a:lvl9pPr marL="3657600" algn="l" defTabSz="914400" rtl="0" eaLnBrk="1" latinLnBrk="0" hangingPunct="1">
      <a:defRPr sz="1400" kern="1200">
        <a:solidFill>
          <a:schemeClr val="tx2"/>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8">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useTimings="0">
    <p:present/>
    <p:sldAll/>
    <p:penClr>
      <a:srgbClr val="00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4081"/>
    <a:srgbClr val="00274E"/>
    <a:srgbClr val="002448"/>
    <a:srgbClr val="A30A36"/>
    <a:srgbClr val="C0C0C0"/>
    <a:srgbClr val="003264"/>
    <a:srgbClr val="96969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94583"/>
  </p:normalViewPr>
  <p:slideViewPr>
    <p:cSldViewPr snapToGrid="0">
      <p:cViewPr>
        <p:scale>
          <a:sx n="100" d="100"/>
          <a:sy n="100" d="100"/>
        </p:scale>
        <p:origin x="1672"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2058" y="-84"/>
      </p:cViewPr>
      <p:guideLst>
        <p:guide orient="horz" pos="2948"/>
        <p:guide pos="2222"/>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image" Target="../media/image14.emf"/><Relationship Id="rId2"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3055938" cy="465137"/>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t" anchorCtr="0" compatLnSpc="1">
            <a:prstTxWarp prst="textNoShape">
              <a:avLst/>
            </a:prstTxWarp>
          </a:bodyPr>
          <a:lstStyle>
            <a:lvl1pPr defTabSz="942975" eaLnBrk="0" hangingPunct="0">
              <a:defRPr sz="1000" i="1">
                <a:solidFill>
                  <a:schemeClr val="tx1"/>
                </a:solidFill>
                <a:ea typeface="ＭＳ Ｐゴシック"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3997325" y="1588"/>
            <a:ext cx="3055938" cy="465137"/>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t" anchorCtr="0" compatLnSpc="1">
            <a:prstTxWarp prst="textNoShape">
              <a:avLst/>
            </a:prstTxWarp>
          </a:bodyPr>
          <a:lstStyle>
            <a:lvl1pPr algn="r" defTabSz="942975" eaLnBrk="0" hangingPunct="0">
              <a:defRPr sz="1000" i="1">
                <a:solidFill>
                  <a:schemeClr val="tx1"/>
                </a:solidFill>
                <a:ea typeface="ＭＳ Ｐゴシック"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8890000"/>
            <a:ext cx="3055938" cy="465138"/>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b" anchorCtr="0" compatLnSpc="1">
            <a:prstTxWarp prst="textNoShape">
              <a:avLst/>
            </a:prstTxWarp>
          </a:bodyPr>
          <a:lstStyle>
            <a:lvl1pPr defTabSz="942975" eaLnBrk="0" hangingPunct="0">
              <a:defRPr sz="1000" i="1">
                <a:solidFill>
                  <a:schemeClr val="tx1"/>
                </a:solidFill>
                <a:ea typeface="ＭＳ Ｐゴシック"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3997325" y="8890000"/>
            <a:ext cx="3055938" cy="465138"/>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b" anchorCtr="0" compatLnSpc="1">
            <a:prstTxWarp prst="textNoShape">
              <a:avLst/>
            </a:prstTxWarp>
          </a:bodyPr>
          <a:lstStyle>
            <a:lvl1pPr algn="r" defTabSz="942975" eaLnBrk="0" hangingPunct="0">
              <a:defRPr sz="1000" i="1">
                <a:solidFill>
                  <a:schemeClr val="tx1"/>
                </a:solidFill>
              </a:defRPr>
            </a:lvl1pPr>
          </a:lstStyle>
          <a:p>
            <a:pPr>
              <a:defRPr/>
            </a:pPr>
            <a:fld id="{BAA6A014-0110-3944-8926-5732FE0EE16C}" type="slidenum">
              <a:rPr lang="en-US" altLang="x-none"/>
              <a:pPr>
                <a:defRPr/>
              </a:pPr>
              <a:t>‹#›</a:t>
            </a:fld>
            <a:endParaRPr lang="en-US" altLang="x-none"/>
          </a:p>
        </p:txBody>
      </p:sp>
      <p:sp>
        <p:nvSpPr>
          <p:cNvPr id="4102" name="Rectangle 6"/>
          <p:cNvSpPr>
            <a:spLocks noChangeArrowheads="1"/>
          </p:cNvSpPr>
          <p:nvPr/>
        </p:nvSpPr>
        <p:spPr bwMode="auto">
          <a:xfrm>
            <a:off x="3133725" y="8909050"/>
            <a:ext cx="779463" cy="261938"/>
          </a:xfrm>
          <a:prstGeom prst="rect">
            <a:avLst/>
          </a:prstGeom>
          <a:noFill/>
          <a:ln>
            <a:noFill/>
          </a:ln>
          <a:effectLst/>
          <a:extLst>
            <a:ext uri="{909E8E84-426E-40dd-AFC4-6F175D3DCCD1}"/>
            <a:ext uri="{91240B29-F687-4f45-9708-019B960494DF}"/>
            <a:ext uri="{AF507438-7753-43e0-B8FC-AC1667EBCBE1}"/>
          </a:extLst>
        </p:spPr>
        <p:txBody>
          <a:bodyPr wrap="none" lIns="92589" tIns="47079" rIns="92589" bIns="47079">
            <a:spAutoFit/>
          </a:bodyPr>
          <a:lstStyle>
            <a:lvl1pPr defTabSz="973138" eaLnBrk="0" hangingPunct="0">
              <a:defRPr sz="1400">
                <a:solidFill>
                  <a:schemeClr val="tx2"/>
                </a:solidFill>
                <a:latin typeface="Arial" charset="0"/>
                <a:ea typeface="ＭＳ Ｐゴシック" charset="-128"/>
              </a:defRPr>
            </a:lvl1pPr>
            <a:lvl2pPr marL="742950" indent="-285750" defTabSz="973138" eaLnBrk="0" hangingPunct="0">
              <a:defRPr sz="1400">
                <a:solidFill>
                  <a:schemeClr val="tx2"/>
                </a:solidFill>
                <a:latin typeface="Arial" charset="0"/>
                <a:ea typeface="ＭＳ Ｐゴシック" charset="-128"/>
              </a:defRPr>
            </a:lvl2pPr>
            <a:lvl3pPr marL="1143000" indent="-228600" defTabSz="973138" eaLnBrk="0" hangingPunct="0">
              <a:defRPr sz="1400">
                <a:solidFill>
                  <a:schemeClr val="tx2"/>
                </a:solidFill>
                <a:latin typeface="Arial" charset="0"/>
                <a:ea typeface="ＭＳ Ｐゴシック" charset="-128"/>
              </a:defRPr>
            </a:lvl3pPr>
            <a:lvl4pPr marL="1600200" indent="-228600" defTabSz="973138" eaLnBrk="0" hangingPunct="0">
              <a:defRPr sz="1400">
                <a:solidFill>
                  <a:schemeClr val="tx2"/>
                </a:solidFill>
                <a:latin typeface="Arial" charset="0"/>
                <a:ea typeface="ＭＳ Ｐゴシック" charset="-128"/>
              </a:defRPr>
            </a:lvl4pPr>
            <a:lvl5pPr marL="2057400" indent="-228600" defTabSz="973138" eaLnBrk="0" hangingPunct="0">
              <a:defRPr sz="1400">
                <a:solidFill>
                  <a:schemeClr val="tx2"/>
                </a:solidFill>
                <a:latin typeface="Arial" charset="0"/>
                <a:ea typeface="ＭＳ Ｐゴシック" charset="-128"/>
              </a:defRPr>
            </a:lvl5pPr>
            <a:lvl6pPr marL="2514600" indent="-228600" defTabSz="973138"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73138"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73138"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73138" eaLnBrk="0" fontAlgn="base" hangingPunct="0">
              <a:spcBef>
                <a:spcPct val="0"/>
              </a:spcBef>
              <a:spcAft>
                <a:spcPct val="0"/>
              </a:spcAft>
              <a:defRPr sz="1400">
                <a:solidFill>
                  <a:schemeClr val="tx2"/>
                </a:solidFill>
                <a:latin typeface="Arial" charset="0"/>
                <a:ea typeface="ＭＳ Ｐゴシック" charset="-128"/>
              </a:defRPr>
            </a:lvl9pPr>
          </a:lstStyle>
          <a:p>
            <a:pPr algn="ctr">
              <a:lnSpc>
                <a:spcPct val="90000"/>
              </a:lnSpc>
              <a:defRPr/>
            </a:pPr>
            <a:r>
              <a:rPr lang="en-US" altLang="x-none" sz="1200" smtClean="0">
                <a:solidFill>
                  <a:schemeClr val="tx1"/>
                </a:solidFill>
              </a:rPr>
              <a:t>Page </a:t>
            </a:r>
            <a:fld id="{6063E279-F84F-0143-8B13-92D9C92887E4}" type="slidenum">
              <a:rPr lang="en-US" altLang="x-none" sz="1200" smtClean="0">
                <a:solidFill>
                  <a:schemeClr val="tx1"/>
                </a:solidFill>
              </a:rPr>
              <a:pPr algn="ctr">
                <a:lnSpc>
                  <a:spcPct val="90000"/>
                </a:lnSpc>
                <a:defRPr/>
              </a:pPr>
              <a:t>‹#›</a:t>
            </a:fld>
            <a:endParaRPr lang="en-US" altLang="x-none" sz="1200" smtClean="0">
              <a:solidFill>
                <a:schemeClr val="tx1"/>
              </a:solidFill>
            </a:endParaRP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055938" cy="465137"/>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t" anchorCtr="0" compatLnSpc="1">
            <a:prstTxWarp prst="textNoShape">
              <a:avLst/>
            </a:prstTxWarp>
          </a:bodyPr>
          <a:lstStyle>
            <a:lvl1pPr defTabSz="942975" eaLnBrk="0" hangingPunct="0">
              <a:defRPr sz="1000" i="1">
                <a:solidFill>
                  <a:schemeClr val="tx1"/>
                </a:solidFill>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3997325" y="1588"/>
            <a:ext cx="3055938" cy="465137"/>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t" anchorCtr="0" compatLnSpc="1">
            <a:prstTxWarp prst="textNoShape">
              <a:avLst/>
            </a:prstTxWarp>
          </a:bodyPr>
          <a:lstStyle>
            <a:lvl1pPr algn="r" defTabSz="942975" eaLnBrk="0" hangingPunct="0">
              <a:defRPr sz="1000" i="1">
                <a:solidFill>
                  <a:schemeClr val="tx1"/>
                </a:solidFill>
                <a:ea typeface="ＭＳ Ｐゴシック" charset="0"/>
                <a:cs typeface="+mn-cs"/>
              </a:defRPr>
            </a:lvl1pPr>
          </a:lstStyle>
          <a:p>
            <a:pPr>
              <a:defRPr/>
            </a:pPr>
            <a:endParaRPr lang="en-US"/>
          </a:p>
        </p:txBody>
      </p:sp>
      <p:sp>
        <p:nvSpPr>
          <p:cNvPr id="3076" name="Rectangle 4"/>
          <p:cNvSpPr>
            <a:spLocks noGrp="1" noChangeArrowheads="1"/>
          </p:cNvSpPr>
          <p:nvPr>
            <p:ph type="ftr" sz="quarter" idx="4"/>
          </p:nvPr>
        </p:nvSpPr>
        <p:spPr bwMode="auto">
          <a:xfrm>
            <a:off x="0" y="8890000"/>
            <a:ext cx="3055938" cy="465138"/>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b" anchorCtr="0" compatLnSpc="1">
            <a:prstTxWarp prst="textNoShape">
              <a:avLst/>
            </a:prstTxWarp>
          </a:bodyPr>
          <a:lstStyle>
            <a:lvl1pPr defTabSz="942975" eaLnBrk="0" hangingPunct="0">
              <a:defRPr sz="1000" i="1">
                <a:solidFill>
                  <a:schemeClr val="tx1"/>
                </a:solidFill>
                <a:ea typeface="ＭＳ Ｐゴシック" charset="0"/>
                <a:cs typeface="+mn-cs"/>
              </a:defRPr>
            </a:lvl1pPr>
          </a:lstStyle>
          <a:p>
            <a:pPr>
              <a:defRPr/>
            </a:pPr>
            <a:endParaRPr lang="en-US"/>
          </a:p>
        </p:txBody>
      </p:sp>
      <p:sp>
        <p:nvSpPr>
          <p:cNvPr id="3077" name="Rectangle 5"/>
          <p:cNvSpPr>
            <a:spLocks noGrp="1" noChangeArrowheads="1"/>
          </p:cNvSpPr>
          <p:nvPr>
            <p:ph type="sldNum" sz="quarter" idx="5"/>
          </p:nvPr>
        </p:nvSpPr>
        <p:spPr bwMode="auto">
          <a:xfrm>
            <a:off x="3997325" y="8890000"/>
            <a:ext cx="3055938" cy="465138"/>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18831" tIns="0" rIns="18831" bIns="0" numCol="1" anchor="b" anchorCtr="0" compatLnSpc="1">
            <a:prstTxWarp prst="textNoShape">
              <a:avLst/>
            </a:prstTxWarp>
          </a:bodyPr>
          <a:lstStyle>
            <a:lvl1pPr algn="r" defTabSz="942975" eaLnBrk="0" hangingPunct="0">
              <a:defRPr sz="1000" i="1">
                <a:solidFill>
                  <a:schemeClr val="tx1"/>
                </a:solidFill>
              </a:defRPr>
            </a:lvl1pPr>
          </a:lstStyle>
          <a:p>
            <a:pPr>
              <a:defRPr/>
            </a:pPr>
            <a:fld id="{C82A972E-D83D-E047-9A05-252558BB12EF}" type="slidenum">
              <a:rPr lang="en-US" altLang="x-none"/>
              <a:pPr>
                <a:defRPr/>
              </a:pPr>
              <a:t>‹#›</a:t>
            </a:fld>
            <a:endParaRPr lang="en-US" altLang="x-none"/>
          </a:p>
        </p:txBody>
      </p:sp>
      <p:sp>
        <p:nvSpPr>
          <p:cNvPr id="3078" name="Rectangle 6"/>
          <p:cNvSpPr>
            <a:spLocks noChangeArrowheads="1"/>
          </p:cNvSpPr>
          <p:nvPr/>
        </p:nvSpPr>
        <p:spPr bwMode="auto">
          <a:xfrm>
            <a:off x="3141663" y="8909050"/>
            <a:ext cx="763587" cy="258763"/>
          </a:xfrm>
          <a:prstGeom prst="rect">
            <a:avLst/>
          </a:prstGeom>
          <a:noFill/>
          <a:ln>
            <a:noFill/>
          </a:ln>
          <a:effectLst/>
          <a:extLst>
            <a:ext uri="{909E8E84-426E-40dd-AFC4-6F175D3DCCD1}"/>
            <a:ext uri="{91240B29-F687-4f45-9708-019B960494DF}"/>
            <a:ext uri="{AF507438-7753-43e0-B8FC-AC1667EBCBE1}"/>
          </a:extLst>
        </p:spPr>
        <p:txBody>
          <a:bodyPr wrap="none" lIns="92589" tIns="47079" rIns="92589" bIns="47079">
            <a:spAutoFit/>
          </a:bodyPr>
          <a:lstStyle>
            <a:lvl1pPr defTabSz="973138" eaLnBrk="0" hangingPunct="0">
              <a:defRPr sz="1400">
                <a:solidFill>
                  <a:schemeClr val="tx2"/>
                </a:solidFill>
                <a:latin typeface="Arial" charset="0"/>
                <a:ea typeface="ＭＳ Ｐゴシック" charset="-128"/>
              </a:defRPr>
            </a:lvl1pPr>
            <a:lvl2pPr marL="742950" indent="-285750" defTabSz="973138" eaLnBrk="0" hangingPunct="0">
              <a:defRPr sz="1400">
                <a:solidFill>
                  <a:schemeClr val="tx2"/>
                </a:solidFill>
                <a:latin typeface="Arial" charset="0"/>
                <a:ea typeface="ＭＳ Ｐゴシック" charset="-128"/>
              </a:defRPr>
            </a:lvl2pPr>
            <a:lvl3pPr marL="1143000" indent="-228600" defTabSz="973138" eaLnBrk="0" hangingPunct="0">
              <a:defRPr sz="1400">
                <a:solidFill>
                  <a:schemeClr val="tx2"/>
                </a:solidFill>
                <a:latin typeface="Arial" charset="0"/>
                <a:ea typeface="ＭＳ Ｐゴシック" charset="-128"/>
              </a:defRPr>
            </a:lvl3pPr>
            <a:lvl4pPr marL="1600200" indent="-228600" defTabSz="973138" eaLnBrk="0" hangingPunct="0">
              <a:defRPr sz="1400">
                <a:solidFill>
                  <a:schemeClr val="tx2"/>
                </a:solidFill>
                <a:latin typeface="Arial" charset="0"/>
                <a:ea typeface="ＭＳ Ｐゴシック" charset="-128"/>
              </a:defRPr>
            </a:lvl4pPr>
            <a:lvl5pPr marL="2057400" indent="-228600" defTabSz="973138" eaLnBrk="0" hangingPunct="0">
              <a:defRPr sz="1400">
                <a:solidFill>
                  <a:schemeClr val="tx2"/>
                </a:solidFill>
                <a:latin typeface="Arial" charset="0"/>
                <a:ea typeface="ＭＳ Ｐゴシック" charset="-128"/>
              </a:defRPr>
            </a:lvl5pPr>
            <a:lvl6pPr marL="2514600" indent="-228600" defTabSz="973138"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73138"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73138"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73138" eaLnBrk="0" fontAlgn="base" hangingPunct="0">
              <a:spcBef>
                <a:spcPct val="0"/>
              </a:spcBef>
              <a:spcAft>
                <a:spcPct val="0"/>
              </a:spcAft>
              <a:defRPr sz="1400">
                <a:solidFill>
                  <a:schemeClr val="tx2"/>
                </a:solidFill>
                <a:latin typeface="Arial" charset="0"/>
                <a:ea typeface="ＭＳ Ｐゴシック" charset="-128"/>
              </a:defRPr>
            </a:lvl9pPr>
          </a:lstStyle>
          <a:p>
            <a:pPr algn="ctr">
              <a:lnSpc>
                <a:spcPct val="90000"/>
              </a:lnSpc>
              <a:defRPr/>
            </a:pPr>
            <a:r>
              <a:rPr lang="en-US" altLang="x-none" sz="1200" smtClean="0">
                <a:solidFill>
                  <a:schemeClr val="tx1"/>
                </a:solidFill>
              </a:rPr>
              <a:t>Page </a:t>
            </a:r>
            <a:fld id="{47A08AB5-16E2-E547-B01E-A43A9F698C31}" type="slidenum">
              <a:rPr lang="en-US" altLang="x-none" sz="1200" smtClean="0">
                <a:solidFill>
                  <a:schemeClr val="tx1"/>
                </a:solidFill>
              </a:rPr>
              <a:pPr algn="ctr">
                <a:lnSpc>
                  <a:spcPct val="90000"/>
                </a:lnSpc>
                <a:defRPr/>
              </a:pPr>
              <a:t>‹#›</a:t>
            </a:fld>
            <a:endParaRPr lang="en-US" altLang="x-none" sz="1200" smtClean="0">
              <a:solidFill>
                <a:schemeClr val="tx1"/>
              </a:solidFill>
            </a:endParaRPr>
          </a:p>
        </p:txBody>
      </p:sp>
      <p:sp>
        <p:nvSpPr>
          <p:cNvPr id="3079" name="Rectangle 7"/>
          <p:cNvSpPr>
            <a:spLocks noGrp="1" noRot="1" noChangeAspect="1" noChangeArrowheads="1" noTextEdit="1"/>
          </p:cNvSpPr>
          <p:nvPr>
            <p:ph type="sldImg" idx="2"/>
          </p:nvPr>
        </p:nvSpPr>
        <p:spPr bwMode="auto">
          <a:xfrm>
            <a:off x="1341438" y="5159375"/>
            <a:ext cx="4349750" cy="32623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80" name="Rectangle 8"/>
          <p:cNvSpPr>
            <a:spLocks noGrp="1" noChangeArrowheads="1"/>
          </p:cNvSpPr>
          <p:nvPr>
            <p:ph type="body" sz="quarter" idx="3"/>
          </p:nvPr>
        </p:nvSpPr>
        <p:spPr bwMode="auto">
          <a:xfrm>
            <a:off x="977900" y="476250"/>
            <a:ext cx="5162550" cy="4208463"/>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7297" tIns="51787" rIns="97297" bIns="5178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hf sldNum="0" hdr="0" ftr="0" dt="0"/>
  <p:notesStyle>
    <a:lvl1pPr algn="l" defTabSz="1030288" rtl="0" eaLnBrk="0" fontAlgn="base" hangingPunct="0">
      <a:lnSpc>
        <a:spcPct val="87000"/>
      </a:lnSpc>
      <a:spcBef>
        <a:spcPct val="40000"/>
      </a:spcBef>
      <a:spcAft>
        <a:spcPct val="0"/>
      </a:spcAft>
      <a:defRPr sz="1600" kern="1200">
        <a:solidFill>
          <a:schemeClr val="tx1"/>
        </a:solidFill>
        <a:latin typeface="Arial" charset="0"/>
        <a:ea typeface="ＭＳ Ｐゴシック" charset="0"/>
        <a:cs typeface="ＭＳ Ｐゴシック" charset="0"/>
      </a:defRPr>
    </a:lvl1pPr>
    <a:lvl2pPr marL="484188" algn="l" defTabSz="1030288" rtl="0" eaLnBrk="0" fontAlgn="base" hangingPunct="0">
      <a:lnSpc>
        <a:spcPct val="87000"/>
      </a:lnSpc>
      <a:spcBef>
        <a:spcPct val="40000"/>
      </a:spcBef>
      <a:spcAft>
        <a:spcPct val="0"/>
      </a:spcAft>
      <a:defRPr sz="1200" kern="1200">
        <a:solidFill>
          <a:schemeClr val="tx1"/>
        </a:solidFill>
        <a:latin typeface="Arial" charset="0"/>
        <a:ea typeface="ＭＳ Ｐゴシック" charset="0"/>
        <a:cs typeface="+mn-cs"/>
      </a:defRPr>
    </a:lvl2pPr>
    <a:lvl3pPr marL="971550" algn="l" defTabSz="1030288" rtl="0" eaLnBrk="0" fontAlgn="base" hangingPunct="0">
      <a:lnSpc>
        <a:spcPct val="87000"/>
      </a:lnSpc>
      <a:spcBef>
        <a:spcPct val="40000"/>
      </a:spcBef>
      <a:spcAft>
        <a:spcPct val="0"/>
      </a:spcAft>
      <a:defRPr sz="1200" kern="1200">
        <a:solidFill>
          <a:schemeClr val="tx1"/>
        </a:solidFill>
        <a:latin typeface="Arial" charset="0"/>
        <a:ea typeface="ＭＳ Ｐゴシック" charset="0"/>
        <a:cs typeface="+mn-cs"/>
      </a:defRPr>
    </a:lvl3pPr>
    <a:lvl4pPr marL="1457325" algn="l" defTabSz="1030288" rtl="0" eaLnBrk="0" fontAlgn="base" hangingPunct="0">
      <a:lnSpc>
        <a:spcPct val="87000"/>
      </a:lnSpc>
      <a:spcBef>
        <a:spcPct val="40000"/>
      </a:spcBef>
      <a:spcAft>
        <a:spcPct val="0"/>
      </a:spcAft>
      <a:defRPr sz="1200" kern="1200">
        <a:solidFill>
          <a:schemeClr val="tx1"/>
        </a:solidFill>
        <a:latin typeface="Arial" charset="0"/>
        <a:ea typeface="ＭＳ Ｐゴシック" charset="0"/>
        <a:cs typeface="+mn-cs"/>
      </a:defRPr>
    </a:lvl4pPr>
    <a:lvl5pPr marL="1944688" algn="l" defTabSz="1030288" rtl="0" eaLnBrk="0" fontAlgn="base" hangingPunct="0">
      <a:lnSpc>
        <a:spcPct val="87000"/>
      </a:lnSpc>
      <a:spcBef>
        <a:spcPct val="4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a:ln/>
        </p:spPr>
      </p:sp>
      <p:sp>
        <p:nvSpPr>
          <p:cNvPr id="61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B9801FEE-00DB-EA4E-A558-B9DDF9BD9465}" type="slidenum">
              <a:rPr lang="en-US" altLang="x-none" sz="1000">
                <a:solidFill>
                  <a:schemeClr val="tx1"/>
                </a:solidFill>
                <a:ea typeface="MS PGothic" charset="-128"/>
              </a:rPr>
              <a:pPr/>
              <a:t>22</a:t>
            </a:fld>
            <a:endParaRPr lang="en-US" altLang="x-none" sz="1000">
              <a:solidFill>
                <a:schemeClr val="tx1"/>
              </a:solidFill>
              <a:ea typeface="MS PGothic" charset="-128"/>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MS PGothic"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5EE2ADA2-667E-E04C-8F6A-5F21D5E3C052}" type="slidenum">
              <a:rPr lang="en-US" altLang="x-none" sz="1000">
                <a:solidFill>
                  <a:schemeClr val="tx1"/>
                </a:solidFill>
                <a:ea typeface="MS PGothic" charset="-128"/>
              </a:rPr>
              <a:pPr/>
              <a:t>23</a:t>
            </a:fld>
            <a:endParaRPr lang="en-US" altLang="x-none" sz="1000">
              <a:solidFill>
                <a:schemeClr val="tx1"/>
              </a:solidFill>
              <a:ea typeface="MS PGothic" charset="-128"/>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MS PGothic"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95738" y="8888413"/>
            <a:ext cx="30559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1" tIns="46881" rIns="93761" bIns="46881" anchor="b"/>
          <a:lstStyle>
            <a:lvl1pPr defTabSz="966788" eaLnBrk="0" hangingPunct="0">
              <a:defRPr sz="1400">
                <a:solidFill>
                  <a:schemeClr val="tx2"/>
                </a:solidFill>
                <a:latin typeface="Arial" charset="0"/>
                <a:ea typeface="ＭＳ Ｐゴシック" charset="-128"/>
              </a:defRPr>
            </a:lvl1pPr>
            <a:lvl2pPr marL="742950" indent="-285750" defTabSz="966788" eaLnBrk="0" hangingPunct="0">
              <a:defRPr sz="1400">
                <a:solidFill>
                  <a:schemeClr val="tx2"/>
                </a:solidFill>
                <a:latin typeface="Arial" charset="0"/>
                <a:ea typeface="ＭＳ Ｐゴシック" charset="-128"/>
              </a:defRPr>
            </a:lvl2pPr>
            <a:lvl3pPr marL="1143000" indent="-228600" defTabSz="966788" eaLnBrk="0" hangingPunct="0">
              <a:defRPr sz="1400">
                <a:solidFill>
                  <a:schemeClr val="tx2"/>
                </a:solidFill>
                <a:latin typeface="Arial" charset="0"/>
                <a:ea typeface="ＭＳ Ｐゴシック" charset="-128"/>
              </a:defRPr>
            </a:lvl3pPr>
            <a:lvl4pPr marL="1600200" indent="-228600" defTabSz="966788" eaLnBrk="0" hangingPunct="0">
              <a:defRPr sz="1400">
                <a:solidFill>
                  <a:schemeClr val="tx2"/>
                </a:solidFill>
                <a:latin typeface="Arial" charset="0"/>
                <a:ea typeface="ＭＳ Ｐゴシック" charset="-128"/>
              </a:defRPr>
            </a:lvl4pPr>
            <a:lvl5pPr marL="2057400" indent="-228600" defTabSz="966788" eaLnBrk="0" hangingPunct="0">
              <a:defRPr sz="1400">
                <a:solidFill>
                  <a:schemeClr val="tx2"/>
                </a:solidFill>
                <a:latin typeface="Arial" charset="0"/>
                <a:ea typeface="ＭＳ Ｐゴシック" charset="-128"/>
              </a:defRPr>
            </a:lvl5pPr>
            <a:lvl6pPr marL="2514600" indent="-228600" defTabSz="966788"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66788"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66788"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66788" eaLnBrk="0" fontAlgn="base" hangingPunct="0">
              <a:spcBef>
                <a:spcPct val="0"/>
              </a:spcBef>
              <a:spcAft>
                <a:spcPct val="0"/>
              </a:spcAft>
              <a:defRPr sz="1400">
                <a:solidFill>
                  <a:schemeClr val="tx2"/>
                </a:solidFill>
                <a:latin typeface="Arial" charset="0"/>
                <a:ea typeface="ＭＳ Ｐゴシック" charset="-128"/>
              </a:defRPr>
            </a:lvl9pPr>
          </a:lstStyle>
          <a:p>
            <a:pPr algn="r" eaLnBrk="1" hangingPunct="1"/>
            <a:fld id="{BC690730-8189-204C-A18F-15D54731D21E}" type="slidenum">
              <a:rPr lang="en-US" altLang="x-none" sz="1300">
                <a:solidFill>
                  <a:schemeClr val="tx1"/>
                </a:solidFill>
                <a:ea typeface="MS PGothic" charset="-128"/>
              </a:rPr>
              <a:pPr algn="r" eaLnBrk="1" hangingPunct="1"/>
              <a:t>37</a:t>
            </a:fld>
            <a:endParaRPr lang="en-US" altLang="x-none" sz="1300">
              <a:solidFill>
                <a:schemeClr val="tx1"/>
              </a:solidFill>
              <a:ea typeface="MS PGothic" charset="-128"/>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en-US">
              <a:ea typeface="MS PGothic" charset="0"/>
            </a:endParaRPr>
          </a:p>
        </p:txBody>
      </p:sp>
    </p:spTree>
    <p:extLst>
      <p:ext uri="{BB962C8B-B14F-4D97-AF65-F5344CB8AC3E}">
        <p14:creationId xmlns:p14="http://schemas.microsoft.com/office/powerpoint/2010/main" val="116745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95738" y="8888413"/>
            <a:ext cx="30559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1" tIns="46881" rIns="93761" bIns="46881" anchor="b"/>
          <a:lstStyle>
            <a:lvl1pPr defTabSz="966788" eaLnBrk="0" hangingPunct="0">
              <a:defRPr sz="1400">
                <a:solidFill>
                  <a:schemeClr val="tx2"/>
                </a:solidFill>
                <a:latin typeface="Arial" charset="0"/>
                <a:ea typeface="ＭＳ Ｐゴシック" charset="-128"/>
              </a:defRPr>
            </a:lvl1pPr>
            <a:lvl2pPr marL="742950" indent="-285750" defTabSz="966788" eaLnBrk="0" hangingPunct="0">
              <a:defRPr sz="1400">
                <a:solidFill>
                  <a:schemeClr val="tx2"/>
                </a:solidFill>
                <a:latin typeface="Arial" charset="0"/>
                <a:ea typeface="ＭＳ Ｐゴシック" charset="-128"/>
              </a:defRPr>
            </a:lvl2pPr>
            <a:lvl3pPr marL="1143000" indent="-228600" defTabSz="966788" eaLnBrk="0" hangingPunct="0">
              <a:defRPr sz="1400">
                <a:solidFill>
                  <a:schemeClr val="tx2"/>
                </a:solidFill>
                <a:latin typeface="Arial" charset="0"/>
                <a:ea typeface="ＭＳ Ｐゴシック" charset="-128"/>
              </a:defRPr>
            </a:lvl3pPr>
            <a:lvl4pPr marL="1600200" indent="-228600" defTabSz="966788" eaLnBrk="0" hangingPunct="0">
              <a:defRPr sz="1400">
                <a:solidFill>
                  <a:schemeClr val="tx2"/>
                </a:solidFill>
                <a:latin typeface="Arial" charset="0"/>
                <a:ea typeface="ＭＳ Ｐゴシック" charset="-128"/>
              </a:defRPr>
            </a:lvl4pPr>
            <a:lvl5pPr marL="2057400" indent="-228600" defTabSz="966788" eaLnBrk="0" hangingPunct="0">
              <a:defRPr sz="1400">
                <a:solidFill>
                  <a:schemeClr val="tx2"/>
                </a:solidFill>
                <a:latin typeface="Arial" charset="0"/>
                <a:ea typeface="ＭＳ Ｐゴシック" charset="-128"/>
              </a:defRPr>
            </a:lvl5pPr>
            <a:lvl6pPr marL="2514600" indent="-228600" defTabSz="966788"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66788"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66788"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66788" eaLnBrk="0" fontAlgn="base" hangingPunct="0">
              <a:spcBef>
                <a:spcPct val="0"/>
              </a:spcBef>
              <a:spcAft>
                <a:spcPct val="0"/>
              </a:spcAft>
              <a:defRPr sz="1400">
                <a:solidFill>
                  <a:schemeClr val="tx2"/>
                </a:solidFill>
                <a:latin typeface="Arial" charset="0"/>
                <a:ea typeface="ＭＳ Ｐゴシック" charset="-128"/>
              </a:defRPr>
            </a:lvl9pPr>
          </a:lstStyle>
          <a:p>
            <a:pPr algn="r" eaLnBrk="1" hangingPunct="1"/>
            <a:fld id="{B40964A1-BEB6-7E40-AADA-4D99168CCAAB}" type="slidenum">
              <a:rPr lang="en-US" altLang="x-none" sz="1300">
                <a:solidFill>
                  <a:schemeClr val="tx1"/>
                </a:solidFill>
                <a:ea typeface="MS PGothic" charset="-128"/>
              </a:rPr>
              <a:pPr algn="r" eaLnBrk="1" hangingPunct="1"/>
              <a:t>38</a:t>
            </a:fld>
            <a:endParaRPr lang="en-US" altLang="x-none" sz="1300">
              <a:solidFill>
                <a:schemeClr val="tx1"/>
              </a:solidFill>
              <a:ea typeface="MS PGothic" charset="-128"/>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en-US">
              <a:ea typeface="MS PGothic" charset="0"/>
            </a:endParaRPr>
          </a:p>
        </p:txBody>
      </p:sp>
    </p:spTree>
    <p:extLst>
      <p:ext uri="{BB962C8B-B14F-4D97-AF65-F5344CB8AC3E}">
        <p14:creationId xmlns:p14="http://schemas.microsoft.com/office/powerpoint/2010/main" val="174564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95738" y="8888413"/>
            <a:ext cx="30559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1" tIns="46881" rIns="93761" bIns="46881" anchor="b"/>
          <a:lstStyle>
            <a:lvl1pPr defTabSz="966788" eaLnBrk="0" hangingPunct="0">
              <a:defRPr sz="1400">
                <a:solidFill>
                  <a:schemeClr val="tx2"/>
                </a:solidFill>
                <a:latin typeface="Arial" charset="0"/>
                <a:ea typeface="ＭＳ Ｐゴシック" charset="-128"/>
              </a:defRPr>
            </a:lvl1pPr>
            <a:lvl2pPr marL="742950" indent="-285750" defTabSz="966788" eaLnBrk="0" hangingPunct="0">
              <a:defRPr sz="1400">
                <a:solidFill>
                  <a:schemeClr val="tx2"/>
                </a:solidFill>
                <a:latin typeface="Arial" charset="0"/>
                <a:ea typeface="ＭＳ Ｐゴシック" charset="-128"/>
              </a:defRPr>
            </a:lvl2pPr>
            <a:lvl3pPr marL="1143000" indent="-228600" defTabSz="966788" eaLnBrk="0" hangingPunct="0">
              <a:defRPr sz="1400">
                <a:solidFill>
                  <a:schemeClr val="tx2"/>
                </a:solidFill>
                <a:latin typeface="Arial" charset="0"/>
                <a:ea typeface="ＭＳ Ｐゴシック" charset="-128"/>
              </a:defRPr>
            </a:lvl3pPr>
            <a:lvl4pPr marL="1600200" indent="-228600" defTabSz="966788" eaLnBrk="0" hangingPunct="0">
              <a:defRPr sz="1400">
                <a:solidFill>
                  <a:schemeClr val="tx2"/>
                </a:solidFill>
                <a:latin typeface="Arial" charset="0"/>
                <a:ea typeface="ＭＳ Ｐゴシック" charset="-128"/>
              </a:defRPr>
            </a:lvl4pPr>
            <a:lvl5pPr marL="2057400" indent="-228600" defTabSz="966788" eaLnBrk="0" hangingPunct="0">
              <a:defRPr sz="1400">
                <a:solidFill>
                  <a:schemeClr val="tx2"/>
                </a:solidFill>
                <a:latin typeface="Arial" charset="0"/>
                <a:ea typeface="ＭＳ Ｐゴシック" charset="-128"/>
              </a:defRPr>
            </a:lvl5pPr>
            <a:lvl6pPr marL="2514600" indent="-228600" defTabSz="966788"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66788"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66788"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66788" eaLnBrk="0" fontAlgn="base" hangingPunct="0">
              <a:spcBef>
                <a:spcPct val="0"/>
              </a:spcBef>
              <a:spcAft>
                <a:spcPct val="0"/>
              </a:spcAft>
              <a:defRPr sz="1400">
                <a:solidFill>
                  <a:schemeClr val="tx2"/>
                </a:solidFill>
                <a:latin typeface="Arial" charset="0"/>
                <a:ea typeface="ＭＳ Ｐゴシック" charset="-128"/>
              </a:defRPr>
            </a:lvl9pPr>
          </a:lstStyle>
          <a:p>
            <a:pPr algn="r" eaLnBrk="1" hangingPunct="1"/>
            <a:fld id="{0D9410D7-663F-A54D-9E0C-E0C4F87B3524}" type="slidenum">
              <a:rPr lang="en-US" altLang="x-none" sz="1300">
                <a:solidFill>
                  <a:schemeClr val="tx1"/>
                </a:solidFill>
                <a:ea typeface="MS PGothic" charset="-128"/>
              </a:rPr>
              <a:pPr algn="r" eaLnBrk="1" hangingPunct="1"/>
              <a:t>39</a:t>
            </a:fld>
            <a:endParaRPr lang="en-US" altLang="x-none" sz="1300">
              <a:solidFill>
                <a:schemeClr val="tx1"/>
              </a:solidFill>
              <a:ea typeface="MS PGothic" charset="-128"/>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endParaRPr lang="en-US">
              <a:ea typeface="MS PGothic" charset="0"/>
            </a:endParaRPr>
          </a:p>
        </p:txBody>
      </p:sp>
    </p:spTree>
    <p:extLst>
      <p:ext uri="{BB962C8B-B14F-4D97-AF65-F5344CB8AC3E}">
        <p14:creationId xmlns:p14="http://schemas.microsoft.com/office/powerpoint/2010/main" val="144897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txBox="1">
            <a:spLocks noGrp="1" noChangeArrowheads="1"/>
          </p:cNvSpPr>
          <p:nvPr/>
        </p:nvSpPr>
        <p:spPr bwMode="auto">
          <a:xfrm>
            <a:off x="3970338" y="88312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2" tIns="46586" rIns="93172" bIns="46586" anchor="b"/>
          <a:lstStyle>
            <a:lvl1pPr defTabSz="966788">
              <a:defRPr>
                <a:solidFill>
                  <a:schemeClr val="tx1"/>
                </a:solidFill>
                <a:latin typeface="Tahoma" charset="0"/>
                <a:ea typeface="MS PGothic" charset="-128"/>
              </a:defRPr>
            </a:lvl1pPr>
            <a:lvl2pPr marL="742950" indent="-285750" defTabSz="966788">
              <a:defRPr>
                <a:solidFill>
                  <a:schemeClr val="tx1"/>
                </a:solidFill>
                <a:latin typeface="Tahoma" charset="0"/>
                <a:ea typeface="MS PGothic" charset="-128"/>
              </a:defRPr>
            </a:lvl2pPr>
            <a:lvl3pPr marL="1143000" indent="-228600" defTabSz="966788">
              <a:defRPr>
                <a:solidFill>
                  <a:schemeClr val="tx1"/>
                </a:solidFill>
                <a:latin typeface="Tahoma" charset="0"/>
                <a:ea typeface="MS PGothic" charset="-128"/>
              </a:defRPr>
            </a:lvl3pPr>
            <a:lvl4pPr marL="1600200" indent="-228600" defTabSz="966788">
              <a:defRPr>
                <a:solidFill>
                  <a:schemeClr val="tx1"/>
                </a:solidFill>
                <a:latin typeface="Tahoma" charset="0"/>
                <a:ea typeface="MS PGothic" charset="-128"/>
              </a:defRPr>
            </a:lvl4pPr>
            <a:lvl5pPr marL="2057400" indent="-228600" defTabSz="966788">
              <a:defRPr>
                <a:solidFill>
                  <a:schemeClr val="tx1"/>
                </a:solidFill>
                <a:latin typeface="Tahoma" charset="0"/>
                <a:ea typeface="MS PGothic" charset="-128"/>
              </a:defRPr>
            </a:lvl5pPr>
            <a:lvl6pPr marL="2514600" indent="-228600" defTabSz="966788" eaLnBrk="0" fontAlgn="base" hangingPunct="0">
              <a:spcBef>
                <a:spcPct val="0"/>
              </a:spcBef>
              <a:spcAft>
                <a:spcPct val="0"/>
              </a:spcAft>
              <a:defRPr>
                <a:solidFill>
                  <a:schemeClr val="tx1"/>
                </a:solidFill>
                <a:latin typeface="Tahoma" charset="0"/>
                <a:ea typeface="MS PGothic" charset="-128"/>
              </a:defRPr>
            </a:lvl6pPr>
            <a:lvl7pPr marL="2971800" indent="-228600" defTabSz="966788" eaLnBrk="0" fontAlgn="base" hangingPunct="0">
              <a:spcBef>
                <a:spcPct val="0"/>
              </a:spcBef>
              <a:spcAft>
                <a:spcPct val="0"/>
              </a:spcAft>
              <a:defRPr>
                <a:solidFill>
                  <a:schemeClr val="tx1"/>
                </a:solidFill>
                <a:latin typeface="Tahoma" charset="0"/>
                <a:ea typeface="MS PGothic" charset="-128"/>
              </a:defRPr>
            </a:lvl7pPr>
            <a:lvl8pPr marL="3429000" indent="-228600" defTabSz="966788" eaLnBrk="0" fontAlgn="base" hangingPunct="0">
              <a:spcBef>
                <a:spcPct val="0"/>
              </a:spcBef>
              <a:spcAft>
                <a:spcPct val="0"/>
              </a:spcAft>
              <a:defRPr>
                <a:solidFill>
                  <a:schemeClr val="tx1"/>
                </a:solidFill>
                <a:latin typeface="Tahoma" charset="0"/>
                <a:ea typeface="MS PGothic" charset="-128"/>
              </a:defRPr>
            </a:lvl8pPr>
            <a:lvl9pPr marL="3886200" indent="-228600" defTabSz="966788" eaLnBrk="0" fontAlgn="base" hangingPunct="0">
              <a:spcBef>
                <a:spcPct val="0"/>
              </a:spcBef>
              <a:spcAft>
                <a:spcPct val="0"/>
              </a:spcAft>
              <a:defRPr>
                <a:solidFill>
                  <a:schemeClr val="tx1"/>
                </a:solidFill>
                <a:latin typeface="Tahoma" charset="0"/>
                <a:ea typeface="MS PGothic" charset="-128"/>
              </a:defRPr>
            </a:lvl9pPr>
          </a:lstStyle>
          <a:p>
            <a:pPr algn="r" eaLnBrk="1" hangingPunct="1"/>
            <a:fld id="{C795B376-19F9-4E44-92CE-192E2C583127}" type="slidenum">
              <a:rPr lang="en-US" altLang="en-US" sz="1300">
                <a:latin typeface="Arial" charset="0"/>
              </a:rPr>
              <a:pPr algn="r" eaLnBrk="1" hangingPunct="1"/>
              <a:t>47</a:t>
            </a:fld>
            <a:endParaRPr lang="en-US" altLang="en-US" sz="1300">
              <a:latin typeface="Arial" charset="0"/>
            </a:endParaRPr>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latin typeface="Arial" charset="0"/>
              <a:ea typeface="MS PGothic" charset="-128"/>
            </a:endParaRPr>
          </a:p>
        </p:txBody>
      </p:sp>
    </p:spTree>
    <p:extLst>
      <p:ext uri="{BB962C8B-B14F-4D97-AF65-F5344CB8AC3E}">
        <p14:creationId xmlns:p14="http://schemas.microsoft.com/office/powerpoint/2010/main" val="190749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lnSpc>
                <a:spcPct val="87000"/>
              </a:lnSpc>
              <a:spcBef>
                <a:spcPct val="40000"/>
              </a:spcBef>
              <a:defRPr sz="1600">
                <a:solidFill>
                  <a:schemeClr val="tx1"/>
                </a:solidFill>
                <a:latin typeface="Arial" charset="0"/>
                <a:ea typeface="ＭＳ Ｐゴシック" charset="-128"/>
              </a:defRPr>
            </a:lvl1pPr>
            <a:lvl2pPr marL="742950" indent="-285750" defTabSz="942975">
              <a:lnSpc>
                <a:spcPct val="87000"/>
              </a:lnSpc>
              <a:spcBef>
                <a:spcPct val="40000"/>
              </a:spcBef>
              <a:defRPr sz="1200">
                <a:solidFill>
                  <a:schemeClr val="tx1"/>
                </a:solidFill>
                <a:latin typeface="Arial" charset="0"/>
                <a:ea typeface="ＭＳ Ｐゴシック" charset="-128"/>
              </a:defRPr>
            </a:lvl2pPr>
            <a:lvl3pPr marL="1143000" indent="-228600" defTabSz="942975">
              <a:lnSpc>
                <a:spcPct val="87000"/>
              </a:lnSpc>
              <a:spcBef>
                <a:spcPct val="40000"/>
              </a:spcBef>
              <a:defRPr sz="1200">
                <a:solidFill>
                  <a:schemeClr val="tx1"/>
                </a:solidFill>
                <a:latin typeface="Arial" charset="0"/>
                <a:ea typeface="ＭＳ Ｐゴシック" charset="-128"/>
              </a:defRPr>
            </a:lvl3pPr>
            <a:lvl4pPr marL="1600200" indent="-228600" defTabSz="942975">
              <a:lnSpc>
                <a:spcPct val="87000"/>
              </a:lnSpc>
              <a:spcBef>
                <a:spcPct val="40000"/>
              </a:spcBef>
              <a:defRPr sz="1200">
                <a:solidFill>
                  <a:schemeClr val="tx1"/>
                </a:solidFill>
                <a:latin typeface="Arial" charset="0"/>
                <a:ea typeface="ＭＳ Ｐゴシック" charset="-128"/>
              </a:defRPr>
            </a:lvl4pPr>
            <a:lvl5pPr marL="2057400" indent="-228600" defTabSz="942975">
              <a:lnSpc>
                <a:spcPct val="87000"/>
              </a:lnSpc>
              <a:spcBef>
                <a:spcPct val="40000"/>
              </a:spcBef>
              <a:defRPr sz="1200">
                <a:solidFill>
                  <a:schemeClr val="tx1"/>
                </a:solidFill>
                <a:latin typeface="Arial" charset="0"/>
                <a:ea typeface="ＭＳ Ｐゴシック" charset="-128"/>
              </a:defRPr>
            </a:lvl5pPr>
            <a:lvl6pPr marL="25146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6pPr>
            <a:lvl7pPr marL="29718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7pPr>
            <a:lvl8pPr marL="34290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8pPr>
            <a:lvl9pPr marL="38862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9pPr>
          </a:lstStyle>
          <a:p>
            <a:pPr>
              <a:lnSpc>
                <a:spcPct val="100000"/>
              </a:lnSpc>
              <a:spcBef>
                <a:spcPct val="0"/>
              </a:spcBef>
            </a:pPr>
            <a:fld id="{8663BEAA-F727-254C-8B98-8104BD26CB15}" type="slidenum">
              <a:rPr lang="en-US" altLang="x-none" sz="1000"/>
              <a:pPr>
                <a:lnSpc>
                  <a:spcPct val="100000"/>
                </a:lnSpc>
                <a:spcBef>
                  <a:spcPct val="0"/>
                </a:spcBef>
              </a:pPr>
              <a:t>53</a:t>
            </a:fld>
            <a:endParaRPr lang="en-US" altLang="x-none" sz="100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Either R or r used to denote correlation coefficient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ln/>
        </p:spPr>
      </p:sp>
      <p:sp>
        <p:nvSpPr>
          <p:cNvPr id="81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ea typeface="ＭＳ Ｐゴシック" charset="-128"/>
            </a:endParaRPr>
          </a:p>
        </p:txBody>
      </p:sp>
      <p:sp>
        <p:nvSpPr>
          <p:cNvPr id="81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lnSpc>
                <a:spcPct val="87000"/>
              </a:lnSpc>
              <a:spcBef>
                <a:spcPct val="40000"/>
              </a:spcBef>
              <a:defRPr sz="1600">
                <a:solidFill>
                  <a:schemeClr val="tx1"/>
                </a:solidFill>
                <a:latin typeface="Arial" charset="0"/>
                <a:ea typeface="ＭＳ Ｐゴシック" charset="-128"/>
              </a:defRPr>
            </a:lvl1pPr>
            <a:lvl2pPr marL="742950" indent="-285750" defTabSz="942975">
              <a:lnSpc>
                <a:spcPct val="87000"/>
              </a:lnSpc>
              <a:spcBef>
                <a:spcPct val="40000"/>
              </a:spcBef>
              <a:defRPr sz="1200">
                <a:solidFill>
                  <a:schemeClr val="tx1"/>
                </a:solidFill>
                <a:latin typeface="Arial" charset="0"/>
                <a:ea typeface="ＭＳ Ｐゴシック" charset="-128"/>
              </a:defRPr>
            </a:lvl2pPr>
            <a:lvl3pPr marL="1143000" indent="-228600" defTabSz="942975">
              <a:lnSpc>
                <a:spcPct val="87000"/>
              </a:lnSpc>
              <a:spcBef>
                <a:spcPct val="40000"/>
              </a:spcBef>
              <a:defRPr sz="1200">
                <a:solidFill>
                  <a:schemeClr val="tx1"/>
                </a:solidFill>
                <a:latin typeface="Arial" charset="0"/>
                <a:ea typeface="ＭＳ Ｐゴシック" charset="-128"/>
              </a:defRPr>
            </a:lvl3pPr>
            <a:lvl4pPr marL="1600200" indent="-228600" defTabSz="942975">
              <a:lnSpc>
                <a:spcPct val="87000"/>
              </a:lnSpc>
              <a:spcBef>
                <a:spcPct val="40000"/>
              </a:spcBef>
              <a:defRPr sz="1200">
                <a:solidFill>
                  <a:schemeClr val="tx1"/>
                </a:solidFill>
                <a:latin typeface="Arial" charset="0"/>
                <a:ea typeface="ＭＳ Ｐゴシック" charset="-128"/>
              </a:defRPr>
            </a:lvl4pPr>
            <a:lvl5pPr marL="2057400" indent="-228600" defTabSz="942975">
              <a:lnSpc>
                <a:spcPct val="87000"/>
              </a:lnSpc>
              <a:spcBef>
                <a:spcPct val="40000"/>
              </a:spcBef>
              <a:defRPr sz="1200">
                <a:solidFill>
                  <a:schemeClr val="tx1"/>
                </a:solidFill>
                <a:latin typeface="Arial" charset="0"/>
                <a:ea typeface="ＭＳ Ｐゴシック" charset="-128"/>
              </a:defRPr>
            </a:lvl5pPr>
            <a:lvl6pPr marL="25146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6pPr>
            <a:lvl7pPr marL="29718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7pPr>
            <a:lvl8pPr marL="34290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8pPr>
            <a:lvl9pPr marL="38862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9pPr>
          </a:lstStyle>
          <a:p>
            <a:pPr>
              <a:lnSpc>
                <a:spcPct val="100000"/>
              </a:lnSpc>
              <a:spcBef>
                <a:spcPct val="0"/>
              </a:spcBef>
            </a:pPr>
            <a:fld id="{0D1470D5-2E64-6847-898F-FBB220B4A5CA}" type="slidenum">
              <a:rPr lang="en-US" altLang="x-none" sz="1000"/>
              <a:pPr>
                <a:lnSpc>
                  <a:spcPct val="100000"/>
                </a:lnSpc>
                <a:spcBef>
                  <a:spcPct val="0"/>
                </a:spcBef>
              </a:pPr>
              <a:t>2</a:t>
            </a:fld>
            <a:endParaRPr lang="en-US" altLang="x-none"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ln/>
        </p:spPr>
      </p:sp>
      <p:sp>
        <p:nvSpPr>
          <p:cNvPr id="81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ea typeface="ＭＳ Ｐゴシック" charset="-128"/>
            </a:endParaRPr>
          </a:p>
        </p:txBody>
      </p:sp>
      <p:sp>
        <p:nvSpPr>
          <p:cNvPr id="81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lnSpc>
                <a:spcPct val="87000"/>
              </a:lnSpc>
              <a:spcBef>
                <a:spcPct val="40000"/>
              </a:spcBef>
              <a:defRPr sz="1600">
                <a:solidFill>
                  <a:schemeClr val="tx1"/>
                </a:solidFill>
                <a:latin typeface="Arial" charset="0"/>
                <a:ea typeface="ＭＳ Ｐゴシック" charset="-128"/>
              </a:defRPr>
            </a:lvl1pPr>
            <a:lvl2pPr marL="742950" indent="-285750" defTabSz="942975">
              <a:lnSpc>
                <a:spcPct val="87000"/>
              </a:lnSpc>
              <a:spcBef>
                <a:spcPct val="40000"/>
              </a:spcBef>
              <a:defRPr sz="1200">
                <a:solidFill>
                  <a:schemeClr val="tx1"/>
                </a:solidFill>
                <a:latin typeface="Arial" charset="0"/>
                <a:ea typeface="ＭＳ Ｐゴシック" charset="-128"/>
              </a:defRPr>
            </a:lvl2pPr>
            <a:lvl3pPr marL="1143000" indent="-228600" defTabSz="942975">
              <a:lnSpc>
                <a:spcPct val="87000"/>
              </a:lnSpc>
              <a:spcBef>
                <a:spcPct val="40000"/>
              </a:spcBef>
              <a:defRPr sz="1200">
                <a:solidFill>
                  <a:schemeClr val="tx1"/>
                </a:solidFill>
                <a:latin typeface="Arial" charset="0"/>
                <a:ea typeface="ＭＳ Ｐゴシック" charset="-128"/>
              </a:defRPr>
            </a:lvl3pPr>
            <a:lvl4pPr marL="1600200" indent="-228600" defTabSz="942975">
              <a:lnSpc>
                <a:spcPct val="87000"/>
              </a:lnSpc>
              <a:spcBef>
                <a:spcPct val="40000"/>
              </a:spcBef>
              <a:defRPr sz="1200">
                <a:solidFill>
                  <a:schemeClr val="tx1"/>
                </a:solidFill>
                <a:latin typeface="Arial" charset="0"/>
                <a:ea typeface="ＭＳ Ｐゴシック" charset="-128"/>
              </a:defRPr>
            </a:lvl4pPr>
            <a:lvl5pPr marL="2057400" indent="-228600" defTabSz="942975">
              <a:lnSpc>
                <a:spcPct val="87000"/>
              </a:lnSpc>
              <a:spcBef>
                <a:spcPct val="40000"/>
              </a:spcBef>
              <a:defRPr sz="1200">
                <a:solidFill>
                  <a:schemeClr val="tx1"/>
                </a:solidFill>
                <a:latin typeface="Arial" charset="0"/>
                <a:ea typeface="ＭＳ Ｐゴシック" charset="-128"/>
              </a:defRPr>
            </a:lvl5pPr>
            <a:lvl6pPr marL="25146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6pPr>
            <a:lvl7pPr marL="29718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7pPr>
            <a:lvl8pPr marL="34290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8pPr>
            <a:lvl9pPr marL="38862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9pPr>
          </a:lstStyle>
          <a:p>
            <a:pPr>
              <a:lnSpc>
                <a:spcPct val="100000"/>
              </a:lnSpc>
              <a:spcBef>
                <a:spcPct val="0"/>
              </a:spcBef>
            </a:pPr>
            <a:fld id="{0D1470D5-2E64-6847-898F-FBB220B4A5CA}" type="slidenum">
              <a:rPr lang="en-US" altLang="x-none" sz="1000"/>
              <a:pPr>
                <a:lnSpc>
                  <a:spcPct val="100000"/>
                </a:lnSpc>
                <a:spcBef>
                  <a:spcPct val="0"/>
                </a:spcBef>
              </a:pPr>
              <a:t>3</a:t>
            </a:fld>
            <a:endParaRPr lang="en-US" altLang="x-none" sz="1000"/>
          </a:p>
        </p:txBody>
      </p:sp>
    </p:spTree>
    <p:extLst>
      <p:ext uri="{BB962C8B-B14F-4D97-AF65-F5344CB8AC3E}">
        <p14:creationId xmlns:p14="http://schemas.microsoft.com/office/powerpoint/2010/main" val="1843863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8313" eaLnBrk="1" hangingPunct="1">
              <a:lnSpc>
                <a:spcPct val="100000"/>
              </a:lnSpc>
              <a:spcBef>
                <a:spcPct val="0"/>
              </a:spcBef>
            </a:pPr>
            <a:r>
              <a:rPr lang="en-US" altLang="x-none" sz="1200">
                <a:ea typeface="ＭＳ Ｐゴシック" charset="-128"/>
              </a:rPr>
              <a:t>Frequency Table: Cohort study of patients 65 and older</a:t>
            </a:r>
          </a:p>
          <a:p>
            <a:pPr defTabSz="468313"/>
            <a:endParaRPr lang="en-US" altLang="x-none">
              <a:ea typeface="ＭＳ Ｐゴシック" charset="-128"/>
            </a:endParaRPr>
          </a:p>
        </p:txBody>
      </p:sp>
      <p:sp>
        <p:nvSpPr>
          <p:cNvPr id="143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lnSpc>
                <a:spcPct val="87000"/>
              </a:lnSpc>
              <a:spcBef>
                <a:spcPct val="40000"/>
              </a:spcBef>
              <a:defRPr sz="1600">
                <a:solidFill>
                  <a:schemeClr val="tx1"/>
                </a:solidFill>
                <a:latin typeface="Arial" charset="0"/>
                <a:ea typeface="ＭＳ Ｐゴシック" charset="-128"/>
              </a:defRPr>
            </a:lvl1pPr>
            <a:lvl2pPr marL="742950" indent="-285750" defTabSz="942975">
              <a:lnSpc>
                <a:spcPct val="87000"/>
              </a:lnSpc>
              <a:spcBef>
                <a:spcPct val="40000"/>
              </a:spcBef>
              <a:defRPr sz="1200">
                <a:solidFill>
                  <a:schemeClr val="tx1"/>
                </a:solidFill>
                <a:latin typeface="Arial" charset="0"/>
                <a:ea typeface="ＭＳ Ｐゴシック" charset="-128"/>
              </a:defRPr>
            </a:lvl2pPr>
            <a:lvl3pPr marL="1143000" indent="-228600" defTabSz="942975">
              <a:lnSpc>
                <a:spcPct val="87000"/>
              </a:lnSpc>
              <a:spcBef>
                <a:spcPct val="40000"/>
              </a:spcBef>
              <a:defRPr sz="1200">
                <a:solidFill>
                  <a:schemeClr val="tx1"/>
                </a:solidFill>
                <a:latin typeface="Arial" charset="0"/>
                <a:ea typeface="ＭＳ Ｐゴシック" charset="-128"/>
              </a:defRPr>
            </a:lvl3pPr>
            <a:lvl4pPr marL="1600200" indent="-228600" defTabSz="942975">
              <a:lnSpc>
                <a:spcPct val="87000"/>
              </a:lnSpc>
              <a:spcBef>
                <a:spcPct val="40000"/>
              </a:spcBef>
              <a:defRPr sz="1200">
                <a:solidFill>
                  <a:schemeClr val="tx1"/>
                </a:solidFill>
                <a:latin typeface="Arial" charset="0"/>
                <a:ea typeface="ＭＳ Ｐゴシック" charset="-128"/>
              </a:defRPr>
            </a:lvl4pPr>
            <a:lvl5pPr marL="2057400" indent="-228600" defTabSz="942975">
              <a:lnSpc>
                <a:spcPct val="87000"/>
              </a:lnSpc>
              <a:spcBef>
                <a:spcPct val="40000"/>
              </a:spcBef>
              <a:defRPr sz="1200">
                <a:solidFill>
                  <a:schemeClr val="tx1"/>
                </a:solidFill>
                <a:latin typeface="Arial" charset="0"/>
                <a:ea typeface="ＭＳ Ｐゴシック" charset="-128"/>
              </a:defRPr>
            </a:lvl5pPr>
            <a:lvl6pPr marL="25146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6pPr>
            <a:lvl7pPr marL="29718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7pPr>
            <a:lvl8pPr marL="34290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8pPr>
            <a:lvl9pPr marL="3886200" indent="-228600" defTabSz="942975" eaLnBrk="0" fontAlgn="base" hangingPunct="0">
              <a:lnSpc>
                <a:spcPct val="87000"/>
              </a:lnSpc>
              <a:spcBef>
                <a:spcPct val="40000"/>
              </a:spcBef>
              <a:spcAft>
                <a:spcPct val="0"/>
              </a:spcAft>
              <a:defRPr sz="1200">
                <a:solidFill>
                  <a:schemeClr val="tx1"/>
                </a:solidFill>
                <a:latin typeface="Arial" charset="0"/>
                <a:ea typeface="ＭＳ Ｐゴシック" charset="-128"/>
              </a:defRPr>
            </a:lvl9pPr>
          </a:lstStyle>
          <a:p>
            <a:pPr>
              <a:lnSpc>
                <a:spcPct val="100000"/>
              </a:lnSpc>
              <a:spcBef>
                <a:spcPct val="0"/>
              </a:spcBef>
            </a:pPr>
            <a:fld id="{B5E66DB2-EE26-B249-8B6D-338D1335A281}" type="slidenum">
              <a:rPr lang="en-US" altLang="x-none" sz="1000"/>
              <a:pPr>
                <a:lnSpc>
                  <a:spcPct val="100000"/>
                </a:lnSpc>
                <a:spcBef>
                  <a:spcPct val="0"/>
                </a:spcBef>
              </a:pPr>
              <a:t>9</a:t>
            </a:fld>
            <a:endParaRPr lang="en-US" altLang="x-none"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04BCD9F0-D620-F644-AC44-91C3B7C3B5BF}" type="slidenum">
              <a:rPr lang="en-US" altLang="x-none" sz="1200">
                <a:solidFill>
                  <a:schemeClr val="tx1"/>
                </a:solidFill>
                <a:ea typeface="MS PGothic" charset="-128"/>
              </a:rPr>
              <a:pPr/>
              <a:t>17</a:t>
            </a:fld>
            <a:endParaRPr lang="en-US" altLang="x-none" sz="1200">
              <a:solidFill>
                <a:schemeClr val="tx1"/>
              </a:solidFill>
              <a:ea typeface="MS PGothic" charset="-128"/>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D56728A9-B9EF-A844-8E03-80F2D4276BFA}" type="slidenum">
              <a:rPr lang="en-US" altLang="x-none" sz="1000">
                <a:solidFill>
                  <a:schemeClr val="tx1"/>
                </a:solidFill>
                <a:ea typeface="MS PGothic" charset="-128"/>
              </a:rPr>
              <a:pPr/>
              <a:t>18</a:t>
            </a:fld>
            <a:endParaRPr lang="en-US" altLang="x-none" sz="1000">
              <a:solidFill>
                <a:schemeClr val="tx1"/>
              </a:solidFill>
              <a:ea typeface="MS PGothic" charset="-128"/>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MS PGothic"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B7860EDF-EDC0-9D49-8E5E-A1FE083548CB}" type="slidenum">
              <a:rPr lang="en-US" altLang="x-none" sz="1000">
                <a:solidFill>
                  <a:schemeClr val="tx1"/>
                </a:solidFill>
                <a:ea typeface="MS PGothic" charset="-128"/>
              </a:rPr>
              <a:pPr/>
              <a:t>19</a:t>
            </a:fld>
            <a:endParaRPr lang="en-US" altLang="x-none" sz="1000">
              <a:solidFill>
                <a:schemeClr val="tx1"/>
              </a:solidFill>
              <a:ea typeface="MS PGothic" charset="-128"/>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MS PGothic"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0E2A8139-B3AC-7F4A-B2A5-A0B4C61B1E34}" type="slidenum">
              <a:rPr lang="en-US" altLang="x-none" sz="1000">
                <a:solidFill>
                  <a:schemeClr val="tx1"/>
                </a:solidFill>
                <a:ea typeface="MS PGothic" charset="-128"/>
              </a:rPr>
              <a:pPr/>
              <a:t>20</a:t>
            </a:fld>
            <a:endParaRPr lang="en-US" altLang="x-none" sz="1000">
              <a:solidFill>
                <a:schemeClr val="tx1"/>
              </a:solidFill>
              <a:ea typeface="MS PGothic" charset="-128"/>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MS PGothic"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1400">
                <a:solidFill>
                  <a:schemeClr val="tx2"/>
                </a:solidFill>
                <a:latin typeface="Arial" charset="0"/>
                <a:ea typeface="ＭＳ Ｐゴシック" charset="-128"/>
              </a:defRPr>
            </a:lvl1pPr>
            <a:lvl2pPr marL="742950" indent="-285750" defTabSz="942975">
              <a:defRPr sz="1400">
                <a:solidFill>
                  <a:schemeClr val="tx2"/>
                </a:solidFill>
                <a:latin typeface="Arial" charset="0"/>
                <a:ea typeface="ＭＳ Ｐゴシック" charset="-128"/>
              </a:defRPr>
            </a:lvl2pPr>
            <a:lvl3pPr marL="1143000" indent="-228600" defTabSz="942975">
              <a:defRPr sz="1400">
                <a:solidFill>
                  <a:schemeClr val="tx2"/>
                </a:solidFill>
                <a:latin typeface="Arial" charset="0"/>
                <a:ea typeface="ＭＳ Ｐゴシック" charset="-128"/>
              </a:defRPr>
            </a:lvl3pPr>
            <a:lvl4pPr marL="1600200" indent="-228600" defTabSz="942975">
              <a:defRPr sz="1400">
                <a:solidFill>
                  <a:schemeClr val="tx2"/>
                </a:solidFill>
                <a:latin typeface="Arial" charset="0"/>
                <a:ea typeface="ＭＳ Ｐゴシック" charset="-128"/>
              </a:defRPr>
            </a:lvl4pPr>
            <a:lvl5pPr marL="2057400" indent="-228600" defTabSz="942975">
              <a:defRPr sz="1400">
                <a:solidFill>
                  <a:schemeClr val="tx2"/>
                </a:solidFill>
                <a:latin typeface="Arial" charset="0"/>
                <a:ea typeface="ＭＳ Ｐゴシック" charset="-128"/>
              </a:defRPr>
            </a:lvl5pPr>
            <a:lvl6pPr marL="2514600" indent="-228600" defTabSz="942975"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42975"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42975"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42975" eaLnBrk="0" fontAlgn="base" hangingPunct="0">
              <a:spcBef>
                <a:spcPct val="0"/>
              </a:spcBef>
              <a:spcAft>
                <a:spcPct val="0"/>
              </a:spcAft>
              <a:defRPr sz="1400">
                <a:solidFill>
                  <a:schemeClr val="tx2"/>
                </a:solidFill>
                <a:latin typeface="Arial" charset="0"/>
                <a:ea typeface="ＭＳ Ｐゴシック" charset="-128"/>
              </a:defRPr>
            </a:lvl9pPr>
          </a:lstStyle>
          <a:p>
            <a:fld id="{8C408527-2B7A-3C49-A3A7-5132385A235C}" type="slidenum">
              <a:rPr lang="en-US" altLang="x-none" sz="1000">
                <a:solidFill>
                  <a:schemeClr val="tx1"/>
                </a:solidFill>
                <a:ea typeface="MS PGothic" charset="-128"/>
              </a:rPr>
              <a:pPr/>
              <a:t>21</a:t>
            </a:fld>
            <a:endParaRPr lang="en-US" altLang="x-none" sz="1000">
              <a:solidFill>
                <a:schemeClr val="tx1"/>
              </a:solidFill>
              <a:ea typeface="MS PGothic" charset="-128"/>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x-none" altLang="x-none">
              <a:ea typeface="MS PGothic"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2767013" y="6564313"/>
            <a:ext cx="25130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48" tIns="48825" rIns="97648" bIns="48825">
            <a:spAutoFit/>
          </a:bodyPr>
          <a:lstStyle>
            <a:lvl1pPr defTabSz="969963">
              <a:defRPr sz="1400">
                <a:solidFill>
                  <a:schemeClr val="tx2"/>
                </a:solidFill>
                <a:latin typeface="Arial" charset="0"/>
                <a:ea typeface="ＭＳ Ｐゴシック" charset="-128"/>
              </a:defRPr>
            </a:lvl1pPr>
            <a:lvl2pPr marL="742950" indent="-285750" defTabSz="969963">
              <a:defRPr sz="1400">
                <a:solidFill>
                  <a:schemeClr val="tx2"/>
                </a:solidFill>
                <a:latin typeface="Arial" charset="0"/>
                <a:ea typeface="ＭＳ Ｐゴシック" charset="-128"/>
              </a:defRPr>
            </a:lvl2pPr>
            <a:lvl3pPr marL="1143000" indent="-228600" defTabSz="969963">
              <a:defRPr sz="1400">
                <a:solidFill>
                  <a:schemeClr val="tx2"/>
                </a:solidFill>
                <a:latin typeface="Arial" charset="0"/>
                <a:ea typeface="ＭＳ Ｐゴシック" charset="-128"/>
              </a:defRPr>
            </a:lvl3pPr>
            <a:lvl4pPr marL="1600200" indent="-228600" defTabSz="969963">
              <a:defRPr sz="1400">
                <a:solidFill>
                  <a:schemeClr val="tx2"/>
                </a:solidFill>
                <a:latin typeface="Arial" charset="0"/>
                <a:ea typeface="ＭＳ Ｐゴシック" charset="-128"/>
              </a:defRPr>
            </a:lvl4pPr>
            <a:lvl5pPr marL="2057400" indent="-228600" defTabSz="969963">
              <a:defRPr sz="1400">
                <a:solidFill>
                  <a:schemeClr val="tx2"/>
                </a:solidFill>
                <a:latin typeface="Arial" charset="0"/>
                <a:ea typeface="ＭＳ Ｐゴシック" charset="-128"/>
              </a:defRPr>
            </a:lvl5pPr>
            <a:lvl6pPr marL="2514600" indent="-228600" defTabSz="969963"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69963"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69963"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69963" eaLnBrk="0" fontAlgn="base" hangingPunct="0">
              <a:spcBef>
                <a:spcPct val="0"/>
              </a:spcBef>
              <a:spcAft>
                <a:spcPct val="0"/>
              </a:spcAft>
              <a:defRPr sz="1400">
                <a:solidFill>
                  <a:schemeClr val="tx2"/>
                </a:solidFill>
                <a:latin typeface="Arial" charset="0"/>
                <a:ea typeface="ＭＳ Ｐゴシック" charset="-128"/>
              </a:defRPr>
            </a:lvl9pPr>
          </a:lstStyle>
          <a:p>
            <a:pPr algn="ctr">
              <a:spcBef>
                <a:spcPct val="50000"/>
              </a:spcBef>
              <a:defRPr/>
            </a:pPr>
            <a:endParaRPr lang="x-none" altLang="x-none" sz="1900" smtClean="0">
              <a:solidFill>
                <a:schemeClr val="tx1"/>
              </a:solidFill>
            </a:endParaRPr>
          </a:p>
        </p:txBody>
      </p:sp>
      <p:grpSp>
        <p:nvGrpSpPr>
          <p:cNvPr id="5" name="Group 100"/>
          <p:cNvGrpSpPr>
            <a:grpSpLocks/>
          </p:cNvGrpSpPr>
          <p:nvPr userDrawn="1"/>
        </p:nvGrpSpPr>
        <p:grpSpPr bwMode="auto">
          <a:xfrm>
            <a:off x="0" y="0"/>
            <a:ext cx="8734425" cy="6858000"/>
            <a:chOff x="0" y="0"/>
            <a:chExt cx="5502" cy="4320"/>
          </a:xfrm>
        </p:grpSpPr>
        <p:sp>
          <p:nvSpPr>
            <p:cNvPr id="6" name="Line 92"/>
            <p:cNvSpPr>
              <a:spLocks noChangeShapeType="1"/>
            </p:cNvSpPr>
            <p:nvPr userDrawn="1"/>
          </p:nvSpPr>
          <p:spPr bwMode="auto">
            <a:xfrm>
              <a:off x="463" y="1553"/>
              <a:ext cx="4901" cy="0"/>
            </a:xfrm>
            <a:prstGeom prst="line">
              <a:avLst/>
            </a:prstGeom>
            <a:noFill/>
            <a:ln w="25400">
              <a:solidFill>
                <a:srgbClr val="00326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7" name="Picture 97" descr="blue-gradi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64"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9" descr="PerelmanMedicine_logo_RB_sm"/>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02" y="3531"/>
              <a:ext cx="180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0" name="Rectangle 2"/>
          <p:cNvSpPr>
            <a:spLocks noGrp="1" noChangeArrowheads="1"/>
          </p:cNvSpPr>
          <p:nvPr>
            <p:ph type="subTitle" sz="quarter" idx="1"/>
          </p:nvPr>
        </p:nvSpPr>
        <p:spPr>
          <a:xfrm>
            <a:off x="735013" y="2508250"/>
            <a:ext cx="7551737" cy="547688"/>
          </a:xfrm>
        </p:spPr>
        <p:txBody>
          <a:bodyPr/>
          <a:lstStyle>
            <a:lvl1pPr marL="228600" indent="0">
              <a:buFont typeface="Wingdings" charset="0"/>
              <a:buNone/>
              <a:defRPr sz="2300">
                <a:solidFill>
                  <a:schemeClr val="tx1"/>
                </a:solidFill>
              </a:defRPr>
            </a:lvl1pPr>
          </a:lstStyle>
          <a:p>
            <a:pPr lvl="0"/>
            <a:r>
              <a:rPr lang="en-US" noProof="0" smtClean="0"/>
              <a:t>Click to edit Master subtitle style</a:t>
            </a:r>
          </a:p>
        </p:txBody>
      </p:sp>
      <p:sp>
        <p:nvSpPr>
          <p:cNvPr id="2051" name="Rectangle 3"/>
          <p:cNvSpPr>
            <a:spLocks noGrp="1" noChangeArrowheads="1"/>
          </p:cNvSpPr>
          <p:nvPr>
            <p:ph type="ctrTitle" sz="quarter"/>
          </p:nvPr>
        </p:nvSpPr>
        <p:spPr>
          <a:xfrm>
            <a:off x="735013" y="1890713"/>
            <a:ext cx="7551737" cy="542925"/>
          </a:xfrm>
        </p:spPr>
        <p:txBody>
          <a:bodyPr anchor="ctr"/>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204478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654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90488"/>
            <a:ext cx="2128838" cy="2478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4025" y="90488"/>
            <a:ext cx="6238875" cy="2478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32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586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513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825500"/>
            <a:ext cx="3836988" cy="1743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9163" y="825500"/>
            <a:ext cx="3836987" cy="1743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645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803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36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51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579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7192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739775" y="825500"/>
            <a:ext cx="7826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97648" rIns="0" bIns="97648" numCol="1" anchor="t" anchorCtr="0" compatLnSpc="1">
            <a:prstTxWarp prst="textNoShape">
              <a:avLst/>
            </a:prstTxWarp>
            <a:spAutoFit/>
          </a:bodyPr>
          <a:lstStyle/>
          <a:p>
            <a:pPr lvl="0"/>
            <a:r>
              <a:rPr lang="en-US" altLang="x-none"/>
              <a:t>Level 1</a:t>
            </a:r>
          </a:p>
          <a:p>
            <a:pPr lvl="1"/>
            <a:r>
              <a:rPr lang="en-US" altLang="x-none"/>
              <a:t>Level two</a:t>
            </a:r>
          </a:p>
          <a:p>
            <a:pPr lvl="2"/>
            <a:r>
              <a:rPr lang="en-US" altLang="x-none"/>
              <a:t>Level three</a:t>
            </a:r>
          </a:p>
          <a:p>
            <a:pPr lvl="3"/>
            <a:r>
              <a:rPr lang="en-US" altLang="x-none"/>
              <a:t>Level four</a:t>
            </a:r>
          </a:p>
          <a:p>
            <a:pPr lvl="4"/>
            <a:r>
              <a:rPr lang="en-US" altLang="x-none"/>
              <a:t>Level five</a:t>
            </a:r>
          </a:p>
        </p:txBody>
      </p:sp>
      <p:sp>
        <p:nvSpPr>
          <p:cNvPr id="1028" name="Rectangle 4"/>
          <p:cNvSpPr>
            <a:spLocks noChangeArrowheads="1"/>
          </p:cNvSpPr>
          <p:nvPr/>
        </p:nvSpPr>
        <p:spPr bwMode="auto">
          <a:xfrm>
            <a:off x="8896350" y="6589713"/>
            <a:ext cx="142875" cy="168275"/>
          </a:xfrm>
          <a:prstGeom prst="rect">
            <a:avLst/>
          </a:prstGeom>
          <a:noFill/>
          <a:ln>
            <a:noFill/>
          </a:ln>
          <a:effectLst/>
          <a:extLst>
            <a:ext uri="{909E8E84-426E-40dd-AFC4-6F175D3DCCD1}"/>
            <a:ext uri="{91240B29-F687-4f45-9708-019B960494DF}"/>
            <a:ext uri="{AF507438-7753-43e0-B8FC-AC1667EBCBE1}"/>
          </a:extLst>
        </p:spPr>
        <p:txBody>
          <a:bodyPr wrap="none" lIns="0" tIns="0" rIns="0" bIns="0" anchor="b">
            <a:spAutoFit/>
          </a:bodyPr>
          <a:lstStyle>
            <a:lvl1pPr defTabSz="901700" eaLnBrk="0" hangingPunct="0">
              <a:defRPr sz="1400">
                <a:solidFill>
                  <a:schemeClr val="tx2"/>
                </a:solidFill>
                <a:latin typeface="Arial" charset="0"/>
                <a:ea typeface="ＭＳ Ｐゴシック" charset="-128"/>
              </a:defRPr>
            </a:lvl1pPr>
            <a:lvl2pPr marL="742950" indent="-285750" defTabSz="901700" eaLnBrk="0" hangingPunct="0">
              <a:defRPr sz="1400">
                <a:solidFill>
                  <a:schemeClr val="tx2"/>
                </a:solidFill>
                <a:latin typeface="Arial" charset="0"/>
                <a:ea typeface="ＭＳ Ｐゴシック" charset="-128"/>
              </a:defRPr>
            </a:lvl2pPr>
            <a:lvl3pPr marL="1143000" indent="-228600" defTabSz="901700" eaLnBrk="0" hangingPunct="0">
              <a:defRPr sz="1400">
                <a:solidFill>
                  <a:schemeClr val="tx2"/>
                </a:solidFill>
                <a:latin typeface="Arial" charset="0"/>
                <a:ea typeface="ＭＳ Ｐゴシック" charset="-128"/>
              </a:defRPr>
            </a:lvl3pPr>
            <a:lvl4pPr marL="1600200" indent="-228600" defTabSz="901700" eaLnBrk="0" hangingPunct="0">
              <a:defRPr sz="1400">
                <a:solidFill>
                  <a:schemeClr val="tx2"/>
                </a:solidFill>
                <a:latin typeface="Arial" charset="0"/>
                <a:ea typeface="ＭＳ Ｐゴシック" charset="-128"/>
              </a:defRPr>
            </a:lvl4pPr>
            <a:lvl5pPr marL="2057400" indent="-228600" defTabSz="901700" eaLnBrk="0" hangingPunct="0">
              <a:defRPr sz="1400">
                <a:solidFill>
                  <a:schemeClr val="tx2"/>
                </a:solidFill>
                <a:latin typeface="Arial" charset="0"/>
                <a:ea typeface="ＭＳ Ｐゴシック" charset="-128"/>
              </a:defRPr>
            </a:lvl5pPr>
            <a:lvl6pPr marL="2514600" indent="-228600" defTabSz="901700"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01700"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01700"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01700" eaLnBrk="0" fontAlgn="base" hangingPunct="0">
              <a:spcBef>
                <a:spcPct val="0"/>
              </a:spcBef>
              <a:spcAft>
                <a:spcPct val="0"/>
              </a:spcAft>
              <a:defRPr sz="1400">
                <a:solidFill>
                  <a:schemeClr val="tx2"/>
                </a:solidFill>
                <a:latin typeface="Arial" charset="0"/>
                <a:ea typeface="ＭＳ Ｐゴシック" charset="-128"/>
              </a:defRPr>
            </a:lvl9pPr>
          </a:lstStyle>
          <a:p>
            <a:pPr algn="r">
              <a:defRPr/>
            </a:pPr>
            <a:fld id="{780E880E-5021-5342-89E9-BA7C9BAE3C5D}" type="slidenum">
              <a:rPr lang="en-US" altLang="x-none" sz="1100" b="1" smtClean="0">
                <a:solidFill>
                  <a:srgbClr val="14397F"/>
                </a:solidFill>
                <a:latin typeface="Franklin Gothic Book" charset="0"/>
              </a:rPr>
              <a:pPr algn="r">
                <a:defRPr/>
              </a:pPr>
              <a:t>‹#›</a:t>
            </a:fld>
            <a:endParaRPr lang="en-US" altLang="x-none" sz="1100" b="1" smtClean="0">
              <a:solidFill>
                <a:srgbClr val="14397F"/>
              </a:solidFill>
              <a:latin typeface="Franklin Gothic Book" charset="0"/>
            </a:endParaRPr>
          </a:p>
        </p:txBody>
      </p:sp>
      <p:sp>
        <p:nvSpPr>
          <p:cNvPr id="2" name="Rectangle 6"/>
          <p:cNvSpPr>
            <a:spLocks noGrp="1" noChangeArrowheads="1"/>
          </p:cNvSpPr>
          <p:nvPr>
            <p:ph type="title"/>
          </p:nvPr>
        </p:nvSpPr>
        <p:spPr bwMode="auto">
          <a:xfrm>
            <a:off x="454025" y="90488"/>
            <a:ext cx="85201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p>
            <a:pPr lvl="0"/>
            <a:r>
              <a:rPr lang="en-US" altLang="x-none"/>
              <a:t>Click to edit Master title style</a:t>
            </a:r>
          </a:p>
        </p:txBody>
      </p:sp>
      <p:sp>
        <p:nvSpPr>
          <p:cNvPr id="1029" name="Rectangle 8"/>
          <p:cNvSpPr>
            <a:spLocks noChangeArrowheads="1"/>
          </p:cNvSpPr>
          <p:nvPr/>
        </p:nvSpPr>
        <p:spPr bwMode="auto">
          <a:xfrm>
            <a:off x="2767013" y="6564313"/>
            <a:ext cx="25130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48" tIns="48825" rIns="97648" bIns="48825">
            <a:spAutoFit/>
          </a:bodyPr>
          <a:lstStyle>
            <a:lvl1pPr defTabSz="969963">
              <a:defRPr sz="1400">
                <a:solidFill>
                  <a:schemeClr val="tx2"/>
                </a:solidFill>
                <a:latin typeface="Arial" charset="0"/>
                <a:ea typeface="ＭＳ Ｐゴシック" charset="-128"/>
              </a:defRPr>
            </a:lvl1pPr>
            <a:lvl2pPr marL="742950" indent="-285750" defTabSz="969963">
              <a:defRPr sz="1400">
                <a:solidFill>
                  <a:schemeClr val="tx2"/>
                </a:solidFill>
                <a:latin typeface="Arial" charset="0"/>
                <a:ea typeface="ＭＳ Ｐゴシック" charset="-128"/>
              </a:defRPr>
            </a:lvl2pPr>
            <a:lvl3pPr marL="1143000" indent="-228600" defTabSz="969963">
              <a:defRPr sz="1400">
                <a:solidFill>
                  <a:schemeClr val="tx2"/>
                </a:solidFill>
                <a:latin typeface="Arial" charset="0"/>
                <a:ea typeface="ＭＳ Ｐゴシック" charset="-128"/>
              </a:defRPr>
            </a:lvl3pPr>
            <a:lvl4pPr marL="1600200" indent="-228600" defTabSz="969963">
              <a:defRPr sz="1400">
                <a:solidFill>
                  <a:schemeClr val="tx2"/>
                </a:solidFill>
                <a:latin typeface="Arial" charset="0"/>
                <a:ea typeface="ＭＳ Ｐゴシック" charset="-128"/>
              </a:defRPr>
            </a:lvl4pPr>
            <a:lvl5pPr marL="2057400" indent="-228600" defTabSz="969963">
              <a:defRPr sz="1400">
                <a:solidFill>
                  <a:schemeClr val="tx2"/>
                </a:solidFill>
                <a:latin typeface="Arial" charset="0"/>
                <a:ea typeface="ＭＳ Ｐゴシック" charset="-128"/>
              </a:defRPr>
            </a:lvl5pPr>
            <a:lvl6pPr marL="2514600" indent="-228600" defTabSz="969963" eaLnBrk="0" fontAlgn="base" hangingPunct="0">
              <a:spcBef>
                <a:spcPct val="0"/>
              </a:spcBef>
              <a:spcAft>
                <a:spcPct val="0"/>
              </a:spcAft>
              <a:defRPr sz="1400">
                <a:solidFill>
                  <a:schemeClr val="tx2"/>
                </a:solidFill>
                <a:latin typeface="Arial" charset="0"/>
                <a:ea typeface="ＭＳ Ｐゴシック" charset="-128"/>
              </a:defRPr>
            </a:lvl6pPr>
            <a:lvl7pPr marL="2971800" indent="-228600" defTabSz="969963" eaLnBrk="0" fontAlgn="base" hangingPunct="0">
              <a:spcBef>
                <a:spcPct val="0"/>
              </a:spcBef>
              <a:spcAft>
                <a:spcPct val="0"/>
              </a:spcAft>
              <a:defRPr sz="1400">
                <a:solidFill>
                  <a:schemeClr val="tx2"/>
                </a:solidFill>
                <a:latin typeface="Arial" charset="0"/>
                <a:ea typeface="ＭＳ Ｐゴシック" charset="-128"/>
              </a:defRPr>
            </a:lvl7pPr>
            <a:lvl8pPr marL="3429000" indent="-228600" defTabSz="969963" eaLnBrk="0" fontAlgn="base" hangingPunct="0">
              <a:spcBef>
                <a:spcPct val="0"/>
              </a:spcBef>
              <a:spcAft>
                <a:spcPct val="0"/>
              </a:spcAft>
              <a:defRPr sz="1400">
                <a:solidFill>
                  <a:schemeClr val="tx2"/>
                </a:solidFill>
                <a:latin typeface="Arial" charset="0"/>
                <a:ea typeface="ＭＳ Ｐゴシック" charset="-128"/>
              </a:defRPr>
            </a:lvl8pPr>
            <a:lvl9pPr marL="3886200" indent="-228600" defTabSz="969963" eaLnBrk="0" fontAlgn="base" hangingPunct="0">
              <a:spcBef>
                <a:spcPct val="0"/>
              </a:spcBef>
              <a:spcAft>
                <a:spcPct val="0"/>
              </a:spcAft>
              <a:defRPr sz="1400">
                <a:solidFill>
                  <a:schemeClr val="tx2"/>
                </a:solidFill>
                <a:latin typeface="Arial" charset="0"/>
                <a:ea typeface="ＭＳ Ｐゴシック" charset="-128"/>
              </a:defRPr>
            </a:lvl9pPr>
          </a:lstStyle>
          <a:p>
            <a:pPr algn="ctr">
              <a:spcBef>
                <a:spcPct val="50000"/>
              </a:spcBef>
              <a:defRPr/>
            </a:pPr>
            <a:endParaRPr lang="x-none" altLang="x-none" sz="1900" smtClean="0">
              <a:solidFill>
                <a:schemeClr val="tx1"/>
              </a:solidFill>
            </a:endParaRPr>
          </a:p>
        </p:txBody>
      </p:sp>
      <p:grpSp>
        <p:nvGrpSpPr>
          <p:cNvPr id="1030" name="Group 31"/>
          <p:cNvGrpSpPr>
            <a:grpSpLocks/>
          </p:cNvGrpSpPr>
          <p:nvPr userDrawn="1"/>
        </p:nvGrpSpPr>
        <p:grpSpPr bwMode="auto">
          <a:xfrm>
            <a:off x="0" y="673100"/>
            <a:ext cx="9144000" cy="6146800"/>
            <a:chOff x="0" y="424"/>
            <a:chExt cx="5760" cy="3872"/>
          </a:xfrm>
        </p:grpSpPr>
        <p:sp>
          <p:nvSpPr>
            <p:cNvPr id="1031" name="Line 9"/>
            <p:cNvSpPr>
              <a:spLocks noChangeShapeType="1"/>
            </p:cNvSpPr>
            <p:nvPr userDrawn="1"/>
          </p:nvSpPr>
          <p:spPr bwMode="auto">
            <a:xfrm>
              <a:off x="0" y="3979"/>
              <a:ext cx="5760" cy="0"/>
            </a:xfrm>
            <a:prstGeom prst="line">
              <a:avLst/>
            </a:prstGeom>
            <a:noFill/>
            <a:ln w="127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2" name="Line 13"/>
            <p:cNvSpPr>
              <a:spLocks noChangeShapeType="1"/>
            </p:cNvSpPr>
            <p:nvPr userDrawn="1"/>
          </p:nvSpPr>
          <p:spPr bwMode="auto">
            <a:xfrm>
              <a:off x="0" y="424"/>
              <a:ext cx="5760" cy="0"/>
            </a:xfrm>
            <a:prstGeom prst="line">
              <a:avLst/>
            </a:prstGeom>
            <a:noFill/>
            <a:ln w="12700">
              <a:solidFill>
                <a:srgbClr val="96969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33" name="Picture 30" descr="PerelmanMedicine_logo_RB_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76" y="4020"/>
              <a:ext cx="96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l" defTabSz="969963" rtl="0" eaLnBrk="0" fontAlgn="base" hangingPunct="0">
        <a:spcBef>
          <a:spcPct val="0"/>
        </a:spcBef>
        <a:spcAft>
          <a:spcPct val="0"/>
        </a:spcAft>
        <a:defRPr sz="3200" b="1">
          <a:solidFill>
            <a:srgbClr val="AA2B3E"/>
          </a:solidFill>
          <a:latin typeface="+mj-lt"/>
          <a:ea typeface="+mj-ea"/>
          <a:cs typeface="ＭＳ Ｐゴシック" charset="0"/>
        </a:defRPr>
      </a:lvl1pPr>
      <a:lvl2pPr algn="l" defTabSz="969963" rtl="0" eaLnBrk="0" fontAlgn="base" hangingPunct="0">
        <a:spcBef>
          <a:spcPct val="0"/>
        </a:spcBef>
        <a:spcAft>
          <a:spcPct val="0"/>
        </a:spcAft>
        <a:defRPr sz="3200" b="1">
          <a:solidFill>
            <a:srgbClr val="AA2B3E"/>
          </a:solidFill>
          <a:latin typeface="Arial" charset="0"/>
          <a:ea typeface="ＭＳ Ｐゴシック" charset="0"/>
          <a:cs typeface="ＭＳ Ｐゴシック" charset="0"/>
        </a:defRPr>
      </a:lvl2pPr>
      <a:lvl3pPr algn="l" defTabSz="969963" rtl="0" eaLnBrk="0" fontAlgn="base" hangingPunct="0">
        <a:spcBef>
          <a:spcPct val="0"/>
        </a:spcBef>
        <a:spcAft>
          <a:spcPct val="0"/>
        </a:spcAft>
        <a:defRPr sz="3200" b="1">
          <a:solidFill>
            <a:srgbClr val="AA2B3E"/>
          </a:solidFill>
          <a:latin typeface="Arial" charset="0"/>
          <a:ea typeface="ＭＳ Ｐゴシック" charset="0"/>
          <a:cs typeface="ＭＳ Ｐゴシック" charset="0"/>
        </a:defRPr>
      </a:lvl3pPr>
      <a:lvl4pPr algn="l" defTabSz="969963" rtl="0" eaLnBrk="0" fontAlgn="base" hangingPunct="0">
        <a:spcBef>
          <a:spcPct val="0"/>
        </a:spcBef>
        <a:spcAft>
          <a:spcPct val="0"/>
        </a:spcAft>
        <a:defRPr sz="3200" b="1">
          <a:solidFill>
            <a:srgbClr val="AA2B3E"/>
          </a:solidFill>
          <a:latin typeface="Arial" charset="0"/>
          <a:ea typeface="ＭＳ Ｐゴシック" charset="0"/>
          <a:cs typeface="ＭＳ Ｐゴシック" charset="0"/>
        </a:defRPr>
      </a:lvl4pPr>
      <a:lvl5pPr algn="l" defTabSz="969963" rtl="0" eaLnBrk="0" fontAlgn="base" hangingPunct="0">
        <a:spcBef>
          <a:spcPct val="0"/>
        </a:spcBef>
        <a:spcAft>
          <a:spcPct val="0"/>
        </a:spcAft>
        <a:defRPr sz="3200" b="1">
          <a:solidFill>
            <a:srgbClr val="AA2B3E"/>
          </a:solidFill>
          <a:latin typeface="Arial" charset="0"/>
          <a:ea typeface="ＭＳ Ｐゴシック" charset="0"/>
          <a:cs typeface="ＭＳ Ｐゴシック" charset="0"/>
        </a:defRPr>
      </a:lvl5pPr>
      <a:lvl6pPr marL="457200" algn="l" defTabSz="969963" rtl="0" eaLnBrk="0" fontAlgn="base" hangingPunct="0">
        <a:spcBef>
          <a:spcPct val="0"/>
        </a:spcBef>
        <a:spcAft>
          <a:spcPct val="0"/>
        </a:spcAft>
        <a:defRPr sz="3200" b="1">
          <a:solidFill>
            <a:srgbClr val="AA2B3E"/>
          </a:solidFill>
          <a:latin typeface="Arial" charset="0"/>
          <a:ea typeface="ＭＳ Ｐゴシック" charset="0"/>
        </a:defRPr>
      </a:lvl6pPr>
      <a:lvl7pPr marL="914400" algn="l" defTabSz="969963" rtl="0" eaLnBrk="0" fontAlgn="base" hangingPunct="0">
        <a:spcBef>
          <a:spcPct val="0"/>
        </a:spcBef>
        <a:spcAft>
          <a:spcPct val="0"/>
        </a:spcAft>
        <a:defRPr sz="3200" b="1">
          <a:solidFill>
            <a:srgbClr val="AA2B3E"/>
          </a:solidFill>
          <a:latin typeface="Arial" charset="0"/>
          <a:ea typeface="ＭＳ Ｐゴシック" charset="0"/>
        </a:defRPr>
      </a:lvl7pPr>
      <a:lvl8pPr marL="1371600" algn="l" defTabSz="969963" rtl="0" eaLnBrk="0" fontAlgn="base" hangingPunct="0">
        <a:spcBef>
          <a:spcPct val="0"/>
        </a:spcBef>
        <a:spcAft>
          <a:spcPct val="0"/>
        </a:spcAft>
        <a:defRPr sz="3200" b="1">
          <a:solidFill>
            <a:srgbClr val="AA2B3E"/>
          </a:solidFill>
          <a:latin typeface="Arial" charset="0"/>
          <a:ea typeface="ＭＳ Ｐゴシック" charset="0"/>
        </a:defRPr>
      </a:lvl8pPr>
      <a:lvl9pPr marL="1828800" algn="l" defTabSz="969963" rtl="0" eaLnBrk="0" fontAlgn="base" hangingPunct="0">
        <a:spcBef>
          <a:spcPct val="0"/>
        </a:spcBef>
        <a:spcAft>
          <a:spcPct val="0"/>
        </a:spcAft>
        <a:defRPr sz="3200" b="1">
          <a:solidFill>
            <a:srgbClr val="AA2B3E"/>
          </a:solidFill>
          <a:latin typeface="Arial" charset="0"/>
          <a:ea typeface="ＭＳ Ｐゴシック" charset="0"/>
        </a:defRPr>
      </a:lvl9pPr>
    </p:titleStyle>
    <p:bodyStyle>
      <a:lvl1pPr marL="242888" indent="-242888" algn="l" defTabSz="901700" rtl="0" eaLnBrk="0" fontAlgn="base" hangingPunct="0">
        <a:spcBef>
          <a:spcPts val="400"/>
        </a:spcBef>
        <a:spcAft>
          <a:spcPts val="200"/>
        </a:spcAft>
        <a:buClr>
          <a:schemeClr val="tx2"/>
        </a:buClr>
        <a:buFont typeface="Wingdings" charset="2"/>
        <a:buChar char="w"/>
        <a:defRPr sz="2000" b="1">
          <a:solidFill>
            <a:srgbClr val="000000"/>
          </a:solidFill>
          <a:latin typeface="+mn-lt"/>
          <a:ea typeface="+mn-ea"/>
          <a:cs typeface="ＭＳ Ｐゴシック" charset="0"/>
        </a:defRPr>
      </a:lvl1pPr>
      <a:lvl2pPr marL="660400" indent="-303213" algn="l" defTabSz="901700" rtl="0" eaLnBrk="0" fontAlgn="base" hangingPunct="0">
        <a:spcBef>
          <a:spcPts val="200"/>
        </a:spcBef>
        <a:spcAft>
          <a:spcPts val="200"/>
        </a:spcAft>
        <a:buClr>
          <a:schemeClr val="tx2"/>
        </a:buClr>
        <a:buChar char="•"/>
        <a:defRPr>
          <a:solidFill>
            <a:srgbClr val="000000"/>
          </a:solidFill>
          <a:latin typeface="+mn-lt"/>
          <a:ea typeface="+mn-ea"/>
        </a:defRPr>
      </a:lvl2pPr>
      <a:lvl3pPr marL="1077913" indent="-303213" algn="l" defTabSz="901700" rtl="0" eaLnBrk="0" fontAlgn="base" hangingPunct="0">
        <a:spcBef>
          <a:spcPts val="200"/>
        </a:spcBef>
        <a:spcAft>
          <a:spcPts val="200"/>
        </a:spcAft>
        <a:buClr>
          <a:schemeClr val="tx2"/>
        </a:buClr>
        <a:buFont typeface="Arial" charset="0"/>
        <a:buChar char="–"/>
        <a:defRPr>
          <a:solidFill>
            <a:srgbClr val="000000"/>
          </a:solidFill>
          <a:latin typeface="+mn-lt"/>
          <a:ea typeface="+mn-ea"/>
        </a:defRPr>
      </a:lvl3pPr>
      <a:lvl4pPr marL="1438275" indent="-246063"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4pPr>
      <a:lvl5pPr marL="17954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5pPr>
      <a:lvl6pPr marL="22526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6pPr>
      <a:lvl7pPr marL="27098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7pPr>
      <a:lvl8pPr marL="31670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8pPr>
      <a:lvl9pPr marL="36242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 Id="rId3"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4.emf"/><Relationship Id="rId5" Type="http://schemas.openxmlformats.org/officeDocument/2006/relationships/oleObject" Target="../embeddings/oleObject3.bin"/><Relationship Id="rId6" Type="http://schemas.openxmlformats.org/officeDocument/2006/relationships/image" Target="../media/image15.emf"/><Relationship Id="rId7" Type="http://schemas.openxmlformats.org/officeDocument/2006/relationships/oleObject" Target="../embeddings/oleObject4.bin"/><Relationship Id="rId8" Type="http://schemas.openxmlformats.org/officeDocument/2006/relationships/image" Target="../media/image16.wmf"/><Relationship Id="rId9" Type="http://schemas.openxmlformats.org/officeDocument/2006/relationships/oleObject" Target="../embeddings/oleObject5.bin"/><Relationship Id="rId10" Type="http://schemas.openxmlformats.org/officeDocument/2006/relationships/image" Target="../media/image17.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0.wmf"/><Relationship Id="rId5" Type="http://schemas.openxmlformats.org/officeDocument/2006/relationships/oleObject" Target="../embeddings/oleObject7.bin"/><Relationship Id="rId6" Type="http://schemas.openxmlformats.org/officeDocument/2006/relationships/image" Target="../media/image21.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2.emf"/><Relationship Id="rId5" Type="http://schemas.openxmlformats.org/officeDocument/2006/relationships/oleObject" Target="../embeddings/oleObject9.bin"/><Relationship Id="rId6" Type="http://schemas.openxmlformats.org/officeDocument/2006/relationships/image" Target="../media/image23.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wmf"/></Relationships>
</file>

<file path=ppt/slides/_rels/slide49.x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1" Type="http://schemas.openxmlformats.org/officeDocument/2006/relationships/slideLayout" Target="../slideLayouts/slideLayout7.xml"/><Relationship Id="rId2" Type="http://schemas.openxmlformats.org/officeDocument/2006/relationships/image" Target="../media/image2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32.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4" name="Rectangle 4"/>
          <p:cNvSpPr>
            <a:spLocks noGrp="1" noChangeArrowheads="1"/>
          </p:cNvSpPr>
          <p:nvPr>
            <p:ph type="ctrTitle"/>
          </p:nvPr>
        </p:nvSpPr>
        <p:spPr>
          <a:xfrm>
            <a:off x="735013" y="1763713"/>
            <a:ext cx="7551737" cy="542925"/>
          </a:xfrm>
          <a:extLst>
            <a:ext uri="{909E8E84-426E-40dd-AFC4-6F175D3DCCD1}"/>
            <a:ext uri="{91240B29-F687-4f45-9708-019B960494DF}"/>
            <a:ext uri="{AF507438-7753-43e0-B8FC-AC1667EBCBE1}"/>
          </a:extLst>
        </p:spPr>
        <p:txBody>
          <a:bodyPr/>
          <a:lstStyle/>
          <a:p>
            <a:pPr>
              <a:defRPr/>
            </a:pPr>
            <a:r>
              <a:rPr lang="en-US" sz="2400" dirty="0" smtClean="0"/>
              <a:t>Data </a:t>
            </a:r>
            <a:r>
              <a:rPr lang="en-US" sz="2400" dirty="0"/>
              <a:t>Science for Biomedical </a:t>
            </a:r>
            <a:r>
              <a:rPr lang="en-US" sz="2400" dirty="0" smtClean="0"/>
              <a:t>Informatics</a:t>
            </a:r>
            <a:endParaRPr lang="en-US" sz="2400" dirty="0" smtClean="0">
              <a:cs typeface="+mj-cs"/>
            </a:endParaRPr>
          </a:p>
        </p:txBody>
      </p:sp>
      <p:sp>
        <p:nvSpPr>
          <p:cNvPr id="5122" name="Rectangle 5"/>
          <p:cNvSpPr>
            <a:spLocks noGrp="1" noChangeArrowheads="1"/>
          </p:cNvSpPr>
          <p:nvPr>
            <p:ph type="subTitle" idx="1"/>
          </p:nvPr>
        </p:nvSpPr>
        <p:spPr>
          <a:xfrm>
            <a:off x="531813" y="2508250"/>
            <a:ext cx="7551737" cy="504825"/>
          </a:xfrm>
        </p:spPr>
        <p:txBody>
          <a:bodyPr/>
          <a:lstStyle/>
          <a:p>
            <a:pPr>
              <a:buFont typeface="Wingdings" charset="2"/>
              <a:buNone/>
            </a:pPr>
            <a:r>
              <a:rPr lang="en-US" altLang="x-none" sz="2000"/>
              <a:t>Exploratory Data Analysis</a:t>
            </a:r>
          </a:p>
        </p:txBody>
      </p:sp>
      <p:sp>
        <p:nvSpPr>
          <p:cNvPr id="5123" name="Rectangle 7"/>
          <p:cNvSpPr>
            <a:spLocks noChangeArrowheads="1"/>
          </p:cNvSpPr>
          <p:nvPr/>
        </p:nvSpPr>
        <p:spPr bwMode="auto">
          <a:xfrm>
            <a:off x="974725" y="6226175"/>
            <a:ext cx="316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spcBef>
                <a:spcPct val="30000"/>
              </a:spcBef>
            </a:pPr>
            <a:r>
              <a:rPr lang="en-US" altLang="x-none" sz="1600" b="1" dirty="0">
                <a:solidFill>
                  <a:schemeClr val="tx1"/>
                </a:solidFill>
              </a:rPr>
              <a:t>September </a:t>
            </a:r>
            <a:r>
              <a:rPr lang="en-US" altLang="x-none" sz="1600" b="1" dirty="0" smtClean="0">
                <a:solidFill>
                  <a:schemeClr val="tx1"/>
                </a:solidFill>
              </a:rPr>
              <a:t>18, 2018</a:t>
            </a:r>
            <a:endParaRPr lang="en-US" altLang="x-none" sz="1600" b="1" dirty="0">
              <a:solidFill>
                <a:schemeClr val="tx1"/>
              </a:solidFill>
            </a:endParaRPr>
          </a:p>
        </p:txBody>
      </p:sp>
      <p:sp>
        <p:nvSpPr>
          <p:cNvPr id="5124" name="Text Box 8"/>
          <p:cNvSpPr txBox="1">
            <a:spLocks noChangeArrowheads="1"/>
          </p:cNvSpPr>
          <p:nvPr/>
        </p:nvSpPr>
        <p:spPr bwMode="auto">
          <a:xfrm>
            <a:off x="974725" y="4178300"/>
            <a:ext cx="61372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spcBef>
                <a:spcPct val="30000"/>
              </a:spcBef>
            </a:pPr>
            <a:r>
              <a:rPr lang="en-US" altLang="x-none" sz="1600" b="1">
                <a:solidFill>
                  <a:srgbClr val="004081"/>
                </a:solidFill>
              </a:rPr>
              <a:t>Rebecca Hubbard</a:t>
            </a:r>
          </a:p>
          <a:p>
            <a:pPr eaLnBrk="1" hangingPunct="1">
              <a:spcBef>
                <a:spcPct val="30000"/>
              </a:spcBef>
            </a:pPr>
            <a:r>
              <a:rPr lang="en-US" altLang="x-none" sz="1600" b="1">
                <a:solidFill>
                  <a:srgbClr val="004081"/>
                </a:solidFill>
              </a:rPr>
              <a:t>Associate Professor</a:t>
            </a:r>
          </a:p>
          <a:p>
            <a:pPr eaLnBrk="1" hangingPunct="1">
              <a:spcBef>
                <a:spcPct val="30000"/>
              </a:spcBef>
            </a:pPr>
            <a:r>
              <a:rPr lang="en-US" altLang="x-none" sz="1600" b="1">
                <a:solidFill>
                  <a:srgbClr val="004081"/>
                </a:solidFill>
              </a:rPr>
              <a:t>Department of Biostatistics, </a:t>
            </a:r>
          </a:p>
          <a:p>
            <a:pPr eaLnBrk="1" hangingPunct="1">
              <a:spcBef>
                <a:spcPct val="30000"/>
              </a:spcBef>
            </a:pPr>
            <a:r>
              <a:rPr lang="en-US" altLang="x-none" sz="1600" b="1">
                <a:solidFill>
                  <a:srgbClr val="004081"/>
                </a:solidFill>
              </a:rPr>
              <a:t>  Epidemiology &amp; Informatics</a:t>
            </a:r>
          </a:p>
          <a:p>
            <a:pPr eaLnBrk="1" hangingPunct="1">
              <a:spcBef>
                <a:spcPts val="1175"/>
              </a:spcBef>
            </a:pPr>
            <a:r>
              <a:rPr lang="en-US" altLang="x-none" sz="1600" b="1">
                <a:solidFill>
                  <a:schemeClr val="tx1"/>
                </a:solidFill>
              </a:rPr>
              <a:t>rhubb@upenn.edu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03200" y="215900"/>
            <a:ext cx="7772400" cy="457200"/>
          </a:xfrm>
        </p:spPr>
        <p:txBody>
          <a:bodyPr/>
          <a:lstStyle/>
          <a:p>
            <a:r>
              <a:rPr lang="en-US" altLang="x-none" sz="2800"/>
              <a:t>Descriptive Plots: Categorical Variables</a:t>
            </a:r>
          </a:p>
        </p:txBody>
      </p:sp>
      <p:sp>
        <p:nvSpPr>
          <p:cNvPr id="3" name="Content Placeholder 2"/>
          <p:cNvSpPr>
            <a:spLocks noGrp="1"/>
          </p:cNvSpPr>
          <p:nvPr>
            <p:ph idx="1"/>
          </p:nvPr>
        </p:nvSpPr>
        <p:spPr>
          <a:xfrm>
            <a:off x="762000" y="1066800"/>
            <a:ext cx="7772400" cy="5181600"/>
          </a:xfrm>
        </p:spPr>
        <p:txBody>
          <a:bodyPr>
            <a:normAutofit/>
          </a:bodyPr>
          <a:lstStyle/>
          <a:p>
            <a:pPr marL="0" indent="0">
              <a:buFont typeface="Wingdings" charset="0"/>
              <a:buNone/>
              <a:defRPr/>
            </a:pPr>
            <a:r>
              <a:rPr lang="en-US" sz="2400" dirty="0" smtClean="0"/>
              <a:t>Bar </a:t>
            </a:r>
            <a:r>
              <a:rPr lang="en-US" sz="2400" dirty="0"/>
              <a:t>c</a:t>
            </a:r>
            <a:r>
              <a:rPr lang="en-US" sz="2400" dirty="0" smtClean="0"/>
              <a:t>harts</a:t>
            </a:r>
          </a:p>
          <a:p>
            <a:pPr>
              <a:buFont typeface="Wingdings" charset="0"/>
              <a:buChar char="w"/>
              <a:defRPr/>
            </a:pPr>
            <a:endParaRPr lang="en-US" dirty="0"/>
          </a:p>
          <a:p>
            <a:pPr>
              <a:buFont typeface="Wingdings" charset="0"/>
              <a:buChar char="w"/>
              <a:defRPr/>
            </a:pPr>
            <a:endParaRPr lang="en-US" dirty="0" smtClean="0"/>
          </a:p>
          <a:p>
            <a:pPr>
              <a:buFont typeface="Wingdings" charset="0"/>
              <a:buChar char="w"/>
              <a:defRPr/>
            </a:pPr>
            <a:endParaRPr lang="en-US" dirty="0" smtClean="0"/>
          </a:p>
          <a:p>
            <a:pPr>
              <a:buFont typeface="Wingdings" charset="0"/>
              <a:buChar char="w"/>
              <a:defRPr/>
            </a:pPr>
            <a:endParaRPr lang="en-US" dirty="0"/>
          </a:p>
          <a:p>
            <a:pPr>
              <a:buFont typeface="Wingdings" charset="0"/>
              <a:buChar char="w"/>
              <a:defRPr/>
            </a:pPr>
            <a:endParaRPr lang="en-US" dirty="0" smtClean="0"/>
          </a:p>
          <a:p>
            <a:pPr>
              <a:buFont typeface="Wingdings" charset="0"/>
              <a:buChar char="w"/>
              <a:defRPr/>
            </a:pPr>
            <a:endParaRPr lang="en-US" dirty="0"/>
          </a:p>
          <a:p>
            <a:pPr>
              <a:buFont typeface="Wingdings" charset="0"/>
              <a:buChar char="w"/>
              <a:defRPr/>
            </a:pPr>
            <a:endParaRPr lang="en-US" dirty="0" smtClean="0"/>
          </a:p>
          <a:p>
            <a:pPr>
              <a:buFont typeface="Wingdings" charset="0"/>
              <a:buChar char="w"/>
              <a:defRPr/>
            </a:pPr>
            <a:endParaRPr lang="en-US" dirty="0"/>
          </a:p>
          <a:p>
            <a:pPr>
              <a:buFont typeface="Wingdings" charset="0"/>
              <a:buChar char="w"/>
              <a:defRPr/>
            </a:pPr>
            <a:endParaRPr lang="en-US" dirty="0"/>
          </a:p>
          <a:p>
            <a:pPr>
              <a:buFont typeface="Wingdings" charset="0"/>
              <a:buChar char="w"/>
              <a:defRPr/>
            </a:pPr>
            <a:endParaRPr lang="en-US" dirty="0" smtClean="0"/>
          </a:p>
          <a:p>
            <a:pPr>
              <a:buFont typeface="Wingdings" charset="0"/>
              <a:buChar char="w"/>
              <a:defRPr/>
            </a:pPr>
            <a:endParaRPr lang="en-US" dirty="0"/>
          </a:p>
          <a:p>
            <a:pPr>
              <a:buFont typeface="Wingdings" charset="0"/>
              <a:buChar char="w"/>
              <a:defRPr/>
            </a:pPr>
            <a:endParaRPr lang="en-US" dirty="0" smtClean="0"/>
          </a:p>
          <a:p>
            <a:pPr>
              <a:buFont typeface="Wingdings" charset="0"/>
              <a:buChar char="w"/>
              <a:defRPr/>
            </a:pPr>
            <a:endParaRPr lang="en-US" sz="2500" dirty="0" smtClean="0">
              <a:latin typeface="Courier New" panose="02070309020205020404" pitchFamily="49" charset="0"/>
              <a:cs typeface="Courier New" panose="02070309020205020404" pitchFamily="49" charset="0"/>
            </a:endParaRPr>
          </a:p>
          <a:p>
            <a:pPr>
              <a:buFont typeface="Wingdings" charset="0"/>
              <a:buChar char="w"/>
              <a:defRPr/>
            </a:pPr>
            <a:endParaRPr lang="en-US" dirty="0" smtClean="0"/>
          </a:p>
          <a:p>
            <a:pPr>
              <a:buFont typeface="Wingdings" charset="0"/>
              <a:buChar char="w"/>
              <a:defRPr/>
            </a:pP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1905000"/>
            <a:ext cx="39116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1905000"/>
            <a:ext cx="39116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14300" y="114300"/>
            <a:ext cx="7772400" cy="457200"/>
          </a:xfrm>
        </p:spPr>
        <p:txBody>
          <a:bodyPr/>
          <a:lstStyle/>
          <a:p>
            <a:r>
              <a:rPr lang="en-US" altLang="x-none" sz="2800"/>
              <a:t>Descriptive Plots: Categorical Variables</a:t>
            </a:r>
          </a:p>
        </p:txBody>
      </p:sp>
      <p:sp>
        <p:nvSpPr>
          <p:cNvPr id="16386" name="Content Placeholder 2"/>
          <p:cNvSpPr>
            <a:spLocks noGrp="1"/>
          </p:cNvSpPr>
          <p:nvPr>
            <p:ph idx="1"/>
          </p:nvPr>
        </p:nvSpPr>
        <p:spPr>
          <a:xfrm>
            <a:off x="762000" y="1138238"/>
            <a:ext cx="7772400" cy="5181600"/>
          </a:xfrm>
        </p:spPr>
        <p:txBody>
          <a:bodyPr/>
          <a:lstStyle/>
          <a:p>
            <a:r>
              <a:rPr lang="en-US" altLang="x-none" sz="2400"/>
              <a:t>Presentation is important for figures</a:t>
            </a:r>
          </a:p>
          <a:p>
            <a:r>
              <a:rPr lang="en-US" altLang="x-none" sz="2400"/>
              <a:t>Must have well labeled axes and descriptive title</a:t>
            </a:r>
          </a:p>
          <a:p>
            <a:r>
              <a:rPr lang="en-US" altLang="x-none" sz="2400"/>
              <a:t>Including multiple colors and symbols can be useful, but also distracting if used excessively</a:t>
            </a:r>
          </a:p>
          <a:p>
            <a:r>
              <a:rPr lang="en-US" altLang="x-none" sz="2400"/>
              <a:t>Many bells and whistles are available for plots, but typically distract from message of the plot (e.g. 3D bar charts)</a:t>
            </a:r>
          </a:p>
          <a:p>
            <a:endParaRPr lang="en-US" altLang="x-non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77800" y="152400"/>
            <a:ext cx="7772400" cy="457200"/>
          </a:xfrm>
        </p:spPr>
        <p:txBody>
          <a:bodyPr/>
          <a:lstStyle/>
          <a:p>
            <a:r>
              <a:rPr lang="en-US" altLang="x-none" sz="2800"/>
              <a:t>Pie Charts</a:t>
            </a:r>
          </a:p>
        </p:txBody>
      </p:sp>
      <p:sp>
        <p:nvSpPr>
          <p:cNvPr id="17410" name="Content Placeholder 2"/>
          <p:cNvSpPr>
            <a:spLocks noGrp="1"/>
          </p:cNvSpPr>
          <p:nvPr>
            <p:ph idx="1"/>
          </p:nvPr>
        </p:nvSpPr>
        <p:spPr>
          <a:xfrm>
            <a:off x="762000" y="1138238"/>
            <a:ext cx="7772400" cy="4114800"/>
          </a:xfrm>
        </p:spPr>
        <p:txBody>
          <a:bodyPr/>
          <a:lstStyle/>
          <a:p>
            <a:r>
              <a:rPr lang="en-US" altLang="x-none" sz="2400"/>
              <a:t>Plots: increase comprehension of information</a:t>
            </a:r>
          </a:p>
          <a:p>
            <a:endParaRPr lang="en-US" altLang="x-none" sz="2400"/>
          </a:p>
          <a:p>
            <a:r>
              <a:rPr lang="en-US" altLang="x-none" sz="2400"/>
              <a:t>Pie Charts: obscure comprehension of information</a:t>
            </a:r>
          </a:p>
          <a:p>
            <a:endParaRPr lang="en-US" altLang="x-none" sz="2400"/>
          </a:p>
          <a:p>
            <a:r>
              <a:rPr lang="en-US" altLang="x-none" sz="2400"/>
              <a:t>Comparing heights or widths is easy</a:t>
            </a:r>
          </a:p>
          <a:p>
            <a:endParaRPr lang="en-US" altLang="x-none" sz="2400"/>
          </a:p>
          <a:p>
            <a:r>
              <a:rPr lang="en-US" altLang="x-none" sz="2400"/>
              <a:t>Comparing area is difficult</a:t>
            </a:r>
          </a:p>
          <a:p>
            <a:endParaRPr lang="en-US" altLang="x-none" sz="2400"/>
          </a:p>
          <a:p>
            <a:endParaRPr lang="en-US" altLang="x-none"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27000" y="165100"/>
            <a:ext cx="7772400" cy="457200"/>
          </a:xfrm>
        </p:spPr>
        <p:txBody>
          <a:bodyPr/>
          <a:lstStyle/>
          <a:p>
            <a:r>
              <a:rPr lang="en-US" altLang="x-none" sz="2800"/>
              <a:t>Pie Charts vs. Bar Charts</a:t>
            </a: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5150" y="1555750"/>
            <a:ext cx="3989388" cy="2921000"/>
          </a:xfrm>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1555750"/>
            <a:ext cx="3995737"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14300" y="165100"/>
            <a:ext cx="7772400" cy="457200"/>
          </a:xfrm>
        </p:spPr>
        <p:txBody>
          <a:bodyPr/>
          <a:lstStyle/>
          <a:p>
            <a:r>
              <a:rPr lang="en-US" altLang="x-none" sz="2800"/>
              <a:t>Two-Way Table</a:t>
            </a:r>
          </a:p>
        </p:txBody>
      </p:sp>
      <p:sp>
        <p:nvSpPr>
          <p:cNvPr id="19458" name="Content Placeholder 2"/>
          <p:cNvSpPr>
            <a:spLocks noGrp="1"/>
          </p:cNvSpPr>
          <p:nvPr>
            <p:ph idx="1"/>
          </p:nvPr>
        </p:nvSpPr>
        <p:spPr>
          <a:xfrm>
            <a:off x="762000" y="1138238"/>
            <a:ext cx="7772400" cy="4754562"/>
          </a:xfrm>
        </p:spPr>
        <p:txBody>
          <a:bodyPr/>
          <a:lstStyle/>
          <a:p>
            <a:r>
              <a:rPr lang="en-US" altLang="x-none" sz="2400"/>
              <a:t>For multiple categorical variables, use a two-way or contingency table</a:t>
            </a:r>
          </a:p>
          <a:p>
            <a:endParaRPr lang="en-US" altLang="x-none" sz="2400"/>
          </a:p>
          <a:p>
            <a:endParaRPr lang="en-US" altLang="x-none" sz="2400"/>
          </a:p>
          <a:p>
            <a:endParaRPr lang="en-US" altLang="x-none" sz="2400"/>
          </a:p>
          <a:p>
            <a:endParaRPr lang="en-US" altLang="x-none" sz="2400"/>
          </a:p>
          <a:p>
            <a:endParaRPr lang="en-US" altLang="x-none" sz="2400"/>
          </a:p>
          <a:p>
            <a:endParaRPr lang="en-US" altLang="x-none" sz="2400"/>
          </a:p>
          <a:p>
            <a:r>
              <a:rPr lang="en-US" altLang="x-none" sz="2400"/>
              <a:t>Consider whether cell, row, or column percentages are most appropriate</a:t>
            </a:r>
          </a:p>
          <a:p>
            <a:endParaRPr lang="en-US" altLang="x-none"/>
          </a:p>
        </p:txBody>
      </p:sp>
      <p:graphicFrame>
        <p:nvGraphicFramePr>
          <p:cNvPr id="6" name="Table 5"/>
          <p:cNvGraphicFramePr>
            <a:graphicFrameLocks noGrp="1"/>
          </p:cNvGraphicFramePr>
          <p:nvPr/>
        </p:nvGraphicFramePr>
        <p:xfrm>
          <a:off x="685800" y="2060575"/>
          <a:ext cx="7772400" cy="2492376"/>
        </p:xfrm>
        <a:graphic>
          <a:graphicData uri="http://schemas.openxmlformats.org/drawingml/2006/table">
            <a:tbl>
              <a:tblPr/>
              <a:tblGrid>
                <a:gridCol w="1295400"/>
                <a:gridCol w="1295400"/>
                <a:gridCol w="1295400"/>
                <a:gridCol w="1295400"/>
                <a:gridCol w="1295400"/>
                <a:gridCol w="1295400"/>
              </a:tblGrid>
              <a:tr h="365853">
                <a:tc gridSpan="6">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Arial" charset="0"/>
                          <a:ea typeface="ＭＳ Ｐゴシック" charset="-128"/>
                        </a:rPr>
                        <a:t>Frequency N (%)</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Sex</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gridSpan="4">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Race</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Total</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charset="0"/>
                        <a:ea typeface="ＭＳ Ｐゴシック" charset="-128"/>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White</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Black</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Asian</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Other</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charset="0"/>
                        <a:ea typeface="ＭＳ Ｐゴシック" charset="-128"/>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Female</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272 (40%)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51 (7%)</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25 (4%)</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4 (1%)</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352 (51%)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Male</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262 (38%)</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46 (7%)</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19 (3%)</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8 (1%)</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335 (49%)</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r>
              <a:tr h="640243">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Total</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534 (78%)</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97 (14%)</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44 (6%)</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12 (2%)</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687 (100%)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14300" y="165100"/>
            <a:ext cx="7772400" cy="457200"/>
          </a:xfrm>
        </p:spPr>
        <p:txBody>
          <a:bodyPr/>
          <a:lstStyle/>
          <a:p>
            <a:r>
              <a:rPr lang="en-US" altLang="x-none" sz="2800"/>
              <a:t>Two-Way Table</a:t>
            </a:r>
          </a:p>
        </p:txBody>
      </p:sp>
      <p:sp>
        <p:nvSpPr>
          <p:cNvPr id="20482" name="Content Placeholder 2"/>
          <p:cNvSpPr>
            <a:spLocks noGrp="1"/>
          </p:cNvSpPr>
          <p:nvPr>
            <p:ph idx="1"/>
          </p:nvPr>
        </p:nvSpPr>
        <p:spPr>
          <a:xfrm>
            <a:off x="762000" y="1138238"/>
            <a:ext cx="7772400" cy="4754562"/>
          </a:xfrm>
        </p:spPr>
        <p:txBody>
          <a:bodyPr/>
          <a:lstStyle/>
          <a:p>
            <a:r>
              <a:rPr lang="en-US" altLang="x-none" sz="2400"/>
              <a:t>E.g. row percentages highlight difference in racial distribution of males and females</a:t>
            </a:r>
          </a:p>
          <a:p>
            <a:endParaRPr lang="en-US" altLang="x-none" sz="2400"/>
          </a:p>
          <a:p>
            <a:endParaRPr lang="en-US" altLang="x-none" sz="2400"/>
          </a:p>
          <a:p>
            <a:endParaRPr lang="en-US" altLang="x-none" sz="2400"/>
          </a:p>
          <a:p>
            <a:endParaRPr lang="en-US" altLang="x-none" sz="2400"/>
          </a:p>
          <a:p>
            <a:endParaRPr lang="en-US" altLang="x-none" sz="2400"/>
          </a:p>
          <a:p>
            <a:endParaRPr lang="en-US" altLang="x-none" sz="2400"/>
          </a:p>
          <a:p>
            <a:endParaRPr lang="en-US" altLang="x-none"/>
          </a:p>
        </p:txBody>
      </p:sp>
      <p:graphicFrame>
        <p:nvGraphicFramePr>
          <p:cNvPr id="6" name="Table 5"/>
          <p:cNvGraphicFramePr>
            <a:graphicFrameLocks noGrp="1"/>
          </p:cNvGraphicFramePr>
          <p:nvPr/>
        </p:nvGraphicFramePr>
        <p:xfrm>
          <a:off x="342900" y="2301875"/>
          <a:ext cx="8496300" cy="2492376"/>
        </p:xfrm>
        <a:graphic>
          <a:graphicData uri="http://schemas.openxmlformats.org/drawingml/2006/table">
            <a:tbl>
              <a:tblPr/>
              <a:tblGrid>
                <a:gridCol w="1416050"/>
                <a:gridCol w="1416050"/>
                <a:gridCol w="1416050"/>
                <a:gridCol w="1416050"/>
                <a:gridCol w="1416050"/>
                <a:gridCol w="1416050"/>
              </a:tblGrid>
              <a:tr h="365853">
                <a:tc gridSpan="6">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Arial" charset="0"/>
                          <a:ea typeface="ＭＳ Ｐゴシック" charset="-128"/>
                        </a:rPr>
                        <a:t>Frequency N (%)</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Sex</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gridSpan="4">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Race</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Total</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charset="0"/>
                        <a:ea typeface="ＭＳ Ｐゴシック" charset="-128"/>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White</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Black</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Asian</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Other</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charset="0"/>
                        <a:ea typeface="ＭＳ Ｐゴシック" charset="-128"/>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Female</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272 (77%)</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51 (15%)</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25 (7%)</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4 (1%)</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352 (100%)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r>
              <a:tr h="371570">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Male</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262 (78%)</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46 (14%)</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19 (6%)</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8 (2%)</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335 (100%)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FFA"/>
                    </a:solidFill>
                  </a:tcPr>
                </a:tc>
              </a:tr>
              <a:tr h="640243">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Total</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534 (78%)</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97 (14%)</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44 (6%)</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12 (2%)</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c>
                  <a:txBody>
                    <a:bodyPr/>
                    <a:lstStyle>
                      <a:lvl1pPr defTabSz="457200" eaLnBrk="0" hangingPunct="0">
                        <a:spcBef>
                          <a:spcPts val="400"/>
                        </a:spcBef>
                        <a:spcAft>
                          <a:spcPts val="200"/>
                        </a:spcAft>
                        <a:buClr>
                          <a:schemeClr val="tx2"/>
                        </a:buClr>
                        <a:buFont typeface="Wingdings" charset="2"/>
                        <a:defRPr b="1">
                          <a:solidFill>
                            <a:srgbClr val="000000"/>
                          </a:solidFill>
                          <a:latin typeface="Arial" charset="0"/>
                          <a:ea typeface="ＭＳ Ｐゴシック" charset="-128"/>
                        </a:defRPr>
                      </a:lvl1pPr>
                      <a:lvl2pPr marL="742950" indent="-285750" defTabSz="457200" eaLnBrk="0" hangingPunct="0">
                        <a:spcBef>
                          <a:spcPts val="200"/>
                        </a:spcBef>
                        <a:spcAft>
                          <a:spcPts val="200"/>
                        </a:spcAft>
                        <a:buClr>
                          <a:schemeClr val="tx2"/>
                        </a:buClr>
                        <a:defRPr sz="1600">
                          <a:solidFill>
                            <a:srgbClr val="000000"/>
                          </a:solidFill>
                          <a:latin typeface="Arial" charset="0"/>
                          <a:ea typeface="ＭＳ Ｐゴシック" charset="-128"/>
                        </a:defRPr>
                      </a:lvl2pPr>
                      <a:lvl3pPr marL="1143000" indent="-228600" defTabSz="457200" eaLnBrk="0" hangingPunct="0">
                        <a:spcBef>
                          <a:spcPts val="200"/>
                        </a:spcBef>
                        <a:spcAft>
                          <a:spcPts val="200"/>
                        </a:spcAft>
                        <a:buClr>
                          <a:schemeClr val="tx2"/>
                        </a:buClr>
                        <a:buFont typeface="Arial" charset="0"/>
                        <a:defRPr sz="1600">
                          <a:solidFill>
                            <a:srgbClr val="000000"/>
                          </a:solidFill>
                          <a:latin typeface="Arial" charset="0"/>
                          <a:ea typeface="ＭＳ Ｐゴシック" charset="-128"/>
                        </a:defRPr>
                      </a:lvl3pPr>
                      <a:lvl4pPr marL="16002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4pPr>
                      <a:lvl5pPr marL="2057400" indent="-228600" defTabSz="457200" eaLnBrk="0"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5pPr>
                      <a:lvl6pPr marL="25146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6pPr>
                      <a:lvl7pPr marL="29718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7pPr>
                      <a:lvl8pPr marL="34290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8pPr>
                      <a:lvl9pPr marL="3886200" indent="-228600" defTabSz="457200" eaLnBrk="0" fontAlgn="base" hangingPunct="0">
                        <a:spcBef>
                          <a:spcPts val="200"/>
                        </a:spcBef>
                        <a:spcAft>
                          <a:spcPts val="200"/>
                        </a:spcAft>
                        <a:buClr>
                          <a:schemeClr val="tx2"/>
                        </a:buClr>
                        <a:buFont typeface="Franklin Gothic Book" charset="0"/>
                        <a:defRPr sz="1400">
                          <a:solidFill>
                            <a:srgbClr val="000000"/>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687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(100%)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EF5"/>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54000" y="127000"/>
            <a:ext cx="7772400" cy="457200"/>
          </a:xfrm>
        </p:spPr>
        <p:txBody>
          <a:bodyPr/>
          <a:lstStyle/>
          <a:p>
            <a:r>
              <a:rPr lang="en-US" altLang="x-none" sz="2800" dirty="0" smtClean="0"/>
              <a:t>EDA: </a:t>
            </a:r>
            <a:r>
              <a:rPr lang="en-US" altLang="x-none" sz="2800" dirty="0"/>
              <a:t>Categorical Variables</a:t>
            </a:r>
          </a:p>
        </p:txBody>
      </p:sp>
      <p:sp>
        <p:nvSpPr>
          <p:cNvPr id="3" name="Content Placeholder 2"/>
          <p:cNvSpPr>
            <a:spLocks noGrp="1"/>
          </p:cNvSpPr>
          <p:nvPr>
            <p:ph idx="1"/>
          </p:nvPr>
        </p:nvSpPr>
        <p:spPr>
          <a:xfrm>
            <a:off x="762000" y="1138238"/>
            <a:ext cx="7772400" cy="4114800"/>
          </a:xfrm>
        </p:spPr>
        <p:txBody>
          <a:bodyPr>
            <a:normAutofit/>
          </a:bodyPr>
          <a:lstStyle/>
          <a:p>
            <a:pPr marL="0" indent="0">
              <a:buFont typeface="Wingdings" charset="0"/>
              <a:buNone/>
              <a:defRPr/>
            </a:pPr>
            <a:endParaRPr lang="en-US" sz="2400" dirty="0" smtClean="0"/>
          </a:p>
          <a:p>
            <a:pPr>
              <a:buFont typeface="Wingdings" charset="0"/>
              <a:buChar char="w"/>
              <a:defRPr/>
            </a:pPr>
            <a:r>
              <a:rPr lang="en-US" sz="2400" dirty="0" smtClean="0"/>
              <a:t>Categorical variables are qualitative, often non-numeric variables</a:t>
            </a:r>
          </a:p>
          <a:p>
            <a:pPr lvl="1">
              <a:defRPr/>
            </a:pPr>
            <a:endParaRPr lang="en-US" sz="2400" dirty="0" smtClean="0"/>
          </a:p>
          <a:p>
            <a:pPr>
              <a:buFont typeface="Wingdings" charset="0"/>
              <a:buChar char="w"/>
              <a:defRPr/>
            </a:pPr>
            <a:r>
              <a:rPr lang="en-US" sz="2400" dirty="0" smtClean="0"/>
              <a:t>Describe using tables of counts and/or frequencies</a:t>
            </a:r>
          </a:p>
          <a:p>
            <a:pPr lvl="1">
              <a:defRPr/>
            </a:pPr>
            <a:endParaRPr lang="en-US" sz="2400" dirty="0" smtClean="0"/>
          </a:p>
          <a:p>
            <a:pPr>
              <a:buFont typeface="Wingdings" charset="0"/>
              <a:buChar char="w"/>
              <a:defRPr/>
            </a:pPr>
            <a:r>
              <a:rPr lang="en-US" sz="2400" dirty="0" smtClean="0"/>
              <a:t>Use bar charts for graphical presentation</a:t>
            </a:r>
          </a:p>
          <a:p>
            <a:pPr lvl="1">
              <a:defRPr/>
            </a:pPr>
            <a:endParaRPr lang="en-US" sz="2400" dirty="0" smtClean="0"/>
          </a:p>
          <a:p>
            <a:pPr>
              <a:buFont typeface="Wingdings" charset="0"/>
              <a:buChar char="w"/>
              <a:defRPr/>
            </a:pPr>
            <a:r>
              <a:rPr lang="en-US" sz="2400" dirty="0" smtClean="0"/>
              <a:t>Avoid pie charts</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4"/>
          <p:cNvSpPr txBox="1">
            <a:spLocks noChangeArrowheads="1"/>
          </p:cNvSpPr>
          <p:nvPr/>
        </p:nvSpPr>
        <p:spPr bwMode="auto">
          <a:xfrm>
            <a:off x="593725" y="1250950"/>
            <a:ext cx="75136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2400" dirty="0">
                <a:solidFill>
                  <a:schemeClr val="tx1"/>
                </a:solidFill>
                <a:latin typeface="+mj-lt"/>
              </a:rPr>
              <a:t>Here is a contingency table for sex and CHD</a:t>
            </a: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endParaRPr lang="en-US" altLang="x-none" sz="2400" dirty="0">
              <a:solidFill>
                <a:schemeClr val="tx1"/>
              </a:solidFill>
              <a:latin typeface="+mj-lt"/>
            </a:endParaRPr>
          </a:p>
          <a:p>
            <a:pPr eaLnBrk="1" hangingPunct="1"/>
            <a:r>
              <a:rPr lang="en-US" altLang="x-none" sz="2400" dirty="0">
                <a:solidFill>
                  <a:schemeClr val="tx1"/>
                </a:solidFill>
                <a:latin typeface="+mj-lt"/>
              </a:rPr>
              <a:t>Would like to </a:t>
            </a:r>
            <a:r>
              <a:rPr lang="en-US" altLang="x-none" sz="2400" dirty="0" smtClean="0">
                <a:solidFill>
                  <a:schemeClr val="tx1"/>
                </a:solidFill>
                <a:latin typeface="+mj-lt"/>
              </a:rPr>
              <a:t>summarize </a:t>
            </a:r>
            <a:r>
              <a:rPr lang="en-US" altLang="x-none" sz="2400" dirty="0">
                <a:solidFill>
                  <a:schemeClr val="tx1"/>
                </a:solidFill>
                <a:latin typeface="+mj-lt"/>
              </a:rPr>
              <a:t>the strength of association between the two variables</a:t>
            </a:r>
          </a:p>
        </p:txBody>
      </p:sp>
      <p:sp>
        <p:nvSpPr>
          <p:cNvPr id="11267" name="Rectangle 2"/>
          <p:cNvSpPr>
            <a:spLocks noGrp="1" noChangeArrowheads="1"/>
          </p:cNvSpPr>
          <p:nvPr>
            <p:ph type="title"/>
          </p:nvPr>
        </p:nvSpPr>
        <p:spPr>
          <a:xfrm>
            <a:off x="288925" y="74613"/>
            <a:ext cx="8520113" cy="558800"/>
          </a:xfrm>
        </p:spPr>
        <p:txBody>
          <a:bodyPr/>
          <a:lstStyle/>
          <a:p>
            <a:pPr eaLnBrk="1" hangingPunct="1">
              <a:defRPr/>
            </a:pPr>
            <a:r>
              <a:rPr lang="en-US" sz="2800" dirty="0" smtClean="0">
                <a:cs typeface="+mj-cs"/>
              </a:rPr>
              <a:t>Bivariate association for categorical variables</a:t>
            </a:r>
            <a:endParaRPr lang="en-US" sz="2800" dirty="0">
              <a:cs typeface="+mj-cs"/>
            </a:endParaRPr>
          </a:p>
        </p:txBody>
      </p:sp>
      <p:sp>
        <p:nvSpPr>
          <p:cNvPr id="22531" name="Text Box 3"/>
          <p:cNvSpPr txBox="1">
            <a:spLocks noChangeArrowheads="1"/>
          </p:cNvSpPr>
          <p:nvPr/>
        </p:nvSpPr>
        <p:spPr bwMode="auto">
          <a:xfrm>
            <a:off x="1333500" y="2486025"/>
            <a:ext cx="570865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b="1">
                <a:solidFill>
                  <a:srgbClr val="0000FF"/>
                </a:solidFill>
                <a:latin typeface="Courier New" charset="0"/>
                <a:ea typeface="MS PGothic" charset="-128"/>
              </a:rPr>
              <a:t>&gt; table(sex,chd)</a:t>
            </a:r>
          </a:p>
          <a:p>
            <a:pPr eaLnBrk="1" hangingPunct="1">
              <a:spcBef>
                <a:spcPct val="20000"/>
              </a:spcBef>
              <a:buClr>
                <a:schemeClr val="folHlink"/>
              </a:buClr>
              <a:buSzPct val="60000"/>
              <a:buFont typeface="Wingdings" charset="2"/>
              <a:buNone/>
            </a:pPr>
            <a:r>
              <a:rPr lang="en-US" altLang="x-none" b="1">
                <a:solidFill>
                  <a:schemeClr val="tx1"/>
                </a:solidFill>
                <a:latin typeface="Courier New" charset="0"/>
                <a:ea typeface="MS PGothic" charset="-128"/>
              </a:rPr>
              <a:t>	chd</a:t>
            </a:r>
          </a:p>
          <a:p>
            <a:pPr eaLnBrk="1" hangingPunct="1">
              <a:spcBef>
                <a:spcPct val="20000"/>
              </a:spcBef>
              <a:buClr>
                <a:schemeClr val="folHlink"/>
              </a:buClr>
              <a:buSzPct val="60000"/>
              <a:buFont typeface="Wingdings" charset="2"/>
              <a:buNone/>
            </a:pPr>
            <a:r>
              <a:rPr lang="en-US" altLang="x-none" b="1">
                <a:solidFill>
                  <a:schemeClr val="tx1"/>
                </a:solidFill>
                <a:latin typeface="Courier New" charset="0"/>
                <a:ea typeface="MS PGothic" charset="-128"/>
              </a:rPr>
              <a:t>sex  	   0   1</a:t>
            </a:r>
          </a:p>
          <a:p>
            <a:pPr eaLnBrk="1" hangingPunct="1">
              <a:spcBef>
                <a:spcPct val="20000"/>
              </a:spcBef>
              <a:buClr>
                <a:schemeClr val="folHlink"/>
              </a:buClr>
              <a:buSzPct val="60000"/>
              <a:buFont typeface="Wingdings" charset="2"/>
              <a:buNone/>
            </a:pPr>
            <a:r>
              <a:rPr lang="en-US" altLang="x-none" b="1">
                <a:solidFill>
                  <a:schemeClr val="tx1"/>
                </a:solidFill>
                <a:latin typeface="Courier New" charset="0"/>
                <a:ea typeface="MS PGothic" charset="-128"/>
              </a:rPr>
              <a:t>        0 154  48</a:t>
            </a:r>
          </a:p>
          <a:p>
            <a:pPr eaLnBrk="1" hangingPunct="1">
              <a:spcBef>
                <a:spcPct val="20000"/>
              </a:spcBef>
              <a:buClr>
                <a:schemeClr val="folHlink"/>
              </a:buClr>
              <a:buSzPct val="60000"/>
              <a:buFont typeface="Wingdings" charset="2"/>
              <a:buNone/>
            </a:pPr>
            <a:r>
              <a:rPr lang="en-US" altLang="x-none" b="1">
                <a:solidFill>
                  <a:schemeClr val="tx1"/>
                </a:solidFill>
                <a:latin typeface="Courier New" charset="0"/>
                <a:ea typeface="MS PGothic" charset="-128"/>
              </a:rPr>
              <a:t>        1 104  66</a:t>
            </a:r>
          </a:p>
          <a:p>
            <a:pPr eaLnBrk="1" hangingPunct="1">
              <a:spcBef>
                <a:spcPct val="20000"/>
              </a:spcBef>
              <a:buClr>
                <a:schemeClr val="folHlink"/>
              </a:buClr>
              <a:buSzPct val="60000"/>
              <a:buFont typeface="Wingdings" charset="2"/>
              <a:buNone/>
            </a:pPr>
            <a:r>
              <a:rPr lang="en-US" altLang="x-none" b="1">
                <a:solidFill>
                  <a:schemeClr val="tx1"/>
                </a:solidFill>
                <a:latin typeface="Courier New" charset="0"/>
                <a:ea typeface="MS PGothic" charset="-128"/>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69863" y="7938"/>
            <a:ext cx="8974137" cy="558800"/>
          </a:xfrm>
        </p:spPr>
        <p:txBody>
          <a:bodyPr/>
          <a:lstStyle/>
          <a:p>
            <a:pPr eaLnBrk="1" hangingPunct="1">
              <a:defRPr/>
            </a:pPr>
            <a:r>
              <a:rPr lang="en-US" dirty="0"/>
              <a:t>Measures of association for binary outcomes</a:t>
            </a:r>
            <a:endParaRPr lang="en-US" dirty="0">
              <a:cs typeface="+mj-cs"/>
            </a:endParaRPr>
          </a:p>
        </p:txBody>
      </p:sp>
      <p:graphicFrame>
        <p:nvGraphicFramePr>
          <p:cNvPr id="2" name="Table 1"/>
          <p:cNvGraphicFramePr>
            <a:graphicFrameLocks noGrp="1"/>
          </p:cNvGraphicFramePr>
          <p:nvPr/>
        </p:nvGraphicFramePr>
        <p:xfrm>
          <a:off x="2689414" y="653736"/>
          <a:ext cx="3466351" cy="2368176"/>
        </p:xfrm>
        <a:graphic>
          <a:graphicData uri="http://schemas.openxmlformats.org/drawingml/2006/table">
            <a:tbl>
              <a:tblPr firstRow="1" bandRow="1">
                <a:tableStyleId>{0505E3EF-67EA-436B-97B2-0124C06EBD24}</a:tableStyleId>
              </a:tblPr>
              <a:tblGrid>
                <a:gridCol w="814740"/>
                <a:gridCol w="918435"/>
                <a:gridCol w="866588"/>
                <a:gridCol w="866588"/>
              </a:tblGrid>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smtClean="0"/>
                        <a:t>Outcome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2044">
                <a:tc rowSpan="2">
                  <a:txBody>
                    <a:bodyPr/>
                    <a:lstStyle/>
                    <a:p>
                      <a:pPr algn="ctr"/>
                      <a:r>
                        <a:rPr lang="en-US" b="1" dirty="0" smtClean="0"/>
                        <a:t>Exposure</a:t>
                      </a:r>
                      <a:endParaRPr lang="en-US" b="1" dirty="0"/>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Yes</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92044">
                <a:tc v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24579" name="Rectangle 3"/>
          <p:cNvSpPr>
            <a:spLocks noGrp="1" noChangeArrowheads="1"/>
          </p:cNvSpPr>
          <p:nvPr>
            <p:ph type="body" idx="1"/>
          </p:nvPr>
        </p:nvSpPr>
        <p:spPr>
          <a:xfrm>
            <a:off x="149225" y="3114675"/>
            <a:ext cx="8994775" cy="4325938"/>
          </a:xfrm>
        </p:spPr>
        <p:txBody>
          <a:bodyPr/>
          <a:lstStyle/>
          <a:p>
            <a:pPr eaLnBrk="1" hangingPunct="1"/>
            <a:r>
              <a:rPr lang="en-US" altLang="x-none">
                <a:ea typeface="MS PGothic" charset="-128"/>
              </a:rPr>
              <a:t>Risk difference (RD) = P(outcome|exposed) - P(outcome|not exposed) </a:t>
            </a:r>
          </a:p>
          <a:p>
            <a:pPr eaLnBrk="1" hangingPunct="1">
              <a:buFont typeface="Wingdings" charset="2"/>
              <a:buNone/>
            </a:pPr>
            <a:r>
              <a:rPr lang="en-US" altLang="x-none">
                <a:ea typeface="MS PGothic" charset="-128"/>
              </a:rPr>
              <a:t>	= (b/(a+b)) - (d/(c+d))</a:t>
            </a:r>
          </a:p>
          <a:p>
            <a:pPr eaLnBrk="1" hangingPunct="1">
              <a:buFont typeface="Wingdings" charset="2"/>
              <a:buNone/>
            </a:pPr>
            <a:endParaRPr lang="en-US" altLang="x-none">
              <a:ea typeface="MS PGothic" charset="-128"/>
            </a:endParaRPr>
          </a:p>
          <a:p>
            <a:pPr eaLnBrk="1" hangingPunct="1">
              <a:buFont typeface="Wingdings" charset="2"/>
              <a:buNone/>
            </a:pPr>
            <a:endParaRPr lang="en-US" altLang="x-none">
              <a:ea typeface="MS PGothic" charset="-128"/>
            </a:endParaRPr>
          </a:p>
          <a:p>
            <a:pPr eaLnBrk="1" hangingPunct="1">
              <a:buFont typeface="Wingdings" charset="2"/>
              <a:buNone/>
            </a:pPr>
            <a:endParaRPr lang="en-US" altLang="x-none">
              <a:ea typeface="MS PGothic" charset="-128"/>
            </a:endParaRPr>
          </a:p>
          <a:p>
            <a:pPr eaLnBrk="1" hangingPunct="1">
              <a:buFont typeface="Wingdings" charset="2"/>
              <a:buNone/>
            </a:pPr>
            <a:endParaRPr lang="en-US" altLang="x-none">
              <a:ea typeface="MS PGothic" charset="-128"/>
            </a:endParaRPr>
          </a:p>
          <a:p>
            <a:pPr eaLnBrk="1" hangingPunct="1">
              <a:buFont typeface="Wingdings" charset="2"/>
              <a:buNone/>
            </a:pPr>
            <a:endParaRPr lang="en-US" altLang="x-none">
              <a:ea typeface="MS PGothic" charset="-128"/>
            </a:endParaRPr>
          </a:p>
          <a:p>
            <a:pPr eaLnBrk="1" hangingPunct="1"/>
            <a:r>
              <a:rPr lang="en-US" altLang="x-none">
                <a:ea typeface="MS PGothic" charset="-128"/>
              </a:rPr>
              <a:t>RD(Female vs Male) = 66/(104+66) </a:t>
            </a:r>
            <a:r>
              <a:rPr lang="mr-IN" altLang="x-none">
                <a:ea typeface="MS PGothic" charset="-128"/>
              </a:rPr>
              <a:t>–</a:t>
            </a:r>
            <a:r>
              <a:rPr lang="en-US" altLang="x-none">
                <a:ea typeface="MS PGothic" charset="-128"/>
              </a:rPr>
              <a:t> 48/(48+154) = 0.15</a:t>
            </a:r>
          </a:p>
          <a:p>
            <a:pPr eaLnBrk="1" hangingPunct="1"/>
            <a:endParaRPr lang="en-US" altLang="x-none">
              <a:ea typeface="MS PGothic" charset="-128"/>
            </a:endParaRPr>
          </a:p>
          <a:p>
            <a:pPr lvl="1" eaLnBrk="1" hangingPunct="1"/>
            <a:endParaRPr lang="en-US" altLang="x-none" sz="2000">
              <a:ea typeface="MS PGothic" charset="-128"/>
            </a:endParaRPr>
          </a:p>
          <a:p>
            <a:pPr eaLnBrk="1" hangingPunct="1">
              <a:buFont typeface="Wingdings" charset="2"/>
              <a:buNone/>
            </a:pPr>
            <a:endParaRPr lang="en-US" altLang="x-none">
              <a:ea typeface="MS PGothic" charset="-128"/>
            </a:endParaRPr>
          </a:p>
        </p:txBody>
      </p:sp>
      <p:sp>
        <p:nvSpPr>
          <p:cNvPr id="24580" name="Text Box 3"/>
          <p:cNvSpPr txBox="1">
            <a:spLocks noChangeArrowheads="1"/>
          </p:cNvSpPr>
          <p:nvPr/>
        </p:nvSpPr>
        <p:spPr bwMode="auto">
          <a:xfrm>
            <a:off x="3286125" y="4049713"/>
            <a:ext cx="2720975"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b="1">
                <a:solidFill>
                  <a:srgbClr val="0000FF"/>
                </a:solidFill>
                <a:latin typeface="Courier New" charset="0"/>
                <a:ea typeface="MS PGothic" charset="-128"/>
              </a:rPr>
              <a:t>&gt; table(sex,chd)</a:t>
            </a:r>
          </a:p>
          <a:p>
            <a:pPr eaLnBrk="1" hangingPunct="1"/>
            <a:r>
              <a:rPr lang="en-US" altLang="x-none" b="1">
                <a:solidFill>
                  <a:schemeClr val="tx1"/>
                </a:solidFill>
                <a:latin typeface="Courier New" charset="0"/>
                <a:ea typeface="MS PGothic" charset="-128"/>
              </a:rPr>
              <a:t>   </a:t>
            </a:r>
          </a:p>
          <a:p>
            <a:pPr eaLnBrk="1" hangingPunct="1"/>
            <a:r>
              <a:rPr lang="en-US" altLang="x-none" b="1">
                <a:solidFill>
                  <a:schemeClr val="tx1"/>
                </a:solidFill>
                <a:latin typeface="Courier New" charset="0"/>
                <a:ea typeface="MS PGothic" charset="-128"/>
              </a:rPr>
              <a:t>      0   1</a:t>
            </a:r>
          </a:p>
          <a:p>
            <a:pPr eaLnBrk="1" hangingPunct="1"/>
            <a:r>
              <a:rPr lang="en-US" altLang="x-none" b="1">
                <a:solidFill>
                  <a:schemeClr val="tx1"/>
                </a:solidFill>
                <a:latin typeface="Courier New" charset="0"/>
                <a:ea typeface="MS PGothic" charset="-128"/>
              </a:rPr>
              <a:t>  0 154  48</a:t>
            </a:r>
          </a:p>
          <a:p>
            <a:pPr eaLnBrk="1" hangingPunct="1"/>
            <a:r>
              <a:rPr lang="en-US" altLang="x-none" b="1">
                <a:solidFill>
                  <a:schemeClr val="tx1"/>
                </a:solidFill>
                <a:latin typeface="Courier New" charset="0"/>
                <a:ea typeface="MS PGothic" charset="-128"/>
              </a:rPr>
              <a:t>  1 104  66</a:t>
            </a:r>
          </a:p>
          <a:p>
            <a:pPr eaLnBrk="1" hangingPunct="1"/>
            <a:r>
              <a:rPr lang="en-US" altLang="x-none" b="1">
                <a:solidFill>
                  <a:schemeClr val="tx1"/>
                </a:solidFill>
                <a:latin typeface="Courier New" charset="0"/>
                <a:ea typeface="MS PGothic" charset="-128"/>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a:xfrm>
            <a:off x="149225" y="3619500"/>
            <a:ext cx="8994775" cy="4178300"/>
          </a:xfrm>
        </p:spPr>
        <p:txBody>
          <a:bodyPr/>
          <a:lstStyle/>
          <a:p>
            <a:pPr eaLnBrk="1" hangingPunct="1"/>
            <a:r>
              <a:rPr lang="en-US" altLang="x-none">
                <a:ea typeface="MS PGothic" charset="-128"/>
              </a:rPr>
              <a:t>Risk difference interpretation</a:t>
            </a:r>
          </a:p>
          <a:p>
            <a:pPr lvl="1" eaLnBrk="1" hangingPunct="1"/>
            <a:r>
              <a:rPr lang="en-US" altLang="x-none">
                <a:ea typeface="MS PGothic" charset="-128"/>
              </a:rPr>
              <a:t>Additive difference in probability (risk) between exposed and unexposed</a:t>
            </a:r>
          </a:p>
          <a:p>
            <a:pPr lvl="1" eaLnBrk="1" hangingPunct="1"/>
            <a:r>
              <a:rPr lang="en-US" altLang="x-none">
                <a:ea typeface="MS PGothic" charset="-128"/>
              </a:rPr>
              <a:t>Also called </a:t>
            </a:r>
            <a:r>
              <a:rPr lang="en-US" altLang="x-none" i="1">
                <a:ea typeface="MS PGothic" charset="-128"/>
              </a:rPr>
              <a:t>excess risk</a:t>
            </a:r>
          </a:p>
          <a:p>
            <a:pPr lvl="1" eaLnBrk="1" hangingPunct="1"/>
            <a:r>
              <a:rPr lang="en-US" altLang="x-none">
                <a:ea typeface="MS PGothic" charset="-128"/>
              </a:rPr>
              <a:t>-1 &lt; RD &lt; 1</a:t>
            </a:r>
          </a:p>
          <a:p>
            <a:pPr lvl="1" eaLnBrk="1" hangingPunct="1"/>
            <a:r>
              <a:rPr lang="en-US" altLang="x-none">
                <a:ea typeface="MS PGothic" charset="-128"/>
              </a:rPr>
              <a:t>RD = 0 ⇒ no association; risk of outcome same for exposed and unexposed</a:t>
            </a:r>
          </a:p>
          <a:p>
            <a:pPr eaLnBrk="1" hangingPunct="1"/>
            <a:endParaRPr lang="en-US" altLang="x-none">
              <a:ea typeface="MS PGothic" charset="-128"/>
            </a:endParaRPr>
          </a:p>
          <a:p>
            <a:pPr lvl="1" eaLnBrk="1" hangingPunct="1"/>
            <a:endParaRPr lang="en-US" altLang="x-none">
              <a:ea typeface="MS PGothic" charset="-128"/>
            </a:endParaRPr>
          </a:p>
          <a:p>
            <a:pPr eaLnBrk="1" hangingPunct="1">
              <a:buFont typeface="Wingdings" charset="2"/>
              <a:buNone/>
            </a:pPr>
            <a:endParaRPr lang="en-US" altLang="x-none">
              <a:ea typeface="MS PGothic" charset="-128"/>
            </a:endParaRPr>
          </a:p>
        </p:txBody>
      </p:sp>
      <p:graphicFrame>
        <p:nvGraphicFramePr>
          <p:cNvPr id="6" name="Table 5"/>
          <p:cNvGraphicFramePr>
            <a:graphicFrameLocks noGrp="1"/>
          </p:cNvGraphicFramePr>
          <p:nvPr/>
        </p:nvGraphicFramePr>
        <p:xfrm>
          <a:off x="2841814" y="891988"/>
          <a:ext cx="3466351" cy="2368176"/>
        </p:xfrm>
        <a:graphic>
          <a:graphicData uri="http://schemas.openxmlformats.org/drawingml/2006/table">
            <a:tbl>
              <a:tblPr firstRow="1" bandRow="1">
                <a:tableStyleId>{0505E3EF-67EA-436B-97B2-0124C06EBD24}</a:tableStyleId>
              </a:tblPr>
              <a:tblGrid>
                <a:gridCol w="814740"/>
                <a:gridCol w="918435"/>
                <a:gridCol w="866588"/>
                <a:gridCol w="866588"/>
              </a:tblGrid>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smtClean="0"/>
                        <a:t>Outcome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rowSpan="2">
                  <a:txBody>
                    <a:bodyPr/>
                    <a:lstStyle/>
                    <a:p>
                      <a:pPr algn="ctr"/>
                      <a:r>
                        <a:rPr lang="en-US" b="1" dirty="0" smtClean="0"/>
                        <a:t>Exposure</a:t>
                      </a:r>
                      <a:endParaRPr lang="en-US" b="1" dirty="0"/>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Yes</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v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2"/>
          <p:cNvSpPr>
            <a:spLocks noGrp="1" noChangeArrowheads="1"/>
          </p:cNvSpPr>
          <p:nvPr>
            <p:ph type="title"/>
          </p:nvPr>
        </p:nvSpPr>
        <p:spPr>
          <a:xfrm>
            <a:off x="87313" y="66675"/>
            <a:ext cx="8974137" cy="558800"/>
          </a:xfrm>
        </p:spPr>
        <p:txBody>
          <a:bodyPr/>
          <a:lstStyle/>
          <a:p>
            <a:pPr eaLnBrk="1" hangingPunct="1">
              <a:defRPr/>
            </a:pPr>
            <a:r>
              <a:rPr lang="en-US" dirty="0"/>
              <a:t>Measures of association for binary outcomes</a:t>
            </a:r>
            <a:endParaRPr lang="en-US" dirty="0">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215900" y="127000"/>
            <a:ext cx="7772400" cy="457200"/>
          </a:xfrm>
        </p:spPr>
        <p:txBody>
          <a:bodyPr/>
          <a:lstStyle/>
          <a:p>
            <a:r>
              <a:rPr lang="en-US" altLang="x-none" sz="2800"/>
              <a:t>Outline</a:t>
            </a:r>
          </a:p>
        </p:txBody>
      </p:sp>
      <p:sp>
        <p:nvSpPr>
          <p:cNvPr id="7170" name="Content Placeholder 2"/>
          <p:cNvSpPr>
            <a:spLocks noGrp="1"/>
          </p:cNvSpPr>
          <p:nvPr>
            <p:ph idx="1"/>
          </p:nvPr>
        </p:nvSpPr>
        <p:spPr>
          <a:xfrm>
            <a:off x="762000" y="1301750"/>
            <a:ext cx="7772400" cy="2720971"/>
          </a:xfrm>
        </p:spPr>
        <p:txBody>
          <a:bodyPr/>
          <a:lstStyle/>
          <a:p>
            <a:r>
              <a:rPr lang="en-US" altLang="x-none" sz="2400" dirty="0"/>
              <a:t>Explain the roles of exploratory data </a:t>
            </a:r>
            <a:r>
              <a:rPr lang="en-US" altLang="x-none" sz="2400" dirty="0" smtClean="0"/>
              <a:t>analysis (EDA)</a:t>
            </a:r>
            <a:endParaRPr lang="en-US" altLang="x-none" sz="2400" dirty="0"/>
          </a:p>
          <a:p>
            <a:r>
              <a:rPr lang="en-US" altLang="x-none" sz="2400" dirty="0"/>
              <a:t>Define variable types</a:t>
            </a:r>
          </a:p>
          <a:p>
            <a:r>
              <a:rPr lang="en-US" altLang="x-none" sz="2400" dirty="0"/>
              <a:t>Identify appropriate </a:t>
            </a:r>
            <a:r>
              <a:rPr lang="en-US" altLang="x-none" sz="2400" dirty="0" smtClean="0"/>
              <a:t>EDA </a:t>
            </a:r>
            <a:r>
              <a:rPr lang="en-US" altLang="x-none" sz="2400" dirty="0"/>
              <a:t>for each variable type</a:t>
            </a:r>
          </a:p>
          <a:p>
            <a:r>
              <a:rPr lang="en-US" altLang="x-none" sz="2400" dirty="0"/>
              <a:t>Discuss </a:t>
            </a:r>
            <a:r>
              <a:rPr lang="en-US" altLang="x-none" sz="2400" dirty="0" smtClean="0"/>
              <a:t>EDA </a:t>
            </a:r>
            <a:r>
              <a:rPr lang="en-US" altLang="x-none" sz="2400" dirty="0"/>
              <a:t>for measures of central tendency and dispersion</a:t>
            </a:r>
          </a:p>
          <a:p>
            <a:r>
              <a:rPr lang="en-US" altLang="x-none" sz="2400" dirty="0"/>
              <a:t>Construct and interpret graphical summaries</a:t>
            </a:r>
            <a:endParaRPr lang="en-US" altLang="x-none"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body" idx="1"/>
          </p:nvPr>
        </p:nvSpPr>
        <p:spPr>
          <a:xfrm>
            <a:off x="149225" y="3200400"/>
            <a:ext cx="8994775" cy="3198813"/>
          </a:xfrm>
        </p:spPr>
        <p:txBody>
          <a:bodyPr/>
          <a:lstStyle/>
          <a:p>
            <a:pPr eaLnBrk="1" hangingPunct="1">
              <a:tabLst>
                <a:tab pos="3192463" algn="l"/>
              </a:tabLst>
            </a:pPr>
            <a:r>
              <a:rPr lang="en-US" altLang="x-none">
                <a:ea typeface="MS PGothic" charset="-128"/>
              </a:rPr>
              <a:t>Relative risk (RR) = P(outcome|exposed)/P(outcome|not exposed) </a:t>
            </a:r>
          </a:p>
          <a:p>
            <a:pPr eaLnBrk="1" hangingPunct="1">
              <a:buFont typeface="Wingdings" charset="2"/>
              <a:buNone/>
              <a:tabLst>
                <a:tab pos="3192463" algn="l"/>
              </a:tabLst>
            </a:pPr>
            <a:r>
              <a:rPr lang="en-US" altLang="x-none">
                <a:ea typeface="MS PGothic" charset="-128"/>
              </a:rPr>
              <a:t>		     = (b/(a+b))/(d/(c+d))</a:t>
            </a:r>
          </a:p>
          <a:p>
            <a:pPr eaLnBrk="1" hangingPunct="1">
              <a:buFont typeface="Wingdings" charset="2"/>
              <a:buNone/>
              <a:tabLst>
                <a:tab pos="3192463" algn="l"/>
              </a:tabLst>
            </a:pPr>
            <a:endParaRPr lang="en-US" altLang="x-none">
              <a:ea typeface="MS PGothic" charset="-128"/>
            </a:endParaRPr>
          </a:p>
          <a:p>
            <a:pPr eaLnBrk="1" hangingPunct="1">
              <a:buFont typeface="Wingdings" charset="2"/>
              <a:buNone/>
              <a:tabLst>
                <a:tab pos="3192463" algn="l"/>
              </a:tabLst>
            </a:pPr>
            <a:endParaRPr lang="en-US" altLang="x-none">
              <a:ea typeface="MS PGothic" charset="-128"/>
            </a:endParaRPr>
          </a:p>
          <a:p>
            <a:pPr eaLnBrk="1" hangingPunct="1">
              <a:buFont typeface="Wingdings" charset="2"/>
              <a:buNone/>
              <a:tabLst>
                <a:tab pos="3192463" algn="l"/>
              </a:tabLst>
            </a:pPr>
            <a:endParaRPr lang="en-US" altLang="x-none">
              <a:ea typeface="MS PGothic" charset="-128"/>
            </a:endParaRPr>
          </a:p>
          <a:p>
            <a:pPr eaLnBrk="1" hangingPunct="1">
              <a:buFont typeface="Wingdings" charset="2"/>
              <a:buNone/>
              <a:tabLst>
                <a:tab pos="3192463" algn="l"/>
              </a:tabLst>
            </a:pPr>
            <a:endParaRPr lang="en-US" altLang="x-none">
              <a:ea typeface="MS PGothic" charset="-128"/>
            </a:endParaRPr>
          </a:p>
          <a:p>
            <a:pPr eaLnBrk="1" hangingPunct="1">
              <a:buFont typeface="Wingdings" charset="2"/>
              <a:buNone/>
              <a:tabLst>
                <a:tab pos="3192463" algn="l"/>
              </a:tabLst>
            </a:pPr>
            <a:endParaRPr lang="en-US" altLang="x-none">
              <a:ea typeface="MS PGothic" charset="-128"/>
            </a:endParaRPr>
          </a:p>
          <a:p>
            <a:pPr eaLnBrk="1" hangingPunct="1">
              <a:tabLst>
                <a:tab pos="3192463" algn="l"/>
              </a:tabLst>
            </a:pPr>
            <a:r>
              <a:rPr lang="en-US" altLang="x-none">
                <a:ea typeface="MS PGothic" charset="-128"/>
              </a:rPr>
              <a:t>RR(Female vs Male) = (66/(104+66)) / (48/(48+154)) = 1.63</a:t>
            </a:r>
          </a:p>
        </p:txBody>
      </p:sp>
      <p:graphicFrame>
        <p:nvGraphicFramePr>
          <p:cNvPr id="5" name="Table 4"/>
          <p:cNvGraphicFramePr>
            <a:graphicFrameLocks noGrp="1"/>
          </p:cNvGraphicFramePr>
          <p:nvPr/>
        </p:nvGraphicFramePr>
        <p:xfrm>
          <a:off x="2587814" y="709706"/>
          <a:ext cx="3466351" cy="2368176"/>
        </p:xfrm>
        <a:graphic>
          <a:graphicData uri="http://schemas.openxmlformats.org/drawingml/2006/table">
            <a:tbl>
              <a:tblPr firstRow="1" bandRow="1">
                <a:tableStyleId>{0505E3EF-67EA-436B-97B2-0124C06EBD24}</a:tableStyleId>
              </a:tblPr>
              <a:tblGrid>
                <a:gridCol w="814740"/>
                <a:gridCol w="918435"/>
                <a:gridCol w="866588"/>
                <a:gridCol w="866588"/>
              </a:tblGrid>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smtClean="0"/>
                        <a:t>Outcome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rowSpan="2">
                  <a:txBody>
                    <a:bodyPr/>
                    <a:lstStyle/>
                    <a:p>
                      <a:pPr algn="ctr"/>
                      <a:r>
                        <a:rPr lang="en-US" b="1" dirty="0" smtClean="0"/>
                        <a:t>Exposure</a:t>
                      </a:r>
                      <a:endParaRPr lang="en-US" b="1" dirty="0"/>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Yes</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v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2"/>
          <p:cNvSpPr>
            <a:spLocks noGrp="1" noChangeArrowheads="1"/>
          </p:cNvSpPr>
          <p:nvPr>
            <p:ph type="title"/>
          </p:nvPr>
        </p:nvSpPr>
        <p:spPr>
          <a:xfrm>
            <a:off x="169863" y="28575"/>
            <a:ext cx="8974137" cy="558800"/>
          </a:xfrm>
        </p:spPr>
        <p:txBody>
          <a:bodyPr/>
          <a:lstStyle/>
          <a:p>
            <a:pPr eaLnBrk="1" hangingPunct="1">
              <a:defRPr/>
            </a:pPr>
            <a:r>
              <a:rPr lang="en-US" dirty="0"/>
              <a:t>Measures of association for binary outcomes</a:t>
            </a:r>
            <a:endParaRPr lang="en-US" dirty="0">
              <a:cs typeface="+mj-cs"/>
            </a:endParaRPr>
          </a:p>
        </p:txBody>
      </p:sp>
      <p:sp>
        <p:nvSpPr>
          <p:cNvPr id="28676" name="Text Box 3"/>
          <p:cNvSpPr txBox="1">
            <a:spLocks noChangeArrowheads="1"/>
          </p:cNvSpPr>
          <p:nvPr/>
        </p:nvSpPr>
        <p:spPr bwMode="auto">
          <a:xfrm>
            <a:off x="2767013" y="4184650"/>
            <a:ext cx="2719387" cy="1169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b="1">
                <a:solidFill>
                  <a:srgbClr val="0000FF"/>
                </a:solidFill>
                <a:latin typeface="Courier New" charset="0"/>
                <a:ea typeface="MS PGothic" charset="-128"/>
              </a:rPr>
              <a:t>&gt; table(sex,chd)</a:t>
            </a:r>
          </a:p>
          <a:p>
            <a:pPr eaLnBrk="1" hangingPunct="1"/>
            <a:r>
              <a:rPr lang="en-US" altLang="x-none" b="1">
                <a:solidFill>
                  <a:schemeClr val="tx1"/>
                </a:solidFill>
                <a:latin typeface="Courier New" charset="0"/>
                <a:ea typeface="MS PGothic" charset="-128"/>
              </a:rPr>
              <a:t>   </a:t>
            </a:r>
          </a:p>
          <a:p>
            <a:pPr eaLnBrk="1" hangingPunct="1"/>
            <a:r>
              <a:rPr lang="en-US" altLang="x-none" b="1">
                <a:solidFill>
                  <a:schemeClr val="tx1"/>
                </a:solidFill>
                <a:latin typeface="Courier New" charset="0"/>
                <a:ea typeface="MS PGothic" charset="-128"/>
              </a:rPr>
              <a:t>      0   1</a:t>
            </a:r>
          </a:p>
          <a:p>
            <a:pPr eaLnBrk="1" hangingPunct="1"/>
            <a:r>
              <a:rPr lang="en-US" altLang="x-none" b="1">
                <a:solidFill>
                  <a:schemeClr val="tx1"/>
                </a:solidFill>
                <a:latin typeface="Courier New" charset="0"/>
                <a:ea typeface="MS PGothic" charset="-128"/>
              </a:rPr>
              <a:t>  0 154  48</a:t>
            </a:r>
          </a:p>
          <a:p>
            <a:pPr eaLnBrk="1" hangingPunct="1"/>
            <a:r>
              <a:rPr lang="en-US" altLang="x-none" b="1">
                <a:solidFill>
                  <a:schemeClr val="tx1"/>
                </a:solidFill>
                <a:latin typeface="Courier New" charset="0"/>
                <a:ea typeface="MS PGothic" charset="-128"/>
              </a:rPr>
              <a:t>  1 104  66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idx="1"/>
          </p:nvPr>
        </p:nvSpPr>
        <p:spPr>
          <a:xfrm>
            <a:off x="0" y="3200400"/>
            <a:ext cx="9144000" cy="3136900"/>
          </a:xfrm>
        </p:spPr>
        <p:txBody>
          <a:bodyPr/>
          <a:lstStyle/>
          <a:p>
            <a:pPr eaLnBrk="1" hangingPunct="1"/>
            <a:r>
              <a:rPr lang="en-US" altLang="x-none">
                <a:ea typeface="MS PGothic" charset="-128"/>
              </a:rPr>
              <a:t>Relative risk interpretation</a:t>
            </a:r>
          </a:p>
          <a:p>
            <a:pPr lvl="1" eaLnBrk="1" hangingPunct="1"/>
            <a:r>
              <a:rPr lang="en-US" altLang="x-none">
                <a:ea typeface="MS PGothic" charset="-128"/>
              </a:rPr>
              <a:t>Multiplicative difference in probability (risk) of outcome among exposed compared to unexposed</a:t>
            </a:r>
          </a:p>
          <a:p>
            <a:pPr lvl="1" eaLnBrk="1" hangingPunct="1"/>
            <a:r>
              <a:rPr lang="en-US" altLang="x-none">
                <a:ea typeface="MS PGothic" charset="-128"/>
              </a:rPr>
              <a:t>0 &lt; RR &lt; ∞</a:t>
            </a:r>
          </a:p>
          <a:p>
            <a:pPr lvl="1" eaLnBrk="1" hangingPunct="1"/>
            <a:r>
              <a:rPr lang="en-US" altLang="x-none">
                <a:ea typeface="MS PGothic" charset="-128"/>
              </a:rPr>
              <a:t>RR = 1 ⇒ no association; risk of outcome same for exposed and unexposed</a:t>
            </a:r>
          </a:p>
          <a:p>
            <a:pPr eaLnBrk="1" hangingPunct="1">
              <a:buFont typeface="Wingdings" charset="2"/>
              <a:buNone/>
            </a:pPr>
            <a:endParaRPr lang="en-US" altLang="x-none">
              <a:ea typeface="MS PGothic" charset="-128"/>
            </a:endParaRPr>
          </a:p>
        </p:txBody>
      </p:sp>
      <p:graphicFrame>
        <p:nvGraphicFramePr>
          <p:cNvPr id="5" name="Table 4"/>
          <p:cNvGraphicFramePr>
            <a:graphicFrameLocks noGrp="1"/>
          </p:cNvGraphicFramePr>
          <p:nvPr/>
        </p:nvGraphicFramePr>
        <p:xfrm>
          <a:off x="2689414" y="739588"/>
          <a:ext cx="3466351" cy="2368176"/>
        </p:xfrm>
        <a:graphic>
          <a:graphicData uri="http://schemas.openxmlformats.org/drawingml/2006/table">
            <a:tbl>
              <a:tblPr firstRow="1" bandRow="1">
                <a:tableStyleId>{0505E3EF-67EA-436B-97B2-0124C06EBD24}</a:tableStyleId>
              </a:tblPr>
              <a:tblGrid>
                <a:gridCol w="814740"/>
                <a:gridCol w="918435"/>
                <a:gridCol w="866588"/>
                <a:gridCol w="866588"/>
              </a:tblGrid>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smtClean="0"/>
                        <a:t>Outcome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rowSpan="2">
                  <a:txBody>
                    <a:bodyPr/>
                    <a:lstStyle/>
                    <a:p>
                      <a:pPr algn="ctr"/>
                      <a:r>
                        <a:rPr lang="en-US" b="1" dirty="0" smtClean="0"/>
                        <a:t>Exposure</a:t>
                      </a:r>
                      <a:endParaRPr lang="en-US" b="1" dirty="0"/>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Yes</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v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2"/>
          <p:cNvSpPr>
            <a:spLocks noGrp="1" noChangeArrowheads="1"/>
          </p:cNvSpPr>
          <p:nvPr>
            <p:ph type="title"/>
          </p:nvPr>
        </p:nvSpPr>
        <p:spPr>
          <a:xfrm>
            <a:off x="169863" y="0"/>
            <a:ext cx="8974137" cy="558800"/>
          </a:xfrm>
        </p:spPr>
        <p:txBody>
          <a:bodyPr/>
          <a:lstStyle/>
          <a:p>
            <a:pPr eaLnBrk="1" hangingPunct="1">
              <a:defRPr/>
            </a:pPr>
            <a:r>
              <a:rPr lang="en-US" dirty="0"/>
              <a:t>Measures of association for binary outcomes</a:t>
            </a:r>
            <a:endParaRPr lang="en-US" dirty="0">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a:xfrm>
            <a:off x="85725" y="2946400"/>
            <a:ext cx="9794875" cy="4167188"/>
          </a:xfrm>
        </p:spPr>
        <p:txBody>
          <a:bodyPr/>
          <a:lstStyle/>
          <a:p>
            <a:pPr eaLnBrk="1" hangingPunct="1">
              <a:tabLst>
                <a:tab pos="2393950" algn="l"/>
              </a:tabLst>
            </a:pPr>
            <a:r>
              <a:rPr lang="en-US" altLang="x-none">
                <a:ea typeface="MS PGothic" charset="-128"/>
              </a:rPr>
              <a:t>Odds = P/(1-P)</a:t>
            </a:r>
          </a:p>
          <a:p>
            <a:pPr eaLnBrk="1" hangingPunct="1">
              <a:tabLst>
                <a:tab pos="2393950" algn="l"/>
              </a:tabLst>
            </a:pPr>
            <a:r>
              <a:rPr lang="en-US" altLang="x-none">
                <a:ea typeface="MS PGothic" charset="-128"/>
              </a:rPr>
              <a:t>Odds ratio (OR)   = Odds(outcome|exposed)/Odds(outcome|not exposed) </a:t>
            </a:r>
          </a:p>
          <a:p>
            <a:pPr eaLnBrk="1" hangingPunct="1">
              <a:buFont typeface="Wingdings" charset="2"/>
              <a:buNone/>
              <a:tabLst>
                <a:tab pos="2393950" algn="l"/>
              </a:tabLst>
            </a:pPr>
            <a:r>
              <a:rPr lang="en-US" altLang="x-none">
                <a:ea typeface="MS PGothic" charset="-128"/>
              </a:rPr>
              <a:t>	 	= ((b/(a+b))/(a/(a+b)))/((d/(c+d))/(c/(c+d)))</a:t>
            </a:r>
          </a:p>
          <a:p>
            <a:pPr eaLnBrk="1" hangingPunct="1">
              <a:buFont typeface="Wingdings" charset="2"/>
              <a:buNone/>
              <a:tabLst>
                <a:tab pos="2393950" algn="l"/>
              </a:tabLst>
            </a:pPr>
            <a:r>
              <a:rPr lang="en-US" altLang="x-none">
                <a:ea typeface="MS PGothic" charset="-128"/>
              </a:rPr>
              <a:t>		= (b/a)/(d/c) = (bc)/(ad)</a:t>
            </a:r>
          </a:p>
          <a:p>
            <a:pPr eaLnBrk="1" hangingPunct="1">
              <a:tabLst>
                <a:tab pos="2393950" algn="l"/>
              </a:tabLst>
            </a:pPr>
            <a:endParaRPr lang="en-US" altLang="x-none">
              <a:ea typeface="MS PGothic" charset="-128"/>
            </a:endParaRPr>
          </a:p>
          <a:p>
            <a:pPr eaLnBrk="1" hangingPunct="1">
              <a:tabLst>
                <a:tab pos="2393950" algn="l"/>
              </a:tabLst>
            </a:pPr>
            <a:endParaRPr lang="en-US" altLang="x-none">
              <a:ea typeface="MS PGothic" charset="-128"/>
            </a:endParaRPr>
          </a:p>
          <a:p>
            <a:pPr eaLnBrk="1" hangingPunct="1">
              <a:tabLst>
                <a:tab pos="2393950" algn="l"/>
              </a:tabLst>
            </a:pPr>
            <a:endParaRPr lang="en-US" altLang="x-none" sz="1000">
              <a:ea typeface="MS PGothic" charset="-128"/>
            </a:endParaRPr>
          </a:p>
          <a:p>
            <a:pPr eaLnBrk="1" hangingPunct="1">
              <a:tabLst>
                <a:tab pos="2393950" algn="l"/>
              </a:tabLst>
            </a:pPr>
            <a:endParaRPr lang="en-US" altLang="x-none">
              <a:ea typeface="MS PGothic" charset="-128"/>
            </a:endParaRPr>
          </a:p>
          <a:p>
            <a:pPr eaLnBrk="1" hangingPunct="1">
              <a:tabLst>
                <a:tab pos="2393950" algn="l"/>
              </a:tabLst>
            </a:pPr>
            <a:r>
              <a:rPr lang="en-US" altLang="x-none">
                <a:ea typeface="MS PGothic" charset="-128"/>
              </a:rPr>
              <a:t>OR(Female vs Male) = (66/104) / (48/154) = 2.04</a:t>
            </a:r>
          </a:p>
          <a:p>
            <a:pPr eaLnBrk="1" hangingPunct="1">
              <a:buFont typeface="Wingdings" charset="2"/>
              <a:buNone/>
              <a:tabLst>
                <a:tab pos="2393950" algn="l"/>
              </a:tabLst>
            </a:pPr>
            <a:endParaRPr lang="en-US" altLang="x-none">
              <a:ea typeface="MS PGothic" charset="-128"/>
            </a:endParaRPr>
          </a:p>
          <a:p>
            <a:pPr eaLnBrk="1" hangingPunct="1">
              <a:buFont typeface="Wingdings" charset="2"/>
              <a:buNone/>
              <a:tabLst>
                <a:tab pos="2393950" algn="l"/>
              </a:tabLst>
            </a:pPr>
            <a:endParaRPr lang="en-US" altLang="x-none">
              <a:ea typeface="MS PGothic" charset="-128"/>
            </a:endParaRPr>
          </a:p>
        </p:txBody>
      </p:sp>
      <p:graphicFrame>
        <p:nvGraphicFramePr>
          <p:cNvPr id="5" name="Table 4"/>
          <p:cNvGraphicFramePr>
            <a:graphicFrameLocks noGrp="1"/>
          </p:cNvGraphicFramePr>
          <p:nvPr/>
        </p:nvGraphicFramePr>
        <p:xfrm>
          <a:off x="2689414" y="739588"/>
          <a:ext cx="3466351" cy="2368176"/>
        </p:xfrm>
        <a:graphic>
          <a:graphicData uri="http://schemas.openxmlformats.org/drawingml/2006/table">
            <a:tbl>
              <a:tblPr firstRow="1" bandRow="1">
                <a:tableStyleId>{0505E3EF-67EA-436B-97B2-0124C06EBD24}</a:tableStyleId>
              </a:tblPr>
              <a:tblGrid>
                <a:gridCol w="814740"/>
                <a:gridCol w="918435"/>
                <a:gridCol w="866588"/>
                <a:gridCol w="866588"/>
              </a:tblGrid>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smtClean="0"/>
                        <a:t>Outcome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rowSpan="2">
                  <a:txBody>
                    <a:bodyPr/>
                    <a:lstStyle/>
                    <a:p>
                      <a:pPr algn="ctr"/>
                      <a:r>
                        <a:rPr lang="en-US" b="1" dirty="0" smtClean="0"/>
                        <a:t>Exposure</a:t>
                      </a:r>
                      <a:endParaRPr lang="en-US" b="1" dirty="0"/>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Yes</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v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2"/>
          <p:cNvSpPr>
            <a:spLocks noGrp="1" noChangeArrowheads="1"/>
          </p:cNvSpPr>
          <p:nvPr>
            <p:ph type="title"/>
          </p:nvPr>
        </p:nvSpPr>
        <p:spPr>
          <a:xfrm>
            <a:off x="149225" y="65088"/>
            <a:ext cx="8974138" cy="558800"/>
          </a:xfrm>
        </p:spPr>
        <p:txBody>
          <a:bodyPr/>
          <a:lstStyle/>
          <a:p>
            <a:pPr eaLnBrk="1" hangingPunct="1">
              <a:defRPr/>
            </a:pPr>
            <a:r>
              <a:rPr lang="en-US" dirty="0"/>
              <a:t>Measures of association for binary outcomes</a:t>
            </a:r>
            <a:endParaRPr lang="en-US" dirty="0">
              <a:cs typeface="+mj-cs"/>
            </a:endParaRPr>
          </a:p>
        </p:txBody>
      </p:sp>
      <p:sp>
        <p:nvSpPr>
          <p:cNvPr id="32772" name="Text Box 3"/>
          <p:cNvSpPr txBox="1">
            <a:spLocks noChangeArrowheads="1"/>
          </p:cNvSpPr>
          <p:nvPr/>
        </p:nvSpPr>
        <p:spPr bwMode="auto">
          <a:xfrm>
            <a:off x="2689225" y="4516438"/>
            <a:ext cx="2719388" cy="1169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2"/>
                </a:solidFill>
                <a:latin typeface="Arial" charset="0"/>
                <a:ea typeface="ＭＳ Ｐゴシック" charset="-128"/>
              </a:defRPr>
            </a:lvl1pPr>
            <a:lvl2pPr marL="742950" indent="-285750">
              <a:defRPr sz="1400">
                <a:solidFill>
                  <a:schemeClr val="tx2"/>
                </a:solidFill>
                <a:latin typeface="Arial" charset="0"/>
                <a:ea typeface="ＭＳ Ｐゴシック" charset="-128"/>
              </a:defRPr>
            </a:lvl2pPr>
            <a:lvl3pPr marL="1143000" indent="-228600">
              <a:defRPr sz="1400">
                <a:solidFill>
                  <a:schemeClr val="tx2"/>
                </a:solidFill>
                <a:latin typeface="Arial" charset="0"/>
                <a:ea typeface="ＭＳ Ｐゴシック" charset="-128"/>
              </a:defRPr>
            </a:lvl3pPr>
            <a:lvl4pPr marL="1600200" indent="-228600">
              <a:defRPr sz="1400">
                <a:solidFill>
                  <a:schemeClr val="tx2"/>
                </a:solidFill>
                <a:latin typeface="Arial" charset="0"/>
                <a:ea typeface="ＭＳ Ｐゴシック" charset="-128"/>
              </a:defRPr>
            </a:lvl4pPr>
            <a:lvl5pPr marL="2057400" indent="-22860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b="1">
                <a:solidFill>
                  <a:srgbClr val="0000FF"/>
                </a:solidFill>
                <a:latin typeface="Courier New" charset="0"/>
                <a:ea typeface="MS PGothic" charset="-128"/>
              </a:rPr>
              <a:t>&gt; table(sex,chd)</a:t>
            </a:r>
          </a:p>
          <a:p>
            <a:pPr eaLnBrk="1" hangingPunct="1"/>
            <a:r>
              <a:rPr lang="en-US" altLang="x-none" b="1">
                <a:solidFill>
                  <a:schemeClr val="tx1"/>
                </a:solidFill>
                <a:latin typeface="Courier New" charset="0"/>
                <a:ea typeface="MS PGothic" charset="-128"/>
              </a:rPr>
              <a:t>   </a:t>
            </a:r>
          </a:p>
          <a:p>
            <a:pPr eaLnBrk="1" hangingPunct="1"/>
            <a:r>
              <a:rPr lang="en-US" altLang="x-none" b="1">
                <a:solidFill>
                  <a:schemeClr val="tx1"/>
                </a:solidFill>
                <a:latin typeface="Courier New" charset="0"/>
                <a:ea typeface="MS PGothic" charset="-128"/>
              </a:rPr>
              <a:t>      0   1</a:t>
            </a:r>
          </a:p>
          <a:p>
            <a:pPr eaLnBrk="1" hangingPunct="1"/>
            <a:r>
              <a:rPr lang="en-US" altLang="x-none" b="1">
                <a:solidFill>
                  <a:schemeClr val="tx1"/>
                </a:solidFill>
                <a:latin typeface="Courier New" charset="0"/>
                <a:ea typeface="MS PGothic" charset="-128"/>
              </a:rPr>
              <a:t>  0 154  48</a:t>
            </a:r>
          </a:p>
          <a:p>
            <a:pPr eaLnBrk="1" hangingPunct="1"/>
            <a:r>
              <a:rPr lang="en-US" altLang="x-none" b="1">
                <a:solidFill>
                  <a:schemeClr val="tx1"/>
                </a:solidFill>
                <a:latin typeface="Courier New" charset="0"/>
                <a:ea typeface="MS PGothic" charset="-128"/>
              </a:rPr>
              <a:t>  1 104  66</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1"/>
          </p:nvPr>
        </p:nvSpPr>
        <p:spPr>
          <a:xfrm>
            <a:off x="149225" y="3200400"/>
            <a:ext cx="8994775" cy="3413125"/>
          </a:xfrm>
        </p:spPr>
        <p:txBody>
          <a:bodyPr/>
          <a:lstStyle/>
          <a:p>
            <a:pPr eaLnBrk="1" hangingPunct="1"/>
            <a:r>
              <a:rPr lang="en-US" altLang="x-none">
                <a:ea typeface="MS PGothic" charset="-128"/>
              </a:rPr>
              <a:t>Odds ratio interpretation</a:t>
            </a:r>
          </a:p>
          <a:p>
            <a:pPr lvl="1" eaLnBrk="1" hangingPunct="1"/>
            <a:r>
              <a:rPr lang="en-US" altLang="x-none">
                <a:ea typeface="MS PGothic" charset="-128"/>
              </a:rPr>
              <a:t>Multiplicative difference in odds of outcome between exposed and unexposed</a:t>
            </a:r>
          </a:p>
          <a:p>
            <a:pPr lvl="1" eaLnBrk="1" hangingPunct="1"/>
            <a:r>
              <a:rPr lang="en-US" altLang="x-none">
                <a:ea typeface="MS PGothic" charset="-128"/>
              </a:rPr>
              <a:t>0 &lt; OR &lt; ∞</a:t>
            </a:r>
          </a:p>
          <a:p>
            <a:pPr lvl="1" eaLnBrk="1" hangingPunct="1"/>
            <a:r>
              <a:rPr lang="en-US" altLang="x-none">
                <a:ea typeface="MS PGothic" charset="-128"/>
              </a:rPr>
              <a:t>OR = 1 ⇒ no association; odds of outcome same for exposed and unexposed</a:t>
            </a:r>
          </a:p>
          <a:p>
            <a:pPr lvl="1" eaLnBrk="1" hangingPunct="1"/>
            <a:endParaRPr lang="en-US" altLang="x-none">
              <a:ea typeface="MS PGothic" charset="-128"/>
            </a:endParaRPr>
          </a:p>
          <a:p>
            <a:pPr eaLnBrk="1" hangingPunct="1">
              <a:buFont typeface="Wingdings" charset="2"/>
              <a:buNone/>
            </a:pPr>
            <a:endParaRPr lang="en-US" altLang="x-none">
              <a:ea typeface="MS PGothic" charset="-128"/>
            </a:endParaRPr>
          </a:p>
        </p:txBody>
      </p:sp>
      <p:graphicFrame>
        <p:nvGraphicFramePr>
          <p:cNvPr id="5" name="Table 4"/>
          <p:cNvGraphicFramePr>
            <a:graphicFrameLocks noGrp="1"/>
          </p:cNvGraphicFramePr>
          <p:nvPr/>
        </p:nvGraphicFramePr>
        <p:xfrm>
          <a:off x="2689414" y="739588"/>
          <a:ext cx="3466351" cy="2368176"/>
        </p:xfrm>
        <a:graphic>
          <a:graphicData uri="http://schemas.openxmlformats.org/drawingml/2006/table">
            <a:tbl>
              <a:tblPr firstRow="1" bandRow="1">
                <a:tableStyleId>{0505E3EF-67EA-436B-97B2-0124C06EBD24}</a:tableStyleId>
              </a:tblPr>
              <a:tblGrid>
                <a:gridCol w="814740"/>
                <a:gridCol w="918435"/>
                <a:gridCol w="866588"/>
                <a:gridCol w="866588"/>
              </a:tblGrid>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smtClean="0"/>
                        <a:t>Outcome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rowSpan="2">
                  <a:txBody>
                    <a:bodyPr/>
                    <a:lstStyle/>
                    <a:p>
                      <a:pPr algn="ctr"/>
                      <a:r>
                        <a:rPr lang="en-US" b="1" dirty="0" smtClean="0"/>
                        <a:t>Exposure</a:t>
                      </a:r>
                      <a:endParaRPr lang="en-US" b="1" dirty="0"/>
                    </a:p>
                  </a:txBody>
                  <a:tcPr vert="vert2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Yes</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2044">
                <a:tc v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2"/>
          <p:cNvSpPr>
            <a:spLocks noGrp="1" noChangeArrowheads="1"/>
          </p:cNvSpPr>
          <p:nvPr>
            <p:ph type="title"/>
          </p:nvPr>
        </p:nvSpPr>
        <p:spPr>
          <a:xfrm>
            <a:off x="169863" y="88900"/>
            <a:ext cx="8974137" cy="558800"/>
          </a:xfrm>
        </p:spPr>
        <p:txBody>
          <a:bodyPr/>
          <a:lstStyle/>
          <a:p>
            <a:pPr eaLnBrk="1" hangingPunct="1">
              <a:defRPr/>
            </a:pPr>
            <a:r>
              <a:rPr lang="en-US" dirty="0"/>
              <a:t>Measures of association for binary outcomes</a:t>
            </a:r>
            <a:endParaRPr lang="en-US" dirty="0">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x-none">
                <a:ea typeface="MS PGothic" charset="-128"/>
              </a:rPr>
              <a:t>Pros and cons of measures of association</a:t>
            </a:r>
          </a:p>
        </p:txBody>
      </p:sp>
      <p:sp>
        <p:nvSpPr>
          <p:cNvPr id="36866" name="Content Placeholder 2"/>
          <p:cNvSpPr>
            <a:spLocks noGrp="1"/>
          </p:cNvSpPr>
          <p:nvPr>
            <p:ph idx="1"/>
          </p:nvPr>
        </p:nvSpPr>
        <p:spPr>
          <a:xfrm>
            <a:off x="800100" y="1362075"/>
            <a:ext cx="7826375" cy="4470400"/>
          </a:xfrm>
        </p:spPr>
        <p:txBody>
          <a:bodyPr/>
          <a:lstStyle/>
          <a:p>
            <a:r>
              <a:rPr lang="en-US" altLang="x-none" sz="2400" dirty="0">
                <a:ea typeface="MS PGothic" charset="-128"/>
              </a:rPr>
              <a:t>RD is appealing because it directly communicates absolute increase in risk</a:t>
            </a:r>
          </a:p>
          <a:p>
            <a:pPr lvl="1"/>
            <a:r>
              <a:rPr lang="en-US" altLang="x-none" sz="2000" dirty="0">
                <a:ea typeface="MS PGothic" charset="-128"/>
              </a:rPr>
              <a:t>Often more policy relevant than relative measures</a:t>
            </a:r>
          </a:p>
          <a:p>
            <a:r>
              <a:rPr lang="en-US" altLang="x-none" sz="2400" dirty="0">
                <a:ea typeface="MS PGothic" charset="-128"/>
              </a:rPr>
              <a:t>RR more directly interpretable than OR (most people don</a:t>
            </a:r>
            <a:r>
              <a:rPr lang="en-US" altLang="en-US" sz="2400" dirty="0">
                <a:ea typeface="MS PGothic" charset="-128"/>
              </a:rPr>
              <a:t>’</a:t>
            </a:r>
            <a:r>
              <a:rPr lang="en-US" altLang="x-none" sz="2400" dirty="0">
                <a:ea typeface="MS PGothic" charset="-128"/>
              </a:rPr>
              <a:t>t have an intuitive understanding of odds)</a:t>
            </a:r>
          </a:p>
          <a:p>
            <a:r>
              <a:rPr lang="en-US" altLang="x-none" sz="2400" dirty="0">
                <a:ea typeface="MS PGothic" charset="-128"/>
              </a:rPr>
              <a:t>OR estimable in case-control studies where RR and RD are not</a:t>
            </a:r>
          </a:p>
          <a:p>
            <a:r>
              <a:rPr lang="en-US" altLang="x-none" sz="2400" dirty="0">
                <a:ea typeface="MS PGothic" charset="-128"/>
              </a:rPr>
              <a:t>For rare outcomes, OR ≈ RR</a:t>
            </a:r>
          </a:p>
          <a:p>
            <a:pPr lvl="1"/>
            <a:r>
              <a:rPr lang="en-US" altLang="x-none" sz="2200" dirty="0" smtClean="0">
                <a:ea typeface="MS PGothic" charset="-128"/>
              </a:rPr>
              <a:t>You can still use </a:t>
            </a:r>
            <a:r>
              <a:rPr lang="en-US" altLang="x-none" sz="2200" dirty="0">
                <a:ea typeface="MS PGothic" charset="-128"/>
              </a:rPr>
              <a:t>OR for a common outcome, but you must interpret it as an OR, not an RR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65100" y="139700"/>
            <a:ext cx="7772400" cy="457200"/>
          </a:xfrm>
        </p:spPr>
        <p:txBody>
          <a:bodyPr/>
          <a:lstStyle/>
          <a:p>
            <a:r>
              <a:rPr lang="en-US" altLang="x-none" sz="2800" dirty="0" smtClean="0"/>
              <a:t>EDA: </a:t>
            </a:r>
            <a:r>
              <a:rPr lang="en-US" altLang="x-none" sz="2800" dirty="0"/>
              <a:t>Numerical Variables</a:t>
            </a:r>
          </a:p>
        </p:txBody>
      </p:sp>
      <p:sp>
        <p:nvSpPr>
          <p:cNvPr id="37890" name="Content Placeholder 2"/>
          <p:cNvSpPr>
            <a:spLocks noGrp="1"/>
          </p:cNvSpPr>
          <p:nvPr>
            <p:ph idx="1"/>
          </p:nvPr>
        </p:nvSpPr>
        <p:spPr>
          <a:xfrm>
            <a:off x="762000" y="1138238"/>
            <a:ext cx="7772400" cy="4114800"/>
          </a:xfrm>
        </p:spPr>
        <p:txBody>
          <a:bodyPr/>
          <a:lstStyle/>
          <a:p>
            <a:r>
              <a:rPr lang="en-US" altLang="x-none" sz="2400"/>
              <a:t>Numerical variables are quantitative</a:t>
            </a:r>
          </a:p>
          <a:p>
            <a:pPr lvl="1"/>
            <a:r>
              <a:rPr lang="en-US" altLang="x-none" sz="2000"/>
              <a:t>Discrete: take on a set of values (typically integers)</a:t>
            </a:r>
          </a:p>
          <a:p>
            <a:pPr lvl="1"/>
            <a:r>
              <a:rPr lang="en-US" altLang="x-none" sz="2000"/>
              <a:t>Continuous: take on a range of values limited only by precision</a:t>
            </a:r>
          </a:p>
          <a:p>
            <a:r>
              <a:rPr lang="en-US" altLang="x-none" sz="2400"/>
              <a:t>Common examples: age, height, income, number of hospitalizations</a:t>
            </a:r>
          </a:p>
          <a:p>
            <a:r>
              <a:rPr lang="en-US" altLang="x-none" sz="2400"/>
              <a:t>Many ways to describe numerical variables</a:t>
            </a:r>
          </a:p>
          <a:p>
            <a:pPr lvl="1"/>
            <a:r>
              <a:rPr lang="en-US" altLang="x-none" sz="2000"/>
              <a:t>Will cover the most typical descriptive statistics and plots</a:t>
            </a:r>
          </a:p>
          <a:p>
            <a:pPr lvl="1"/>
            <a:r>
              <a:rPr lang="en-US" altLang="x-none" sz="2000"/>
              <a:t>Measures of central tendency and dispersion</a:t>
            </a:r>
          </a:p>
          <a:p>
            <a:pPr lvl="1"/>
            <a:endParaRPr lang="en-US" altLang="x-none" sz="2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65100" y="152400"/>
            <a:ext cx="7772400" cy="457200"/>
          </a:xfrm>
        </p:spPr>
        <p:txBody>
          <a:bodyPr/>
          <a:lstStyle/>
          <a:p>
            <a:r>
              <a:rPr lang="en-US" altLang="x-none" sz="2800" dirty="0" smtClean="0"/>
              <a:t>EDA: </a:t>
            </a:r>
            <a:r>
              <a:rPr lang="en-US" altLang="x-none" sz="2800" dirty="0"/>
              <a:t>Numerical Variables</a:t>
            </a:r>
          </a:p>
        </p:txBody>
      </p:sp>
      <p:sp>
        <p:nvSpPr>
          <p:cNvPr id="3" name="Content Placeholder 2"/>
          <p:cNvSpPr>
            <a:spLocks noGrp="1"/>
          </p:cNvSpPr>
          <p:nvPr>
            <p:ph idx="1"/>
          </p:nvPr>
        </p:nvSpPr>
        <p:spPr>
          <a:xfrm>
            <a:off x="660400" y="719138"/>
            <a:ext cx="7772400" cy="5105400"/>
          </a:xfrm>
        </p:spPr>
        <p:txBody>
          <a:bodyPr>
            <a:normAutofit/>
          </a:bodyPr>
          <a:lstStyle/>
          <a:p>
            <a:pPr marL="0" indent="0">
              <a:buFont typeface="Wingdings" charset="2"/>
              <a:buNone/>
              <a:defRPr/>
            </a:pPr>
            <a:r>
              <a:rPr lang="en-US" sz="2400" dirty="0" smtClean="0"/>
              <a:t>Can use </a:t>
            </a:r>
            <a:r>
              <a:rPr lang="en-US" sz="2400" dirty="0"/>
              <a:t>f</a:t>
            </a:r>
            <a:r>
              <a:rPr lang="en-US" sz="2400" dirty="0" smtClean="0"/>
              <a:t>requency tables here too for discrete variables that take on few values or by creating intervals</a:t>
            </a: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a:p>
            <a:pPr marL="57150" indent="0">
              <a:buFont typeface="Wingdings" charset="0"/>
              <a:buNone/>
              <a:defRPr/>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50" y="2262716"/>
            <a:ext cx="7353300" cy="367136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 y="114300"/>
            <a:ext cx="7772400" cy="457200"/>
          </a:xfrm>
        </p:spPr>
        <p:txBody>
          <a:bodyPr/>
          <a:lstStyle/>
          <a:p>
            <a:r>
              <a:rPr lang="en-US" altLang="x-none" sz="2800"/>
              <a:t>Numerical Data</a:t>
            </a:r>
          </a:p>
        </p:txBody>
      </p:sp>
      <p:sp>
        <p:nvSpPr>
          <p:cNvPr id="39938" name="Content Placeholder 2"/>
          <p:cNvSpPr>
            <a:spLocks noGrp="1"/>
          </p:cNvSpPr>
          <p:nvPr>
            <p:ph idx="1"/>
          </p:nvPr>
        </p:nvSpPr>
        <p:spPr>
          <a:xfrm>
            <a:off x="762000" y="1138238"/>
            <a:ext cx="7772400" cy="4594225"/>
          </a:xfrm>
        </p:spPr>
        <p:txBody>
          <a:bodyPr/>
          <a:lstStyle/>
          <a:p>
            <a:pPr>
              <a:lnSpc>
                <a:spcPct val="80000"/>
              </a:lnSpc>
              <a:spcBef>
                <a:spcPct val="50000"/>
              </a:spcBef>
              <a:buFont typeface="Arial" charset="0"/>
              <a:buChar char="•"/>
            </a:pPr>
            <a:r>
              <a:rPr lang="en-US" altLang="x-none" sz="2400" dirty="0"/>
              <a:t>Bar plots and frequency tables don</a:t>
            </a:r>
            <a:r>
              <a:rPr lang="en-US" altLang="en-US" sz="2400" dirty="0"/>
              <a:t>’</a:t>
            </a:r>
            <a:r>
              <a:rPr lang="en-US" altLang="x-none" sz="2400" dirty="0"/>
              <a:t>t make sense when a numerical variable takes on many values (e.g. height)</a:t>
            </a:r>
          </a:p>
          <a:p>
            <a:pPr>
              <a:lnSpc>
                <a:spcPct val="60000"/>
              </a:lnSpc>
              <a:spcBef>
                <a:spcPct val="50000"/>
              </a:spcBef>
              <a:buFont typeface="Arial" charset="0"/>
              <a:buChar char="•"/>
            </a:pPr>
            <a:r>
              <a:rPr lang="en-US" altLang="x-none" sz="2400" dirty="0"/>
              <a:t>We are more interested in the distribution</a:t>
            </a:r>
          </a:p>
          <a:p>
            <a:pPr lvl="1">
              <a:lnSpc>
                <a:spcPct val="80000"/>
              </a:lnSpc>
            </a:pPr>
            <a:r>
              <a:rPr lang="en-US" altLang="x-none" sz="2200" dirty="0"/>
              <a:t>Where is the center of the height distribution</a:t>
            </a:r>
          </a:p>
          <a:p>
            <a:pPr lvl="1">
              <a:lnSpc>
                <a:spcPct val="80000"/>
              </a:lnSpc>
            </a:pPr>
            <a:r>
              <a:rPr lang="en-US" altLang="x-none" sz="2200" dirty="0"/>
              <a:t>How much does height vary?</a:t>
            </a:r>
          </a:p>
          <a:p>
            <a:pPr lvl="1">
              <a:lnSpc>
                <a:spcPct val="80000"/>
              </a:lnSpc>
            </a:pPr>
            <a:r>
              <a:rPr lang="en-US" altLang="x-none" sz="2200" dirty="0"/>
              <a:t>Are there some values far from the bulk of the data?</a:t>
            </a:r>
          </a:p>
          <a:p>
            <a:pPr>
              <a:lnSpc>
                <a:spcPct val="80000"/>
              </a:lnSpc>
            </a:pPr>
            <a:r>
              <a:rPr lang="en-US" altLang="x-none" sz="2400" dirty="0"/>
              <a:t>Generally interested in characteristics of the distribution (e.g. mean</a:t>
            </a:r>
            <a:r>
              <a:rPr lang="en-US" altLang="x-none" sz="2400" dirty="0" smtClean="0"/>
              <a:t>), </a:t>
            </a:r>
            <a:r>
              <a:rPr lang="en-US" altLang="x-none" sz="2400" dirty="0"/>
              <a:t>not whether data follow a specific statistical distribution function (e.g. normal)</a:t>
            </a:r>
          </a:p>
          <a:p>
            <a:pPr lvl="1">
              <a:lnSpc>
                <a:spcPct val="80000"/>
              </a:lnSpc>
            </a:pPr>
            <a:r>
              <a:rPr lang="en-US" altLang="x-none" sz="2200" dirty="0"/>
              <a:t>In “big data” contexts normality is generally irrelevant due to the central limit theorem</a:t>
            </a:r>
          </a:p>
          <a:p>
            <a:pPr lvl="1">
              <a:lnSpc>
                <a:spcPct val="80000"/>
              </a:lnSpc>
            </a:pPr>
            <a:endParaRPr lang="en-US" altLang="x-none" sz="1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ChangeArrowheads="1"/>
          </p:cNvSpPr>
          <p:nvPr/>
        </p:nvSpPr>
        <p:spPr bwMode="auto">
          <a:xfrm>
            <a:off x="279400" y="101600"/>
            <a:ext cx="3759200" cy="523875"/>
          </a:xfrm>
          <a:prstGeom prst="rect">
            <a:avLst/>
          </a:prstGeom>
          <a:noFill/>
          <a:ln w="9525">
            <a:noFill/>
            <a:miter lim="800000"/>
            <a:headEnd/>
            <a:tailEnd/>
          </a:ln>
        </p:spPr>
        <p:txBody>
          <a:bodyPr lIns="92075" tIns="46038" rIns="92075" bIns="46038">
            <a:spAutoFit/>
          </a:bodyPr>
          <a:lstStyle/>
          <a:p>
            <a:pPr eaLnBrk="1" hangingPunct="1">
              <a:spcBef>
                <a:spcPct val="50000"/>
              </a:spcBef>
              <a:defRPr/>
            </a:pPr>
            <a:r>
              <a:rPr lang="en-US" sz="2800" b="1" dirty="0">
                <a:solidFill>
                  <a:srgbClr val="AA2B3E"/>
                </a:solidFill>
                <a:latin typeface="+mj-lt"/>
                <a:ea typeface="+mj-ea"/>
                <a:cs typeface="ＭＳ Ｐゴシック" charset="0"/>
              </a:rPr>
              <a:t>Histogram</a:t>
            </a:r>
          </a:p>
        </p:txBody>
      </p:sp>
      <p:sp>
        <p:nvSpPr>
          <p:cNvPr id="2055" name="Rectangle 3"/>
          <p:cNvSpPr>
            <a:spLocks noChangeArrowheads="1"/>
          </p:cNvSpPr>
          <p:nvPr/>
        </p:nvSpPr>
        <p:spPr bwMode="auto">
          <a:xfrm>
            <a:off x="563563" y="800100"/>
            <a:ext cx="7448550" cy="5576888"/>
          </a:xfrm>
          <a:prstGeom prst="rect">
            <a:avLst/>
          </a:prstGeom>
          <a:noFill/>
          <a:ln w="9525">
            <a:noFill/>
            <a:miter lim="800000"/>
            <a:headEnd/>
            <a:tailEnd/>
          </a:ln>
        </p:spPr>
        <p:txBody>
          <a:bodyPr lIns="92075" tIns="46038" rIns="92075" bIns="46038">
            <a:spAutoFit/>
          </a:bodyPr>
          <a:lstStyle/>
          <a:p>
            <a:pPr marL="285750" indent="-285750" defTabSz="901700">
              <a:lnSpc>
                <a:spcPct val="80000"/>
              </a:lnSpc>
              <a:spcBef>
                <a:spcPct val="5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Similar to a bar plot, but used for continuous data.</a:t>
            </a:r>
          </a:p>
          <a:p>
            <a:pPr marL="285750" indent="-285750" defTabSz="901700">
              <a:lnSpc>
                <a:spcPct val="80000"/>
              </a:lnSpc>
              <a:spcBef>
                <a:spcPct val="5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Divide data into intervals.</a:t>
            </a:r>
          </a:p>
          <a:p>
            <a:pPr marL="285750" indent="-285750" defTabSz="901700">
              <a:lnSpc>
                <a:spcPct val="80000"/>
              </a:lnSpc>
              <a:spcBef>
                <a:spcPct val="5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A rectangle is constructed with the base being the interval end-points and the height chosen so the area of the rectangle is proportional to the frequency (if the width of each interval is the same, then height </a:t>
            </a:r>
            <a:r>
              <a:rPr lang="en-US" sz="2400" b="1" dirty="0">
                <a:solidFill>
                  <a:srgbClr val="000000"/>
                </a:solidFill>
                <a:latin typeface="+mn-lt"/>
                <a:ea typeface="+mn-ea"/>
                <a:cs typeface="ＭＳ Ｐゴシック" charset="0"/>
                <a:sym typeface="Symbol" pitchFamily="18" charset="2"/>
              </a:rPr>
              <a:t> </a:t>
            </a:r>
            <a:r>
              <a:rPr lang="en-US" sz="2400" b="1" dirty="0">
                <a:solidFill>
                  <a:srgbClr val="000000"/>
                </a:solidFill>
                <a:latin typeface="+mn-lt"/>
                <a:ea typeface="+mn-ea"/>
                <a:cs typeface="ＭＳ Ｐゴシック" charset="0"/>
              </a:rPr>
              <a:t>frequency).</a:t>
            </a:r>
          </a:p>
          <a:p>
            <a:pPr marL="285750" indent="-285750" defTabSz="901700">
              <a:lnSpc>
                <a:spcPct val="80000"/>
              </a:lnSpc>
              <a:spcBef>
                <a:spcPct val="5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Shape can be sensitive to number and choice of intervals (rule of thumb: number of bins is smaller of       or 10*log</a:t>
            </a:r>
            <a:r>
              <a:rPr lang="en-US" sz="2400" b="1" baseline="-25000" dirty="0">
                <a:solidFill>
                  <a:srgbClr val="000000"/>
                </a:solidFill>
                <a:latin typeface="+mn-lt"/>
                <a:ea typeface="+mn-ea"/>
                <a:cs typeface="ＭＳ Ｐゴシック" charset="0"/>
              </a:rPr>
              <a:t>10</a:t>
            </a:r>
            <a:r>
              <a:rPr lang="en-US" sz="2400" b="1" dirty="0">
                <a:solidFill>
                  <a:srgbClr val="000000"/>
                </a:solidFill>
                <a:latin typeface="+mn-lt"/>
                <a:ea typeface="+mn-ea"/>
                <a:cs typeface="ＭＳ Ｐゴシック" charset="0"/>
              </a:rPr>
              <a:t>n)</a:t>
            </a:r>
          </a:p>
          <a:p>
            <a:pPr marL="742950" lvl="1" indent="-285750" defTabSz="901700">
              <a:lnSpc>
                <a:spcPct val="80000"/>
              </a:lnSpc>
              <a:spcBef>
                <a:spcPct val="50000"/>
              </a:spcBef>
              <a:spcAft>
                <a:spcPts val="200"/>
              </a:spcAft>
              <a:buClr>
                <a:schemeClr val="tx2"/>
              </a:buClr>
              <a:buFont typeface="Arial"/>
              <a:buChar char="•"/>
              <a:defRPr/>
            </a:pPr>
            <a:r>
              <a:rPr lang="en-US" sz="1800" dirty="0">
                <a:solidFill>
                  <a:srgbClr val="000000"/>
                </a:solidFill>
                <a:latin typeface="+mn-lt"/>
                <a:ea typeface="+mn-ea"/>
                <a:cs typeface="ＭＳ Ｐゴシック" charset="0"/>
              </a:rPr>
              <a:t>Software will generally implement this for you, but you may need to refine</a:t>
            </a:r>
          </a:p>
          <a:p>
            <a:pPr marL="285750" indent="-285750" defTabSz="901700">
              <a:lnSpc>
                <a:spcPct val="80000"/>
              </a:lnSpc>
              <a:spcBef>
                <a:spcPct val="5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Histograms are very effective for moderate to large datasets.</a:t>
            </a:r>
          </a:p>
        </p:txBody>
      </p:sp>
      <p:graphicFrame>
        <p:nvGraphicFramePr>
          <p:cNvPr id="40963" name="Object 4"/>
          <p:cNvGraphicFramePr>
            <a:graphicFrameLocks noChangeAspect="1"/>
          </p:cNvGraphicFramePr>
          <p:nvPr/>
        </p:nvGraphicFramePr>
        <p:xfrm>
          <a:off x="2441575" y="4313238"/>
          <a:ext cx="403225" cy="376237"/>
        </p:xfrm>
        <a:graphic>
          <a:graphicData uri="http://schemas.openxmlformats.org/presentationml/2006/ole">
            <mc:AlternateContent xmlns:mc="http://schemas.openxmlformats.org/markup-compatibility/2006">
              <mc:Choice xmlns:v="urn:schemas-microsoft-com:vml" Requires="v">
                <p:oleObj spid="_x0000_s40972" name="Equation" r:id="rId3" imgW="393539" imgH="368185" progId="Equation.3">
                  <p:embed/>
                </p:oleObj>
              </mc:Choice>
              <mc:Fallback>
                <p:oleObj name="Equation" r:id="rId3" imgW="393539" imgH="3681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575" y="4313238"/>
                        <a:ext cx="4032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39700" y="152400"/>
            <a:ext cx="7772400" cy="457200"/>
          </a:xfrm>
        </p:spPr>
        <p:txBody>
          <a:bodyPr/>
          <a:lstStyle/>
          <a:p>
            <a:r>
              <a:rPr lang="en-US" altLang="x-none" sz="2800"/>
              <a:t>Example: Histogram vs Bar Plot</a:t>
            </a:r>
          </a:p>
        </p:txBody>
      </p:sp>
      <p:pic>
        <p:nvPicPr>
          <p:cNvPr id="419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613" y="1619250"/>
            <a:ext cx="3995737"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913" y="1654175"/>
            <a:ext cx="3925887"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215900" y="127000"/>
            <a:ext cx="7772400" cy="457200"/>
          </a:xfrm>
        </p:spPr>
        <p:txBody>
          <a:bodyPr/>
          <a:lstStyle/>
          <a:p>
            <a:r>
              <a:rPr lang="en-US" altLang="x-none" sz="2800" dirty="0" smtClean="0"/>
              <a:t>How does statistics fit into Data Science?</a:t>
            </a:r>
            <a:endParaRPr lang="en-US" altLang="x-none" sz="2800" dirty="0"/>
          </a:p>
        </p:txBody>
      </p:sp>
      <p:sp>
        <p:nvSpPr>
          <p:cNvPr id="7170" name="Content Placeholder 2"/>
          <p:cNvSpPr>
            <a:spLocks noGrp="1"/>
          </p:cNvSpPr>
          <p:nvPr>
            <p:ph idx="1"/>
          </p:nvPr>
        </p:nvSpPr>
        <p:spPr>
          <a:xfrm>
            <a:off x="457200" y="984250"/>
            <a:ext cx="7772400" cy="3675078"/>
          </a:xfrm>
        </p:spPr>
        <p:txBody>
          <a:bodyPr/>
          <a:lstStyle/>
          <a:p>
            <a:r>
              <a:rPr lang="en-US" altLang="x-none" sz="2400" dirty="0" smtClean="0"/>
              <a:t>Statistics provides a rigorous, quantitative approach to thinking about and learning from data</a:t>
            </a:r>
          </a:p>
          <a:p>
            <a:r>
              <a:rPr lang="en-US" altLang="x-none" sz="2400" dirty="0" smtClean="0"/>
              <a:t>Using mathematical properties of samples and probability theory, statistics allows us to generalize from a sample to the population</a:t>
            </a:r>
          </a:p>
          <a:p>
            <a:r>
              <a:rPr lang="en-US" altLang="x-none" sz="2400" dirty="0" smtClean="0"/>
              <a:t>This is key to the “science” in data science because it means we aren’t just talking about the data that we happened to observe but can draw conclusions about relationships in general.</a:t>
            </a:r>
            <a:endParaRPr lang="en-US" altLang="x-none" sz="2800" dirty="0"/>
          </a:p>
        </p:txBody>
      </p:sp>
    </p:spTree>
    <p:extLst>
      <p:ext uri="{BB962C8B-B14F-4D97-AF65-F5344CB8AC3E}">
        <p14:creationId xmlns:p14="http://schemas.microsoft.com/office/powerpoint/2010/main" val="828463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ChangeArrowheads="1"/>
          </p:cNvSpPr>
          <p:nvPr/>
        </p:nvSpPr>
        <p:spPr bwMode="auto">
          <a:xfrm>
            <a:off x="139700" y="101600"/>
            <a:ext cx="5791200" cy="523875"/>
          </a:xfrm>
          <a:prstGeom prst="rect">
            <a:avLst/>
          </a:prstGeom>
          <a:noFill/>
          <a:ln w="9525">
            <a:noFill/>
            <a:miter lim="800000"/>
            <a:headEnd/>
            <a:tailEnd/>
          </a:ln>
        </p:spPr>
        <p:txBody>
          <a:bodyPr lIns="92075" tIns="46038" rIns="92075" bIns="46038">
            <a:spAutoFit/>
          </a:bodyPr>
          <a:lstStyle/>
          <a:p>
            <a:pPr algn="ctr" eaLnBrk="1" hangingPunct="1">
              <a:spcBef>
                <a:spcPct val="50000"/>
              </a:spcBef>
              <a:defRPr/>
            </a:pPr>
            <a:r>
              <a:rPr lang="en-US" sz="2800" b="1" dirty="0">
                <a:solidFill>
                  <a:srgbClr val="AA2B3E"/>
                </a:solidFill>
                <a:latin typeface="+mj-lt"/>
                <a:ea typeface="+mj-ea"/>
                <a:cs typeface="ＭＳ Ｐゴシック" charset="0"/>
              </a:rPr>
              <a:t>Characteristics of Distributions</a:t>
            </a:r>
          </a:p>
        </p:txBody>
      </p:sp>
      <p:sp>
        <p:nvSpPr>
          <p:cNvPr id="60423" name="Text Box 4"/>
          <p:cNvSpPr txBox="1">
            <a:spLocks noChangeArrowheads="1"/>
          </p:cNvSpPr>
          <p:nvPr/>
        </p:nvSpPr>
        <p:spPr bwMode="auto">
          <a:xfrm>
            <a:off x="1155700" y="838200"/>
            <a:ext cx="6807200" cy="5160963"/>
          </a:xfrm>
          <a:prstGeom prst="rect">
            <a:avLst/>
          </a:prstGeom>
          <a:noFill/>
          <a:ln w="9525">
            <a:noFill/>
            <a:miter lim="800000"/>
            <a:headEnd/>
            <a:tailEnd/>
          </a:ln>
        </p:spPr>
        <p:txBody>
          <a:bodyPr>
            <a:spAutoFit/>
          </a:bodyPr>
          <a:lstStyle/>
          <a:p>
            <a:pPr marL="342900" indent="-342900" defTabSz="901700">
              <a:spcBef>
                <a:spcPct val="4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Shape</a:t>
            </a:r>
          </a:p>
          <a:p>
            <a:pPr marL="800100" lvl="1" indent="-342900" defTabSz="901700">
              <a:spcBef>
                <a:spcPct val="30000"/>
              </a:spcBef>
              <a:spcAft>
                <a:spcPts val="200"/>
              </a:spcAft>
              <a:buClr>
                <a:schemeClr val="tx2"/>
              </a:buClr>
              <a:buFont typeface="Arial"/>
              <a:buChar char="•"/>
              <a:defRPr/>
            </a:pPr>
            <a:r>
              <a:rPr lang="en-US" sz="2400" dirty="0">
                <a:solidFill>
                  <a:srgbClr val="000000"/>
                </a:solidFill>
                <a:latin typeface="+mn-lt"/>
                <a:ea typeface="+mn-ea"/>
                <a:cs typeface="ＭＳ Ｐゴシック" charset="0"/>
              </a:rPr>
              <a:t>number of modes (peaks)</a:t>
            </a:r>
          </a:p>
          <a:p>
            <a:pPr marL="800100" lvl="1" indent="-342900" defTabSz="901700">
              <a:spcBef>
                <a:spcPct val="30000"/>
              </a:spcBef>
              <a:spcAft>
                <a:spcPts val="200"/>
              </a:spcAft>
              <a:buClr>
                <a:schemeClr val="tx2"/>
              </a:buClr>
              <a:buFont typeface="Arial"/>
              <a:buChar char="•"/>
              <a:defRPr/>
            </a:pPr>
            <a:r>
              <a:rPr lang="en-US" sz="2400" dirty="0">
                <a:solidFill>
                  <a:srgbClr val="000000"/>
                </a:solidFill>
                <a:latin typeface="+mn-lt"/>
                <a:ea typeface="+mn-ea"/>
                <a:cs typeface="ＭＳ Ｐゴシック" charset="0"/>
              </a:rPr>
              <a:t>symmetry</a:t>
            </a:r>
          </a:p>
          <a:p>
            <a:pPr marL="342900" indent="-342900" defTabSz="901700">
              <a:spcBef>
                <a:spcPct val="4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Center</a:t>
            </a:r>
          </a:p>
          <a:p>
            <a:pPr marL="800100" lvl="1" indent="-342900" defTabSz="901700">
              <a:spcBef>
                <a:spcPct val="40000"/>
              </a:spcBef>
              <a:spcAft>
                <a:spcPts val="200"/>
              </a:spcAft>
              <a:buClr>
                <a:schemeClr val="tx2"/>
              </a:buClr>
              <a:buFont typeface="Arial"/>
              <a:buChar char="•"/>
              <a:defRPr/>
            </a:pPr>
            <a:r>
              <a:rPr lang="en-US" sz="2400" dirty="0">
                <a:solidFill>
                  <a:srgbClr val="000000"/>
                </a:solidFill>
                <a:latin typeface="+mn-lt"/>
                <a:ea typeface="+mn-ea"/>
                <a:cs typeface="ＭＳ Ｐゴシック" charset="0"/>
              </a:rPr>
              <a:t>where is the center?</a:t>
            </a:r>
          </a:p>
          <a:p>
            <a:pPr marL="342900" indent="-342900" defTabSz="901700">
              <a:spcBef>
                <a:spcPct val="4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Dispersion or spread</a:t>
            </a:r>
          </a:p>
          <a:p>
            <a:pPr marL="800100" lvl="1" indent="-342900" defTabSz="901700">
              <a:spcBef>
                <a:spcPct val="30000"/>
              </a:spcBef>
              <a:spcAft>
                <a:spcPts val="200"/>
              </a:spcAft>
              <a:buClr>
                <a:schemeClr val="tx2"/>
              </a:buClr>
              <a:buFont typeface="Arial"/>
              <a:buChar char="•"/>
              <a:defRPr/>
            </a:pPr>
            <a:r>
              <a:rPr lang="en-US" sz="2400" dirty="0">
                <a:solidFill>
                  <a:srgbClr val="000000"/>
                </a:solidFill>
                <a:latin typeface="+mn-lt"/>
                <a:ea typeface="+mn-ea"/>
                <a:cs typeface="ＭＳ Ｐゴシック" charset="0"/>
              </a:rPr>
              <a:t>how much variation?</a:t>
            </a:r>
          </a:p>
          <a:p>
            <a:pPr marL="800100" lvl="1" indent="-342900" defTabSz="901700">
              <a:spcBef>
                <a:spcPct val="30000"/>
              </a:spcBef>
              <a:spcAft>
                <a:spcPts val="200"/>
              </a:spcAft>
              <a:buClr>
                <a:schemeClr val="tx2"/>
              </a:buClr>
              <a:buFont typeface="Arial"/>
              <a:buChar char="•"/>
              <a:defRPr/>
            </a:pPr>
            <a:r>
              <a:rPr lang="en-US" sz="2400" dirty="0">
                <a:solidFill>
                  <a:srgbClr val="000000"/>
                </a:solidFill>
                <a:latin typeface="+mn-lt"/>
                <a:ea typeface="+mn-ea"/>
                <a:cs typeface="ＭＳ Ｐゴシック" charset="0"/>
              </a:rPr>
              <a:t>outliers?</a:t>
            </a:r>
          </a:p>
          <a:p>
            <a:pPr marL="342900" indent="-342900" defTabSz="901700">
              <a:spcBef>
                <a:spcPct val="40000"/>
              </a:spcBef>
              <a:spcAft>
                <a:spcPts val="200"/>
              </a:spcAft>
              <a:buClr>
                <a:schemeClr val="tx2"/>
              </a:buClr>
              <a:buFont typeface="Arial"/>
              <a:buChar char="•"/>
              <a:defRPr/>
            </a:pPr>
            <a:r>
              <a:rPr lang="en-US" sz="2400" b="1" dirty="0">
                <a:solidFill>
                  <a:srgbClr val="000000"/>
                </a:solidFill>
                <a:latin typeface="+mn-lt"/>
                <a:ea typeface="+mn-ea"/>
                <a:cs typeface="ＭＳ Ｐゴシック" charset="0"/>
              </a:rPr>
              <a:t>Other features</a:t>
            </a:r>
          </a:p>
          <a:p>
            <a:pPr marL="800100" lvl="1" indent="-342900" defTabSz="901700">
              <a:spcBef>
                <a:spcPct val="30000"/>
              </a:spcBef>
              <a:spcAft>
                <a:spcPts val="200"/>
              </a:spcAft>
              <a:buClr>
                <a:schemeClr val="tx2"/>
              </a:buClr>
              <a:buFont typeface="Arial"/>
              <a:buChar char="•"/>
              <a:defRPr/>
            </a:pPr>
            <a:r>
              <a:rPr lang="en-US" sz="2400" dirty="0">
                <a:solidFill>
                  <a:srgbClr val="000000"/>
                </a:solidFill>
                <a:latin typeface="+mn-lt"/>
                <a:ea typeface="+mn-ea"/>
                <a:cs typeface="ＭＳ Ｐゴシック" charset="0"/>
              </a:rPr>
              <a:t>E.g., boundaries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Text Box 5"/>
          <p:cNvSpPr txBox="1">
            <a:spLocks noChangeArrowheads="1"/>
          </p:cNvSpPr>
          <p:nvPr/>
        </p:nvSpPr>
        <p:spPr bwMode="auto">
          <a:xfrm>
            <a:off x="152400" y="139700"/>
            <a:ext cx="2374900"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Examples</a:t>
            </a:r>
          </a:p>
        </p:txBody>
      </p:sp>
      <p:pic>
        <p:nvPicPr>
          <p:cNvPr id="44034" name="Picture 1" descr="epid600_hist_ex.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0"/>
            <a:ext cx="6489700"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215900" y="152400"/>
            <a:ext cx="7772400" cy="457200"/>
          </a:xfrm>
        </p:spPr>
        <p:txBody>
          <a:bodyPr/>
          <a:lstStyle/>
          <a:p>
            <a:r>
              <a:rPr lang="en-US" altLang="x-none" sz="2800"/>
              <a:t>Graphical vs. Numerical Summary</a:t>
            </a:r>
          </a:p>
        </p:txBody>
      </p:sp>
      <p:sp>
        <p:nvSpPr>
          <p:cNvPr id="45058" name="Content Placeholder 2"/>
          <p:cNvSpPr>
            <a:spLocks noGrp="1"/>
          </p:cNvSpPr>
          <p:nvPr>
            <p:ph idx="1"/>
          </p:nvPr>
        </p:nvSpPr>
        <p:spPr>
          <a:xfrm>
            <a:off x="762000" y="1138238"/>
            <a:ext cx="7772400" cy="4388094"/>
          </a:xfrm>
        </p:spPr>
        <p:txBody>
          <a:bodyPr/>
          <a:lstStyle/>
          <a:p>
            <a:r>
              <a:rPr lang="en-US" altLang="x-none" sz="2400" dirty="0" smtClean="0"/>
              <a:t>Journal </a:t>
            </a:r>
            <a:r>
              <a:rPr lang="en-US" altLang="x-none" sz="2400" dirty="0"/>
              <a:t>space for figures is often limited</a:t>
            </a:r>
          </a:p>
          <a:p>
            <a:r>
              <a:rPr lang="en-US" altLang="x-none" sz="2400" dirty="0"/>
              <a:t>Numerical summaries offer a more concise way to summarize a distribution (Table 1)</a:t>
            </a:r>
          </a:p>
          <a:p>
            <a:r>
              <a:rPr lang="en-US" altLang="x-none" sz="2400" dirty="0"/>
              <a:t>Type of numerical summaries:</a:t>
            </a:r>
          </a:p>
          <a:p>
            <a:pPr lvl="1"/>
            <a:r>
              <a:rPr lang="en-US" altLang="x-none" sz="2000" dirty="0"/>
              <a:t>Measures of Central Tendency</a:t>
            </a:r>
          </a:p>
          <a:p>
            <a:pPr lvl="1"/>
            <a:r>
              <a:rPr lang="en-US" altLang="x-none" sz="2000" dirty="0"/>
              <a:t>Measures of Dispersion</a:t>
            </a:r>
            <a:endParaRPr lang="en-US" altLang="x-none" sz="1600" dirty="0"/>
          </a:p>
          <a:p>
            <a:r>
              <a:rPr lang="en-US" altLang="x-none" sz="2400" dirty="0"/>
              <a:t>You should </a:t>
            </a:r>
            <a:r>
              <a:rPr lang="en-US" altLang="x-none" sz="2400" dirty="0" smtClean="0"/>
              <a:t>take a look at graphical summaries even if they aren’t ultimately going into the paper</a:t>
            </a:r>
            <a:endParaRPr lang="en-US" altLang="x-none" sz="2400" dirty="0"/>
          </a:p>
          <a:p>
            <a:pPr lvl="1"/>
            <a:r>
              <a:rPr lang="en-US" altLang="x-none" sz="2000" dirty="0"/>
              <a:t>Not all distributional characteristics can easily be identified via numerical summary</a:t>
            </a:r>
          </a:p>
          <a:p>
            <a:pPr lvl="1"/>
            <a:r>
              <a:rPr lang="en-US" altLang="x-none" sz="2000" dirty="0"/>
              <a:t>E.g. outliers, bimodal distributions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ChangeArrowheads="1"/>
          </p:cNvSpPr>
          <p:nvPr/>
        </p:nvSpPr>
        <p:spPr bwMode="auto">
          <a:xfrm>
            <a:off x="254000" y="123825"/>
            <a:ext cx="2438400" cy="523875"/>
          </a:xfrm>
          <a:prstGeom prst="rect">
            <a:avLst/>
          </a:prstGeom>
          <a:noFill/>
          <a:ln w="9525">
            <a:noFill/>
            <a:miter lim="800000"/>
            <a:headEnd/>
            <a:tailEnd/>
          </a:ln>
        </p:spPr>
        <p:txBody>
          <a:bodyPr lIns="92075" tIns="46038" rIns="92075" bIns="46038">
            <a:spAutoFit/>
          </a:bodyPr>
          <a:lstStyle/>
          <a:p>
            <a:pPr eaLnBrk="1" hangingPunct="1">
              <a:spcBef>
                <a:spcPct val="50000"/>
              </a:spcBef>
              <a:defRPr/>
            </a:pPr>
            <a:r>
              <a:rPr lang="en-US" sz="2800" b="1" dirty="0">
                <a:solidFill>
                  <a:srgbClr val="AA2B3E"/>
                </a:solidFill>
                <a:latin typeface="+mj-lt"/>
                <a:ea typeface="+mj-ea"/>
                <a:cs typeface="ＭＳ Ｐゴシック" charset="0"/>
              </a:rPr>
              <a:t>Notation</a:t>
            </a:r>
          </a:p>
        </p:txBody>
      </p:sp>
      <p:sp>
        <p:nvSpPr>
          <p:cNvPr id="46082" name="Rectangle 4"/>
          <p:cNvSpPr>
            <a:spLocks noChangeArrowheads="1"/>
          </p:cNvSpPr>
          <p:nvPr/>
        </p:nvSpPr>
        <p:spPr bwMode="auto">
          <a:xfrm>
            <a:off x="469900" y="857250"/>
            <a:ext cx="85598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 typeface="Arial" charset="0"/>
              <a:buChar char="•"/>
            </a:pPr>
            <a:r>
              <a:rPr lang="en-US" altLang="x-none" sz="2400"/>
              <a:t>Suppose we have N measurements of a variable. </a:t>
            </a:r>
          </a:p>
          <a:p>
            <a:pPr eaLnBrk="1" hangingPunct="1">
              <a:spcBef>
                <a:spcPct val="50000"/>
              </a:spcBef>
              <a:spcAft>
                <a:spcPct val="0"/>
              </a:spcAft>
              <a:buClrTx/>
              <a:buFont typeface="Arial" charset="0"/>
              <a:buChar char="•"/>
            </a:pPr>
            <a:r>
              <a:rPr lang="en-US" altLang="x-none" sz="2400"/>
              <a:t>We will denote these N measurements as:</a:t>
            </a:r>
          </a:p>
          <a:p>
            <a:pPr algn="ctr" eaLnBrk="1" hangingPunct="1">
              <a:spcBef>
                <a:spcPct val="50000"/>
              </a:spcBef>
              <a:spcAft>
                <a:spcPct val="0"/>
              </a:spcAft>
              <a:buClrTx/>
              <a:buFont typeface="Arial" charset="0"/>
              <a:buChar char="•"/>
            </a:pPr>
            <a:r>
              <a:rPr lang="en-US" altLang="x-none" sz="2400"/>
              <a:t>X</a:t>
            </a:r>
            <a:r>
              <a:rPr lang="en-US" altLang="x-none" sz="2400" baseline="-25000"/>
              <a:t>1</a:t>
            </a:r>
            <a:r>
              <a:rPr lang="en-US" altLang="x-none" sz="2400"/>
              <a:t>, X</a:t>
            </a:r>
            <a:r>
              <a:rPr lang="en-US" altLang="x-none" sz="2400" baseline="-25000"/>
              <a:t>2</a:t>
            </a:r>
            <a:r>
              <a:rPr lang="en-US" altLang="x-none" sz="2400"/>
              <a:t>, X</a:t>
            </a:r>
            <a:r>
              <a:rPr lang="en-US" altLang="x-none" sz="2400" baseline="-25000"/>
              <a:t>3</a:t>
            </a:r>
            <a:r>
              <a:rPr lang="en-US" altLang="x-none" sz="2400"/>
              <a:t>,…,X</a:t>
            </a:r>
            <a:r>
              <a:rPr lang="en-US" altLang="x-none" sz="2400" baseline="-25000"/>
              <a:t>N</a:t>
            </a:r>
          </a:p>
          <a:p>
            <a:pPr eaLnBrk="1" hangingPunct="1">
              <a:spcBef>
                <a:spcPct val="50000"/>
              </a:spcBef>
              <a:spcAft>
                <a:spcPct val="0"/>
              </a:spcAft>
              <a:buClrTx/>
              <a:buFontTx/>
              <a:buNone/>
            </a:pPr>
            <a:r>
              <a:rPr lang="en-US" altLang="x-none" sz="2400"/>
              <a:t>    where X</a:t>
            </a:r>
            <a:r>
              <a:rPr lang="en-US" altLang="x-none" sz="2400" baseline="-25000"/>
              <a:t>1</a:t>
            </a:r>
            <a:r>
              <a:rPr lang="en-US" altLang="x-none" sz="2400"/>
              <a:t> is the first measurement, X</a:t>
            </a:r>
            <a:r>
              <a:rPr lang="en-US" altLang="x-none" sz="2400" baseline="-25000"/>
              <a:t>2</a:t>
            </a:r>
            <a:r>
              <a:rPr lang="en-US" altLang="x-none" sz="2400"/>
              <a:t> is the second, </a:t>
            </a:r>
            <a:r>
              <a:rPr lang="mr-IN" altLang="x-none" sz="2400"/>
              <a:t>…</a:t>
            </a:r>
            <a:endParaRPr lang="en-US" altLang="x-none" sz="2400"/>
          </a:p>
          <a:p>
            <a:pPr eaLnBrk="1" hangingPunct="1">
              <a:spcBef>
                <a:spcPct val="50000"/>
              </a:spcBef>
              <a:spcAft>
                <a:spcPct val="0"/>
              </a:spcAft>
              <a:buClrTx/>
              <a:buFont typeface="Arial" charset="0"/>
              <a:buChar char="•"/>
            </a:pPr>
            <a:r>
              <a:rPr lang="en-US" altLang="x-none" sz="2400"/>
              <a:t>Sometimes it is useful to order the measurements. </a:t>
            </a:r>
          </a:p>
          <a:p>
            <a:pPr eaLnBrk="1" hangingPunct="1">
              <a:spcBef>
                <a:spcPct val="50000"/>
              </a:spcBef>
              <a:spcAft>
                <a:spcPct val="0"/>
              </a:spcAft>
              <a:buClrTx/>
              <a:buFont typeface="Arial" charset="0"/>
              <a:buChar char="•"/>
            </a:pPr>
            <a:r>
              <a:rPr lang="en-US" altLang="x-none" sz="2400"/>
              <a:t>We denote the ordered measurements as:</a:t>
            </a:r>
          </a:p>
          <a:p>
            <a:pPr algn="ctr" eaLnBrk="1" hangingPunct="1">
              <a:spcBef>
                <a:spcPct val="50000"/>
              </a:spcBef>
              <a:spcAft>
                <a:spcPct val="0"/>
              </a:spcAft>
              <a:buClrTx/>
              <a:buFontTx/>
              <a:buNone/>
            </a:pPr>
            <a:r>
              <a:rPr lang="en-US" altLang="x-none" sz="2400"/>
              <a:t>X</a:t>
            </a:r>
            <a:r>
              <a:rPr lang="en-US" altLang="x-none" sz="2400" baseline="-25000"/>
              <a:t>(1)</a:t>
            </a:r>
            <a:r>
              <a:rPr lang="en-US" altLang="x-none" sz="2400"/>
              <a:t>, X</a:t>
            </a:r>
            <a:r>
              <a:rPr lang="en-US" altLang="x-none" sz="2400" baseline="-25000"/>
              <a:t>(2)</a:t>
            </a:r>
            <a:r>
              <a:rPr lang="en-US" altLang="x-none" sz="2400"/>
              <a:t>, X</a:t>
            </a:r>
            <a:r>
              <a:rPr lang="en-US" altLang="x-none" sz="2400" baseline="-25000"/>
              <a:t>(3)</a:t>
            </a:r>
            <a:r>
              <a:rPr lang="en-US" altLang="x-none" sz="2400"/>
              <a:t>,…,X</a:t>
            </a:r>
            <a:r>
              <a:rPr lang="en-US" altLang="x-none" sz="2400" baseline="-25000"/>
              <a:t>(N)</a:t>
            </a:r>
          </a:p>
          <a:p>
            <a:pPr eaLnBrk="1" hangingPunct="1">
              <a:spcBef>
                <a:spcPct val="50000"/>
              </a:spcBef>
              <a:spcAft>
                <a:spcPct val="0"/>
              </a:spcAft>
              <a:buClrTx/>
              <a:buFontTx/>
              <a:buNone/>
            </a:pPr>
            <a:r>
              <a:rPr lang="en-US" altLang="x-none" sz="2400"/>
              <a:t>    where X</a:t>
            </a:r>
            <a:r>
              <a:rPr lang="en-US" altLang="x-none" sz="2400" baseline="-25000"/>
              <a:t>(1)</a:t>
            </a:r>
            <a:r>
              <a:rPr lang="en-US" altLang="x-none" sz="2400"/>
              <a:t> is the smallest value and X</a:t>
            </a:r>
            <a:r>
              <a:rPr lang="en-US" altLang="x-none" sz="2400" baseline="-25000"/>
              <a:t>(N)</a:t>
            </a:r>
            <a:r>
              <a:rPr lang="en-US" altLang="x-none" sz="2400"/>
              <a:t> is the largest.</a:t>
            </a:r>
          </a:p>
          <a:p>
            <a:pPr eaLnBrk="1" hangingPunct="1">
              <a:spcBef>
                <a:spcPct val="50000"/>
              </a:spcBef>
              <a:spcAft>
                <a:spcPct val="0"/>
              </a:spcAft>
              <a:buClrTx/>
              <a:buFont typeface="Arial" charset="0"/>
              <a:buChar char="•"/>
            </a:pPr>
            <a:endParaRPr lang="en-US" altLang="x-none"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ChangeArrowheads="1"/>
          </p:cNvSpPr>
          <p:nvPr/>
        </p:nvSpPr>
        <p:spPr bwMode="auto">
          <a:xfrm>
            <a:off x="198438" y="92075"/>
            <a:ext cx="7116762" cy="523862"/>
          </a:xfrm>
          <a:prstGeom prst="rect">
            <a:avLst/>
          </a:prstGeom>
          <a:noFill/>
          <a:ln w="9525">
            <a:noFill/>
            <a:miter lim="800000"/>
            <a:headEnd/>
            <a:tailEnd/>
          </a:ln>
        </p:spPr>
        <p:txBody>
          <a:bodyPr wrap="square" lIns="92075" tIns="46038" rIns="92075" bIns="46038">
            <a:spAutoFit/>
          </a:bodyPr>
          <a:lstStyle/>
          <a:p>
            <a:pPr eaLnBrk="1" hangingPunct="1">
              <a:spcBef>
                <a:spcPct val="50000"/>
              </a:spcBef>
              <a:defRPr/>
            </a:pPr>
            <a:r>
              <a:rPr lang="en-US" sz="2800" b="1" dirty="0">
                <a:solidFill>
                  <a:srgbClr val="AA2B3E"/>
                </a:solidFill>
                <a:latin typeface="+mj-lt"/>
                <a:ea typeface="+mj-ea"/>
                <a:cs typeface="ＭＳ Ｐゴシック" charset="0"/>
              </a:rPr>
              <a:t>Measures </a:t>
            </a:r>
            <a:r>
              <a:rPr lang="en-US" sz="2800" b="1">
                <a:solidFill>
                  <a:srgbClr val="AA2B3E"/>
                </a:solidFill>
                <a:latin typeface="+mj-lt"/>
                <a:ea typeface="+mj-ea"/>
                <a:cs typeface="ＭＳ Ｐゴシック" charset="0"/>
              </a:rPr>
              <a:t>of </a:t>
            </a:r>
            <a:r>
              <a:rPr lang="en-US" sz="2800" b="1" smtClean="0">
                <a:solidFill>
                  <a:srgbClr val="AA2B3E"/>
                </a:solidFill>
                <a:latin typeface="+mj-lt"/>
                <a:ea typeface="+mj-ea"/>
                <a:cs typeface="ＭＳ Ｐゴシック" charset="0"/>
              </a:rPr>
              <a:t>Central Tendency</a:t>
            </a:r>
            <a:endParaRPr lang="en-US" sz="2800" b="1" dirty="0">
              <a:solidFill>
                <a:srgbClr val="AA2B3E"/>
              </a:solidFill>
              <a:latin typeface="+mj-lt"/>
              <a:ea typeface="+mj-ea"/>
              <a:cs typeface="ＭＳ Ｐゴシック" charset="0"/>
            </a:endParaRPr>
          </a:p>
        </p:txBody>
      </p:sp>
      <p:sp>
        <p:nvSpPr>
          <p:cNvPr id="47106" name="Rectangle 4"/>
          <p:cNvSpPr>
            <a:spLocks noChangeArrowheads="1"/>
          </p:cNvSpPr>
          <p:nvPr/>
        </p:nvSpPr>
        <p:spPr bwMode="auto">
          <a:xfrm>
            <a:off x="1117600" y="1104900"/>
            <a:ext cx="619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The </a:t>
            </a:r>
            <a:r>
              <a:rPr lang="en-US" altLang="x-none"/>
              <a:t>arithmetic mean</a:t>
            </a:r>
            <a:r>
              <a:rPr lang="en-US" altLang="x-none" b="0"/>
              <a:t> is the most common measure of the </a:t>
            </a:r>
            <a:r>
              <a:rPr lang="en-US" altLang="x-none"/>
              <a:t>central tendency </a:t>
            </a:r>
            <a:r>
              <a:rPr lang="en-US" altLang="x-none" b="0"/>
              <a:t>of a sample. We use     to refer to the mean and define it as:</a:t>
            </a:r>
          </a:p>
        </p:txBody>
      </p:sp>
      <p:graphicFrame>
        <p:nvGraphicFramePr>
          <p:cNvPr id="47107" name="Object 6"/>
          <p:cNvGraphicFramePr>
            <a:graphicFrameLocks/>
          </p:cNvGraphicFramePr>
          <p:nvPr/>
        </p:nvGraphicFramePr>
        <p:xfrm>
          <a:off x="3511550" y="2214563"/>
          <a:ext cx="1125538" cy="681037"/>
        </p:xfrm>
        <a:graphic>
          <a:graphicData uri="http://schemas.openxmlformats.org/presentationml/2006/ole">
            <mc:AlternateContent xmlns:mc="http://schemas.openxmlformats.org/markup-compatibility/2006">
              <mc:Choice xmlns:v="urn:schemas-microsoft-com:vml" Requires="v">
                <p:oleObj spid="_x0000_s47141" name="Equation" r:id="rId3" imgW="787400" imgH="457200" progId="Equation.3">
                  <p:embed/>
                </p:oleObj>
              </mc:Choice>
              <mc:Fallback>
                <p:oleObj name="Equation" r:id="rId3" imgW="787400" imgH="4572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2214563"/>
                        <a:ext cx="112553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8" name="Object 1"/>
          <p:cNvGraphicFramePr>
            <a:graphicFrameLocks noChangeAspect="1"/>
          </p:cNvGraphicFramePr>
          <p:nvPr/>
        </p:nvGraphicFramePr>
        <p:xfrm>
          <a:off x="6361113" y="1425575"/>
          <a:ext cx="269875" cy="331788"/>
        </p:xfrm>
        <a:graphic>
          <a:graphicData uri="http://schemas.openxmlformats.org/presentationml/2006/ole">
            <mc:AlternateContent xmlns:mc="http://schemas.openxmlformats.org/markup-compatibility/2006">
              <mc:Choice xmlns:v="urn:schemas-microsoft-com:vml" Requires="v">
                <p:oleObj spid="_x0000_s47142" name="Equation" r:id="rId5" imgW="165100" imgH="203200" progId="Equation.3">
                  <p:embed/>
                </p:oleObj>
              </mc:Choice>
              <mc:Fallback>
                <p:oleObj name="Equation" r:id="rId5" imgW="165100" imgH="203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113" y="1425575"/>
                        <a:ext cx="2698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Rectangle 4"/>
          <p:cNvSpPr>
            <a:spLocks noChangeArrowheads="1"/>
          </p:cNvSpPr>
          <p:nvPr/>
        </p:nvSpPr>
        <p:spPr bwMode="auto">
          <a:xfrm>
            <a:off x="1016000" y="2990850"/>
            <a:ext cx="66040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Another measure is the </a:t>
            </a:r>
            <a:r>
              <a:rPr lang="en-US" altLang="x-none"/>
              <a:t>median</a:t>
            </a:r>
            <a:r>
              <a:rPr lang="en-US" altLang="x-none" b="0"/>
              <a:t> or </a:t>
            </a:r>
            <a:r>
              <a:rPr lang="en-US" altLang="en-US" b="0"/>
              <a:t>“</a:t>
            </a:r>
            <a:r>
              <a:rPr lang="en-US" altLang="x-none" b="0"/>
              <a:t>middle observation</a:t>
            </a:r>
            <a:r>
              <a:rPr lang="en-US" altLang="en-US" b="0"/>
              <a:t>”</a:t>
            </a:r>
            <a:r>
              <a:rPr lang="en-US" altLang="ja-JP" b="0"/>
              <a:t>. Half the values are below the median and half are above. Given the ordered sample, the median is:</a:t>
            </a:r>
          </a:p>
          <a:p>
            <a:pPr eaLnBrk="1" hangingPunct="1">
              <a:spcBef>
                <a:spcPct val="50000"/>
              </a:spcBef>
              <a:spcAft>
                <a:spcPct val="0"/>
              </a:spcAft>
              <a:buClrTx/>
              <a:buFontTx/>
              <a:buNone/>
            </a:pPr>
            <a:r>
              <a:rPr lang="en-US" altLang="x-none" b="0"/>
              <a:t>N odd:</a:t>
            </a:r>
          </a:p>
          <a:p>
            <a:pPr eaLnBrk="1" hangingPunct="1">
              <a:spcBef>
                <a:spcPct val="50000"/>
              </a:spcBef>
              <a:spcAft>
                <a:spcPct val="0"/>
              </a:spcAft>
              <a:buClrTx/>
              <a:buFontTx/>
              <a:buNone/>
            </a:pPr>
            <a:endParaRPr lang="en-US" altLang="x-none" b="0"/>
          </a:p>
          <a:p>
            <a:pPr eaLnBrk="1" hangingPunct="1">
              <a:spcBef>
                <a:spcPct val="50000"/>
              </a:spcBef>
              <a:spcAft>
                <a:spcPct val="0"/>
              </a:spcAft>
              <a:buClrTx/>
              <a:buFontTx/>
              <a:buNone/>
            </a:pPr>
            <a:r>
              <a:rPr lang="en-US" altLang="x-none" b="0"/>
              <a:t>N even:</a:t>
            </a:r>
          </a:p>
          <a:p>
            <a:pPr eaLnBrk="1" hangingPunct="1">
              <a:spcBef>
                <a:spcPct val="50000"/>
              </a:spcBef>
              <a:spcAft>
                <a:spcPct val="0"/>
              </a:spcAft>
              <a:buClrTx/>
              <a:buFontTx/>
              <a:buNone/>
            </a:pPr>
            <a:endParaRPr lang="en-US" altLang="x-none" sz="1400" b="0"/>
          </a:p>
        </p:txBody>
      </p:sp>
      <p:graphicFrame>
        <p:nvGraphicFramePr>
          <p:cNvPr id="47110" name="Object 8"/>
          <p:cNvGraphicFramePr>
            <a:graphicFrameLocks/>
          </p:cNvGraphicFramePr>
          <p:nvPr/>
        </p:nvGraphicFramePr>
        <p:xfrm>
          <a:off x="3184525" y="4117975"/>
          <a:ext cx="1533525" cy="504825"/>
        </p:xfrm>
        <a:graphic>
          <a:graphicData uri="http://schemas.openxmlformats.org/presentationml/2006/ole">
            <mc:AlternateContent xmlns:mc="http://schemas.openxmlformats.org/markup-compatibility/2006">
              <mc:Choice xmlns:v="urn:schemas-microsoft-com:vml" Requires="v">
                <p:oleObj spid="_x0000_s47143" name="Equation" r:id="rId7" imgW="2044310" imgH="672985" progId="Equation.3">
                  <p:embed/>
                </p:oleObj>
              </mc:Choice>
              <mc:Fallback>
                <p:oleObj name="Equation" r:id="rId7" imgW="2044310" imgH="672985"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525" y="4117975"/>
                        <a:ext cx="15335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47111" name="Object 9"/>
          <p:cNvGraphicFramePr>
            <a:graphicFrameLocks/>
          </p:cNvGraphicFramePr>
          <p:nvPr/>
        </p:nvGraphicFramePr>
        <p:xfrm>
          <a:off x="3184525" y="4943475"/>
          <a:ext cx="2705100" cy="571500"/>
        </p:xfrm>
        <a:graphic>
          <a:graphicData uri="http://schemas.openxmlformats.org/presentationml/2006/ole">
            <mc:AlternateContent xmlns:mc="http://schemas.openxmlformats.org/markup-compatibility/2006">
              <mc:Choice xmlns:v="urn:schemas-microsoft-com:vml" Requires="v">
                <p:oleObj spid="_x0000_s47144" name="Equation" r:id="rId9" imgW="3606341" imgH="761724" progId="Equation.3">
                  <p:embed/>
                </p:oleObj>
              </mc:Choice>
              <mc:Fallback>
                <p:oleObj name="Equation" r:id="rId9" imgW="3606341" imgH="761724"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4525" y="4943475"/>
                        <a:ext cx="27051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ChangeArrowheads="1"/>
          </p:cNvSpPr>
          <p:nvPr/>
        </p:nvSpPr>
        <p:spPr bwMode="auto">
          <a:xfrm>
            <a:off x="177800" y="88900"/>
            <a:ext cx="6692900" cy="523862"/>
          </a:xfrm>
          <a:prstGeom prst="rect">
            <a:avLst/>
          </a:prstGeom>
          <a:noFill/>
          <a:ln w="9525">
            <a:noFill/>
            <a:miter lim="800000"/>
            <a:headEnd/>
            <a:tailEnd/>
          </a:ln>
        </p:spPr>
        <p:txBody>
          <a:bodyPr lIns="92075" tIns="46038" rIns="92075" bIns="46038">
            <a:spAutoFit/>
          </a:bodyPr>
          <a:lstStyle/>
          <a:p>
            <a:pPr eaLnBrk="1" hangingPunct="1">
              <a:spcBef>
                <a:spcPct val="50000"/>
              </a:spcBef>
              <a:defRPr/>
            </a:pPr>
            <a:r>
              <a:rPr lang="en-US" sz="2800" b="1" dirty="0" smtClean="0">
                <a:solidFill>
                  <a:srgbClr val="AA2B3E"/>
                </a:solidFill>
                <a:latin typeface="+mj-lt"/>
                <a:ea typeface="+mj-ea"/>
                <a:cs typeface="ＭＳ Ｐゴシック" charset="0"/>
              </a:rPr>
              <a:t>Strengths and weaknesses of median</a:t>
            </a:r>
            <a:endParaRPr lang="en-US" sz="2800" b="1" dirty="0">
              <a:solidFill>
                <a:srgbClr val="AA2B3E"/>
              </a:solidFill>
              <a:latin typeface="+mj-lt"/>
              <a:ea typeface="+mj-ea"/>
              <a:cs typeface="ＭＳ Ｐゴシック" charset="0"/>
            </a:endParaRPr>
          </a:p>
        </p:txBody>
      </p:sp>
      <p:sp>
        <p:nvSpPr>
          <p:cNvPr id="48130" name="Rectangle 4"/>
          <p:cNvSpPr>
            <a:spLocks noChangeArrowheads="1"/>
          </p:cNvSpPr>
          <p:nvPr/>
        </p:nvSpPr>
        <p:spPr bwMode="auto">
          <a:xfrm>
            <a:off x="635000" y="1155700"/>
            <a:ext cx="7672388" cy="169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71450" indent="-171450" defTabSz="901700">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628650" indent="-171450" defTabSz="90170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defTabSz="9017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defTabSz="9017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defTabSz="9017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a:lnSpc>
                <a:spcPct val="80000"/>
              </a:lnSpc>
              <a:spcBef>
                <a:spcPct val="50000"/>
              </a:spcBef>
              <a:buFontTx/>
              <a:buChar char="•"/>
            </a:pPr>
            <a:r>
              <a:rPr lang="en-US" altLang="x-none" sz="2400" dirty="0" smtClean="0"/>
              <a:t>Median </a:t>
            </a:r>
            <a:r>
              <a:rPr lang="en-US" altLang="x-none" sz="2400" dirty="0"/>
              <a:t>is </a:t>
            </a:r>
            <a:r>
              <a:rPr lang="en-US" altLang="en-US" sz="2400" dirty="0"/>
              <a:t>“</a:t>
            </a:r>
            <a:r>
              <a:rPr lang="en-US" altLang="x-none" sz="2400" dirty="0"/>
              <a:t>resistant</a:t>
            </a:r>
            <a:r>
              <a:rPr lang="en-US" altLang="en-US" sz="2400" dirty="0"/>
              <a:t>”</a:t>
            </a:r>
            <a:r>
              <a:rPr lang="en-US" altLang="x-none" sz="2400" dirty="0"/>
              <a:t> to outliers</a:t>
            </a:r>
          </a:p>
          <a:p>
            <a:pPr>
              <a:lnSpc>
                <a:spcPct val="80000"/>
              </a:lnSpc>
              <a:spcBef>
                <a:spcPct val="50000"/>
              </a:spcBef>
              <a:buFontTx/>
              <a:buChar char="•"/>
            </a:pPr>
            <a:r>
              <a:rPr lang="en-US" altLang="x-none" sz="2400" dirty="0" smtClean="0"/>
              <a:t>Median </a:t>
            </a:r>
            <a:r>
              <a:rPr lang="en-US" altLang="x-none" sz="2400" dirty="0"/>
              <a:t>can be easier to understand</a:t>
            </a:r>
          </a:p>
          <a:p>
            <a:pPr lvl="1">
              <a:lnSpc>
                <a:spcPct val="80000"/>
              </a:lnSpc>
              <a:spcBef>
                <a:spcPct val="50000"/>
              </a:spcBef>
            </a:pPr>
            <a:r>
              <a:rPr lang="en-US" altLang="x-none" sz="2400" dirty="0"/>
              <a:t>50% of sample is above the median, 50% of sample is below the median.</a:t>
            </a:r>
          </a:p>
        </p:txBody>
      </p:sp>
    </p:spTree>
    <p:extLst>
      <p:ext uri="{BB962C8B-B14F-4D97-AF65-F5344CB8AC3E}">
        <p14:creationId xmlns:p14="http://schemas.microsoft.com/office/powerpoint/2010/main" val="1079278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ChangeArrowheads="1"/>
          </p:cNvSpPr>
          <p:nvPr/>
        </p:nvSpPr>
        <p:spPr bwMode="auto">
          <a:xfrm>
            <a:off x="177800" y="88900"/>
            <a:ext cx="6692900" cy="523875"/>
          </a:xfrm>
          <a:prstGeom prst="rect">
            <a:avLst/>
          </a:prstGeom>
          <a:noFill/>
          <a:ln w="9525">
            <a:noFill/>
            <a:miter lim="800000"/>
            <a:headEnd/>
            <a:tailEnd/>
          </a:ln>
        </p:spPr>
        <p:txBody>
          <a:bodyPr lIns="92075" tIns="46038" rIns="92075" bIns="46038">
            <a:spAutoFit/>
          </a:bodyPr>
          <a:lstStyle/>
          <a:p>
            <a:pPr eaLnBrk="1" hangingPunct="1">
              <a:spcBef>
                <a:spcPct val="50000"/>
              </a:spcBef>
              <a:defRPr/>
            </a:pPr>
            <a:r>
              <a:rPr lang="en-US" sz="2800" b="1" dirty="0" smtClean="0">
                <a:solidFill>
                  <a:srgbClr val="AA2B3E"/>
                </a:solidFill>
                <a:latin typeface="+mj-lt"/>
                <a:ea typeface="+mj-ea"/>
                <a:cs typeface="ＭＳ Ｐゴシック" charset="0"/>
              </a:rPr>
              <a:t>Strengths and weaknesses of mean</a:t>
            </a:r>
            <a:endParaRPr lang="en-US" sz="2800" b="1" dirty="0">
              <a:solidFill>
                <a:srgbClr val="AA2B3E"/>
              </a:solidFill>
              <a:latin typeface="+mj-lt"/>
              <a:ea typeface="+mj-ea"/>
              <a:cs typeface="ＭＳ Ｐゴシック" charset="0"/>
            </a:endParaRPr>
          </a:p>
        </p:txBody>
      </p:sp>
      <p:sp>
        <p:nvSpPr>
          <p:cNvPr id="48130" name="Rectangle 4"/>
          <p:cNvSpPr>
            <a:spLocks noChangeArrowheads="1"/>
          </p:cNvSpPr>
          <p:nvPr/>
        </p:nvSpPr>
        <p:spPr bwMode="auto">
          <a:xfrm>
            <a:off x="635000" y="1155700"/>
            <a:ext cx="7950200" cy="329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171450" indent="-171450" defTabSz="901700">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628650" indent="-171450" defTabSz="90170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defTabSz="9017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defTabSz="9017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defTabSz="9017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defTabSz="9017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a:lnSpc>
                <a:spcPct val="80000"/>
              </a:lnSpc>
              <a:spcBef>
                <a:spcPct val="50000"/>
              </a:spcBef>
              <a:buFontTx/>
              <a:buChar char="•"/>
            </a:pPr>
            <a:r>
              <a:rPr lang="en-US" altLang="x-none" sz="2400" dirty="0"/>
              <a:t>Mean is sensitive to skewness and highly influenced by very large (or small) values (outliers)</a:t>
            </a:r>
          </a:p>
          <a:p>
            <a:pPr>
              <a:lnSpc>
                <a:spcPct val="80000"/>
              </a:lnSpc>
              <a:spcBef>
                <a:spcPct val="50000"/>
              </a:spcBef>
              <a:buFontTx/>
              <a:buChar char="•"/>
            </a:pPr>
            <a:r>
              <a:rPr lang="en-US" altLang="x-none" sz="2400" dirty="0" smtClean="0"/>
              <a:t>Mean is attractive mathematically</a:t>
            </a:r>
          </a:p>
          <a:p>
            <a:pPr lvl="1">
              <a:lnSpc>
                <a:spcPct val="80000"/>
              </a:lnSpc>
              <a:spcBef>
                <a:spcPct val="50000"/>
              </a:spcBef>
            </a:pPr>
            <a:r>
              <a:rPr lang="en-US" altLang="x-none" sz="2400" dirty="0" smtClean="0"/>
              <a:t>The mean is the </a:t>
            </a:r>
            <a:r>
              <a:rPr lang="en-US" altLang="en-US" sz="2400" dirty="0" smtClean="0"/>
              <a:t>“</a:t>
            </a:r>
            <a:r>
              <a:rPr lang="en-US" altLang="x-none" sz="2400" dirty="0" smtClean="0"/>
              <a:t>fulcrum</a:t>
            </a:r>
            <a:r>
              <a:rPr lang="en-US" altLang="en-US" sz="2400" dirty="0" smtClean="0"/>
              <a:t>”</a:t>
            </a:r>
            <a:r>
              <a:rPr lang="en-US" altLang="x-none" sz="2400" dirty="0" smtClean="0"/>
              <a:t> or center of mass of the distribution (think teeter totter)</a:t>
            </a:r>
          </a:p>
          <a:p>
            <a:pPr lvl="1">
              <a:lnSpc>
                <a:spcPct val="80000"/>
              </a:lnSpc>
              <a:spcBef>
                <a:spcPct val="50000"/>
              </a:spcBef>
            </a:pPr>
            <a:r>
              <a:rPr lang="en-US" altLang="x-none" sz="2400" dirty="0" smtClean="0"/>
              <a:t>Note that a proportion is simply a mean of 0/1 data (e.g. 0 = no disease; 1 = disease)</a:t>
            </a:r>
          </a:p>
          <a:p>
            <a:pPr>
              <a:lnSpc>
                <a:spcPct val="80000"/>
              </a:lnSpc>
              <a:spcBef>
                <a:spcPct val="50000"/>
              </a:spcBef>
              <a:buFontTx/>
              <a:buChar char="•"/>
            </a:pPr>
            <a:r>
              <a:rPr lang="en-US" altLang="x-none" sz="2400" dirty="0"/>
              <a:t>Mean has many nice statistical properties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2"/>
          <p:cNvSpPr>
            <a:spLocks noGrp="1" noChangeArrowheads="1"/>
          </p:cNvSpPr>
          <p:nvPr>
            <p:ph type="title"/>
          </p:nvPr>
        </p:nvSpPr>
        <p:spPr/>
        <p:txBody>
          <a:bodyPr/>
          <a:lstStyle/>
          <a:p>
            <a:pPr eaLnBrk="1" hangingPunct="1">
              <a:defRPr/>
            </a:pPr>
            <a:r>
              <a:rPr lang="en-US" dirty="0" smtClean="0">
                <a:latin typeface="Tahoma" charset="0"/>
                <a:ea typeface="MS PGothic" charset="0"/>
              </a:rPr>
              <a:t>Central Limit Theorem</a:t>
            </a:r>
            <a:endParaRPr lang="en-US" dirty="0">
              <a:latin typeface="Tahoma" charset="0"/>
              <a:ea typeface="MS PGothic" charset="0"/>
            </a:endParaRPr>
          </a:p>
        </p:txBody>
      </p:sp>
      <p:sp>
        <p:nvSpPr>
          <p:cNvPr id="264194" name="Rectangle 3"/>
          <p:cNvSpPr>
            <a:spLocks noGrp="1" noChangeArrowheads="1"/>
          </p:cNvSpPr>
          <p:nvPr>
            <p:ph type="body" idx="1"/>
          </p:nvPr>
        </p:nvSpPr>
        <p:spPr>
          <a:xfrm>
            <a:off x="454025" y="1168400"/>
            <a:ext cx="7826375" cy="4198299"/>
          </a:xfrm>
        </p:spPr>
        <p:txBody>
          <a:bodyPr/>
          <a:lstStyle/>
          <a:p>
            <a:r>
              <a:rPr lang="en-US" altLang="x-none" b="0" dirty="0"/>
              <a:t>The </a:t>
            </a:r>
            <a:r>
              <a:rPr lang="en-US" altLang="x-none" b="0" i="1" dirty="0"/>
              <a:t>central limit theorem </a:t>
            </a:r>
            <a:r>
              <a:rPr lang="en-US" altLang="x-none" b="0" dirty="0"/>
              <a:t>tells us about the distribution of the sample mean for large </a:t>
            </a:r>
            <a:r>
              <a:rPr lang="en-US" altLang="x-none" b="0" dirty="0" smtClean="0"/>
              <a:t>samples</a:t>
            </a:r>
          </a:p>
          <a:p>
            <a:r>
              <a:rPr lang="en-US" altLang="x-none" dirty="0" smtClean="0"/>
              <a:t>No matter what distribution X follows, the mean of X based on a “sufficiently large sample” will be normally distributed with variance inversely proportional to the sample size</a:t>
            </a:r>
          </a:p>
          <a:p>
            <a:r>
              <a:rPr lang="en-US" altLang="x-none" b="0" dirty="0" smtClean="0"/>
              <a:t>This is a very useful property because it means that using just one sample we can make inference about the central tendency of the population and also know how good (precise) our estimate is</a:t>
            </a:r>
            <a:endParaRPr lang="en-US" altLang="x-none" b="0" dirty="0"/>
          </a:p>
          <a:p>
            <a:r>
              <a:rPr lang="en-US" altLang="x-none" b="0" dirty="0" smtClean="0"/>
              <a:t>The central </a:t>
            </a:r>
            <a:r>
              <a:rPr lang="en-US" altLang="x-none" b="0" dirty="0"/>
              <a:t>limit theorem tells us about the sampling distribution of the mean even if the distribution of X is not normal or is unknown</a:t>
            </a:r>
          </a:p>
          <a:p>
            <a:r>
              <a:rPr lang="en-US" altLang="x-none" b="0" dirty="0"/>
              <a:t>Note: </a:t>
            </a:r>
            <a:r>
              <a:rPr lang="en-US" altLang="en-US" b="0" dirty="0"/>
              <a:t>“</a:t>
            </a:r>
            <a:r>
              <a:rPr lang="en-US" altLang="ja-JP" b="0" dirty="0"/>
              <a:t>sufficiently </a:t>
            </a:r>
            <a:r>
              <a:rPr lang="en-US" altLang="ja-JP" b="0" dirty="0" smtClean="0"/>
              <a:t>large” n </a:t>
            </a:r>
            <a:r>
              <a:rPr lang="en-US" altLang="ja-JP" b="0" dirty="0"/>
              <a:t>≥ 30 usually suffices but it depends on the distribution of the population (basically how skewed it is) </a:t>
            </a:r>
          </a:p>
        </p:txBody>
      </p:sp>
    </p:spTree>
    <p:extLst>
      <p:ext uri="{BB962C8B-B14F-4D97-AF65-F5344CB8AC3E}">
        <p14:creationId xmlns:p14="http://schemas.microsoft.com/office/powerpoint/2010/main" val="541061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2"/>
          <p:cNvSpPr>
            <a:spLocks noGrp="1" noChangeArrowheads="1"/>
          </p:cNvSpPr>
          <p:nvPr>
            <p:ph type="title"/>
          </p:nvPr>
        </p:nvSpPr>
        <p:spPr/>
        <p:txBody>
          <a:bodyPr/>
          <a:lstStyle/>
          <a:p>
            <a:pPr eaLnBrk="1" hangingPunct="1">
              <a:defRPr/>
            </a:pPr>
            <a:r>
              <a:rPr lang="en-US" dirty="0" smtClean="0">
                <a:latin typeface="Tahoma" charset="0"/>
                <a:ea typeface="MS PGothic" charset="0"/>
              </a:rPr>
              <a:t>Central Limit Theorem</a:t>
            </a:r>
            <a:endParaRPr lang="en-US" dirty="0">
              <a:latin typeface="Tahoma" charset="0"/>
              <a:ea typeface="MS PGothic" charset="0"/>
            </a:endParaRPr>
          </a:p>
        </p:txBody>
      </p:sp>
      <p:pic>
        <p:nvPicPr>
          <p:cNvPr id="23554" name="Picture 1" descr="Screen Shot 2015-08-26 at 2.47.16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378075"/>
            <a:ext cx="52197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194" name="Rectangle 3"/>
          <p:cNvSpPr>
            <a:spLocks noGrp="1" noChangeArrowheads="1"/>
          </p:cNvSpPr>
          <p:nvPr>
            <p:ph type="body" idx="1"/>
          </p:nvPr>
        </p:nvSpPr>
        <p:spPr>
          <a:xfrm>
            <a:off x="739775" y="825500"/>
            <a:ext cx="7826375" cy="2516188"/>
          </a:xfrm>
        </p:spPr>
        <p:txBody>
          <a:bodyPr/>
          <a:lstStyle/>
          <a:p>
            <a:pPr>
              <a:buFont typeface="Wingdings" charset="0"/>
              <a:buChar char="w"/>
              <a:defRPr/>
            </a:pPr>
            <a:r>
              <a:rPr lang="en-US" b="0" dirty="0" smtClean="0"/>
              <a:t>Lumley et al. looked at the sampling distribution of the mean for medical cost data</a:t>
            </a:r>
          </a:p>
          <a:p>
            <a:pPr lvl="1">
              <a:defRPr/>
            </a:pPr>
            <a:r>
              <a:rPr lang="en-US" dirty="0" smtClean="0"/>
              <a:t>Medical cost data is notoriously difficult to work with because </a:t>
            </a:r>
            <a:r>
              <a:rPr lang="en-US" dirty="0" smtClean="0"/>
              <a:t>they are </a:t>
            </a:r>
            <a:r>
              <a:rPr lang="en-US" dirty="0" smtClean="0"/>
              <a:t>highly right skewed</a:t>
            </a:r>
          </a:p>
          <a:p>
            <a:pPr lvl="1">
              <a:defRPr/>
            </a:pPr>
            <a:r>
              <a:rPr lang="en-US" dirty="0" smtClean="0"/>
              <a:t>Range = $0-22,450; Mean = $389, SD = $895</a:t>
            </a:r>
          </a:p>
          <a:p>
            <a:pPr>
              <a:buFont typeface="Wingdings" charset="0"/>
              <a:buChar char="w"/>
              <a:defRPr/>
            </a:pPr>
            <a:endParaRPr lang="en-US" b="0" dirty="0"/>
          </a:p>
          <a:p>
            <a:pPr>
              <a:buFont typeface="Wingdings" charset="0"/>
              <a:buChar char="w"/>
              <a:defRPr/>
            </a:pPr>
            <a:endParaRPr lang="en-US" b="0" dirty="0"/>
          </a:p>
        </p:txBody>
      </p:sp>
    </p:spTree>
    <p:extLst>
      <p:ext uri="{BB962C8B-B14F-4D97-AF65-F5344CB8AC3E}">
        <p14:creationId xmlns:p14="http://schemas.microsoft.com/office/powerpoint/2010/main" val="2042813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ChangeArrowheads="1"/>
          </p:cNvSpPr>
          <p:nvPr/>
        </p:nvSpPr>
        <p:spPr bwMode="auto">
          <a:xfrm>
            <a:off x="0" y="6248400"/>
            <a:ext cx="3505200" cy="6096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endParaRPr lang="x-none" altLang="x-none"/>
          </a:p>
        </p:txBody>
      </p:sp>
      <p:sp>
        <p:nvSpPr>
          <p:cNvPr id="264193" name="Rectangle 2"/>
          <p:cNvSpPr>
            <a:spLocks noGrp="1" noChangeArrowheads="1"/>
          </p:cNvSpPr>
          <p:nvPr>
            <p:ph type="title"/>
          </p:nvPr>
        </p:nvSpPr>
        <p:spPr/>
        <p:txBody>
          <a:bodyPr/>
          <a:lstStyle/>
          <a:p>
            <a:pPr eaLnBrk="1" hangingPunct="1">
              <a:defRPr/>
            </a:pPr>
            <a:r>
              <a:rPr lang="en-US" dirty="0" smtClean="0">
                <a:latin typeface="Tahoma" charset="0"/>
                <a:ea typeface="MS PGothic" charset="0"/>
              </a:rPr>
              <a:t>Sampling Distribution of Mean Cost</a:t>
            </a:r>
            <a:endParaRPr lang="en-US" dirty="0">
              <a:latin typeface="Tahoma" charset="0"/>
              <a:ea typeface="MS PGothic" charset="0"/>
            </a:endParaRPr>
          </a:p>
        </p:txBody>
      </p:sp>
      <p:pic>
        <p:nvPicPr>
          <p:cNvPr id="25603" name="Picture 3" descr="Screen Shot 2015-08-26 at 2.49.47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100" y="817563"/>
            <a:ext cx="7594600" cy="604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0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AutoShape 3"/>
          <p:cNvSpPr>
            <a:spLocks noChangeArrowheads="1"/>
          </p:cNvSpPr>
          <p:nvPr/>
        </p:nvSpPr>
        <p:spPr bwMode="auto">
          <a:xfrm>
            <a:off x="1016000" y="1778000"/>
            <a:ext cx="2362200" cy="1905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algn="ctr" eaLnBrk="1" hangingPunct="1"/>
            <a:endParaRPr lang="x-none" altLang="x-none"/>
          </a:p>
        </p:txBody>
      </p:sp>
      <p:sp>
        <p:nvSpPr>
          <p:cNvPr id="11267" name="Text Box 5"/>
          <p:cNvSpPr txBox="1">
            <a:spLocks noChangeArrowheads="1"/>
          </p:cNvSpPr>
          <p:nvPr/>
        </p:nvSpPr>
        <p:spPr bwMode="auto">
          <a:xfrm>
            <a:off x="1304925" y="19685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68" name="Text Box 6"/>
          <p:cNvSpPr txBox="1">
            <a:spLocks noChangeArrowheads="1"/>
          </p:cNvSpPr>
          <p:nvPr/>
        </p:nvSpPr>
        <p:spPr bwMode="auto">
          <a:xfrm>
            <a:off x="1676400" y="21209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69" name="Text Box 7"/>
          <p:cNvSpPr txBox="1">
            <a:spLocks noChangeArrowheads="1"/>
          </p:cNvSpPr>
          <p:nvPr/>
        </p:nvSpPr>
        <p:spPr bwMode="auto">
          <a:xfrm>
            <a:off x="2057400" y="22733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0" name="Text Box 8"/>
          <p:cNvSpPr txBox="1">
            <a:spLocks noChangeArrowheads="1"/>
          </p:cNvSpPr>
          <p:nvPr/>
        </p:nvSpPr>
        <p:spPr bwMode="auto">
          <a:xfrm>
            <a:off x="2209800" y="20589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1" name="Text Box 9"/>
          <p:cNvSpPr txBox="1">
            <a:spLocks noChangeArrowheads="1"/>
          </p:cNvSpPr>
          <p:nvPr/>
        </p:nvSpPr>
        <p:spPr bwMode="auto">
          <a:xfrm>
            <a:off x="2362200" y="22113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2" name="Text Box 10"/>
          <p:cNvSpPr txBox="1">
            <a:spLocks noChangeArrowheads="1"/>
          </p:cNvSpPr>
          <p:nvPr/>
        </p:nvSpPr>
        <p:spPr bwMode="auto">
          <a:xfrm>
            <a:off x="2387600" y="2636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3" name="Text Box 11"/>
          <p:cNvSpPr txBox="1">
            <a:spLocks noChangeArrowheads="1"/>
          </p:cNvSpPr>
          <p:nvPr/>
        </p:nvSpPr>
        <p:spPr bwMode="auto">
          <a:xfrm>
            <a:off x="1625600" y="2408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4" name="Text Box 12"/>
          <p:cNvSpPr txBox="1">
            <a:spLocks noChangeArrowheads="1"/>
          </p:cNvSpPr>
          <p:nvPr/>
        </p:nvSpPr>
        <p:spPr bwMode="auto">
          <a:xfrm>
            <a:off x="1905000" y="2636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5" name="Text Box 13"/>
          <p:cNvSpPr txBox="1">
            <a:spLocks noChangeArrowheads="1"/>
          </p:cNvSpPr>
          <p:nvPr/>
        </p:nvSpPr>
        <p:spPr bwMode="auto">
          <a:xfrm>
            <a:off x="1473200" y="28654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6" name="Text Box 14"/>
          <p:cNvSpPr txBox="1">
            <a:spLocks noChangeArrowheads="1"/>
          </p:cNvSpPr>
          <p:nvPr/>
        </p:nvSpPr>
        <p:spPr bwMode="auto">
          <a:xfrm>
            <a:off x="1828800" y="3017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7" name="Text Box 15"/>
          <p:cNvSpPr txBox="1">
            <a:spLocks noChangeArrowheads="1"/>
          </p:cNvSpPr>
          <p:nvPr/>
        </p:nvSpPr>
        <p:spPr bwMode="auto">
          <a:xfrm>
            <a:off x="2362200" y="3170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8" name="Text Box 16"/>
          <p:cNvSpPr txBox="1">
            <a:spLocks noChangeArrowheads="1"/>
          </p:cNvSpPr>
          <p:nvPr/>
        </p:nvSpPr>
        <p:spPr bwMode="auto">
          <a:xfrm>
            <a:off x="1981200" y="3170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79" name="Text Box 17"/>
          <p:cNvSpPr txBox="1">
            <a:spLocks noChangeArrowheads="1"/>
          </p:cNvSpPr>
          <p:nvPr/>
        </p:nvSpPr>
        <p:spPr bwMode="auto">
          <a:xfrm>
            <a:off x="2108200" y="18923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0" name="Text Box 18"/>
          <p:cNvSpPr txBox="1">
            <a:spLocks noChangeArrowheads="1"/>
          </p:cNvSpPr>
          <p:nvPr/>
        </p:nvSpPr>
        <p:spPr bwMode="auto">
          <a:xfrm>
            <a:off x="2489200" y="20447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1" name="Text Box 19"/>
          <p:cNvSpPr txBox="1">
            <a:spLocks noChangeArrowheads="1"/>
          </p:cNvSpPr>
          <p:nvPr/>
        </p:nvSpPr>
        <p:spPr bwMode="auto">
          <a:xfrm>
            <a:off x="2641600" y="18303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2" name="Text Box 20"/>
          <p:cNvSpPr txBox="1">
            <a:spLocks noChangeArrowheads="1"/>
          </p:cNvSpPr>
          <p:nvPr/>
        </p:nvSpPr>
        <p:spPr bwMode="auto">
          <a:xfrm>
            <a:off x="2794000" y="19827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3" name="Text Box 21"/>
          <p:cNvSpPr txBox="1">
            <a:spLocks noChangeArrowheads="1"/>
          </p:cNvSpPr>
          <p:nvPr/>
        </p:nvSpPr>
        <p:spPr bwMode="auto">
          <a:xfrm>
            <a:off x="2819400" y="2408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4" name="Text Box 22"/>
          <p:cNvSpPr txBox="1">
            <a:spLocks noChangeArrowheads="1"/>
          </p:cNvSpPr>
          <p:nvPr/>
        </p:nvSpPr>
        <p:spPr bwMode="auto">
          <a:xfrm>
            <a:off x="2057400" y="21796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5" name="Text Box 23"/>
          <p:cNvSpPr txBox="1">
            <a:spLocks noChangeArrowheads="1"/>
          </p:cNvSpPr>
          <p:nvPr/>
        </p:nvSpPr>
        <p:spPr bwMode="auto">
          <a:xfrm>
            <a:off x="2336800" y="2408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6" name="Text Box 24"/>
          <p:cNvSpPr txBox="1">
            <a:spLocks noChangeArrowheads="1"/>
          </p:cNvSpPr>
          <p:nvPr/>
        </p:nvSpPr>
        <p:spPr bwMode="auto">
          <a:xfrm>
            <a:off x="1905000" y="2636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7" name="Text Box 25"/>
          <p:cNvSpPr txBox="1">
            <a:spLocks noChangeArrowheads="1"/>
          </p:cNvSpPr>
          <p:nvPr/>
        </p:nvSpPr>
        <p:spPr bwMode="auto">
          <a:xfrm>
            <a:off x="2260600" y="2789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8" name="Text Box 26"/>
          <p:cNvSpPr txBox="1">
            <a:spLocks noChangeArrowheads="1"/>
          </p:cNvSpPr>
          <p:nvPr/>
        </p:nvSpPr>
        <p:spPr bwMode="auto">
          <a:xfrm>
            <a:off x="2794000" y="29416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89" name="Text Box 27"/>
          <p:cNvSpPr txBox="1">
            <a:spLocks noChangeArrowheads="1"/>
          </p:cNvSpPr>
          <p:nvPr/>
        </p:nvSpPr>
        <p:spPr bwMode="auto">
          <a:xfrm>
            <a:off x="2413000" y="29416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0" name="Text Box 28"/>
          <p:cNvSpPr txBox="1">
            <a:spLocks noChangeArrowheads="1"/>
          </p:cNvSpPr>
          <p:nvPr/>
        </p:nvSpPr>
        <p:spPr bwMode="auto">
          <a:xfrm>
            <a:off x="1295400" y="21209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1" name="Text Box 29"/>
          <p:cNvSpPr txBox="1">
            <a:spLocks noChangeArrowheads="1"/>
          </p:cNvSpPr>
          <p:nvPr/>
        </p:nvSpPr>
        <p:spPr bwMode="auto">
          <a:xfrm>
            <a:off x="1676400" y="22733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2" name="Text Box 30"/>
          <p:cNvSpPr txBox="1">
            <a:spLocks noChangeArrowheads="1"/>
          </p:cNvSpPr>
          <p:nvPr/>
        </p:nvSpPr>
        <p:spPr bwMode="auto">
          <a:xfrm>
            <a:off x="1828800" y="20589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3" name="Text Box 31"/>
          <p:cNvSpPr txBox="1">
            <a:spLocks noChangeArrowheads="1"/>
          </p:cNvSpPr>
          <p:nvPr/>
        </p:nvSpPr>
        <p:spPr bwMode="auto">
          <a:xfrm>
            <a:off x="1981200" y="22113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4" name="Text Box 32"/>
          <p:cNvSpPr txBox="1">
            <a:spLocks noChangeArrowheads="1"/>
          </p:cNvSpPr>
          <p:nvPr/>
        </p:nvSpPr>
        <p:spPr bwMode="auto">
          <a:xfrm>
            <a:off x="2006600" y="2636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5" name="Text Box 33"/>
          <p:cNvSpPr txBox="1">
            <a:spLocks noChangeArrowheads="1"/>
          </p:cNvSpPr>
          <p:nvPr/>
        </p:nvSpPr>
        <p:spPr bwMode="auto">
          <a:xfrm>
            <a:off x="1244600" y="2408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6" name="Text Box 34"/>
          <p:cNvSpPr txBox="1">
            <a:spLocks noChangeArrowheads="1"/>
          </p:cNvSpPr>
          <p:nvPr/>
        </p:nvSpPr>
        <p:spPr bwMode="auto">
          <a:xfrm>
            <a:off x="1524000" y="2636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7" name="Text Box 35"/>
          <p:cNvSpPr txBox="1">
            <a:spLocks noChangeArrowheads="1"/>
          </p:cNvSpPr>
          <p:nvPr/>
        </p:nvSpPr>
        <p:spPr bwMode="auto">
          <a:xfrm>
            <a:off x="1092200" y="28654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8" name="Text Box 36"/>
          <p:cNvSpPr txBox="1">
            <a:spLocks noChangeArrowheads="1"/>
          </p:cNvSpPr>
          <p:nvPr/>
        </p:nvSpPr>
        <p:spPr bwMode="auto">
          <a:xfrm>
            <a:off x="1447800" y="30178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299" name="Text Box 37"/>
          <p:cNvSpPr txBox="1">
            <a:spLocks noChangeArrowheads="1"/>
          </p:cNvSpPr>
          <p:nvPr/>
        </p:nvSpPr>
        <p:spPr bwMode="auto">
          <a:xfrm>
            <a:off x="2006600" y="3302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300" name="Text Box 38"/>
          <p:cNvSpPr txBox="1">
            <a:spLocks noChangeArrowheads="1"/>
          </p:cNvSpPr>
          <p:nvPr/>
        </p:nvSpPr>
        <p:spPr bwMode="auto">
          <a:xfrm>
            <a:off x="1600200" y="31702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1332" name="Text Box 68"/>
          <p:cNvSpPr txBox="1">
            <a:spLocks noChangeArrowheads="1"/>
          </p:cNvSpPr>
          <p:nvPr/>
        </p:nvSpPr>
        <p:spPr bwMode="auto">
          <a:xfrm>
            <a:off x="1625600" y="5130800"/>
            <a:ext cx="349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3200"/>
              <a:t>X</a:t>
            </a:r>
            <a:r>
              <a:rPr lang="en-US" altLang="x-none" sz="3200" baseline="-25000"/>
              <a:t>1</a:t>
            </a:r>
            <a:r>
              <a:rPr lang="en-US" altLang="x-none" sz="3200"/>
              <a:t>, X</a:t>
            </a:r>
            <a:r>
              <a:rPr lang="en-US" altLang="x-none" sz="3200" baseline="-25000"/>
              <a:t>2</a:t>
            </a:r>
            <a:r>
              <a:rPr lang="en-US" altLang="x-none" sz="3200"/>
              <a:t>, X</a:t>
            </a:r>
            <a:r>
              <a:rPr lang="en-US" altLang="x-none" sz="3200" baseline="-25000"/>
              <a:t>3</a:t>
            </a:r>
            <a:r>
              <a:rPr lang="en-US" altLang="x-none" sz="3200"/>
              <a:t>, . . ., X</a:t>
            </a:r>
            <a:r>
              <a:rPr lang="en-US" altLang="x-none" sz="3200" baseline="-25000"/>
              <a:t>m</a:t>
            </a:r>
            <a:r>
              <a:rPr lang="en-US" altLang="x-none" sz="3200"/>
              <a:t>. </a:t>
            </a:r>
          </a:p>
        </p:txBody>
      </p:sp>
      <p:sp>
        <p:nvSpPr>
          <p:cNvPr id="11333" name="AutoShape 69"/>
          <p:cNvSpPr>
            <a:spLocks noChangeArrowheads="1"/>
          </p:cNvSpPr>
          <p:nvPr/>
        </p:nvSpPr>
        <p:spPr bwMode="auto">
          <a:xfrm rot="2885583">
            <a:off x="2089945" y="4063206"/>
            <a:ext cx="138906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rot="10800000" vert="eaVert" wrap="none" anchor="ct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algn="ctr" eaLnBrk="1" hangingPunct="1"/>
            <a:r>
              <a:rPr lang="en-US" altLang="x-none" sz="2000"/>
              <a:t>Sample</a:t>
            </a:r>
          </a:p>
          <a:p>
            <a:pPr algn="ctr" eaLnBrk="1" hangingPunct="1"/>
            <a:endParaRPr lang="en-US" altLang="x-none" sz="2000"/>
          </a:p>
        </p:txBody>
      </p:sp>
      <p:sp>
        <p:nvSpPr>
          <p:cNvPr id="2" name="Text Box 72"/>
          <p:cNvSpPr txBox="1">
            <a:spLocks noChangeArrowheads="1"/>
          </p:cNvSpPr>
          <p:nvPr/>
        </p:nvSpPr>
        <p:spPr bwMode="auto">
          <a:xfrm>
            <a:off x="88900" y="101600"/>
            <a:ext cx="51956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3200" b="1" dirty="0" smtClean="0">
                <a:solidFill>
                  <a:srgbClr val="AA2B3E"/>
                </a:solidFill>
                <a:latin typeface="Tahoma" charset="0"/>
                <a:ea typeface="MS PGothic" charset="-128"/>
              </a:rPr>
              <a:t>Step 1: Describe Sample</a:t>
            </a:r>
            <a:endParaRPr lang="en-US" altLang="x-none" sz="3200" b="1" dirty="0">
              <a:solidFill>
                <a:srgbClr val="AA2B3E"/>
              </a:solidFill>
              <a:latin typeface="Tahoma" charset="0"/>
              <a:ea typeface="MS PGothic" charset="-128"/>
            </a:endParaRPr>
          </a:p>
        </p:txBody>
      </p:sp>
      <p:sp>
        <p:nvSpPr>
          <p:cNvPr id="3" name="Text Box 73"/>
          <p:cNvSpPr txBox="1">
            <a:spLocks noChangeArrowheads="1"/>
          </p:cNvSpPr>
          <p:nvPr/>
        </p:nvSpPr>
        <p:spPr bwMode="auto">
          <a:xfrm>
            <a:off x="863600" y="1423988"/>
            <a:ext cx="590550" cy="823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4800">
                <a:latin typeface="Book Antiqua" charset="0"/>
              </a:rPr>
              <a:t>X</a:t>
            </a:r>
          </a:p>
        </p:txBody>
      </p:sp>
      <p:sp>
        <p:nvSpPr>
          <p:cNvPr id="11343" name="Text Box 79"/>
          <p:cNvSpPr txBox="1">
            <a:spLocks noChangeArrowheads="1"/>
          </p:cNvSpPr>
          <p:nvPr/>
        </p:nvSpPr>
        <p:spPr bwMode="auto">
          <a:xfrm>
            <a:off x="406400" y="49022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2000"/>
              <a:t>observed:</a:t>
            </a:r>
          </a:p>
        </p:txBody>
      </p:sp>
      <p:sp>
        <p:nvSpPr>
          <p:cNvPr id="79" name="Content Placeholder 2"/>
          <p:cNvSpPr txBox="1">
            <a:spLocks/>
          </p:cNvSpPr>
          <p:nvPr/>
        </p:nvSpPr>
        <p:spPr>
          <a:xfrm>
            <a:off x="3644900" y="984250"/>
            <a:ext cx="5168900" cy="3675078"/>
          </a:xfrm>
          <a:prstGeom prst="rect">
            <a:avLst/>
          </a:prstGeom>
        </p:spPr>
        <p:txBody>
          <a:bodyPr/>
          <a:lstStyle>
            <a:lvl1pPr marL="242888" indent="-242888" algn="l" defTabSz="901700" rtl="0" eaLnBrk="0" fontAlgn="base" hangingPunct="0">
              <a:spcBef>
                <a:spcPts val="400"/>
              </a:spcBef>
              <a:spcAft>
                <a:spcPts val="200"/>
              </a:spcAft>
              <a:buClr>
                <a:schemeClr val="tx2"/>
              </a:buClr>
              <a:buFont typeface="Wingdings" charset="2"/>
              <a:buChar char="w"/>
              <a:defRPr sz="2000" b="1">
                <a:solidFill>
                  <a:srgbClr val="000000"/>
                </a:solidFill>
                <a:latin typeface="+mn-lt"/>
                <a:ea typeface="+mn-ea"/>
                <a:cs typeface="ＭＳ Ｐゴシック" charset="0"/>
              </a:defRPr>
            </a:lvl1pPr>
            <a:lvl2pPr marL="660400" indent="-303213" algn="l" defTabSz="901700" rtl="0" eaLnBrk="0" fontAlgn="base" hangingPunct="0">
              <a:spcBef>
                <a:spcPts val="200"/>
              </a:spcBef>
              <a:spcAft>
                <a:spcPts val="200"/>
              </a:spcAft>
              <a:buClr>
                <a:schemeClr val="tx2"/>
              </a:buClr>
              <a:buChar char="•"/>
              <a:defRPr>
                <a:solidFill>
                  <a:srgbClr val="000000"/>
                </a:solidFill>
                <a:latin typeface="+mn-lt"/>
                <a:ea typeface="+mn-ea"/>
              </a:defRPr>
            </a:lvl2pPr>
            <a:lvl3pPr marL="1077913" indent="-303213" algn="l" defTabSz="901700" rtl="0" eaLnBrk="0" fontAlgn="base" hangingPunct="0">
              <a:spcBef>
                <a:spcPts val="200"/>
              </a:spcBef>
              <a:spcAft>
                <a:spcPts val="200"/>
              </a:spcAft>
              <a:buClr>
                <a:schemeClr val="tx2"/>
              </a:buClr>
              <a:buFont typeface="Arial" charset="0"/>
              <a:buChar char="–"/>
              <a:defRPr>
                <a:solidFill>
                  <a:srgbClr val="000000"/>
                </a:solidFill>
                <a:latin typeface="+mn-lt"/>
                <a:ea typeface="+mn-ea"/>
              </a:defRPr>
            </a:lvl3pPr>
            <a:lvl4pPr marL="1438275" indent="-246063"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4pPr>
            <a:lvl5pPr marL="17954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5pPr>
            <a:lvl6pPr marL="22526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6pPr>
            <a:lvl7pPr marL="27098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7pPr>
            <a:lvl8pPr marL="31670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8pPr>
            <a:lvl9pPr marL="36242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9pPr>
          </a:lstStyle>
          <a:p>
            <a:r>
              <a:rPr lang="en-US" altLang="x-none" sz="2800" kern="0" dirty="0" smtClean="0"/>
              <a:t>Sample a selected subset of units in the population</a:t>
            </a:r>
          </a:p>
          <a:p>
            <a:r>
              <a:rPr lang="en-US" altLang="x-none" sz="2800" kern="0" dirty="0" smtClean="0"/>
              <a:t>Study and summarize our sample</a:t>
            </a:r>
          </a:p>
          <a:p>
            <a:r>
              <a:rPr lang="en-US" altLang="x-none" sz="2800" kern="0" dirty="0" smtClean="0"/>
              <a:t>Describe sample characteristics</a:t>
            </a:r>
            <a:endParaRPr lang="en-US" altLang="x-none" sz="2800" kern="0" dirty="0"/>
          </a:p>
        </p:txBody>
      </p:sp>
    </p:spTree>
    <p:extLst>
      <p:ext uri="{BB962C8B-B14F-4D97-AF65-F5344CB8AC3E}">
        <p14:creationId xmlns:p14="http://schemas.microsoft.com/office/powerpoint/2010/main" val="1899982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2" grpId="0"/>
      <p:bldP spid="11333" grpId="0" animBg="1"/>
      <p:bldP spid="113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65100" y="114300"/>
            <a:ext cx="7772400" cy="457200"/>
          </a:xfrm>
        </p:spPr>
        <p:txBody>
          <a:bodyPr/>
          <a:lstStyle/>
          <a:p>
            <a:r>
              <a:rPr lang="en-US" altLang="x-none" sz="2800"/>
              <a:t>Comparison of Mean and Median</a:t>
            </a:r>
          </a:p>
        </p:txBody>
      </p:sp>
      <p:sp>
        <p:nvSpPr>
          <p:cNvPr id="49154" name="Content Placeholder 2"/>
          <p:cNvSpPr>
            <a:spLocks noGrp="1"/>
          </p:cNvSpPr>
          <p:nvPr>
            <p:ph idx="1"/>
          </p:nvPr>
        </p:nvSpPr>
        <p:spPr>
          <a:xfrm>
            <a:off x="508000" y="820738"/>
            <a:ext cx="7988300" cy="4762500"/>
          </a:xfrm>
        </p:spPr>
        <p:txBody>
          <a:bodyPr/>
          <a:lstStyle/>
          <a:p>
            <a:r>
              <a:rPr lang="en-US" altLang="x-none" sz="2400"/>
              <a:t>Useful to look at both</a:t>
            </a:r>
          </a:p>
          <a:p>
            <a:pPr lvl="1"/>
            <a:r>
              <a:rPr lang="en-US" altLang="x-none" sz="2000"/>
              <a:t>Mean = Median: Symmetric Distribution (not necessarily normal)</a:t>
            </a:r>
          </a:p>
          <a:p>
            <a:pPr lvl="1"/>
            <a:r>
              <a:rPr lang="en-US" altLang="x-none" sz="2000"/>
              <a:t>Mean &gt; Median: Right skewed distribution or high outliers</a:t>
            </a:r>
          </a:p>
          <a:p>
            <a:pPr lvl="1"/>
            <a:r>
              <a:rPr lang="en-US" altLang="x-none" sz="2000"/>
              <a:t>Mean &lt; Median: Left skewed distribution or low outliers</a:t>
            </a:r>
          </a:p>
          <a:p>
            <a:endParaRPr lang="en-US" altLang="x-none" sz="2400"/>
          </a:p>
          <a:p>
            <a:r>
              <a:rPr lang="en-US" altLang="x-none" sz="2400"/>
              <a:t>Typically, only one is reported in Table 1</a:t>
            </a:r>
          </a:p>
          <a:p>
            <a:endParaRPr lang="en-US" altLang="x-none" sz="2400"/>
          </a:p>
          <a:p>
            <a:r>
              <a:rPr lang="en-US" altLang="x-none" sz="2400"/>
              <a:t>Which one?... Depends on what you are interested in</a:t>
            </a:r>
          </a:p>
          <a:p>
            <a:pPr lvl="1"/>
            <a:r>
              <a:rPr lang="en-US" altLang="x-none" sz="2000"/>
              <a:t>Mean is usually the default; useful if subsequent inferential analysis will focus on comparisons of means</a:t>
            </a:r>
          </a:p>
          <a:p>
            <a:pPr lvl="1"/>
            <a:r>
              <a:rPr lang="en-US" altLang="x-none" sz="2000"/>
              <a:t>Median may be more informative in the presence of outliers (e.g., Household income)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ChangeArrowheads="1"/>
          </p:cNvSpPr>
          <p:nvPr/>
        </p:nvSpPr>
        <p:spPr bwMode="auto">
          <a:xfrm>
            <a:off x="139700" y="93663"/>
            <a:ext cx="5969000" cy="523875"/>
          </a:xfrm>
          <a:prstGeom prst="rect">
            <a:avLst/>
          </a:prstGeom>
          <a:noFill/>
          <a:ln w="9525">
            <a:noFill/>
            <a:miter lim="800000"/>
            <a:headEnd/>
            <a:tailEnd/>
          </a:ln>
        </p:spPr>
        <p:txBody>
          <a:bodyPr lIns="92075" tIns="46038" rIns="92075" bIns="46038">
            <a:spAutoFit/>
          </a:bodyPr>
          <a:lstStyle/>
          <a:p>
            <a:pPr algn="ctr" eaLnBrk="1" hangingPunct="1">
              <a:spcBef>
                <a:spcPct val="50000"/>
              </a:spcBef>
              <a:defRPr/>
            </a:pPr>
            <a:r>
              <a:rPr lang="en-US" sz="2800" b="1" dirty="0">
                <a:solidFill>
                  <a:srgbClr val="AA2B3E"/>
                </a:solidFill>
                <a:latin typeface="+mj-lt"/>
                <a:ea typeface="+mj-ea"/>
                <a:cs typeface="ＭＳ Ｐゴシック" charset="0"/>
              </a:rPr>
              <a:t>Measures of Dispersion: Range</a:t>
            </a:r>
          </a:p>
        </p:txBody>
      </p:sp>
      <p:sp>
        <p:nvSpPr>
          <p:cNvPr id="50178" name="Rectangle 4"/>
          <p:cNvSpPr>
            <a:spLocks noChangeArrowheads="1"/>
          </p:cNvSpPr>
          <p:nvPr/>
        </p:nvSpPr>
        <p:spPr bwMode="auto">
          <a:xfrm>
            <a:off x="647700" y="1073150"/>
            <a:ext cx="7861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 typeface="Arial" charset="0"/>
              <a:buChar char="•"/>
            </a:pPr>
            <a:r>
              <a:rPr lang="en-US" altLang="x-none" b="0"/>
              <a:t>The </a:t>
            </a:r>
            <a:r>
              <a:rPr lang="en-US" altLang="x-none"/>
              <a:t>range</a:t>
            </a:r>
            <a:r>
              <a:rPr lang="en-US" altLang="x-none" b="0"/>
              <a:t> is the difference between the largest and smallest observations:</a:t>
            </a:r>
          </a:p>
        </p:txBody>
      </p:sp>
      <p:graphicFrame>
        <p:nvGraphicFramePr>
          <p:cNvPr id="50179" name="Object 5"/>
          <p:cNvGraphicFramePr>
            <a:graphicFrameLocks/>
          </p:cNvGraphicFramePr>
          <p:nvPr/>
        </p:nvGraphicFramePr>
        <p:xfrm>
          <a:off x="2690813" y="1874838"/>
          <a:ext cx="3429000" cy="677862"/>
        </p:xfrm>
        <a:graphic>
          <a:graphicData uri="http://schemas.openxmlformats.org/presentationml/2006/ole">
            <mc:AlternateContent xmlns:mc="http://schemas.openxmlformats.org/markup-compatibility/2006">
              <mc:Choice xmlns:v="urn:schemas-microsoft-com:vml" Requires="v">
                <p:oleObj spid="_x0000_s50198" name="Equation" r:id="rId3" imgW="3555081" imgH="736370" progId="Equation.3">
                  <p:embed/>
                </p:oleObj>
              </mc:Choice>
              <mc:Fallback>
                <p:oleObj name="Equation" r:id="rId3" imgW="3555081" imgH="73637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1874838"/>
                        <a:ext cx="3429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6"/>
          <p:cNvSpPr>
            <a:spLocks noChangeArrowheads="1"/>
          </p:cNvSpPr>
          <p:nvPr/>
        </p:nvSpPr>
        <p:spPr bwMode="auto">
          <a:xfrm>
            <a:off x="687388" y="2698750"/>
            <a:ext cx="7859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 typeface="Arial" charset="0"/>
              <a:buChar char="•"/>
            </a:pPr>
            <a:r>
              <a:rPr lang="en-US" altLang="x-none" b="0"/>
              <a:t>Alternatively, the range may be denoted as the pair of observations (more useful for quality control):</a:t>
            </a:r>
          </a:p>
        </p:txBody>
      </p:sp>
      <p:graphicFrame>
        <p:nvGraphicFramePr>
          <p:cNvPr id="50181" name="Object 7"/>
          <p:cNvGraphicFramePr>
            <a:graphicFrameLocks/>
          </p:cNvGraphicFramePr>
          <p:nvPr/>
        </p:nvGraphicFramePr>
        <p:xfrm>
          <a:off x="2938463" y="3525838"/>
          <a:ext cx="3525837" cy="677862"/>
        </p:xfrm>
        <a:graphic>
          <a:graphicData uri="http://schemas.openxmlformats.org/presentationml/2006/ole">
            <mc:AlternateContent xmlns:mc="http://schemas.openxmlformats.org/markup-compatibility/2006">
              <mc:Choice xmlns:v="urn:schemas-microsoft-com:vml" Requires="v">
                <p:oleObj spid="_x0000_s50199" name="Equation" r:id="rId5" imgW="3288864" imgH="723693" progId="Equation.3">
                  <p:embed/>
                </p:oleObj>
              </mc:Choice>
              <mc:Fallback>
                <p:oleObj name="Equation" r:id="rId5" imgW="3288864" imgH="723693"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463" y="3525838"/>
                        <a:ext cx="352583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8"/>
          <p:cNvSpPr>
            <a:spLocks noChangeArrowheads="1"/>
          </p:cNvSpPr>
          <p:nvPr/>
        </p:nvSpPr>
        <p:spPr bwMode="auto">
          <a:xfrm>
            <a:off x="654050" y="4165600"/>
            <a:ext cx="7867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 typeface="Arial" charset="0"/>
              <a:buChar char="•"/>
            </a:pPr>
            <a:r>
              <a:rPr lang="en-US" altLang="x-none"/>
              <a:t>Disadvantage: the range typically increases with increasing sample size – hard to compare ranges from samples of different size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ChangeArrowheads="1"/>
          </p:cNvSpPr>
          <p:nvPr/>
        </p:nvSpPr>
        <p:spPr bwMode="auto">
          <a:xfrm>
            <a:off x="165100" y="100013"/>
            <a:ext cx="6400800" cy="523875"/>
          </a:xfrm>
          <a:prstGeom prst="rect">
            <a:avLst/>
          </a:prstGeom>
          <a:noFill/>
          <a:ln w="9525">
            <a:noFill/>
            <a:miter lim="800000"/>
            <a:headEnd/>
            <a:tailEnd/>
          </a:ln>
        </p:spPr>
        <p:txBody>
          <a:bodyPr lIns="92075" tIns="46038" rIns="92075" bIns="46038">
            <a:spAutoFit/>
          </a:bodyPr>
          <a:lstStyle/>
          <a:p>
            <a:pPr algn="ctr" eaLnBrk="1" hangingPunct="1">
              <a:spcBef>
                <a:spcPct val="50000"/>
              </a:spcBef>
              <a:defRPr/>
            </a:pPr>
            <a:r>
              <a:rPr lang="en-US" sz="2800" b="1" dirty="0">
                <a:solidFill>
                  <a:srgbClr val="AA2B3E"/>
                </a:solidFill>
                <a:latin typeface="+mj-lt"/>
                <a:ea typeface="+mj-ea"/>
                <a:cs typeface="ＭＳ Ｐゴシック" charset="0"/>
              </a:rPr>
              <a:t>Measures of Dispersion: Variance</a:t>
            </a:r>
          </a:p>
        </p:txBody>
      </p:sp>
      <p:sp>
        <p:nvSpPr>
          <p:cNvPr id="36866" name="Rectangle 4"/>
          <p:cNvSpPr>
            <a:spLocks noChangeArrowheads="1"/>
          </p:cNvSpPr>
          <p:nvPr/>
        </p:nvSpPr>
        <p:spPr bwMode="auto">
          <a:xfrm>
            <a:off x="723900" y="914400"/>
            <a:ext cx="7747000" cy="2555875"/>
          </a:xfrm>
          <a:prstGeom prst="rect">
            <a:avLst/>
          </a:prstGeom>
          <a:noFill/>
          <a:ln>
            <a:noFill/>
          </a:ln>
          <a:extLst>
            <a:ext uri="{909E8E84-426E-40dd-AFC4-6F175D3DCCD1}"/>
            <a:ext uri="{91240B29-F687-4f45-9708-019B960494DF}"/>
          </a:extLst>
        </p:spPr>
        <p:txBody>
          <a:bodyPr lIns="92075" tIns="46038" rIns="92075" bIns="46038">
            <a:spAutoFit/>
          </a:bodyPr>
          <a:lstStyle/>
          <a:p>
            <a:pPr marL="342900" indent="-342900" eaLnBrk="1" hangingPunct="1">
              <a:spcBef>
                <a:spcPct val="50000"/>
              </a:spcBef>
              <a:buFont typeface="Arial"/>
              <a:buChar char="•"/>
              <a:defRPr/>
            </a:pPr>
            <a:r>
              <a:rPr lang="en-US" sz="2000" dirty="0">
                <a:solidFill>
                  <a:srgbClr val="000000"/>
                </a:solidFill>
                <a:ea typeface="ＭＳ Ｐゴシック" charset="0"/>
                <a:cs typeface="ＭＳ Ｐゴシック" charset="0"/>
              </a:rPr>
              <a:t>The </a:t>
            </a:r>
            <a:r>
              <a:rPr lang="en-US" sz="2000" b="1" dirty="0">
                <a:solidFill>
                  <a:srgbClr val="000000"/>
                </a:solidFill>
                <a:ea typeface="ＭＳ Ｐゴシック" charset="0"/>
                <a:cs typeface="ＭＳ Ｐゴシック" charset="0"/>
              </a:rPr>
              <a:t>variance</a:t>
            </a:r>
            <a:r>
              <a:rPr lang="en-US" sz="2000" dirty="0">
                <a:solidFill>
                  <a:srgbClr val="000000"/>
                </a:solidFill>
                <a:ea typeface="ＭＳ Ｐゴシック" charset="0"/>
                <a:cs typeface="ＭＳ Ｐゴシック" charset="0"/>
              </a:rPr>
              <a:t> is defined as:</a:t>
            </a:r>
          </a:p>
          <a:p>
            <a:pPr eaLnBrk="1" hangingPunct="1">
              <a:spcBef>
                <a:spcPct val="50000"/>
              </a:spcBef>
              <a:defRPr/>
            </a:pPr>
            <a:endParaRPr lang="en-US" sz="2000" dirty="0">
              <a:solidFill>
                <a:srgbClr val="000000"/>
              </a:solidFill>
              <a:ea typeface="ＭＳ Ｐゴシック" charset="0"/>
              <a:cs typeface="ＭＳ Ｐゴシック" charset="0"/>
            </a:endParaRPr>
          </a:p>
          <a:p>
            <a:pPr eaLnBrk="1" hangingPunct="1">
              <a:spcBef>
                <a:spcPct val="50000"/>
              </a:spcBef>
              <a:defRPr/>
            </a:pPr>
            <a:endParaRPr lang="en-US" sz="2000" dirty="0">
              <a:solidFill>
                <a:srgbClr val="000000"/>
              </a:solidFill>
              <a:ea typeface="ＭＳ Ｐゴシック" charset="0"/>
              <a:cs typeface="ＭＳ Ｐゴシック" charset="0"/>
            </a:endParaRPr>
          </a:p>
          <a:p>
            <a:pPr marL="342900" indent="-342900" eaLnBrk="1" hangingPunct="1">
              <a:spcBef>
                <a:spcPct val="50000"/>
              </a:spcBef>
              <a:buFont typeface="Arial"/>
              <a:buChar char="•"/>
              <a:defRPr/>
            </a:pPr>
            <a:r>
              <a:rPr lang="en-US" sz="2000" dirty="0">
                <a:solidFill>
                  <a:srgbClr val="000000"/>
                </a:solidFill>
                <a:ea typeface="ＭＳ Ｐゴシック" charset="0"/>
                <a:cs typeface="ＭＳ Ｐゴシック" charset="0"/>
              </a:rPr>
              <a:t>This is useful because it tells us the average variation around the mean</a:t>
            </a:r>
          </a:p>
          <a:p>
            <a:pPr marL="342900" indent="-342900" eaLnBrk="1" hangingPunct="1">
              <a:spcBef>
                <a:spcPct val="50000"/>
              </a:spcBef>
              <a:buFont typeface="Arial"/>
              <a:buChar char="•"/>
              <a:defRPr/>
            </a:pPr>
            <a:r>
              <a:rPr lang="en-US" sz="2000" dirty="0">
                <a:solidFill>
                  <a:srgbClr val="000000"/>
                </a:solidFill>
                <a:ea typeface="ＭＳ Ｐゴシック" charset="0"/>
                <a:cs typeface="ＭＳ Ｐゴシック" charset="0"/>
              </a:rPr>
              <a:t>Squaring ensures all deviations have the same (positive) sign</a:t>
            </a:r>
          </a:p>
        </p:txBody>
      </p:sp>
      <p:graphicFrame>
        <p:nvGraphicFramePr>
          <p:cNvPr id="51203" name="Object 5"/>
          <p:cNvGraphicFramePr>
            <a:graphicFrameLocks/>
          </p:cNvGraphicFramePr>
          <p:nvPr/>
        </p:nvGraphicFramePr>
        <p:xfrm>
          <a:off x="2676525" y="1343025"/>
          <a:ext cx="2722563" cy="1425575"/>
        </p:xfrm>
        <a:graphic>
          <a:graphicData uri="http://schemas.openxmlformats.org/presentationml/2006/ole">
            <mc:AlternateContent xmlns:mc="http://schemas.openxmlformats.org/markup-compatibility/2006">
              <mc:Choice xmlns:v="urn:schemas-microsoft-com:vml" Requires="v">
                <p:oleObj spid="_x0000_s51221" name="Equation" r:id="rId3" imgW="2959100" imgH="1549400" progId="Equation.3">
                  <p:embed/>
                </p:oleObj>
              </mc:Choice>
              <mc:Fallback>
                <p:oleObj name="Equation" r:id="rId3" imgW="2959100" imgH="15494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25" y="1343025"/>
                        <a:ext cx="2722563"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Rectangle 6"/>
          <p:cNvSpPr>
            <a:spLocks noChangeArrowheads="1"/>
          </p:cNvSpPr>
          <p:nvPr/>
        </p:nvSpPr>
        <p:spPr bwMode="auto">
          <a:xfrm>
            <a:off x="736600" y="3825875"/>
            <a:ext cx="7305675" cy="1631950"/>
          </a:xfrm>
          <a:prstGeom prst="rect">
            <a:avLst/>
          </a:prstGeom>
          <a:noFill/>
          <a:ln>
            <a:noFill/>
          </a:ln>
          <a:extLst>
            <a:ext uri="{909E8E84-426E-40dd-AFC4-6F175D3DCCD1}"/>
            <a:ext uri="{91240B29-F687-4f45-9708-019B960494DF}"/>
          </a:extLst>
        </p:spPr>
        <p:txBody>
          <a:bodyPr lIns="92075" tIns="46038" rIns="92075" bIns="46038">
            <a:spAutoFit/>
          </a:bodyPr>
          <a:lstStyle/>
          <a:p>
            <a:pPr marL="342900" indent="-342900" eaLnBrk="1" hangingPunct="1">
              <a:spcBef>
                <a:spcPct val="50000"/>
              </a:spcBef>
              <a:buFont typeface="Arial"/>
              <a:buChar char="•"/>
              <a:defRPr/>
            </a:pPr>
            <a:r>
              <a:rPr lang="en-US" sz="2000" dirty="0">
                <a:solidFill>
                  <a:srgbClr val="000000"/>
                </a:solidFill>
                <a:ea typeface="ＭＳ Ｐゴシック" charset="0"/>
                <a:cs typeface="ＭＳ Ｐゴシック" charset="0"/>
              </a:rPr>
              <a:t>The </a:t>
            </a:r>
            <a:r>
              <a:rPr lang="en-US" sz="2000" b="1" dirty="0">
                <a:solidFill>
                  <a:srgbClr val="000000"/>
                </a:solidFill>
                <a:ea typeface="ＭＳ Ｐゴシック" charset="0"/>
                <a:cs typeface="ＭＳ Ｐゴシック" charset="0"/>
              </a:rPr>
              <a:t>standard deviation </a:t>
            </a:r>
            <a:r>
              <a:rPr lang="en-US" sz="2000" dirty="0">
                <a:solidFill>
                  <a:srgbClr val="000000"/>
                </a:solidFill>
                <a:ea typeface="ＭＳ Ｐゴシック" charset="0"/>
                <a:cs typeface="ＭＳ Ｐゴシック" charset="0"/>
              </a:rPr>
              <a:t>is simply the square root of the variance:</a:t>
            </a:r>
          </a:p>
          <a:p>
            <a:pPr eaLnBrk="1" hangingPunct="1">
              <a:spcBef>
                <a:spcPct val="50000"/>
              </a:spcBef>
              <a:defRPr/>
            </a:pPr>
            <a:endParaRPr lang="en-US" sz="2000" dirty="0">
              <a:solidFill>
                <a:srgbClr val="000000"/>
              </a:solidFill>
              <a:ea typeface="ＭＳ Ｐゴシック" charset="0"/>
              <a:cs typeface="ＭＳ Ｐゴシック" charset="0"/>
            </a:endParaRPr>
          </a:p>
          <a:p>
            <a:pPr marL="342900" indent="-342900" eaLnBrk="1" hangingPunct="1">
              <a:spcBef>
                <a:spcPct val="50000"/>
              </a:spcBef>
              <a:buFont typeface="Arial"/>
              <a:buChar char="•"/>
              <a:defRPr/>
            </a:pPr>
            <a:r>
              <a:rPr lang="en-US" sz="2000" dirty="0">
                <a:solidFill>
                  <a:srgbClr val="000000"/>
                </a:solidFill>
                <a:ea typeface="ＭＳ Ｐゴシック" charset="0"/>
                <a:cs typeface="ＭＳ Ｐゴシック" charset="0"/>
              </a:rPr>
              <a:t>This gives us a measure on the original scale of the data</a:t>
            </a:r>
          </a:p>
        </p:txBody>
      </p:sp>
      <p:graphicFrame>
        <p:nvGraphicFramePr>
          <p:cNvPr id="51205" name="Object 7"/>
          <p:cNvGraphicFramePr>
            <a:graphicFrameLocks/>
          </p:cNvGraphicFramePr>
          <p:nvPr/>
        </p:nvGraphicFramePr>
        <p:xfrm>
          <a:off x="2857500" y="4241800"/>
          <a:ext cx="2568575" cy="360363"/>
        </p:xfrm>
        <a:graphic>
          <a:graphicData uri="http://schemas.openxmlformats.org/presentationml/2006/ole">
            <mc:AlternateContent xmlns:mc="http://schemas.openxmlformats.org/markup-compatibility/2006">
              <mc:Choice xmlns:v="urn:schemas-microsoft-com:vml" Requires="v">
                <p:oleObj spid="_x0000_s51222" name="Equation" r:id="rId5" imgW="2946033" imgH="368185" progId="Equation.3">
                  <p:embed/>
                </p:oleObj>
              </mc:Choice>
              <mc:Fallback>
                <p:oleObj name="Equation" r:id="rId5" imgW="2946033" imgH="368185"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4241800"/>
                        <a:ext cx="25685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Text Box 2"/>
          <p:cNvSpPr txBox="1">
            <a:spLocks noChangeArrowheads="1"/>
          </p:cNvSpPr>
          <p:nvPr/>
        </p:nvSpPr>
        <p:spPr bwMode="auto">
          <a:xfrm>
            <a:off x="228600" y="133350"/>
            <a:ext cx="5588000"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For normally distributed data</a:t>
            </a:r>
          </a:p>
        </p:txBody>
      </p:sp>
      <p:sp>
        <p:nvSpPr>
          <p:cNvPr id="52226" name="Text Box 3"/>
          <p:cNvSpPr txBox="1">
            <a:spLocks noChangeArrowheads="1"/>
          </p:cNvSpPr>
          <p:nvPr/>
        </p:nvSpPr>
        <p:spPr bwMode="auto">
          <a:xfrm>
            <a:off x="1117600" y="4114800"/>
            <a:ext cx="660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2400" b="0"/>
              <a:t>	~68% of data within </a:t>
            </a:r>
            <a:r>
              <a:rPr lang="en-US" altLang="x-none" sz="2400" b="0">
                <a:sym typeface="Symbol" charset="2"/>
              </a:rPr>
              <a:t>1 of </a:t>
            </a:r>
          </a:p>
          <a:p>
            <a:pPr eaLnBrk="1" hangingPunct="1">
              <a:spcBef>
                <a:spcPct val="50000"/>
              </a:spcBef>
              <a:spcAft>
                <a:spcPct val="0"/>
              </a:spcAft>
              <a:buClrTx/>
              <a:buFontTx/>
              <a:buNone/>
            </a:pPr>
            <a:r>
              <a:rPr lang="en-US" altLang="x-none" sz="2400" b="0">
                <a:sym typeface="Symbol" charset="2"/>
              </a:rPr>
              <a:t>	~95% of data within 2 of </a:t>
            </a:r>
          </a:p>
          <a:p>
            <a:pPr eaLnBrk="1" hangingPunct="1">
              <a:spcBef>
                <a:spcPct val="50000"/>
              </a:spcBef>
              <a:spcAft>
                <a:spcPct val="0"/>
              </a:spcAft>
              <a:buClrTx/>
              <a:buFontTx/>
              <a:buNone/>
            </a:pPr>
            <a:r>
              <a:rPr lang="en-US" altLang="x-none" sz="2400" b="0">
                <a:sym typeface="Symbol" charset="2"/>
              </a:rPr>
              <a:t>	~99.7% of data within 3 of </a:t>
            </a:r>
          </a:p>
        </p:txBody>
      </p:sp>
      <p:pic>
        <p:nvPicPr>
          <p:cNvPr id="52227" name="Picture 4" descr="F01_24"/>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812800" y="971550"/>
            <a:ext cx="7467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noChangeArrowheads="1"/>
          </p:cNvSpPr>
          <p:nvPr/>
        </p:nvSpPr>
        <p:spPr bwMode="auto">
          <a:xfrm>
            <a:off x="114300" y="106363"/>
            <a:ext cx="8851900" cy="523875"/>
          </a:xfrm>
          <a:prstGeom prst="rect">
            <a:avLst/>
          </a:prstGeom>
          <a:noFill/>
          <a:ln w="9525">
            <a:noFill/>
            <a:miter lim="800000"/>
            <a:headEnd/>
            <a:tailEnd/>
          </a:ln>
        </p:spPr>
        <p:txBody>
          <a:bodyPr lIns="92075" tIns="46038" rIns="92075" bIns="46038">
            <a:spAutoFit/>
          </a:bodyPr>
          <a:lstStyle/>
          <a:p>
            <a:pPr eaLnBrk="1" hangingPunct="1">
              <a:spcBef>
                <a:spcPct val="50000"/>
              </a:spcBef>
              <a:defRPr/>
            </a:pPr>
            <a:r>
              <a:rPr lang="en-US" sz="2800" b="1" dirty="0">
                <a:solidFill>
                  <a:srgbClr val="AA2B3E"/>
                </a:solidFill>
                <a:latin typeface="+mj-lt"/>
                <a:ea typeface="+mj-ea"/>
                <a:cs typeface="ＭＳ Ｐゴシック" charset="0"/>
              </a:rPr>
              <a:t>Measures of Dispersion: Quartiles and Percentiles</a:t>
            </a:r>
          </a:p>
        </p:txBody>
      </p:sp>
      <p:sp>
        <p:nvSpPr>
          <p:cNvPr id="53250" name="Rectangle 4"/>
          <p:cNvSpPr>
            <a:spLocks noChangeArrowheads="1"/>
          </p:cNvSpPr>
          <p:nvPr/>
        </p:nvSpPr>
        <p:spPr bwMode="auto">
          <a:xfrm>
            <a:off x="495300" y="850900"/>
            <a:ext cx="80518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2400"/>
              <a:t>Quartiles</a:t>
            </a:r>
            <a:r>
              <a:rPr lang="en-US" altLang="x-none" sz="2400" b="0"/>
              <a:t> are the (25,50,75) percentiles. </a:t>
            </a:r>
          </a:p>
          <a:p>
            <a:pPr eaLnBrk="1" hangingPunct="1">
              <a:spcBef>
                <a:spcPct val="50000"/>
              </a:spcBef>
              <a:spcAft>
                <a:spcPct val="0"/>
              </a:spcAft>
              <a:buClrTx/>
              <a:buFontTx/>
              <a:buNone/>
            </a:pPr>
            <a:r>
              <a:rPr lang="en-US" altLang="x-none" sz="2400" b="0"/>
              <a:t>The </a:t>
            </a:r>
            <a:r>
              <a:rPr lang="en-US" altLang="x-none" sz="2400"/>
              <a:t>interquartile range</a:t>
            </a:r>
            <a:r>
              <a:rPr lang="en-US" altLang="x-none" sz="2400" b="0"/>
              <a:t> (IQR) is Q</a:t>
            </a:r>
            <a:r>
              <a:rPr lang="en-US" altLang="x-none" sz="2400" b="0" baseline="-25000"/>
              <a:t>.75 </a:t>
            </a:r>
            <a:r>
              <a:rPr lang="en-US" altLang="x-none" sz="2400" b="0"/>
              <a:t>- Q</a:t>
            </a:r>
            <a:r>
              <a:rPr lang="en-US" altLang="x-none" sz="2400" b="0" baseline="-25000"/>
              <a:t>.25</a:t>
            </a:r>
            <a:r>
              <a:rPr lang="en-US" altLang="x-none" sz="2400" b="0"/>
              <a:t> or (Q</a:t>
            </a:r>
            <a:r>
              <a:rPr lang="en-US" altLang="x-none" sz="2400" b="0" baseline="-25000"/>
              <a:t>.25</a:t>
            </a:r>
            <a:r>
              <a:rPr lang="en-US" altLang="x-none" sz="2400" b="0"/>
              <a:t>, Q</a:t>
            </a:r>
            <a:r>
              <a:rPr lang="en-US" altLang="x-none" sz="2400" b="0" baseline="-25000"/>
              <a:t>.75</a:t>
            </a:r>
            <a:r>
              <a:rPr lang="en-US" altLang="x-none" sz="2400" b="0"/>
              <a:t>) and is another useful measure of dispersion. The middle 50% of the data is found between Q</a:t>
            </a:r>
            <a:r>
              <a:rPr lang="en-US" altLang="x-none" sz="2400" b="0" baseline="-25000"/>
              <a:t>.25</a:t>
            </a:r>
            <a:r>
              <a:rPr lang="en-US" altLang="x-none" sz="2400" b="0"/>
              <a:t>  and Q</a:t>
            </a:r>
            <a:r>
              <a:rPr lang="en-US" altLang="x-none" sz="2400" b="0" baseline="-25000"/>
              <a:t>.75</a:t>
            </a:r>
            <a:r>
              <a:rPr lang="en-US" altLang="x-none" sz="2400" b="0"/>
              <a:t>.</a:t>
            </a:r>
          </a:p>
          <a:p>
            <a:pPr lvl="1" eaLnBrk="1" hangingPunct="1">
              <a:spcBef>
                <a:spcPct val="50000"/>
              </a:spcBef>
              <a:spcAft>
                <a:spcPct val="0"/>
              </a:spcAft>
              <a:buClrTx/>
              <a:buFontTx/>
              <a:buNone/>
            </a:pPr>
            <a:r>
              <a:rPr lang="en-US" altLang="x-none" sz="2400"/>
              <a:t>Q</a:t>
            </a:r>
            <a:r>
              <a:rPr lang="en-US" altLang="x-none" sz="2400" baseline="-25000"/>
              <a:t>.25</a:t>
            </a:r>
            <a:r>
              <a:rPr lang="en-US" altLang="x-none" sz="2400"/>
              <a:t> – observation greater than 25% of data or median of the observations to the left (less than) the overall median.</a:t>
            </a:r>
          </a:p>
          <a:p>
            <a:pPr lvl="1" eaLnBrk="1" hangingPunct="1">
              <a:spcBef>
                <a:spcPct val="50000"/>
              </a:spcBef>
              <a:spcAft>
                <a:spcPct val="0"/>
              </a:spcAft>
              <a:buClrTx/>
              <a:buFontTx/>
              <a:buNone/>
            </a:pPr>
            <a:r>
              <a:rPr lang="en-US" altLang="x-none" sz="2400"/>
              <a:t>Q</a:t>
            </a:r>
            <a:r>
              <a:rPr lang="en-US" altLang="x-none" sz="2400" baseline="-25000"/>
              <a:t>.75 </a:t>
            </a:r>
            <a:r>
              <a:rPr lang="en-US" altLang="x-none" sz="2400"/>
              <a:t>–  observation greater than 75% of data or median of the observations to the right (greater than) the overall median.</a:t>
            </a:r>
            <a:endParaRPr lang="en-US" altLang="x-none" sz="2400" baseline="-25000"/>
          </a:p>
        </p:txBody>
      </p:sp>
      <p:sp>
        <p:nvSpPr>
          <p:cNvPr id="53251" name="Rectangle 5"/>
          <p:cNvSpPr>
            <a:spLocks noChangeArrowheads="1"/>
          </p:cNvSpPr>
          <p:nvPr/>
        </p:nvSpPr>
        <p:spPr bwMode="auto">
          <a:xfrm>
            <a:off x="609600" y="5208588"/>
            <a:ext cx="817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2400" b="0"/>
              <a:t>More generally, the </a:t>
            </a:r>
            <a:r>
              <a:rPr lang="en-US" altLang="x-none" sz="2400"/>
              <a:t>p</a:t>
            </a:r>
            <a:r>
              <a:rPr lang="en-US" altLang="x-none" sz="2400" baseline="30000"/>
              <a:t>th</a:t>
            </a:r>
            <a:r>
              <a:rPr lang="en-US" altLang="x-none" sz="2400"/>
              <a:t> percentile</a:t>
            </a:r>
            <a:r>
              <a:rPr lang="en-US" altLang="x-none" sz="2400" b="0"/>
              <a:t> is the value which has </a:t>
            </a:r>
            <a:r>
              <a:rPr lang="en-US" altLang="x-none" sz="2400" b="0" i="1"/>
              <a:t>p</a:t>
            </a:r>
            <a:r>
              <a:rPr lang="en-US" altLang="x-none" sz="2400" b="0"/>
              <a:t>% of the sample values less than or equal to it.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ChangeArrowheads="1"/>
          </p:cNvSpPr>
          <p:nvPr/>
        </p:nvSpPr>
        <p:spPr bwMode="auto">
          <a:xfrm>
            <a:off x="88900" y="106363"/>
            <a:ext cx="6248400" cy="523875"/>
          </a:xfrm>
          <a:prstGeom prst="rect">
            <a:avLst/>
          </a:prstGeom>
          <a:noFill/>
          <a:ln w="9525">
            <a:noFill/>
            <a:miter lim="800000"/>
            <a:headEnd/>
            <a:tailEnd/>
          </a:ln>
        </p:spPr>
        <p:txBody>
          <a:bodyPr lIns="92075" tIns="46038" rIns="92075" bIns="46038">
            <a:spAutoFit/>
          </a:bodyPr>
          <a:lstStyle/>
          <a:p>
            <a:pPr eaLnBrk="1" hangingPunct="1">
              <a:spcBef>
                <a:spcPct val="50000"/>
              </a:spcBef>
              <a:defRPr/>
            </a:pPr>
            <a:r>
              <a:rPr lang="en-US" sz="2800" b="1" dirty="0">
                <a:solidFill>
                  <a:srgbClr val="AA2B3E"/>
                </a:solidFill>
                <a:latin typeface="+mj-lt"/>
                <a:ea typeface="+mj-ea"/>
                <a:cs typeface="ＭＳ Ｐゴシック" charset="0"/>
              </a:rPr>
              <a:t>Data Visualization: Boxplot</a:t>
            </a:r>
          </a:p>
        </p:txBody>
      </p:sp>
      <p:sp>
        <p:nvSpPr>
          <p:cNvPr id="54274" name="Rectangle 4"/>
          <p:cNvSpPr>
            <a:spLocks noChangeArrowheads="1"/>
          </p:cNvSpPr>
          <p:nvPr/>
        </p:nvSpPr>
        <p:spPr bwMode="auto">
          <a:xfrm>
            <a:off x="596900" y="857250"/>
            <a:ext cx="7454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Effective way of examining the relationship between a numerical variable and a categorical variable.  Examines differences in the distribution across groups.</a:t>
            </a:r>
          </a:p>
        </p:txBody>
      </p:sp>
      <p:pic>
        <p:nvPicPr>
          <p:cNvPr id="54275" name="Picture 2" descr="epid600_boxplot_ex.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739900"/>
            <a:ext cx="64897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2" descr="epid600_boxplot1_ex.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500" y="342900"/>
            <a:ext cx="5486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 Box 2"/>
          <p:cNvSpPr txBox="1">
            <a:spLocks noChangeArrowheads="1"/>
          </p:cNvSpPr>
          <p:nvPr/>
        </p:nvSpPr>
        <p:spPr bwMode="auto">
          <a:xfrm>
            <a:off x="139700" y="88900"/>
            <a:ext cx="6931025"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Boxplot Interpretation/Construction</a:t>
            </a:r>
          </a:p>
        </p:txBody>
      </p:sp>
      <p:sp>
        <p:nvSpPr>
          <p:cNvPr id="55299" name="Text Box 3"/>
          <p:cNvSpPr txBox="1">
            <a:spLocks noChangeArrowheads="1"/>
          </p:cNvSpPr>
          <p:nvPr/>
        </p:nvSpPr>
        <p:spPr bwMode="auto">
          <a:xfrm>
            <a:off x="5462588" y="2851150"/>
            <a:ext cx="203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600" b="0"/>
              <a:t>median</a:t>
            </a:r>
          </a:p>
        </p:txBody>
      </p:sp>
      <p:sp>
        <p:nvSpPr>
          <p:cNvPr id="55300" name="Line 5"/>
          <p:cNvSpPr>
            <a:spLocks noChangeShapeType="1"/>
          </p:cNvSpPr>
          <p:nvPr/>
        </p:nvSpPr>
        <p:spPr bwMode="auto">
          <a:xfrm flipH="1">
            <a:off x="4548188" y="301942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1" name="Text Box 6"/>
          <p:cNvSpPr txBox="1">
            <a:spLocks noChangeArrowheads="1"/>
          </p:cNvSpPr>
          <p:nvPr/>
        </p:nvSpPr>
        <p:spPr bwMode="auto">
          <a:xfrm>
            <a:off x="5462588" y="31877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600" b="0"/>
              <a:t>25</a:t>
            </a:r>
            <a:r>
              <a:rPr lang="en-US" altLang="x-none" sz="1600" b="0" baseline="30000"/>
              <a:t>th</a:t>
            </a:r>
            <a:r>
              <a:rPr lang="en-US" altLang="x-none" sz="1600" b="0"/>
              <a:t> percentile</a:t>
            </a:r>
          </a:p>
        </p:txBody>
      </p:sp>
      <p:sp>
        <p:nvSpPr>
          <p:cNvPr id="55302" name="Text Box 7"/>
          <p:cNvSpPr txBox="1">
            <a:spLocks noChangeArrowheads="1"/>
          </p:cNvSpPr>
          <p:nvPr/>
        </p:nvSpPr>
        <p:spPr bwMode="auto">
          <a:xfrm>
            <a:off x="5462588" y="25019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600" b="0"/>
              <a:t>75</a:t>
            </a:r>
            <a:r>
              <a:rPr lang="en-US" altLang="x-none" sz="1600" b="0" baseline="30000"/>
              <a:t>th</a:t>
            </a:r>
            <a:r>
              <a:rPr lang="en-US" altLang="x-none" sz="1600" b="0"/>
              <a:t> percentile</a:t>
            </a:r>
          </a:p>
        </p:txBody>
      </p:sp>
      <p:sp>
        <p:nvSpPr>
          <p:cNvPr id="55303" name="Line 8"/>
          <p:cNvSpPr>
            <a:spLocks noChangeShapeType="1"/>
          </p:cNvSpPr>
          <p:nvPr/>
        </p:nvSpPr>
        <p:spPr bwMode="auto">
          <a:xfrm flipH="1">
            <a:off x="4548188" y="26670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4" name="Line 9"/>
          <p:cNvSpPr>
            <a:spLocks noChangeShapeType="1"/>
          </p:cNvSpPr>
          <p:nvPr/>
        </p:nvSpPr>
        <p:spPr bwMode="auto">
          <a:xfrm flipH="1">
            <a:off x="4548188" y="33655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5" name="Text Box 10"/>
          <p:cNvSpPr txBox="1">
            <a:spLocks noChangeArrowheads="1"/>
          </p:cNvSpPr>
          <p:nvPr/>
        </p:nvSpPr>
        <p:spPr bwMode="auto">
          <a:xfrm>
            <a:off x="6757988" y="2273300"/>
            <a:ext cx="1371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8000" b="0"/>
              <a:t>}</a:t>
            </a:r>
            <a:r>
              <a:rPr lang="en-US" altLang="x-none" sz="1400" b="0"/>
              <a:t> </a:t>
            </a:r>
            <a:r>
              <a:rPr lang="en-US" altLang="x-none" sz="3600" b="0" baseline="30000"/>
              <a:t>IQR</a:t>
            </a:r>
          </a:p>
        </p:txBody>
      </p:sp>
      <p:sp>
        <p:nvSpPr>
          <p:cNvPr id="55306" name="Text Box 11"/>
          <p:cNvSpPr txBox="1">
            <a:spLocks noChangeArrowheads="1"/>
          </p:cNvSpPr>
          <p:nvPr/>
        </p:nvSpPr>
        <p:spPr bwMode="auto">
          <a:xfrm>
            <a:off x="6021388" y="1071563"/>
            <a:ext cx="2438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en-US" sz="1600" b="0"/>
              <a:t>“</a:t>
            </a:r>
            <a:r>
              <a:rPr lang="en-US" altLang="x-none" sz="1600" b="0"/>
              <a:t>outliers</a:t>
            </a:r>
            <a:r>
              <a:rPr lang="en-US" altLang="en-US" sz="1600" b="0"/>
              <a:t>”</a:t>
            </a:r>
            <a:r>
              <a:rPr lang="en-US" altLang="x-none" sz="1600" b="0"/>
              <a:t> – more than 1.5*IQR above the quartile</a:t>
            </a:r>
          </a:p>
        </p:txBody>
      </p:sp>
      <p:sp>
        <p:nvSpPr>
          <p:cNvPr id="55307" name="Line 12"/>
          <p:cNvSpPr>
            <a:spLocks noChangeShapeType="1"/>
          </p:cNvSpPr>
          <p:nvPr/>
        </p:nvSpPr>
        <p:spPr bwMode="auto">
          <a:xfrm flipH="1" flipV="1">
            <a:off x="3721100" y="1270000"/>
            <a:ext cx="2247900" cy="177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8" name="Text Box 13"/>
          <p:cNvSpPr txBox="1">
            <a:spLocks noChangeArrowheads="1"/>
          </p:cNvSpPr>
          <p:nvPr/>
        </p:nvSpPr>
        <p:spPr bwMode="auto">
          <a:xfrm>
            <a:off x="1447800" y="4995863"/>
            <a:ext cx="69310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800" b="0"/>
              <a:t>Define an </a:t>
            </a:r>
            <a:r>
              <a:rPr lang="en-US" altLang="x-none" sz="1800" u="sng"/>
              <a:t>outlier</a:t>
            </a:r>
            <a:r>
              <a:rPr lang="en-US" altLang="x-none" sz="1800" b="0"/>
              <a:t> as any observation more than 1.5*IQR  above or below the quartile </a:t>
            </a:r>
          </a:p>
          <a:p>
            <a:pPr eaLnBrk="1" hangingPunct="1">
              <a:spcBef>
                <a:spcPct val="50000"/>
              </a:spcBef>
              <a:spcAft>
                <a:spcPct val="0"/>
              </a:spcAft>
              <a:buClrTx/>
              <a:buFontTx/>
              <a:buNone/>
            </a:pPr>
            <a:r>
              <a:rPr lang="en-US" altLang="x-none" sz="1800" b="0"/>
              <a:t>The </a:t>
            </a:r>
            <a:r>
              <a:rPr lang="en-US" altLang="en-US" sz="1800" b="0"/>
              <a:t>“</a:t>
            </a:r>
            <a:r>
              <a:rPr lang="en-US" altLang="x-none" sz="1800" b="0"/>
              <a:t>whiskers</a:t>
            </a:r>
            <a:r>
              <a:rPr lang="en-US" altLang="en-US" sz="1800" b="0"/>
              <a:t>”</a:t>
            </a:r>
            <a:r>
              <a:rPr lang="en-US" altLang="x-none" sz="1800" b="0"/>
              <a:t> extend to the smallest/largest </a:t>
            </a:r>
            <a:r>
              <a:rPr lang="en-US" altLang="x-none" sz="1800" b="0" u="sng"/>
              <a:t>non-outlying</a:t>
            </a:r>
            <a:r>
              <a:rPr lang="en-US" altLang="x-none" sz="1800" b="0"/>
              <a:t> observations.</a:t>
            </a:r>
          </a:p>
        </p:txBody>
      </p:sp>
      <p:sp>
        <p:nvSpPr>
          <p:cNvPr id="55309" name="Text Box 14"/>
          <p:cNvSpPr txBox="1">
            <a:spLocks noChangeArrowheads="1"/>
          </p:cNvSpPr>
          <p:nvPr/>
        </p:nvSpPr>
        <p:spPr bwMode="auto">
          <a:xfrm>
            <a:off x="2503488" y="19939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400" b="0"/>
              <a:t>1.5*IQR</a:t>
            </a:r>
          </a:p>
        </p:txBody>
      </p:sp>
      <p:sp>
        <p:nvSpPr>
          <p:cNvPr id="55310" name="Line 15"/>
          <p:cNvSpPr>
            <a:spLocks noChangeShapeType="1"/>
          </p:cNvSpPr>
          <p:nvPr/>
        </p:nvSpPr>
        <p:spPr bwMode="auto">
          <a:xfrm flipV="1">
            <a:off x="2908300" y="1600200"/>
            <a:ext cx="1588" cy="393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1" name="Line 16"/>
          <p:cNvSpPr>
            <a:spLocks noChangeShapeType="1"/>
          </p:cNvSpPr>
          <p:nvPr/>
        </p:nvSpPr>
        <p:spPr bwMode="auto">
          <a:xfrm>
            <a:off x="2908300" y="2324100"/>
            <a:ext cx="1588" cy="27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2" name="Text Box 17"/>
          <p:cNvSpPr txBox="1">
            <a:spLocks noChangeArrowheads="1"/>
          </p:cNvSpPr>
          <p:nvPr/>
        </p:nvSpPr>
        <p:spPr bwMode="auto">
          <a:xfrm>
            <a:off x="1957388" y="4216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400" b="0"/>
              <a:t>smallest obs.</a:t>
            </a:r>
          </a:p>
        </p:txBody>
      </p:sp>
      <p:sp>
        <p:nvSpPr>
          <p:cNvPr id="55313" name="Line 18"/>
          <p:cNvSpPr>
            <a:spLocks noChangeShapeType="1"/>
          </p:cNvSpPr>
          <p:nvPr/>
        </p:nvSpPr>
        <p:spPr bwMode="auto">
          <a:xfrm>
            <a:off x="2628900" y="4508500"/>
            <a:ext cx="865188"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p:txBody>
          <a:bodyPr/>
          <a:lstStyle/>
          <a:p>
            <a:pPr eaLnBrk="1" hangingPunct="1"/>
            <a:r>
              <a:rPr lang="en-US" altLang="en-US" dirty="0" smtClean="0">
                <a:ea typeface="MS PGothic" charset="-128"/>
              </a:rPr>
              <a:t>What if I find an outlier?</a:t>
            </a:r>
            <a:endParaRPr lang="en-US" altLang="en-US" dirty="0">
              <a:ea typeface="MS PGothic" charset="-128"/>
            </a:endParaRPr>
          </a:p>
        </p:txBody>
      </p:sp>
      <p:sp>
        <p:nvSpPr>
          <p:cNvPr id="200707" name="Rectangle 3"/>
          <p:cNvSpPr>
            <a:spLocks noGrp="1" noChangeArrowheads="1"/>
          </p:cNvSpPr>
          <p:nvPr>
            <p:ph idx="1"/>
          </p:nvPr>
        </p:nvSpPr>
        <p:spPr>
          <a:xfrm>
            <a:off x="739775" y="825500"/>
            <a:ext cx="7826375" cy="3736634"/>
          </a:xfrm>
        </p:spPr>
        <p:txBody>
          <a:bodyPr/>
          <a:lstStyle/>
          <a:p>
            <a:pPr marL="0" indent="0" eaLnBrk="1" hangingPunct="1">
              <a:buFont typeface="Wingdings" panose="05000000000000000000" pitchFamily="2" charset="2"/>
              <a:buNone/>
              <a:defRPr/>
            </a:pPr>
            <a:endParaRPr lang="en-US" altLang="en-US" dirty="0" smtClean="0"/>
          </a:p>
          <a:p>
            <a:pPr lvl="1" eaLnBrk="1" hangingPunct="1">
              <a:defRPr/>
            </a:pPr>
            <a:r>
              <a:rPr lang="en-US" altLang="en-US" sz="2400" b="1" dirty="0" smtClean="0"/>
              <a:t>Check it for accuracy</a:t>
            </a:r>
          </a:p>
          <a:p>
            <a:pPr lvl="1" eaLnBrk="1" hangingPunct="1">
              <a:defRPr/>
            </a:pPr>
            <a:r>
              <a:rPr lang="en-US" altLang="en-US" sz="2400" b="1" dirty="0" smtClean="0"/>
              <a:t>Decide (based on scientific judgment) whether it is best to keep it or omit it</a:t>
            </a:r>
          </a:p>
          <a:p>
            <a:pPr lvl="2" eaLnBrk="1" hangingPunct="1">
              <a:defRPr/>
            </a:pPr>
            <a:r>
              <a:rPr lang="en-US" altLang="en-US" sz="2000" dirty="0" smtClean="0"/>
              <a:t>If you think it is representative, and likely would have appeared in a larger sample, keep it</a:t>
            </a:r>
          </a:p>
          <a:p>
            <a:pPr lvl="2" eaLnBrk="1" hangingPunct="1">
              <a:defRPr/>
            </a:pPr>
            <a:r>
              <a:rPr lang="en-US" altLang="en-US" sz="2000" dirty="0" smtClean="0"/>
              <a:t>If you think it is very unusual and unlikely to occur again in a larger sample, omit it</a:t>
            </a:r>
          </a:p>
          <a:p>
            <a:pPr lvl="2" eaLnBrk="1" hangingPunct="1">
              <a:defRPr/>
            </a:pPr>
            <a:r>
              <a:rPr lang="en-US" altLang="en-US" sz="2000" dirty="0" smtClean="0"/>
              <a:t>Report its existence [whether or not it is omitted]</a:t>
            </a:r>
          </a:p>
          <a:p>
            <a:pPr lvl="2" eaLnBrk="1" hangingPunct="1">
              <a:defRPr/>
            </a:pPr>
            <a:endParaRPr lang="en-US" altLang="en-US" dirty="0" smtClean="0"/>
          </a:p>
        </p:txBody>
      </p:sp>
    </p:spTree>
    <p:extLst>
      <p:ext uri="{BB962C8B-B14F-4D97-AF65-F5344CB8AC3E}">
        <p14:creationId xmlns:p14="http://schemas.microsoft.com/office/powerpoint/2010/main" val="631568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2"/>
          <p:cNvSpPr txBox="1">
            <a:spLocks noChangeArrowheads="1"/>
          </p:cNvSpPr>
          <p:nvPr/>
        </p:nvSpPr>
        <p:spPr bwMode="auto">
          <a:xfrm>
            <a:off x="228600" y="114300"/>
            <a:ext cx="5892800"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Data Visualization: Scatterplot </a:t>
            </a:r>
          </a:p>
        </p:txBody>
      </p:sp>
      <p:sp>
        <p:nvSpPr>
          <p:cNvPr id="56322" name="Text Box 4"/>
          <p:cNvSpPr txBox="1">
            <a:spLocks noChangeArrowheads="1"/>
          </p:cNvSpPr>
          <p:nvPr/>
        </p:nvSpPr>
        <p:spPr bwMode="auto">
          <a:xfrm>
            <a:off x="1016000" y="793750"/>
            <a:ext cx="7065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A </a:t>
            </a:r>
            <a:r>
              <a:rPr lang="en-US" altLang="x-none"/>
              <a:t>scatterplot</a:t>
            </a:r>
            <a:r>
              <a:rPr lang="en-US" altLang="x-none" b="0"/>
              <a:t> offers a convenient way of visualizing the relationship between pairs of quantitative variables.</a:t>
            </a:r>
          </a:p>
        </p:txBody>
      </p:sp>
      <p:sp>
        <p:nvSpPr>
          <p:cNvPr id="56323" name="Text Box 5"/>
          <p:cNvSpPr txBox="1">
            <a:spLocks noChangeArrowheads="1"/>
          </p:cNvSpPr>
          <p:nvPr/>
        </p:nvSpPr>
        <p:spPr bwMode="auto">
          <a:xfrm>
            <a:off x="990600" y="4800600"/>
            <a:ext cx="7340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Many interesting features can be seen in a scatterplot including the overall pattern (i.e. linear, nonlinear, periodic), strength and direction of the relationship, and outliers (values which are far from the bulk of the data).</a:t>
            </a:r>
          </a:p>
        </p:txBody>
      </p:sp>
      <p:pic>
        <p:nvPicPr>
          <p:cNvPr id="563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257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2"/>
          <p:cNvSpPr txBox="1">
            <a:spLocks noChangeArrowheads="1"/>
          </p:cNvSpPr>
          <p:nvPr/>
        </p:nvSpPr>
        <p:spPr bwMode="auto">
          <a:xfrm>
            <a:off x="990600" y="5181600"/>
            <a:ext cx="721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Important information can be seen in two dimensions that isn</a:t>
            </a:r>
            <a:r>
              <a:rPr lang="en-US" altLang="en-US" b="0"/>
              <a:t>’</a:t>
            </a:r>
            <a:r>
              <a:rPr lang="en-US" altLang="x-none" b="0"/>
              <a:t>t obvious in one dimension</a:t>
            </a:r>
          </a:p>
        </p:txBody>
      </p:sp>
      <p:pic>
        <p:nvPicPr>
          <p:cNvPr id="573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42950"/>
            <a:ext cx="284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85800"/>
            <a:ext cx="3048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600" y="2247900"/>
            <a:ext cx="452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228600" y="114300"/>
            <a:ext cx="5892800"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Data Visualization: Scatterplot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AutoShape 3"/>
          <p:cNvSpPr>
            <a:spLocks noChangeArrowheads="1"/>
          </p:cNvSpPr>
          <p:nvPr/>
        </p:nvSpPr>
        <p:spPr bwMode="auto">
          <a:xfrm>
            <a:off x="838200" y="1638300"/>
            <a:ext cx="2362200" cy="1905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algn="ctr" eaLnBrk="1" hangingPunct="1"/>
            <a:endParaRPr lang="x-none" altLang="x-none"/>
          </a:p>
        </p:txBody>
      </p:sp>
      <p:sp>
        <p:nvSpPr>
          <p:cNvPr id="12291" name="Text Box 5"/>
          <p:cNvSpPr txBox="1">
            <a:spLocks noChangeArrowheads="1"/>
          </p:cNvSpPr>
          <p:nvPr/>
        </p:nvSpPr>
        <p:spPr bwMode="auto">
          <a:xfrm>
            <a:off x="1127125" y="18288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2" name="Text Box 6"/>
          <p:cNvSpPr txBox="1">
            <a:spLocks noChangeArrowheads="1"/>
          </p:cNvSpPr>
          <p:nvPr/>
        </p:nvSpPr>
        <p:spPr bwMode="auto">
          <a:xfrm>
            <a:off x="1498600" y="19812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3" name="Text Box 7"/>
          <p:cNvSpPr txBox="1">
            <a:spLocks noChangeArrowheads="1"/>
          </p:cNvSpPr>
          <p:nvPr/>
        </p:nvSpPr>
        <p:spPr bwMode="auto">
          <a:xfrm>
            <a:off x="1879600" y="21336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4" name="Text Box 8"/>
          <p:cNvSpPr txBox="1">
            <a:spLocks noChangeArrowheads="1"/>
          </p:cNvSpPr>
          <p:nvPr/>
        </p:nvSpPr>
        <p:spPr bwMode="auto">
          <a:xfrm>
            <a:off x="2032000" y="19192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5" name="Text Box 9"/>
          <p:cNvSpPr txBox="1">
            <a:spLocks noChangeArrowheads="1"/>
          </p:cNvSpPr>
          <p:nvPr/>
        </p:nvSpPr>
        <p:spPr bwMode="auto">
          <a:xfrm>
            <a:off x="2184400" y="20716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6" name="Text Box 10"/>
          <p:cNvSpPr txBox="1">
            <a:spLocks noChangeArrowheads="1"/>
          </p:cNvSpPr>
          <p:nvPr/>
        </p:nvSpPr>
        <p:spPr bwMode="auto">
          <a:xfrm>
            <a:off x="2209800" y="2497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7" name="Text Box 11"/>
          <p:cNvSpPr txBox="1">
            <a:spLocks noChangeArrowheads="1"/>
          </p:cNvSpPr>
          <p:nvPr/>
        </p:nvSpPr>
        <p:spPr bwMode="auto">
          <a:xfrm>
            <a:off x="1447800" y="2268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8" name="Text Box 12"/>
          <p:cNvSpPr txBox="1">
            <a:spLocks noChangeArrowheads="1"/>
          </p:cNvSpPr>
          <p:nvPr/>
        </p:nvSpPr>
        <p:spPr bwMode="auto">
          <a:xfrm>
            <a:off x="1727200" y="2497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299" name="Text Box 13"/>
          <p:cNvSpPr txBox="1">
            <a:spLocks noChangeArrowheads="1"/>
          </p:cNvSpPr>
          <p:nvPr/>
        </p:nvSpPr>
        <p:spPr bwMode="auto">
          <a:xfrm>
            <a:off x="1295400" y="27257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0" name="Text Box 14"/>
          <p:cNvSpPr txBox="1">
            <a:spLocks noChangeArrowheads="1"/>
          </p:cNvSpPr>
          <p:nvPr/>
        </p:nvSpPr>
        <p:spPr bwMode="auto">
          <a:xfrm>
            <a:off x="1651000" y="2878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1" name="Text Box 15"/>
          <p:cNvSpPr txBox="1">
            <a:spLocks noChangeArrowheads="1"/>
          </p:cNvSpPr>
          <p:nvPr/>
        </p:nvSpPr>
        <p:spPr bwMode="auto">
          <a:xfrm>
            <a:off x="2184400" y="3030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2" name="Text Box 16"/>
          <p:cNvSpPr txBox="1">
            <a:spLocks noChangeArrowheads="1"/>
          </p:cNvSpPr>
          <p:nvPr/>
        </p:nvSpPr>
        <p:spPr bwMode="auto">
          <a:xfrm>
            <a:off x="1803400" y="3030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3" name="Text Box 17"/>
          <p:cNvSpPr txBox="1">
            <a:spLocks noChangeArrowheads="1"/>
          </p:cNvSpPr>
          <p:nvPr/>
        </p:nvSpPr>
        <p:spPr bwMode="auto">
          <a:xfrm>
            <a:off x="1930400" y="17526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4" name="Text Box 18"/>
          <p:cNvSpPr txBox="1">
            <a:spLocks noChangeArrowheads="1"/>
          </p:cNvSpPr>
          <p:nvPr/>
        </p:nvSpPr>
        <p:spPr bwMode="auto">
          <a:xfrm>
            <a:off x="2311400" y="1905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5" name="Text Box 19"/>
          <p:cNvSpPr txBox="1">
            <a:spLocks noChangeArrowheads="1"/>
          </p:cNvSpPr>
          <p:nvPr/>
        </p:nvSpPr>
        <p:spPr bwMode="auto">
          <a:xfrm>
            <a:off x="2463800" y="16906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6" name="Text Box 20"/>
          <p:cNvSpPr txBox="1">
            <a:spLocks noChangeArrowheads="1"/>
          </p:cNvSpPr>
          <p:nvPr/>
        </p:nvSpPr>
        <p:spPr bwMode="auto">
          <a:xfrm>
            <a:off x="2616200" y="18430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7" name="Text Box 21"/>
          <p:cNvSpPr txBox="1">
            <a:spLocks noChangeArrowheads="1"/>
          </p:cNvSpPr>
          <p:nvPr/>
        </p:nvSpPr>
        <p:spPr bwMode="auto">
          <a:xfrm>
            <a:off x="2641600" y="2268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8" name="Text Box 22"/>
          <p:cNvSpPr txBox="1">
            <a:spLocks noChangeArrowheads="1"/>
          </p:cNvSpPr>
          <p:nvPr/>
        </p:nvSpPr>
        <p:spPr bwMode="auto">
          <a:xfrm>
            <a:off x="1879600" y="20399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09" name="Text Box 23"/>
          <p:cNvSpPr txBox="1">
            <a:spLocks noChangeArrowheads="1"/>
          </p:cNvSpPr>
          <p:nvPr/>
        </p:nvSpPr>
        <p:spPr bwMode="auto">
          <a:xfrm>
            <a:off x="2159000" y="2268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0" name="Text Box 24"/>
          <p:cNvSpPr txBox="1">
            <a:spLocks noChangeArrowheads="1"/>
          </p:cNvSpPr>
          <p:nvPr/>
        </p:nvSpPr>
        <p:spPr bwMode="auto">
          <a:xfrm>
            <a:off x="1727200" y="2497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1" name="Text Box 25"/>
          <p:cNvSpPr txBox="1">
            <a:spLocks noChangeArrowheads="1"/>
          </p:cNvSpPr>
          <p:nvPr/>
        </p:nvSpPr>
        <p:spPr bwMode="auto">
          <a:xfrm>
            <a:off x="2082800" y="2649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2" name="Text Box 26"/>
          <p:cNvSpPr txBox="1">
            <a:spLocks noChangeArrowheads="1"/>
          </p:cNvSpPr>
          <p:nvPr/>
        </p:nvSpPr>
        <p:spPr bwMode="auto">
          <a:xfrm>
            <a:off x="2616200" y="28019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3" name="Text Box 27"/>
          <p:cNvSpPr txBox="1">
            <a:spLocks noChangeArrowheads="1"/>
          </p:cNvSpPr>
          <p:nvPr/>
        </p:nvSpPr>
        <p:spPr bwMode="auto">
          <a:xfrm>
            <a:off x="2235200" y="28019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4" name="Text Box 28"/>
          <p:cNvSpPr txBox="1">
            <a:spLocks noChangeArrowheads="1"/>
          </p:cNvSpPr>
          <p:nvPr/>
        </p:nvSpPr>
        <p:spPr bwMode="auto">
          <a:xfrm>
            <a:off x="1117600" y="19812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5" name="Text Box 29"/>
          <p:cNvSpPr txBox="1">
            <a:spLocks noChangeArrowheads="1"/>
          </p:cNvSpPr>
          <p:nvPr/>
        </p:nvSpPr>
        <p:spPr bwMode="auto">
          <a:xfrm>
            <a:off x="1498600" y="21336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6" name="Text Box 30"/>
          <p:cNvSpPr txBox="1">
            <a:spLocks noChangeArrowheads="1"/>
          </p:cNvSpPr>
          <p:nvPr/>
        </p:nvSpPr>
        <p:spPr bwMode="auto">
          <a:xfrm>
            <a:off x="1651000" y="19192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7" name="Text Box 31"/>
          <p:cNvSpPr txBox="1">
            <a:spLocks noChangeArrowheads="1"/>
          </p:cNvSpPr>
          <p:nvPr/>
        </p:nvSpPr>
        <p:spPr bwMode="auto">
          <a:xfrm>
            <a:off x="1803400" y="20716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8" name="Text Box 32"/>
          <p:cNvSpPr txBox="1">
            <a:spLocks noChangeArrowheads="1"/>
          </p:cNvSpPr>
          <p:nvPr/>
        </p:nvSpPr>
        <p:spPr bwMode="auto">
          <a:xfrm>
            <a:off x="1828800" y="2497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19" name="Text Box 33"/>
          <p:cNvSpPr txBox="1">
            <a:spLocks noChangeArrowheads="1"/>
          </p:cNvSpPr>
          <p:nvPr/>
        </p:nvSpPr>
        <p:spPr bwMode="auto">
          <a:xfrm>
            <a:off x="1066800" y="2268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20" name="Text Box 34"/>
          <p:cNvSpPr txBox="1">
            <a:spLocks noChangeArrowheads="1"/>
          </p:cNvSpPr>
          <p:nvPr/>
        </p:nvSpPr>
        <p:spPr bwMode="auto">
          <a:xfrm>
            <a:off x="1346200" y="2497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21" name="Text Box 35"/>
          <p:cNvSpPr txBox="1">
            <a:spLocks noChangeArrowheads="1"/>
          </p:cNvSpPr>
          <p:nvPr/>
        </p:nvSpPr>
        <p:spPr bwMode="auto">
          <a:xfrm>
            <a:off x="914400" y="27257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22" name="Text Box 36"/>
          <p:cNvSpPr txBox="1">
            <a:spLocks noChangeArrowheads="1"/>
          </p:cNvSpPr>
          <p:nvPr/>
        </p:nvSpPr>
        <p:spPr bwMode="auto">
          <a:xfrm>
            <a:off x="1270000" y="2878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23" name="Text Box 37"/>
          <p:cNvSpPr txBox="1">
            <a:spLocks noChangeArrowheads="1"/>
          </p:cNvSpPr>
          <p:nvPr/>
        </p:nvSpPr>
        <p:spPr bwMode="auto">
          <a:xfrm>
            <a:off x="1828800" y="31623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24" name="Text Box 38"/>
          <p:cNvSpPr txBox="1">
            <a:spLocks noChangeArrowheads="1"/>
          </p:cNvSpPr>
          <p:nvPr/>
        </p:nvSpPr>
        <p:spPr bwMode="auto">
          <a:xfrm>
            <a:off x="1422400" y="30305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a:t>X</a:t>
            </a:r>
          </a:p>
        </p:txBody>
      </p:sp>
      <p:sp>
        <p:nvSpPr>
          <p:cNvPr id="12354" name="Text Box 68"/>
          <p:cNvSpPr txBox="1">
            <a:spLocks noChangeArrowheads="1"/>
          </p:cNvSpPr>
          <p:nvPr/>
        </p:nvSpPr>
        <p:spPr bwMode="auto">
          <a:xfrm>
            <a:off x="1447800" y="4991100"/>
            <a:ext cx="349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3200"/>
              <a:t>X</a:t>
            </a:r>
            <a:r>
              <a:rPr lang="en-US" altLang="x-none" sz="3200" baseline="-25000"/>
              <a:t>1</a:t>
            </a:r>
            <a:r>
              <a:rPr lang="en-US" altLang="x-none" sz="3200"/>
              <a:t>, X</a:t>
            </a:r>
            <a:r>
              <a:rPr lang="en-US" altLang="x-none" sz="3200" baseline="-25000"/>
              <a:t>2</a:t>
            </a:r>
            <a:r>
              <a:rPr lang="en-US" altLang="x-none" sz="3200"/>
              <a:t>, X</a:t>
            </a:r>
            <a:r>
              <a:rPr lang="en-US" altLang="x-none" sz="3200" baseline="-25000"/>
              <a:t>3</a:t>
            </a:r>
            <a:r>
              <a:rPr lang="en-US" altLang="x-none" sz="3200"/>
              <a:t>, . . ., X</a:t>
            </a:r>
            <a:r>
              <a:rPr lang="en-US" altLang="x-none" sz="3200" baseline="-25000"/>
              <a:t>m</a:t>
            </a:r>
            <a:r>
              <a:rPr lang="en-US" altLang="x-none" sz="3200"/>
              <a:t>. </a:t>
            </a:r>
          </a:p>
        </p:txBody>
      </p:sp>
      <p:sp>
        <p:nvSpPr>
          <p:cNvPr id="12357" name="AutoShape 69"/>
          <p:cNvSpPr>
            <a:spLocks noChangeArrowheads="1"/>
          </p:cNvSpPr>
          <p:nvPr/>
        </p:nvSpPr>
        <p:spPr bwMode="auto">
          <a:xfrm rot="2885583" flipH="1" flipV="1">
            <a:off x="1912145" y="3923506"/>
            <a:ext cx="138906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9525">
            <a:solidFill>
              <a:schemeClr val="tx1"/>
            </a:solidFill>
            <a:miter lim="800000"/>
            <a:headEnd/>
            <a:tailEnd/>
          </a:ln>
        </p:spPr>
        <p:txBody>
          <a:bodyPr vert="eaVert" wrap="none" anchor="ctr"/>
          <a:lstStyle/>
          <a:p>
            <a:endParaRPr lang="en-US"/>
          </a:p>
        </p:txBody>
      </p:sp>
      <p:sp>
        <p:nvSpPr>
          <p:cNvPr id="2" name="Text Box 72"/>
          <p:cNvSpPr txBox="1">
            <a:spLocks noChangeArrowheads="1"/>
          </p:cNvSpPr>
          <p:nvPr/>
        </p:nvSpPr>
        <p:spPr bwMode="auto">
          <a:xfrm>
            <a:off x="685800" y="1284288"/>
            <a:ext cx="590550" cy="823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4800">
                <a:latin typeface="Book Antiqua" charset="0"/>
              </a:rPr>
              <a:t>X</a:t>
            </a:r>
          </a:p>
        </p:txBody>
      </p:sp>
      <p:sp>
        <p:nvSpPr>
          <p:cNvPr id="12363" name="Text Box 78"/>
          <p:cNvSpPr txBox="1">
            <a:spLocks noChangeArrowheads="1"/>
          </p:cNvSpPr>
          <p:nvPr/>
        </p:nvSpPr>
        <p:spPr bwMode="auto">
          <a:xfrm>
            <a:off x="228600" y="4762500"/>
            <a:ext cx="230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2000"/>
              <a:t>statistical analysis:</a:t>
            </a:r>
          </a:p>
        </p:txBody>
      </p:sp>
      <p:sp>
        <p:nvSpPr>
          <p:cNvPr id="12368" name="Text Box 80"/>
          <p:cNvSpPr txBox="1">
            <a:spLocks noChangeArrowheads="1"/>
          </p:cNvSpPr>
          <p:nvPr/>
        </p:nvSpPr>
        <p:spPr bwMode="auto">
          <a:xfrm>
            <a:off x="1958181" y="3987800"/>
            <a:ext cx="1316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2000" i="1"/>
              <a:t>Inference</a:t>
            </a:r>
          </a:p>
        </p:txBody>
      </p:sp>
      <p:sp>
        <p:nvSpPr>
          <p:cNvPr id="12366" name="Text Box 72"/>
          <p:cNvSpPr txBox="1">
            <a:spLocks noChangeArrowheads="1"/>
          </p:cNvSpPr>
          <p:nvPr/>
        </p:nvSpPr>
        <p:spPr bwMode="auto">
          <a:xfrm>
            <a:off x="88900" y="101600"/>
            <a:ext cx="6620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2"/>
                </a:solidFill>
                <a:latin typeface="Arial" charset="0"/>
                <a:ea typeface="ＭＳ Ｐゴシック" charset="-128"/>
              </a:defRPr>
            </a:lvl1pPr>
            <a:lvl2pPr marL="742950" indent="-285750" eaLnBrk="0" hangingPunct="0">
              <a:defRPr sz="1400">
                <a:solidFill>
                  <a:schemeClr val="tx2"/>
                </a:solidFill>
                <a:latin typeface="Arial" charset="0"/>
                <a:ea typeface="ＭＳ Ｐゴシック" charset="-128"/>
              </a:defRPr>
            </a:lvl2pPr>
            <a:lvl3pPr marL="1143000" indent="-228600" eaLnBrk="0" hangingPunct="0">
              <a:defRPr sz="1400">
                <a:solidFill>
                  <a:schemeClr val="tx2"/>
                </a:solidFill>
                <a:latin typeface="Arial" charset="0"/>
                <a:ea typeface="ＭＳ Ｐゴシック" charset="-128"/>
              </a:defRPr>
            </a:lvl3pPr>
            <a:lvl4pPr marL="1600200" indent="-228600" eaLnBrk="0" hangingPunct="0">
              <a:defRPr sz="1400">
                <a:solidFill>
                  <a:schemeClr val="tx2"/>
                </a:solidFill>
                <a:latin typeface="Arial" charset="0"/>
                <a:ea typeface="ＭＳ Ｐゴシック" charset="-128"/>
              </a:defRPr>
            </a:lvl4pPr>
            <a:lvl5pPr marL="2057400" indent="-228600" eaLnBrk="0" hangingPunct="0">
              <a:defRPr sz="1400">
                <a:solidFill>
                  <a:schemeClr val="tx2"/>
                </a:solidFill>
                <a:latin typeface="Arial" charset="0"/>
                <a:ea typeface="ＭＳ Ｐゴシック" charset="-128"/>
              </a:defRPr>
            </a:lvl5pPr>
            <a:lvl6pPr marL="2514600" indent="-228600" eaLnBrk="0" fontAlgn="base" hangingPunct="0">
              <a:spcBef>
                <a:spcPct val="0"/>
              </a:spcBef>
              <a:spcAft>
                <a:spcPct val="0"/>
              </a:spcAft>
              <a:defRPr sz="1400">
                <a:solidFill>
                  <a:schemeClr val="tx2"/>
                </a:solidFill>
                <a:latin typeface="Arial" charset="0"/>
                <a:ea typeface="ＭＳ Ｐゴシック" charset="-128"/>
              </a:defRPr>
            </a:lvl6pPr>
            <a:lvl7pPr marL="2971800" indent="-228600" eaLnBrk="0" fontAlgn="base" hangingPunct="0">
              <a:spcBef>
                <a:spcPct val="0"/>
              </a:spcBef>
              <a:spcAft>
                <a:spcPct val="0"/>
              </a:spcAft>
              <a:defRPr sz="1400">
                <a:solidFill>
                  <a:schemeClr val="tx2"/>
                </a:solidFill>
                <a:latin typeface="Arial" charset="0"/>
                <a:ea typeface="ＭＳ Ｐゴシック" charset="-128"/>
              </a:defRPr>
            </a:lvl7pPr>
            <a:lvl8pPr marL="3429000" indent="-228600" eaLnBrk="0" fontAlgn="base" hangingPunct="0">
              <a:spcBef>
                <a:spcPct val="0"/>
              </a:spcBef>
              <a:spcAft>
                <a:spcPct val="0"/>
              </a:spcAft>
              <a:defRPr sz="1400">
                <a:solidFill>
                  <a:schemeClr val="tx2"/>
                </a:solidFill>
                <a:latin typeface="Arial" charset="0"/>
                <a:ea typeface="ＭＳ Ｐゴシック" charset="-128"/>
              </a:defRPr>
            </a:lvl8pPr>
            <a:lvl9pPr marL="3886200" indent="-228600" eaLnBrk="0" fontAlgn="base" hangingPunct="0">
              <a:spcBef>
                <a:spcPct val="0"/>
              </a:spcBef>
              <a:spcAft>
                <a:spcPct val="0"/>
              </a:spcAft>
              <a:defRPr sz="1400">
                <a:solidFill>
                  <a:schemeClr val="tx2"/>
                </a:solidFill>
                <a:latin typeface="Arial" charset="0"/>
                <a:ea typeface="ＭＳ Ｐゴシック" charset="-128"/>
              </a:defRPr>
            </a:lvl9pPr>
          </a:lstStyle>
          <a:p>
            <a:pPr eaLnBrk="1" hangingPunct="1"/>
            <a:r>
              <a:rPr lang="en-US" altLang="x-none" sz="3200" b="1" dirty="0" smtClean="0">
                <a:solidFill>
                  <a:srgbClr val="AA2B3E"/>
                </a:solidFill>
                <a:latin typeface="Tahoma" charset="0"/>
                <a:ea typeface="MS PGothic" charset="-128"/>
              </a:rPr>
              <a:t>Step 2: Learn About Population</a:t>
            </a:r>
            <a:endParaRPr lang="en-US" altLang="x-none" sz="3200" b="1" dirty="0">
              <a:solidFill>
                <a:srgbClr val="AA2B3E"/>
              </a:solidFill>
              <a:latin typeface="Tahoma" charset="0"/>
              <a:ea typeface="MS PGothic" charset="-128"/>
            </a:endParaRPr>
          </a:p>
        </p:txBody>
      </p:sp>
      <p:sp>
        <p:nvSpPr>
          <p:cNvPr id="80" name="Content Placeholder 2"/>
          <p:cNvSpPr txBox="1">
            <a:spLocks/>
          </p:cNvSpPr>
          <p:nvPr/>
        </p:nvSpPr>
        <p:spPr>
          <a:xfrm>
            <a:off x="3644900" y="984250"/>
            <a:ext cx="5168900" cy="3675078"/>
          </a:xfrm>
          <a:prstGeom prst="rect">
            <a:avLst/>
          </a:prstGeom>
        </p:spPr>
        <p:txBody>
          <a:bodyPr/>
          <a:lstStyle>
            <a:lvl1pPr marL="242888" indent="-242888" algn="l" defTabSz="901700" rtl="0" eaLnBrk="0" fontAlgn="base" hangingPunct="0">
              <a:spcBef>
                <a:spcPts val="400"/>
              </a:spcBef>
              <a:spcAft>
                <a:spcPts val="200"/>
              </a:spcAft>
              <a:buClr>
                <a:schemeClr val="tx2"/>
              </a:buClr>
              <a:buFont typeface="Wingdings" charset="2"/>
              <a:buChar char="w"/>
              <a:defRPr sz="2000" b="1">
                <a:solidFill>
                  <a:srgbClr val="000000"/>
                </a:solidFill>
                <a:latin typeface="+mn-lt"/>
                <a:ea typeface="+mn-ea"/>
                <a:cs typeface="ＭＳ Ｐゴシック" charset="0"/>
              </a:defRPr>
            </a:lvl1pPr>
            <a:lvl2pPr marL="660400" indent="-303213" algn="l" defTabSz="901700" rtl="0" eaLnBrk="0" fontAlgn="base" hangingPunct="0">
              <a:spcBef>
                <a:spcPts val="200"/>
              </a:spcBef>
              <a:spcAft>
                <a:spcPts val="200"/>
              </a:spcAft>
              <a:buClr>
                <a:schemeClr val="tx2"/>
              </a:buClr>
              <a:buChar char="•"/>
              <a:defRPr>
                <a:solidFill>
                  <a:srgbClr val="000000"/>
                </a:solidFill>
                <a:latin typeface="+mn-lt"/>
                <a:ea typeface="+mn-ea"/>
              </a:defRPr>
            </a:lvl2pPr>
            <a:lvl3pPr marL="1077913" indent="-303213" algn="l" defTabSz="901700" rtl="0" eaLnBrk="0" fontAlgn="base" hangingPunct="0">
              <a:spcBef>
                <a:spcPts val="200"/>
              </a:spcBef>
              <a:spcAft>
                <a:spcPts val="200"/>
              </a:spcAft>
              <a:buClr>
                <a:schemeClr val="tx2"/>
              </a:buClr>
              <a:buFont typeface="Arial" charset="0"/>
              <a:buChar char="–"/>
              <a:defRPr>
                <a:solidFill>
                  <a:srgbClr val="000000"/>
                </a:solidFill>
                <a:latin typeface="+mn-lt"/>
                <a:ea typeface="+mn-ea"/>
              </a:defRPr>
            </a:lvl3pPr>
            <a:lvl4pPr marL="1438275" indent="-246063"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4pPr>
            <a:lvl5pPr marL="17954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5pPr>
            <a:lvl6pPr marL="22526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6pPr>
            <a:lvl7pPr marL="27098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7pPr>
            <a:lvl8pPr marL="31670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8pPr>
            <a:lvl9pPr marL="3624263" indent="-242888" algn="l" defTabSz="901700" rtl="0" eaLnBrk="0" fontAlgn="base" hangingPunct="0">
              <a:spcBef>
                <a:spcPts val="200"/>
              </a:spcBef>
              <a:spcAft>
                <a:spcPts val="200"/>
              </a:spcAft>
              <a:buClr>
                <a:schemeClr val="tx2"/>
              </a:buClr>
              <a:buFont typeface="Franklin Gothic Book" charset="0"/>
              <a:buChar char="–"/>
              <a:defRPr sz="1600">
                <a:solidFill>
                  <a:srgbClr val="000000"/>
                </a:solidFill>
                <a:latin typeface="+mn-lt"/>
                <a:ea typeface="+mn-ea"/>
              </a:defRPr>
            </a:lvl9pPr>
          </a:lstStyle>
          <a:p>
            <a:r>
              <a:rPr lang="en-US" altLang="x-none" sz="2800" kern="0" dirty="0" smtClean="0"/>
              <a:t>Conduct analysis of sample</a:t>
            </a:r>
          </a:p>
          <a:p>
            <a:r>
              <a:rPr lang="en-US" altLang="x-none" sz="2800" kern="0" dirty="0" smtClean="0"/>
              <a:t>Use results to make conclusions about relationships that exist in the greater population</a:t>
            </a:r>
            <a:endParaRPr lang="en-US" altLang="x-none" sz="2800" kern="0" dirty="0"/>
          </a:p>
        </p:txBody>
      </p:sp>
    </p:spTree>
    <p:extLst>
      <p:ext uri="{BB962C8B-B14F-4D97-AF65-F5344CB8AC3E}">
        <p14:creationId xmlns:p14="http://schemas.microsoft.com/office/powerpoint/2010/main" val="2068857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57"/>
                                        </p:tgtEl>
                                        <p:attrNameLst>
                                          <p:attrName>style.visibility</p:attrName>
                                        </p:attrNameLst>
                                      </p:cBhvr>
                                      <p:to>
                                        <p:strVal val="visible"/>
                                      </p:to>
                                    </p:set>
                                    <p:animEffect transition="in" filter="blinds(horizontal)">
                                      <p:cBhvr>
                                        <p:cTn id="7" dur="500"/>
                                        <p:tgtEl>
                                          <p:spTgt spid="123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368"/>
                                        </p:tgtEl>
                                        <p:attrNameLst>
                                          <p:attrName>style.visibility</p:attrName>
                                        </p:attrNameLst>
                                      </p:cBhvr>
                                      <p:to>
                                        <p:strVal val="visible"/>
                                      </p:to>
                                    </p:set>
                                    <p:animEffect transition="in" filter="blinds(horizontal)">
                                      <p:cBhvr>
                                        <p:cTn id="10" dur="500"/>
                                        <p:tgtEl>
                                          <p:spTgt spid="12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7" grpId="0" animBg="1"/>
      <p:bldP spid="123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19175"/>
            <a:ext cx="7162800"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ext Box 2"/>
          <p:cNvSpPr txBox="1">
            <a:spLocks noChangeArrowheads="1"/>
          </p:cNvSpPr>
          <p:nvPr/>
        </p:nvSpPr>
        <p:spPr bwMode="auto">
          <a:xfrm>
            <a:off x="1003300" y="787400"/>
            <a:ext cx="619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Use symbols or colors to add a third variable</a:t>
            </a:r>
          </a:p>
        </p:txBody>
      </p:sp>
      <p:sp>
        <p:nvSpPr>
          <p:cNvPr id="6" name="Text Box 2"/>
          <p:cNvSpPr txBox="1">
            <a:spLocks noChangeArrowheads="1"/>
          </p:cNvSpPr>
          <p:nvPr/>
        </p:nvSpPr>
        <p:spPr bwMode="auto">
          <a:xfrm>
            <a:off x="228600" y="114300"/>
            <a:ext cx="5892800"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Data Visualization: Scatterplot </a:t>
            </a:r>
          </a:p>
        </p:txBody>
      </p:sp>
      <p:sp>
        <p:nvSpPr>
          <p:cNvPr id="2" name="TextBox 1"/>
          <p:cNvSpPr txBox="1"/>
          <p:nvPr/>
        </p:nvSpPr>
        <p:spPr>
          <a:xfrm>
            <a:off x="990600" y="1663700"/>
            <a:ext cx="400110" cy="2031325"/>
          </a:xfrm>
          <a:prstGeom prst="rect">
            <a:avLst/>
          </a:prstGeom>
          <a:noFill/>
        </p:spPr>
        <p:txBody>
          <a:bodyPr vert="vert270">
            <a:spAutoFit/>
          </a:bodyPr>
          <a:lstStyle/>
          <a:p>
            <a:pPr eaLnBrk="1" hangingPunct="1">
              <a:defRPr/>
            </a:pPr>
            <a:r>
              <a:rPr lang="en-US" dirty="0">
                <a:solidFill>
                  <a:schemeClr val="tx1"/>
                </a:solidFill>
                <a:ea typeface="ＭＳ Ｐゴシック" charset="0"/>
                <a:cs typeface="ＭＳ Ｐゴシック" charset="0"/>
              </a:rPr>
              <a:t>No. of eggs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2"/>
          <p:cNvSpPr txBox="1">
            <a:spLocks noChangeArrowheads="1"/>
          </p:cNvSpPr>
          <p:nvPr/>
        </p:nvSpPr>
        <p:spPr bwMode="auto">
          <a:xfrm>
            <a:off x="749300" y="806450"/>
            <a:ext cx="711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b="0"/>
              <a:t>How can we summarize the </a:t>
            </a:r>
            <a:r>
              <a:rPr lang="en-US" altLang="en-US" b="0"/>
              <a:t>“</a:t>
            </a:r>
            <a:r>
              <a:rPr lang="en-US" altLang="x-none" b="0"/>
              <a:t>strength of association</a:t>
            </a:r>
            <a:r>
              <a:rPr lang="en-US" altLang="en-US" b="0"/>
              <a:t>”</a:t>
            </a:r>
            <a:r>
              <a:rPr lang="en-US" altLang="x-none" b="0"/>
              <a:t> between two quantitative variables?</a:t>
            </a:r>
          </a:p>
        </p:txBody>
      </p:sp>
      <p:sp>
        <p:nvSpPr>
          <p:cNvPr id="94214" name="Text Box 3"/>
          <p:cNvSpPr txBox="1">
            <a:spLocks noChangeArrowheads="1"/>
          </p:cNvSpPr>
          <p:nvPr/>
        </p:nvSpPr>
        <p:spPr bwMode="auto">
          <a:xfrm>
            <a:off x="241300" y="139700"/>
            <a:ext cx="5892800" cy="523875"/>
          </a:xfrm>
          <a:prstGeom prst="rect">
            <a:avLst/>
          </a:prstGeom>
          <a:noFill/>
          <a:ln w="9525">
            <a:noFill/>
            <a:miter lim="800000"/>
            <a:headEnd/>
            <a:tailEnd/>
          </a:ln>
        </p:spPr>
        <p:txBody>
          <a:bodyPr>
            <a:spAutoFit/>
          </a:bodyPr>
          <a:lstStyle/>
          <a:p>
            <a:pPr eaLnBrk="1" hangingPunct="1">
              <a:spcBef>
                <a:spcPct val="50000"/>
              </a:spcBef>
              <a:defRPr/>
            </a:pPr>
            <a:r>
              <a:rPr lang="en-US" sz="2800" b="1" dirty="0">
                <a:solidFill>
                  <a:srgbClr val="AA2B3E"/>
                </a:solidFill>
                <a:latin typeface="+mj-lt"/>
                <a:ea typeface="+mj-ea"/>
                <a:cs typeface="ＭＳ Ｐゴシック" charset="0"/>
              </a:rPr>
              <a:t>Correlation</a:t>
            </a:r>
          </a:p>
        </p:txBody>
      </p:sp>
      <p:pic>
        <p:nvPicPr>
          <p:cNvPr id="593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828800"/>
            <a:ext cx="54737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2"/>
          <p:cNvSpPr txBox="1">
            <a:spLocks noChangeArrowheads="1"/>
          </p:cNvSpPr>
          <p:nvPr/>
        </p:nvSpPr>
        <p:spPr bwMode="auto">
          <a:xfrm>
            <a:off x="744538" y="744538"/>
            <a:ext cx="74723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ts val="400"/>
              </a:spcBef>
              <a:spcAft>
                <a:spcPts val="200"/>
              </a:spcAft>
              <a:buClr>
                <a:schemeClr val="tx2"/>
              </a:buClr>
              <a:buFont typeface="Wingdings" charset="2"/>
              <a:buChar char="w"/>
              <a:tabLst>
                <a:tab pos="457200" algn="l"/>
              </a:tabLst>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tabLst>
                <a:tab pos="457200" algn="l"/>
              </a:tabLst>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tabLst>
                <a:tab pos="457200" algn="l"/>
              </a:tabLst>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tabLst>
                <a:tab pos="457200" algn="l"/>
              </a:tabLst>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tabLst>
                <a:tab pos="457200" algn="l"/>
              </a:tabLst>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tabLst>
                <a:tab pos="457200" algn="l"/>
              </a:tabLst>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tabLst>
                <a:tab pos="457200" algn="l"/>
              </a:tabLst>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tabLst>
                <a:tab pos="457200" algn="l"/>
              </a:tabLst>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tabLst>
                <a:tab pos="457200" algn="l"/>
              </a:tabLst>
              <a:defRPr sz="1600">
                <a:solidFill>
                  <a:srgbClr val="000000"/>
                </a:solidFill>
                <a:latin typeface="Arial" charset="0"/>
                <a:ea typeface="ＭＳ Ｐゴシック" charset="-128"/>
              </a:defRPr>
            </a:lvl9pPr>
          </a:lstStyle>
          <a:p>
            <a:pPr algn="just" eaLnBrk="1" hangingPunct="1">
              <a:spcBef>
                <a:spcPct val="0"/>
              </a:spcBef>
              <a:spcAft>
                <a:spcPct val="0"/>
              </a:spcAft>
              <a:buClrTx/>
              <a:buFontTx/>
              <a:buNone/>
            </a:pPr>
            <a:r>
              <a:rPr lang="en-US" altLang="x-none" b="0"/>
              <a:t>The </a:t>
            </a:r>
            <a:r>
              <a:rPr lang="en-US" altLang="x-none"/>
              <a:t>correlation</a:t>
            </a:r>
            <a:r>
              <a:rPr lang="en-US" altLang="x-none" b="0"/>
              <a:t> between two variables X and Y is:</a:t>
            </a:r>
            <a:endParaRPr lang="en-US" altLang="x-none" b="0">
              <a:sym typeface="Symbol" charset="2"/>
            </a:endParaRPr>
          </a:p>
          <a:p>
            <a:pPr algn="ctr" eaLnBrk="1" hangingPunct="1">
              <a:spcBef>
                <a:spcPct val="0"/>
              </a:spcBef>
              <a:spcAft>
                <a:spcPct val="0"/>
              </a:spcAft>
              <a:buClrTx/>
              <a:buFontTx/>
              <a:buNone/>
            </a:pPr>
            <a:endParaRPr lang="en-US" altLang="x-none" sz="1400" b="0">
              <a:sym typeface="Symbol" charset="2"/>
            </a:endParaRPr>
          </a:p>
          <a:p>
            <a:pPr algn="just" eaLnBrk="1" hangingPunct="1">
              <a:spcBef>
                <a:spcPct val="0"/>
              </a:spcBef>
              <a:spcAft>
                <a:spcPct val="0"/>
              </a:spcAft>
              <a:buClrTx/>
              <a:buFontTx/>
              <a:buNone/>
            </a:pPr>
            <a:endParaRPr lang="en-US" altLang="x-none" sz="1400" b="0">
              <a:sym typeface="Symbol" charset="2"/>
            </a:endParaRPr>
          </a:p>
          <a:p>
            <a:pPr algn="just" eaLnBrk="1" hangingPunct="1">
              <a:spcBef>
                <a:spcPct val="50000"/>
              </a:spcBef>
              <a:spcAft>
                <a:spcPct val="0"/>
              </a:spcAft>
              <a:buClrTx/>
              <a:buFontTx/>
              <a:buNone/>
            </a:pPr>
            <a:endParaRPr lang="en-US" altLang="x-none" sz="1400" b="0">
              <a:sym typeface="Symbol" charset="2"/>
            </a:endParaRPr>
          </a:p>
          <a:p>
            <a:pPr algn="just" eaLnBrk="1" hangingPunct="1">
              <a:spcBef>
                <a:spcPct val="50000"/>
              </a:spcBef>
              <a:spcAft>
                <a:spcPct val="0"/>
              </a:spcAft>
              <a:buClrTx/>
              <a:buFontTx/>
              <a:buNone/>
            </a:pPr>
            <a:r>
              <a:rPr lang="en-US" altLang="x-none">
                <a:sym typeface="Symbol" charset="2"/>
              </a:rPr>
              <a:t>Properties:</a:t>
            </a:r>
            <a:endParaRPr lang="en-US" altLang="x-none" b="0">
              <a:sym typeface="Symbol" charset="2"/>
            </a:endParaRPr>
          </a:p>
          <a:p>
            <a:pPr eaLnBrk="1" hangingPunct="1">
              <a:spcBef>
                <a:spcPct val="50000"/>
              </a:spcBef>
              <a:spcAft>
                <a:spcPct val="0"/>
              </a:spcAft>
              <a:buClrTx/>
              <a:buFontTx/>
              <a:buChar char="•"/>
            </a:pPr>
            <a:r>
              <a:rPr lang="en-US" altLang="x-none" b="0">
                <a:sym typeface="Symbol" charset="2"/>
              </a:rPr>
              <a:t>No distinction between x and y.</a:t>
            </a:r>
          </a:p>
          <a:p>
            <a:pPr eaLnBrk="1" hangingPunct="1">
              <a:spcBef>
                <a:spcPct val="50000"/>
              </a:spcBef>
              <a:spcAft>
                <a:spcPct val="0"/>
              </a:spcAft>
              <a:buClrTx/>
              <a:buFontTx/>
              <a:buChar char="•"/>
            </a:pPr>
            <a:r>
              <a:rPr lang="en-US" altLang="x-none" b="0">
                <a:sym typeface="Symbol" charset="2"/>
              </a:rPr>
              <a:t>The correlation is constrained:  -1  R  +1</a:t>
            </a:r>
          </a:p>
          <a:p>
            <a:pPr eaLnBrk="1" hangingPunct="1">
              <a:spcBef>
                <a:spcPct val="50000"/>
              </a:spcBef>
              <a:spcAft>
                <a:spcPct val="0"/>
              </a:spcAft>
              <a:buClrTx/>
              <a:buFontTx/>
              <a:buChar char="•"/>
            </a:pPr>
            <a:r>
              <a:rPr lang="en-US" altLang="x-none" b="0">
                <a:sym typeface="Symbol" charset="2"/>
              </a:rPr>
              <a:t>| R | = 1 means </a:t>
            </a:r>
            <a:r>
              <a:rPr lang="en-US" altLang="en-US" b="0">
                <a:sym typeface="Symbol" charset="2"/>
              </a:rPr>
              <a:t>“</a:t>
            </a:r>
            <a:r>
              <a:rPr lang="en-US" altLang="x-none" b="0">
                <a:sym typeface="Symbol" charset="2"/>
              </a:rPr>
              <a:t>perfect linear relationship</a:t>
            </a:r>
            <a:r>
              <a:rPr lang="en-US" altLang="en-US" b="0">
                <a:sym typeface="Symbol" charset="2"/>
              </a:rPr>
              <a:t>”</a:t>
            </a:r>
            <a:endParaRPr lang="en-US" altLang="x-none" b="0">
              <a:sym typeface="Symbol" charset="2"/>
            </a:endParaRPr>
          </a:p>
          <a:p>
            <a:pPr eaLnBrk="1" hangingPunct="1">
              <a:spcBef>
                <a:spcPct val="50000"/>
              </a:spcBef>
              <a:spcAft>
                <a:spcPct val="0"/>
              </a:spcAft>
              <a:buClrTx/>
              <a:buFontTx/>
              <a:buChar char="•"/>
            </a:pPr>
            <a:r>
              <a:rPr lang="en-US" altLang="x-none" b="0">
                <a:sym typeface="Symbol" charset="2"/>
              </a:rPr>
              <a:t>The correlation is a scale free measure (correlation doesn</a:t>
            </a:r>
            <a:r>
              <a:rPr lang="en-US" altLang="en-US" b="0">
                <a:sym typeface="Symbol" charset="2"/>
              </a:rPr>
              <a:t>’</a:t>
            </a:r>
            <a:r>
              <a:rPr lang="en-US" altLang="x-none" b="0">
                <a:sym typeface="Symbol" charset="2"/>
              </a:rPr>
              <a:t>t change if there is a linear change in units).</a:t>
            </a:r>
          </a:p>
          <a:p>
            <a:pPr eaLnBrk="1" hangingPunct="1">
              <a:spcBef>
                <a:spcPct val="50000"/>
              </a:spcBef>
              <a:spcAft>
                <a:spcPct val="0"/>
              </a:spcAft>
              <a:buClrTx/>
              <a:buFontTx/>
              <a:buChar char="•"/>
            </a:pPr>
            <a:r>
              <a:rPr lang="en-US" altLang="x-none" b="0">
                <a:sym typeface="Symbol" charset="2"/>
              </a:rPr>
              <a:t>Pearson</a:t>
            </a:r>
            <a:r>
              <a:rPr lang="en-US" altLang="en-US" b="0">
                <a:sym typeface="Symbol" charset="2"/>
              </a:rPr>
              <a:t>’</a:t>
            </a:r>
            <a:r>
              <a:rPr lang="en-US" altLang="x-none" b="0">
                <a:sym typeface="Symbol" charset="2"/>
              </a:rPr>
              <a:t>s correlation only measures strength of </a:t>
            </a:r>
            <a:r>
              <a:rPr lang="en-US" altLang="x-none" b="0" u="sng">
                <a:sym typeface="Symbol" charset="2"/>
              </a:rPr>
              <a:t>linear</a:t>
            </a:r>
            <a:r>
              <a:rPr lang="en-US" altLang="x-none" b="0">
                <a:sym typeface="Symbol" charset="2"/>
              </a:rPr>
              <a:t> relationship.</a:t>
            </a:r>
          </a:p>
          <a:p>
            <a:pPr eaLnBrk="1" hangingPunct="1">
              <a:spcBef>
                <a:spcPct val="50000"/>
              </a:spcBef>
              <a:spcAft>
                <a:spcPct val="0"/>
              </a:spcAft>
              <a:buClrTx/>
              <a:buFontTx/>
              <a:buChar char="•"/>
            </a:pPr>
            <a:r>
              <a:rPr lang="en-US" altLang="x-none" b="0">
                <a:sym typeface="Symbol" charset="2"/>
              </a:rPr>
              <a:t>Pearson</a:t>
            </a:r>
            <a:r>
              <a:rPr lang="en-US" altLang="en-US" b="0">
                <a:sym typeface="Symbol" charset="2"/>
              </a:rPr>
              <a:t>’</a:t>
            </a:r>
            <a:r>
              <a:rPr lang="en-US" altLang="x-none" b="0">
                <a:sym typeface="Symbol" charset="2"/>
              </a:rPr>
              <a:t>s correlation is sensitive to outliers. Spearman’s correlation avoids this problem by using ranks rather than values of X and Y</a:t>
            </a:r>
          </a:p>
        </p:txBody>
      </p:sp>
      <p:sp>
        <p:nvSpPr>
          <p:cNvPr id="60418" name="Text Box 3"/>
          <p:cNvSpPr txBox="1">
            <a:spLocks noChangeArrowheads="1"/>
          </p:cNvSpPr>
          <p:nvPr/>
        </p:nvSpPr>
        <p:spPr bwMode="auto">
          <a:xfrm>
            <a:off x="287338" y="88900"/>
            <a:ext cx="650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2800">
                <a:solidFill>
                  <a:srgbClr val="AA2B3E"/>
                </a:solidFill>
              </a:rPr>
              <a:t>Pearson</a:t>
            </a:r>
            <a:r>
              <a:rPr lang="en-US" altLang="en-US" sz="2800">
                <a:solidFill>
                  <a:srgbClr val="AA2B3E"/>
                </a:solidFill>
              </a:rPr>
              <a:t>’</a:t>
            </a:r>
            <a:r>
              <a:rPr lang="en-US" altLang="x-none" sz="2800">
                <a:solidFill>
                  <a:srgbClr val="AA2B3E"/>
                </a:solidFill>
              </a:rPr>
              <a:t>s Correlation Coefficient</a:t>
            </a:r>
          </a:p>
        </p:txBody>
      </p:sp>
      <p:graphicFrame>
        <p:nvGraphicFramePr>
          <p:cNvPr id="60419" name="Object 5"/>
          <p:cNvGraphicFramePr>
            <a:graphicFrameLocks noChangeAspect="1"/>
          </p:cNvGraphicFramePr>
          <p:nvPr/>
        </p:nvGraphicFramePr>
        <p:xfrm>
          <a:off x="2286000" y="1181100"/>
          <a:ext cx="3238500" cy="787400"/>
        </p:xfrm>
        <a:graphic>
          <a:graphicData uri="http://schemas.openxmlformats.org/presentationml/2006/ole">
            <mc:AlternateContent xmlns:mc="http://schemas.openxmlformats.org/markup-compatibility/2006">
              <mc:Choice xmlns:v="urn:schemas-microsoft-com:vml" Requires="v">
                <p:oleObj spid="_x0000_s60428" name="Equation" r:id="rId3" imgW="3237604" imgH="787078" progId="Equation.3">
                  <p:embed/>
                </p:oleObj>
              </mc:Choice>
              <mc:Fallback>
                <p:oleObj name="Equation" r:id="rId3" imgW="3237604" imgH="78707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81100"/>
                        <a:ext cx="3238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5"/>
          <p:cNvSpPr txBox="1">
            <a:spLocks noChangeArrowheads="1"/>
          </p:cNvSpPr>
          <p:nvPr/>
        </p:nvSpPr>
        <p:spPr bwMode="auto">
          <a:xfrm>
            <a:off x="1485900" y="698500"/>
            <a:ext cx="314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400" b="0"/>
              <a:t>Perfect positive correlation (</a:t>
            </a:r>
            <a:r>
              <a:rPr lang="en-US" altLang="x-none" sz="1400" b="0">
                <a:sym typeface="Symbol" charset="2"/>
              </a:rPr>
              <a:t>R = 1)</a:t>
            </a:r>
            <a:endParaRPr lang="en-US" altLang="x-none" sz="1400" b="0"/>
          </a:p>
        </p:txBody>
      </p:sp>
      <p:sp>
        <p:nvSpPr>
          <p:cNvPr id="61442" name="Text Box 6"/>
          <p:cNvSpPr txBox="1">
            <a:spLocks noChangeArrowheads="1"/>
          </p:cNvSpPr>
          <p:nvPr/>
        </p:nvSpPr>
        <p:spPr bwMode="auto">
          <a:xfrm>
            <a:off x="4470400" y="736600"/>
            <a:ext cx="322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400" b="0"/>
              <a:t>Perfect negative correlation (</a:t>
            </a:r>
            <a:r>
              <a:rPr lang="en-US" altLang="x-none" sz="1400" b="0">
                <a:sym typeface="Symbol" charset="2"/>
              </a:rPr>
              <a:t>R = -1)</a:t>
            </a:r>
            <a:endParaRPr lang="en-US" altLang="x-none" sz="1400" b="0"/>
          </a:p>
        </p:txBody>
      </p:sp>
      <p:sp>
        <p:nvSpPr>
          <p:cNvPr id="61443" name="Text Box 7"/>
          <p:cNvSpPr txBox="1">
            <a:spLocks noChangeArrowheads="1"/>
          </p:cNvSpPr>
          <p:nvPr/>
        </p:nvSpPr>
        <p:spPr bwMode="auto">
          <a:xfrm>
            <a:off x="1524000" y="3644900"/>
            <a:ext cx="341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1400" b="0"/>
              <a:t>Uncorrelated (</a:t>
            </a:r>
            <a:r>
              <a:rPr lang="en-US" altLang="x-none" sz="1400" b="0">
                <a:sym typeface="Symbol" charset="2"/>
              </a:rPr>
              <a:t>R = 0) but dependent</a:t>
            </a:r>
            <a:endParaRPr lang="en-US" altLang="x-none" sz="1400" b="0"/>
          </a:p>
        </p:txBody>
      </p:sp>
      <p:sp>
        <p:nvSpPr>
          <p:cNvPr id="61444" name="Text Box 3"/>
          <p:cNvSpPr txBox="1">
            <a:spLocks noChangeArrowheads="1"/>
          </p:cNvSpPr>
          <p:nvPr/>
        </p:nvSpPr>
        <p:spPr bwMode="auto">
          <a:xfrm>
            <a:off x="287338" y="88900"/>
            <a:ext cx="650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spcAft>
                <a:spcPts val="200"/>
              </a:spcAft>
              <a:buClr>
                <a:schemeClr val="tx2"/>
              </a:buClr>
              <a:buFont typeface="Wingdings" charset="2"/>
              <a:buChar char="w"/>
              <a:defRPr sz="2000" b="1">
                <a:solidFill>
                  <a:srgbClr val="000000"/>
                </a:solidFill>
                <a:latin typeface="Arial" charset="0"/>
                <a:ea typeface="ＭＳ Ｐゴシック" charset="-128"/>
              </a:defRPr>
            </a:lvl1pPr>
            <a:lvl2pPr marL="742950" indent="-285750">
              <a:spcBef>
                <a:spcPts val="200"/>
              </a:spcBef>
              <a:spcAft>
                <a:spcPts val="200"/>
              </a:spcAft>
              <a:buClr>
                <a:schemeClr val="tx2"/>
              </a:buClr>
              <a:buChar char="•"/>
              <a:defRPr>
                <a:solidFill>
                  <a:srgbClr val="000000"/>
                </a:solidFill>
                <a:latin typeface="Arial" charset="0"/>
                <a:ea typeface="ＭＳ Ｐゴシック" charset="-128"/>
              </a:defRPr>
            </a:lvl2pPr>
            <a:lvl3pPr marL="1143000" indent="-228600">
              <a:spcBef>
                <a:spcPts val="200"/>
              </a:spcBef>
              <a:spcAft>
                <a:spcPts val="200"/>
              </a:spcAft>
              <a:buClr>
                <a:schemeClr val="tx2"/>
              </a:buClr>
              <a:buFont typeface="Arial" charset="0"/>
              <a:buChar char="–"/>
              <a:defRPr>
                <a:solidFill>
                  <a:srgbClr val="000000"/>
                </a:solidFill>
                <a:latin typeface="Arial" charset="0"/>
                <a:ea typeface="ＭＳ Ｐゴシック" charset="-128"/>
              </a:defRPr>
            </a:lvl3pPr>
            <a:lvl4pPr marL="16002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4pPr>
            <a:lvl5pPr marL="2057400" indent="-22860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5pPr>
            <a:lvl6pPr marL="25146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6pPr>
            <a:lvl7pPr marL="29718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7pPr>
            <a:lvl8pPr marL="34290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8pPr>
            <a:lvl9pPr marL="3886200" indent="-228600" eaLnBrk="0" fontAlgn="base" hangingPunct="0">
              <a:spcBef>
                <a:spcPts val="200"/>
              </a:spcBef>
              <a:spcAft>
                <a:spcPts val="200"/>
              </a:spcAft>
              <a:buClr>
                <a:schemeClr val="tx2"/>
              </a:buClr>
              <a:buFont typeface="Franklin Gothic Book" charset="0"/>
              <a:buChar char="–"/>
              <a:defRPr sz="1600">
                <a:solidFill>
                  <a:srgbClr val="000000"/>
                </a:solidFill>
                <a:latin typeface="Arial" charset="0"/>
                <a:ea typeface="ＭＳ Ｐゴシック" charset="-128"/>
              </a:defRPr>
            </a:lvl9pPr>
          </a:lstStyle>
          <a:p>
            <a:pPr eaLnBrk="1" hangingPunct="1">
              <a:spcBef>
                <a:spcPct val="50000"/>
              </a:spcBef>
              <a:spcAft>
                <a:spcPct val="0"/>
              </a:spcAft>
              <a:buClrTx/>
              <a:buFontTx/>
              <a:buNone/>
            </a:pPr>
            <a:r>
              <a:rPr lang="en-US" altLang="x-none" sz="2800">
                <a:solidFill>
                  <a:srgbClr val="AA2B3E"/>
                </a:solidFill>
              </a:rPr>
              <a:t>Pearson</a:t>
            </a:r>
            <a:r>
              <a:rPr lang="en-US" altLang="en-US" sz="2800">
                <a:solidFill>
                  <a:srgbClr val="AA2B3E"/>
                </a:solidFill>
              </a:rPr>
              <a:t>’</a:t>
            </a:r>
            <a:r>
              <a:rPr lang="en-US" altLang="x-none" sz="2800">
                <a:solidFill>
                  <a:srgbClr val="AA2B3E"/>
                </a:solidFill>
              </a:rPr>
              <a:t>s Correlation Coefficient</a:t>
            </a:r>
          </a:p>
        </p:txBody>
      </p:sp>
      <p:pic>
        <p:nvPicPr>
          <p:cNvPr id="61445" name="Picture 5" descr="epid600_corr_ex.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647700"/>
            <a:ext cx="5486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39700" y="114300"/>
            <a:ext cx="7772400" cy="457200"/>
          </a:xfrm>
        </p:spPr>
        <p:txBody>
          <a:bodyPr/>
          <a:lstStyle/>
          <a:p>
            <a:r>
              <a:rPr lang="en-US" altLang="x-none" sz="2800"/>
              <a:t>Summary</a:t>
            </a:r>
          </a:p>
        </p:txBody>
      </p:sp>
      <p:sp>
        <p:nvSpPr>
          <p:cNvPr id="64514" name="Content Placeholder 2"/>
          <p:cNvSpPr>
            <a:spLocks noGrp="1"/>
          </p:cNvSpPr>
          <p:nvPr>
            <p:ph idx="1"/>
          </p:nvPr>
        </p:nvSpPr>
        <p:spPr>
          <a:xfrm>
            <a:off x="330200" y="838200"/>
            <a:ext cx="8382000" cy="3634041"/>
          </a:xfrm>
        </p:spPr>
        <p:txBody>
          <a:bodyPr/>
          <a:lstStyle/>
          <a:p>
            <a:r>
              <a:rPr lang="en-US" altLang="x-none" sz="2800" b="0" dirty="0"/>
              <a:t>Roles of </a:t>
            </a:r>
            <a:r>
              <a:rPr lang="en-US" altLang="x-none" sz="2800" b="0" dirty="0" smtClean="0"/>
              <a:t>EDA</a:t>
            </a:r>
            <a:endParaRPr lang="en-US" altLang="x-none" sz="2800" b="0" dirty="0"/>
          </a:p>
          <a:p>
            <a:pPr lvl="1"/>
            <a:r>
              <a:rPr lang="en-US" altLang="x-none" sz="2400" dirty="0"/>
              <a:t>Check for errors</a:t>
            </a:r>
          </a:p>
          <a:p>
            <a:pPr lvl="1"/>
            <a:r>
              <a:rPr lang="en-US" altLang="x-none" sz="2400" dirty="0"/>
              <a:t>Describe your sample (Table 1)</a:t>
            </a:r>
          </a:p>
          <a:p>
            <a:pPr lvl="1"/>
            <a:r>
              <a:rPr lang="en-US" altLang="x-none" sz="2400" dirty="0" smtClean="0"/>
              <a:t>Identify appropriate </a:t>
            </a:r>
            <a:r>
              <a:rPr lang="en-US" altLang="x-none" sz="2400" dirty="0"/>
              <a:t>methods for inferential analysis</a:t>
            </a:r>
          </a:p>
          <a:p>
            <a:pPr lvl="1"/>
            <a:r>
              <a:rPr lang="en-US" altLang="x-none" sz="2400" dirty="0"/>
              <a:t>Make conclusions</a:t>
            </a:r>
          </a:p>
          <a:p>
            <a:r>
              <a:rPr lang="en-US" altLang="x-none" sz="2800" b="0" dirty="0"/>
              <a:t>Design </a:t>
            </a:r>
            <a:r>
              <a:rPr lang="en-US" altLang="x-none" sz="2800" b="0" dirty="0" smtClean="0"/>
              <a:t>a descriptive </a:t>
            </a:r>
            <a:r>
              <a:rPr lang="en-US" altLang="x-none" sz="2800" b="0" dirty="0"/>
              <a:t>analysis </a:t>
            </a:r>
            <a:r>
              <a:rPr lang="en-US" altLang="x-none" sz="2800" b="0" dirty="0" smtClean="0"/>
              <a:t>that best fits your </a:t>
            </a:r>
            <a:r>
              <a:rPr lang="en-US" altLang="x-none" sz="2800" b="0" dirty="0"/>
              <a:t>dataset and your</a:t>
            </a:r>
            <a:r>
              <a:rPr lang="en-US" altLang="x-none" sz="2800" b="0" i="1" dirty="0"/>
              <a:t> </a:t>
            </a:r>
            <a:r>
              <a:rPr lang="en-US" altLang="x-none" sz="2800" b="0" dirty="0"/>
              <a:t>scientific question of interest</a:t>
            </a:r>
          </a:p>
          <a:p>
            <a:endParaRPr lang="en-US" alt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127000" y="139700"/>
            <a:ext cx="7772400" cy="457200"/>
          </a:xfrm>
        </p:spPr>
        <p:txBody>
          <a:bodyPr/>
          <a:lstStyle/>
          <a:p>
            <a:r>
              <a:rPr lang="en-US" altLang="x-none" sz="2800" dirty="0"/>
              <a:t>Roles of descriptive statistics</a:t>
            </a:r>
          </a:p>
        </p:txBody>
      </p:sp>
      <p:sp>
        <p:nvSpPr>
          <p:cNvPr id="3" name="Content Placeholder 2"/>
          <p:cNvSpPr>
            <a:spLocks noGrp="1"/>
          </p:cNvSpPr>
          <p:nvPr>
            <p:ph idx="1"/>
          </p:nvPr>
        </p:nvSpPr>
        <p:spPr>
          <a:xfrm>
            <a:off x="482600" y="977900"/>
            <a:ext cx="8521700" cy="4953000"/>
          </a:xfrm>
        </p:spPr>
        <p:txBody>
          <a:bodyPr>
            <a:normAutofit/>
          </a:bodyPr>
          <a:lstStyle/>
          <a:p>
            <a:pPr>
              <a:buFont typeface="Wingdings" charset="0"/>
              <a:buChar char="w"/>
              <a:defRPr/>
            </a:pPr>
            <a:r>
              <a:rPr lang="en-US" sz="2400" dirty="0" smtClean="0"/>
              <a:t>Exploratory data analysis</a:t>
            </a:r>
            <a:endParaRPr lang="en-US" sz="2400" dirty="0"/>
          </a:p>
          <a:p>
            <a:pPr lvl="1">
              <a:defRPr/>
            </a:pPr>
            <a:r>
              <a:rPr lang="en-US" sz="2000" dirty="0"/>
              <a:t>I</a:t>
            </a:r>
            <a:r>
              <a:rPr lang="en-US" sz="2000" dirty="0" smtClean="0"/>
              <a:t>dentify errors</a:t>
            </a:r>
          </a:p>
          <a:p>
            <a:pPr lvl="1">
              <a:defRPr/>
            </a:pPr>
            <a:r>
              <a:rPr lang="en-US" sz="2000" dirty="0"/>
              <a:t>D</a:t>
            </a:r>
            <a:r>
              <a:rPr lang="en-US" sz="2000" dirty="0" smtClean="0"/>
              <a:t>ecide which, and evaluate validity of, methods we wish to apply</a:t>
            </a:r>
          </a:p>
          <a:p>
            <a:pPr lvl="1">
              <a:defRPr/>
            </a:pPr>
            <a:r>
              <a:rPr lang="en-US" sz="2000" dirty="0"/>
              <a:t>D</a:t>
            </a:r>
            <a:r>
              <a:rPr lang="en-US" sz="2000" dirty="0" smtClean="0"/>
              <a:t>escribe sample</a:t>
            </a:r>
          </a:p>
          <a:p>
            <a:pPr lvl="1">
              <a:defRPr/>
            </a:pPr>
            <a:r>
              <a:rPr lang="en-US" sz="2000" dirty="0" smtClean="0"/>
              <a:t>Table 1 (characterize sample)</a:t>
            </a:r>
          </a:p>
          <a:p>
            <a:pPr>
              <a:buFont typeface="Wingdings" charset="0"/>
              <a:buChar char="w"/>
              <a:defRPr/>
            </a:pPr>
            <a:r>
              <a:rPr lang="en-US" sz="2400" dirty="0" smtClean="0"/>
              <a:t>Preliminary analysis</a:t>
            </a:r>
          </a:p>
          <a:p>
            <a:pPr lvl="1">
              <a:defRPr/>
            </a:pPr>
            <a:r>
              <a:rPr lang="en-US" sz="2000" dirty="0" smtClean="0"/>
              <a:t>Address the question of interest descriptively</a:t>
            </a:r>
          </a:p>
          <a:p>
            <a:pPr lvl="1">
              <a:defRPr/>
            </a:pPr>
            <a:r>
              <a:rPr lang="en-US" sz="2000" dirty="0"/>
              <a:t>C</a:t>
            </a:r>
            <a:r>
              <a:rPr lang="en-US" sz="2000" dirty="0" smtClean="0"/>
              <a:t>onvey complicated results in a more understandable way, e.g. graphically</a:t>
            </a:r>
          </a:p>
          <a:p>
            <a:pPr marL="0" indent="0">
              <a:buFont typeface="Wingdings" charset="0"/>
              <a:buNone/>
              <a:defRPr/>
            </a:pPr>
            <a:r>
              <a:rPr lang="en-US" dirty="0" smtClean="0"/>
              <a:t>        </a:t>
            </a:r>
          </a:p>
          <a:p>
            <a:pPr>
              <a:buFont typeface="Wingdings" charset="0"/>
              <a:buChar char="w"/>
              <a:defRPr/>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139700" y="152400"/>
            <a:ext cx="7772400" cy="457200"/>
          </a:xfrm>
        </p:spPr>
        <p:txBody>
          <a:bodyPr/>
          <a:lstStyle/>
          <a:p>
            <a:r>
              <a:rPr lang="en-US" altLang="x-none" sz="2800"/>
              <a:t>Variable Types</a:t>
            </a:r>
          </a:p>
        </p:txBody>
      </p:sp>
      <p:sp>
        <p:nvSpPr>
          <p:cNvPr id="3" name="Content Placeholder 2"/>
          <p:cNvSpPr>
            <a:spLocks noGrp="1"/>
          </p:cNvSpPr>
          <p:nvPr>
            <p:ph idx="1"/>
          </p:nvPr>
        </p:nvSpPr>
        <p:spPr>
          <a:xfrm>
            <a:off x="762000" y="1138238"/>
            <a:ext cx="7772400" cy="4114800"/>
          </a:xfrm>
        </p:spPr>
        <p:txBody>
          <a:bodyPr>
            <a:normAutofit fontScale="92500" lnSpcReduction="10000"/>
          </a:bodyPr>
          <a:lstStyle/>
          <a:p>
            <a:pPr>
              <a:buFont typeface="Wingdings" charset="0"/>
              <a:buChar char="w"/>
              <a:defRPr/>
            </a:pPr>
            <a:r>
              <a:rPr lang="en-US" sz="2600" dirty="0" smtClean="0"/>
              <a:t>Categorical (qualitative) </a:t>
            </a:r>
          </a:p>
          <a:p>
            <a:pPr lvl="1">
              <a:defRPr/>
            </a:pPr>
            <a:r>
              <a:rPr lang="en-US" sz="2000" dirty="0" smtClean="0"/>
              <a:t>Nominal: no natural order (e.g. gender, race, study ID)</a:t>
            </a:r>
          </a:p>
          <a:p>
            <a:pPr lvl="1">
              <a:defRPr/>
            </a:pPr>
            <a:r>
              <a:rPr lang="en-US" sz="2000" dirty="0" smtClean="0"/>
              <a:t>Ordinal: naturally ordered, but not numeric (e.g. severity scale, disease stage)</a:t>
            </a:r>
          </a:p>
          <a:p>
            <a:pPr lvl="1">
              <a:defRPr/>
            </a:pPr>
            <a:endParaRPr lang="en-US" sz="2400" dirty="0" smtClean="0"/>
          </a:p>
          <a:p>
            <a:pPr>
              <a:buFont typeface="Wingdings" charset="0"/>
              <a:buChar char="w"/>
              <a:defRPr/>
            </a:pPr>
            <a:r>
              <a:rPr lang="en-US" sz="2400" dirty="0" smtClean="0"/>
              <a:t>Numerical (quantitative)</a:t>
            </a:r>
          </a:p>
          <a:p>
            <a:pPr lvl="1">
              <a:defRPr/>
            </a:pPr>
            <a:r>
              <a:rPr lang="en-US" sz="2000" dirty="0" smtClean="0"/>
              <a:t>Discrete: Finite number of values (e.g. IQ, counts)</a:t>
            </a:r>
          </a:p>
          <a:p>
            <a:pPr lvl="1">
              <a:defRPr/>
            </a:pPr>
            <a:r>
              <a:rPr lang="en-US" sz="2000" dirty="0" smtClean="0"/>
              <a:t>Continuous: Infinite number of values (e.g. height, blood pressure)</a:t>
            </a:r>
          </a:p>
          <a:p>
            <a:pPr marL="57150" indent="0">
              <a:buFont typeface="Wingdings" charset="0"/>
              <a:buNone/>
              <a:defRPr/>
            </a:pPr>
            <a:endParaRPr lang="en-US" sz="2400" dirty="0" smtClean="0"/>
          </a:p>
          <a:p>
            <a:pPr marL="57150" indent="0">
              <a:buFont typeface="Wingdings" charset="0"/>
              <a:buNone/>
              <a:defRPr/>
            </a:pPr>
            <a:r>
              <a:rPr lang="en-US" sz="2400" dirty="0" smtClean="0"/>
              <a:t>Note: Convenient definitions, but not all variables are easily categorized (e.g. severity scale, age)</a:t>
            </a:r>
          </a:p>
          <a:p>
            <a:pPr>
              <a:buFont typeface="Wingdings" charset="0"/>
              <a:buChar char="w"/>
              <a:defRP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39700" y="139700"/>
            <a:ext cx="7772400" cy="457200"/>
          </a:xfrm>
        </p:spPr>
        <p:txBody>
          <a:bodyPr/>
          <a:lstStyle/>
          <a:p>
            <a:r>
              <a:rPr lang="en-US" altLang="x-none" sz="2800" dirty="0" smtClean="0"/>
              <a:t>EDA: </a:t>
            </a:r>
            <a:r>
              <a:rPr lang="en-US" altLang="x-none" sz="2800" dirty="0"/>
              <a:t>Categorical Variables</a:t>
            </a:r>
          </a:p>
        </p:txBody>
      </p:sp>
      <p:sp>
        <p:nvSpPr>
          <p:cNvPr id="12290" name="Content Placeholder 2"/>
          <p:cNvSpPr>
            <a:spLocks noGrp="1"/>
          </p:cNvSpPr>
          <p:nvPr>
            <p:ph idx="1"/>
          </p:nvPr>
        </p:nvSpPr>
        <p:spPr>
          <a:xfrm>
            <a:off x="762000" y="1138238"/>
            <a:ext cx="7772400" cy="4459287"/>
          </a:xfrm>
        </p:spPr>
        <p:txBody>
          <a:bodyPr/>
          <a:lstStyle/>
          <a:p>
            <a:r>
              <a:rPr lang="en-US" altLang="x-none" sz="2400" dirty="0"/>
              <a:t>Qualitative </a:t>
            </a:r>
            <a:r>
              <a:rPr lang="en-US" altLang="x-none" sz="2400" dirty="0" smtClean="0"/>
              <a:t>variable</a:t>
            </a:r>
            <a:endParaRPr lang="en-US" altLang="x-none" sz="2400" dirty="0"/>
          </a:p>
          <a:p>
            <a:r>
              <a:rPr lang="en-US" altLang="x-none" sz="2400" dirty="0"/>
              <a:t>Ordinal or nominal</a:t>
            </a:r>
          </a:p>
          <a:p>
            <a:r>
              <a:rPr lang="en-US" altLang="x-none" sz="2400" dirty="0"/>
              <a:t>Common examples: gender, race, disease status, treatment</a:t>
            </a:r>
          </a:p>
          <a:p>
            <a:r>
              <a:rPr lang="en-US" altLang="x-none" sz="2400" dirty="0"/>
              <a:t>Typically described using counts and proportions</a:t>
            </a:r>
          </a:p>
          <a:p>
            <a:pPr lvl="1"/>
            <a:r>
              <a:rPr lang="en-US" altLang="x-none" sz="2000" dirty="0"/>
              <a:t>How many are in each group?</a:t>
            </a:r>
          </a:p>
          <a:p>
            <a:pPr lvl="1"/>
            <a:r>
              <a:rPr lang="en-US" altLang="x-none" sz="2000" dirty="0"/>
              <a:t>What proportion does each group represent in the sample?</a:t>
            </a:r>
          </a:p>
          <a:p>
            <a:r>
              <a:rPr lang="en-US" altLang="x-none" sz="2200" dirty="0"/>
              <a:t>Generally organized into a frequency table (part of </a:t>
            </a:r>
            <a:r>
              <a:rPr lang="en-US" altLang="en-US" sz="2200" dirty="0"/>
              <a:t>“</a:t>
            </a:r>
            <a:r>
              <a:rPr lang="en-US" altLang="x-none" sz="2200" dirty="0"/>
              <a:t>Table 1</a:t>
            </a:r>
            <a:r>
              <a:rPr lang="en-US" altLang="en-US" sz="2200" dirty="0"/>
              <a:t>”</a:t>
            </a:r>
            <a:r>
              <a:rPr lang="en-US" altLang="x-none" sz="2200" dirty="0"/>
              <a:t>)</a:t>
            </a:r>
          </a:p>
          <a:p>
            <a:pPr lvl="1"/>
            <a:endParaRPr lang="en-US" altLang="x-none" dirty="0"/>
          </a:p>
          <a:p>
            <a:pPr>
              <a:buFont typeface="Wingdings" charset="2"/>
              <a:buNone/>
            </a:pPr>
            <a:endParaRPr lang="en-US" altLang="x-non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215900" y="152400"/>
            <a:ext cx="7772400" cy="457200"/>
          </a:xfrm>
        </p:spPr>
        <p:txBody>
          <a:bodyPr/>
          <a:lstStyle/>
          <a:p>
            <a:r>
              <a:rPr lang="en-US" altLang="x-none" sz="2800" dirty="0" smtClean="0"/>
              <a:t>EDA: </a:t>
            </a:r>
            <a:r>
              <a:rPr lang="en-US" altLang="x-none" sz="2800" dirty="0"/>
              <a:t>Categorical Variables</a:t>
            </a:r>
          </a:p>
        </p:txBody>
      </p:sp>
      <p:grpSp>
        <p:nvGrpSpPr>
          <p:cNvPr id="5" name="Group 4"/>
          <p:cNvGrpSpPr/>
          <p:nvPr/>
        </p:nvGrpSpPr>
        <p:grpSpPr>
          <a:xfrm>
            <a:off x="368300" y="772888"/>
            <a:ext cx="8636000" cy="5459823"/>
            <a:chOff x="368300" y="772888"/>
            <a:chExt cx="8636000" cy="5459823"/>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 y="772888"/>
              <a:ext cx="8458200" cy="5459823"/>
            </a:xfrm>
            <a:prstGeom prst="rect">
              <a:avLst/>
            </a:prstGeom>
            <a:solidFill>
              <a:schemeClr val="bg1"/>
            </a:solid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00" y="1763690"/>
              <a:ext cx="8356600" cy="3756858"/>
            </a:xfrm>
            <a:prstGeom prst="rect">
              <a:avLst/>
            </a:prstGeom>
          </p:spPr>
        </p:pic>
        <p:sp>
          <p:nvSpPr>
            <p:cNvPr id="4" name="Rectangle 3"/>
            <p:cNvSpPr/>
            <p:nvPr/>
          </p:nvSpPr>
          <p:spPr bwMode="auto">
            <a:xfrm>
              <a:off x="368300" y="5520548"/>
              <a:ext cx="8636000" cy="712163"/>
            </a:xfrm>
            <a:prstGeom prst="rect">
              <a:avLst/>
            </a:prstGeom>
            <a:solidFill>
              <a:schemeClr val="bg1"/>
            </a:solid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2"/>
                </a:solidFill>
                <a:effectLst/>
                <a:latin typeface="Arial" charset="0"/>
                <a:ea typeface="ＭＳ Ｐゴシック"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erelman School of Medicine Template 2011">
  <a:themeElements>
    <a:clrScheme name="Perelman School of Medicine Template 2011 10">
      <a:dk1>
        <a:srgbClr val="000000"/>
      </a:dk1>
      <a:lt1>
        <a:srgbClr val="FFFFFF"/>
      </a:lt1>
      <a:dk2>
        <a:srgbClr val="800000"/>
      </a:dk2>
      <a:lt2>
        <a:srgbClr val="C0C0C0"/>
      </a:lt2>
      <a:accent1>
        <a:srgbClr val="0099E6"/>
      </a:accent1>
      <a:accent2>
        <a:srgbClr val="F6C700"/>
      </a:accent2>
      <a:accent3>
        <a:srgbClr val="FFFFFF"/>
      </a:accent3>
      <a:accent4>
        <a:srgbClr val="000000"/>
      </a:accent4>
      <a:accent5>
        <a:srgbClr val="AACAF0"/>
      </a:accent5>
      <a:accent6>
        <a:srgbClr val="DFB400"/>
      </a:accent6>
      <a:hlink>
        <a:srgbClr val="003399"/>
      </a:hlink>
      <a:folHlink>
        <a:srgbClr val="6600CC"/>
      </a:folHlink>
    </a:clrScheme>
    <a:fontScheme name="Perelman School of Medicine Template 201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a:ln>
              <a:noFill/>
            </a:ln>
            <a:solidFill>
              <a:schemeClr val="tx2"/>
            </a:solidFill>
            <a:effectLst/>
            <a:latin typeface="Arial" charset="0"/>
            <a:ea typeface="ＭＳ Ｐゴシック"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a:ln>
              <a:noFill/>
            </a:ln>
            <a:solidFill>
              <a:schemeClr val="tx2"/>
            </a:solidFill>
            <a:effectLst/>
            <a:latin typeface="Arial" charset="0"/>
            <a:ea typeface="ＭＳ Ｐゴシック" charset="0"/>
          </a:defRPr>
        </a:defPPr>
      </a:lstStyle>
    </a:lnDef>
  </a:objectDefaults>
  <a:extraClrSchemeLst>
    <a:extraClrScheme>
      <a:clrScheme name="Perelman School of Medicine Template 201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erelman School of Medicine Template 20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erelman School of Medicine Template 201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erelman School of Medicine Template 201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erelman School of Medicine Template 201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erelman School of Medicine Template 201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erelman School of Medicine Template 201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erelman School of Medicine Template 2011 8">
        <a:dk1>
          <a:srgbClr val="4A85FA"/>
        </a:dk1>
        <a:lt1>
          <a:srgbClr val="FFFFFF"/>
        </a:lt1>
        <a:dk2>
          <a:srgbClr val="001D3A"/>
        </a:dk2>
        <a:lt2>
          <a:srgbClr val="003366"/>
        </a:lt2>
        <a:accent1>
          <a:srgbClr val="A66E5A"/>
        </a:accent1>
        <a:accent2>
          <a:srgbClr val="BA003E"/>
        </a:accent2>
        <a:accent3>
          <a:srgbClr val="AAABAE"/>
        </a:accent3>
        <a:accent4>
          <a:srgbClr val="DADADA"/>
        </a:accent4>
        <a:accent5>
          <a:srgbClr val="D0BAB5"/>
        </a:accent5>
        <a:accent6>
          <a:srgbClr val="A80037"/>
        </a:accent6>
        <a:hlink>
          <a:srgbClr val="666633"/>
        </a:hlink>
        <a:folHlink>
          <a:srgbClr val="FEC420"/>
        </a:folHlink>
      </a:clrScheme>
      <a:clrMap bg1="dk2" tx1="lt1" bg2="dk1" tx2="lt2" accent1="accent1" accent2="accent2" accent3="accent3" accent4="accent4" accent5="accent5" accent6="accent6" hlink="hlink" folHlink="folHlink"/>
    </a:extraClrScheme>
    <a:extraClrScheme>
      <a:clrScheme name="Perelman School of Medicine Template 2011 9">
        <a:dk1>
          <a:srgbClr val="000000"/>
        </a:dk1>
        <a:lt1>
          <a:srgbClr val="FFFFFF"/>
        </a:lt1>
        <a:dk2>
          <a:srgbClr val="A20000"/>
        </a:dk2>
        <a:lt2>
          <a:srgbClr val="C0C0C0"/>
        </a:lt2>
        <a:accent1>
          <a:srgbClr val="0099E6"/>
        </a:accent1>
        <a:accent2>
          <a:srgbClr val="F6C700"/>
        </a:accent2>
        <a:accent3>
          <a:srgbClr val="FFFFFF"/>
        </a:accent3>
        <a:accent4>
          <a:srgbClr val="000000"/>
        </a:accent4>
        <a:accent5>
          <a:srgbClr val="AACAF0"/>
        </a:accent5>
        <a:accent6>
          <a:srgbClr val="DFB400"/>
        </a:accent6>
        <a:hlink>
          <a:srgbClr val="003399"/>
        </a:hlink>
        <a:folHlink>
          <a:srgbClr val="6600CC"/>
        </a:folHlink>
      </a:clrScheme>
      <a:clrMap bg1="lt1" tx1="dk1" bg2="lt2" tx2="dk2" accent1="accent1" accent2="accent2" accent3="accent3" accent4="accent4" accent5="accent5" accent6="accent6" hlink="hlink" folHlink="folHlink"/>
    </a:extraClrScheme>
    <a:extraClrScheme>
      <a:clrScheme name="Perelman School of Medicine Template 2011 10">
        <a:dk1>
          <a:srgbClr val="000000"/>
        </a:dk1>
        <a:lt1>
          <a:srgbClr val="FFFFFF"/>
        </a:lt1>
        <a:dk2>
          <a:srgbClr val="800000"/>
        </a:dk2>
        <a:lt2>
          <a:srgbClr val="C0C0C0"/>
        </a:lt2>
        <a:accent1>
          <a:srgbClr val="0099E6"/>
        </a:accent1>
        <a:accent2>
          <a:srgbClr val="F6C700"/>
        </a:accent2>
        <a:accent3>
          <a:srgbClr val="FFFFFF"/>
        </a:accent3>
        <a:accent4>
          <a:srgbClr val="000000"/>
        </a:accent4>
        <a:accent5>
          <a:srgbClr val="AACAF0"/>
        </a:accent5>
        <a:accent6>
          <a:srgbClr val="DFB400"/>
        </a:accent6>
        <a:hlink>
          <a:srgbClr val="003399"/>
        </a:hlink>
        <a:folHlink>
          <a:srgbClr val="66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13629</TotalTime>
  <Pages>32</Pages>
  <Words>2846</Words>
  <Application>Microsoft Macintosh PowerPoint</Application>
  <PresentationFormat>Letter Paper (8.5x11 in)</PresentationFormat>
  <Paragraphs>575</Paragraphs>
  <Slides>54</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5" baseType="lpstr">
      <vt:lpstr>Book Antiqua</vt:lpstr>
      <vt:lpstr>Courier New</vt:lpstr>
      <vt:lpstr>Franklin Gothic Book</vt:lpstr>
      <vt:lpstr>MS PGothic</vt:lpstr>
      <vt:lpstr>ＭＳ Ｐゴシック</vt:lpstr>
      <vt:lpstr>Symbol</vt:lpstr>
      <vt:lpstr>Tahoma</vt:lpstr>
      <vt:lpstr>Wingdings</vt:lpstr>
      <vt:lpstr>Arial</vt:lpstr>
      <vt:lpstr>Perelman School of Medicine Template 2011</vt:lpstr>
      <vt:lpstr>Equation</vt:lpstr>
      <vt:lpstr>Data Science for Biomedical Informatics</vt:lpstr>
      <vt:lpstr>Outline</vt:lpstr>
      <vt:lpstr>How does statistics fit into Data Science?</vt:lpstr>
      <vt:lpstr>PowerPoint Presentation</vt:lpstr>
      <vt:lpstr>PowerPoint Presentation</vt:lpstr>
      <vt:lpstr>Roles of descriptive statistics</vt:lpstr>
      <vt:lpstr>Variable Types</vt:lpstr>
      <vt:lpstr>EDA: Categorical Variables</vt:lpstr>
      <vt:lpstr>EDA: Categorical Variables</vt:lpstr>
      <vt:lpstr>Descriptive Plots: Categorical Variables</vt:lpstr>
      <vt:lpstr>Descriptive Plots: Categorical Variables</vt:lpstr>
      <vt:lpstr>Pie Charts</vt:lpstr>
      <vt:lpstr>Pie Charts vs. Bar Charts</vt:lpstr>
      <vt:lpstr>Two-Way Table</vt:lpstr>
      <vt:lpstr>Two-Way Table</vt:lpstr>
      <vt:lpstr>EDA: Categorical Variables</vt:lpstr>
      <vt:lpstr>Bivariate association for categorical variables</vt:lpstr>
      <vt:lpstr>Measures of association for binary outcomes</vt:lpstr>
      <vt:lpstr>Measures of association for binary outcomes</vt:lpstr>
      <vt:lpstr>Measures of association for binary outcomes</vt:lpstr>
      <vt:lpstr>Measures of association for binary outcomes</vt:lpstr>
      <vt:lpstr>Measures of association for binary outcomes</vt:lpstr>
      <vt:lpstr>Measures of association for binary outcomes</vt:lpstr>
      <vt:lpstr>Pros and cons of measures of association</vt:lpstr>
      <vt:lpstr>EDA: Numerical Variables</vt:lpstr>
      <vt:lpstr>EDA: Numerical Variables</vt:lpstr>
      <vt:lpstr>Numerical Data</vt:lpstr>
      <vt:lpstr>PowerPoint Presentation</vt:lpstr>
      <vt:lpstr>Example: Histogram vs Bar Plot</vt:lpstr>
      <vt:lpstr>PowerPoint Presentation</vt:lpstr>
      <vt:lpstr>PowerPoint Presentation</vt:lpstr>
      <vt:lpstr>Graphical vs. Numerical Summary</vt:lpstr>
      <vt:lpstr>PowerPoint Presentation</vt:lpstr>
      <vt:lpstr>PowerPoint Presentation</vt:lpstr>
      <vt:lpstr>PowerPoint Presentation</vt:lpstr>
      <vt:lpstr>PowerPoint Presentation</vt:lpstr>
      <vt:lpstr>Central Limit Theorem</vt:lpstr>
      <vt:lpstr>Central Limit Theorem</vt:lpstr>
      <vt:lpstr>Sampling Distribution of Mean Cost</vt:lpstr>
      <vt:lpstr>Comparison of Mean and Median</vt:lpstr>
      <vt:lpstr>PowerPoint Presentation</vt:lpstr>
      <vt:lpstr>PowerPoint Presentation</vt:lpstr>
      <vt:lpstr>PowerPoint Presentation</vt:lpstr>
      <vt:lpstr>PowerPoint Presentation</vt:lpstr>
      <vt:lpstr>PowerPoint Presentation</vt:lpstr>
      <vt:lpstr>PowerPoint Presentation</vt:lpstr>
      <vt:lpstr>What if I find an outlier?</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subject>
  <dc:creator>PWheeler</dc:creator>
  <cp:keywords/>
  <dc:description/>
  <cp:lastModifiedBy>Rebecca Hubbard</cp:lastModifiedBy>
  <cp:revision>976</cp:revision>
  <cp:lastPrinted>2016-01-13T18:11:02Z</cp:lastPrinted>
  <dcterms:created xsi:type="dcterms:W3CDTF">2006-02-16T01:55:53Z</dcterms:created>
  <dcterms:modified xsi:type="dcterms:W3CDTF">2018-09-14T16:36:34Z</dcterms:modified>
</cp:coreProperties>
</file>