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816" r:id="rId2"/>
    <p:sldId id="888" r:id="rId3"/>
    <p:sldId id="890" r:id="rId4"/>
    <p:sldId id="950" r:id="rId5"/>
    <p:sldId id="943" r:id="rId6"/>
    <p:sldId id="944" r:id="rId7"/>
    <p:sldId id="945" r:id="rId8"/>
    <p:sldId id="946" r:id="rId9"/>
    <p:sldId id="947" r:id="rId10"/>
    <p:sldId id="948" r:id="rId11"/>
    <p:sldId id="893" r:id="rId12"/>
    <p:sldId id="894" r:id="rId13"/>
    <p:sldId id="895" r:id="rId14"/>
    <p:sldId id="896" r:id="rId15"/>
    <p:sldId id="898" r:id="rId16"/>
    <p:sldId id="899" r:id="rId17"/>
    <p:sldId id="902" r:id="rId18"/>
    <p:sldId id="900" r:id="rId19"/>
    <p:sldId id="901" r:id="rId20"/>
    <p:sldId id="903" r:id="rId21"/>
    <p:sldId id="905" r:id="rId22"/>
    <p:sldId id="949" r:id="rId23"/>
    <p:sldId id="907" r:id="rId24"/>
    <p:sldId id="908" r:id="rId25"/>
    <p:sldId id="909" r:id="rId26"/>
    <p:sldId id="910" r:id="rId27"/>
    <p:sldId id="911" r:id="rId28"/>
    <p:sldId id="912" r:id="rId29"/>
    <p:sldId id="913" r:id="rId30"/>
    <p:sldId id="915" r:id="rId31"/>
    <p:sldId id="916" r:id="rId32"/>
    <p:sldId id="918" r:id="rId33"/>
    <p:sldId id="919" r:id="rId34"/>
    <p:sldId id="920" r:id="rId35"/>
    <p:sldId id="921" r:id="rId36"/>
    <p:sldId id="922" r:id="rId37"/>
    <p:sldId id="924" r:id="rId38"/>
    <p:sldId id="925" r:id="rId39"/>
    <p:sldId id="927" r:id="rId40"/>
    <p:sldId id="928" r:id="rId41"/>
    <p:sldId id="929" r:id="rId42"/>
    <p:sldId id="930" r:id="rId43"/>
    <p:sldId id="931" r:id="rId44"/>
    <p:sldId id="933" r:id="rId45"/>
    <p:sldId id="934" r:id="rId46"/>
    <p:sldId id="951" r:id="rId47"/>
    <p:sldId id="952" r:id="rId48"/>
    <p:sldId id="953" r:id="rId49"/>
    <p:sldId id="938" r:id="rId50"/>
    <p:sldId id="939" r:id="rId51"/>
    <p:sldId id="940" r:id="rId52"/>
    <p:sldId id="941" r:id="rId53"/>
    <p:sldId id="942" r:id="rId54"/>
  </p:sldIdLst>
  <p:sldSz cx="9144000" cy="6858000" type="letter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8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081"/>
    <a:srgbClr val="00274E"/>
    <a:srgbClr val="002448"/>
    <a:srgbClr val="A30A36"/>
    <a:srgbClr val="C0C0C0"/>
    <a:srgbClr val="003264"/>
    <a:srgbClr val="96969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/>
    <p:restoredTop sz="94565"/>
  </p:normalViewPr>
  <p:slideViewPr>
    <p:cSldViewPr snapToGrid="0">
      <p:cViewPr>
        <p:scale>
          <a:sx n="100" d="100"/>
          <a:sy n="100" d="100"/>
        </p:scale>
        <p:origin x="1392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058" y="-84"/>
      </p:cViewPr>
      <p:guideLst>
        <p:guide orient="horz" pos="2948"/>
        <p:guide pos="2222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7325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7325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2BF475-46F5-2A46-85A0-62FD65F8EFA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133725" y="8909050"/>
            <a:ext cx="77946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589" tIns="47079" rIns="92589" bIns="47079">
            <a:spAutoFit/>
          </a:bodyPr>
          <a:lstStyle>
            <a:lvl1pPr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x-none" sz="1200" smtClean="0">
                <a:solidFill>
                  <a:schemeClr val="tx1"/>
                </a:solidFill>
              </a:rPr>
              <a:t>Page </a:t>
            </a:r>
            <a:fld id="{B4054BC8-A5BE-E544-965F-A894959C4BBF}" type="slidenum">
              <a:rPr lang="en-US" altLang="x-none" sz="1200" smtClean="0">
                <a:solidFill>
                  <a:schemeClr val="tx1"/>
                </a:solidFill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x-none" sz="1200" smtClean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1588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000" i="1">
                <a:solidFill>
                  <a:schemeClr val="tx1"/>
                </a:solidFill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9000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831" tIns="0" rIns="18831" bIns="0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BE1B16-2405-0944-A081-0088AD4610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141663" y="8909050"/>
            <a:ext cx="763587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2589" tIns="47079" rIns="92589" bIns="47079">
            <a:spAutoFit/>
          </a:bodyPr>
          <a:lstStyle>
            <a:lvl1pPr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73138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x-none" sz="1200" smtClean="0">
                <a:solidFill>
                  <a:schemeClr val="tx1"/>
                </a:solidFill>
              </a:rPr>
              <a:t>Page </a:t>
            </a:r>
            <a:fld id="{BDE2E0A5-43E9-DE49-9D46-AA296A0B0C0F}" type="slidenum">
              <a:rPr lang="en-US" altLang="x-none" sz="1200" smtClean="0">
                <a:solidFill>
                  <a:schemeClr val="tx1"/>
                </a:solidFill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x-none" sz="1200" smtClean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1438" y="5159375"/>
            <a:ext cx="4349750" cy="3262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76250"/>
            <a:ext cx="5162550" cy="42084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7297" tIns="51787" rIns="97297" bIns="51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4188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71550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57325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44688" algn="l" defTabSz="1030288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654355F-745D-3F44-A280-661959D21301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86848003-5010-5643-B716-E1B172BA1B7B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1580BFE-233B-B94F-8D78-EB75BD316171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63875DA-03E5-6043-940A-7D583B9DB664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5699C02-5BB7-C44D-866C-69B6FCD78CA3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58D9E58C-4E7E-B14D-8294-B69C86A8AADF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7BE9CA4-17DF-1243-94F1-85D6DA65DC4B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18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2D777DC-8003-8C47-AD66-E7B0BA06D5AA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19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1A8A0E9-9B29-7842-8665-029BA01933E8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08023A2-5EB7-9D47-A112-998808CEB63A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792032C-F063-DB4A-A373-2482FCAE2FBE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9DB726F-9036-2449-9BD6-679CE8BF1C7D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23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0195647-B746-9443-A6A9-10752DAE80DE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5883532-0573-184F-8A6D-87F82783EB65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25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2A18EA6-9B72-6F42-AA88-5A08BA306618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26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5120B91-6DD9-464F-A08D-98C60E4DCEE9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27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8713C21F-551E-2648-9943-7719307E9DB3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28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3E86C15-32CA-764A-9BBD-89194CF6F84B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29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A3DFB6E-6435-484E-8FF3-AD703D3085ED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30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4470CD7-C860-8546-9335-D44116F59AA6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31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0966285-913D-ED44-8205-ACE7F44085AB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32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 txBox="1">
            <a:spLocks noGrp="1" noChangeArrowheads="1"/>
          </p:cNvSpPr>
          <p:nvPr/>
        </p:nvSpPr>
        <p:spPr bwMode="auto">
          <a:xfrm>
            <a:off x="3995738" y="8888413"/>
            <a:ext cx="30559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1" tIns="46881" rIns="93761" bIns="46881" anchor="b"/>
          <a:lstStyle>
            <a:lvl1pPr defTabSz="966788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6842AF2-3154-6B4C-8980-6D6A869724DE}" type="slidenum">
              <a:rPr lang="en-US" altLang="x-none" sz="1300">
                <a:ea typeface="MS PGothic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x-none" sz="1300">
              <a:ea typeface="MS PGothic" charset="-128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3538429-9605-044F-93EE-0C5E0F4018B9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33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7E06903-A224-AB46-865A-C051DF7BFC38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34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637F42A-F632-E44E-9BF3-F68CCD09F599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35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DF6519A-ADB9-A340-B813-931E69B25BF5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36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FA9A6FA-D5F5-CE42-98F6-932E491C70D5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38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In order of importance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AED9FB54-BD8B-3F45-834B-ECCCF78843B3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39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g() is link function – usually none (means) or log (odds, hazards)</a:t>
            </a:r>
          </a:p>
          <a:p>
            <a:r>
              <a:rPr lang="en-US" altLang="x-none">
                <a:ea typeface="ＭＳ Ｐゴシック" charset="-128"/>
              </a:rPr>
              <a:t>Beta_0 = intercept</a:t>
            </a:r>
          </a:p>
          <a:p>
            <a:r>
              <a:rPr lang="en-US" altLang="x-none">
                <a:ea typeface="ＭＳ Ｐゴシック" charset="-128"/>
              </a:rPr>
              <a:t>Beta_1 = slope for predictor of interest X</a:t>
            </a:r>
          </a:p>
          <a:p>
            <a:r>
              <a:rPr lang="en-US" altLang="x-none">
                <a:ea typeface="ＭＳ Ｐゴシック" charset="-128"/>
              </a:rPr>
              <a:t>Beta_j = slope for covariate W_j-1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4267F70-A88E-D34E-998C-EC7D609B3D8C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40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61B29F9-C272-E84C-81CB-06185B5A6398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41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5FC70BB0-C420-DA4F-9148-B34EE683BA96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42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3A7DF42-C7E3-524F-8A6D-E70C47DF5E78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43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 noChangeArrowheads="1"/>
          </p:cNvSpPr>
          <p:nvPr/>
        </p:nvSpPr>
        <p:spPr bwMode="auto">
          <a:xfrm>
            <a:off x="3995738" y="8888413"/>
            <a:ext cx="30559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1" tIns="46881" rIns="93761" bIns="46881" anchor="b"/>
          <a:lstStyle>
            <a:lvl1pPr defTabSz="966788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916537E-C370-EF48-98DC-B3ADFA2D2907}" type="slidenum">
              <a:rPr lang="en-US" altLang="x-none" sz="1300">
                <a:ea typeface="MS PGothic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6</a:t>
            </a:fld>
            <a:endParaRPr lang="en-US" altLang="x-none" sz="1300">
              <a:ea typeface="MS PGothic" charset="-128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A27A572B-7CBF-FB4D-9214-0DE6E89F5047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44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3B0D9443-CF70-CF41-8E26-5B13FC0A558E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45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1ABC557-A976-CA41-A287-7D85D36C5DBF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49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CD374811-9950-2A45-83DD-87DA3D91E019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50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6CF16FA-8187-F748-891F-FF81C472E59C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51</a:t>
            </a:fld>
            <a:endParaRPr lang="en-US" altLang="x-none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995738" y="8888413"/>
            <a:ext cx="30559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1" tIns="46881" rIns="93761" bIns="46881" anchor="b"/>
          <a:lstStyle>
            <a:lvl1pPr defTabSz="966788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224495C-2E30-E64C-9DFF-276C74149994}" type="slidenum">
              <a:rPr lang="en-US" altLang="x-none" sz="1300">
                <a:ea typeface="MS PGothic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x-none" sz="1300">
              <a:ea typeface="MS PGothic" charset="-128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995738" y="8888413"/>
            <a:ext cx="30559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1" tIns="46881" rIns="93761" bIns="46881" anchor="b"/>
          <a:lstStyle>
            <a:lvl1pPr defTabSz="966788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22FBE09-90A6-C342-AA60-9BFA348E0F08}" type="slidenum">
              <a:rPr lang="en-US" altLang="x-none" sz="1300">
                <a:ea typeface="MS PGothic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x-none" sz="1300">
              <a:ea typeface="MS PGothic" charset="-128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995738" y="8888413"/>
            <a:ext cx="30559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61" tIns="46881" rIns="93761" bIns="46881" anchor="b"/>
          <a:lstStyle>
            <a:lvl1pPr defTabSz="966788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B1BCDFA7-A9CD-2149-9E57-AFDD52E16206}" type="slidenum">
              <a:rPr lang="en-US" altLang="x-none" sz="1300">
                <a:ea typeface="MS PGothic" charset="-128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x-none" sz="1300">
              <a:ea typeface="MS PGothic" charset="-128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lnSpc>
                <a:spcPct val="87000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42975">
              <a:lnSpc>
                <a:spcPct val="87000"/>
              </a:lnSpc>
              <a:spcBef>
                <a:spcPct val="4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42975" eaLnBrk="0" fontAlgn="base" hangingPunct="0">
              <a:lnSpc>
                <a:spcPct val="87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95A0C76-FE70-D842-8826-18DDD13E2587}" type="slidenum">
              <a:rPr lang="en-US" altLang="x-none" sz="1000"/>
              <a:pPr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x-none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2767013" y="6564313"/>
            <a:ext cx="25130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x-none" altLang="x-none" sz="1900" smtClean="0">
              <a:solidFill>
                <a:schemeClr val="tx1"/>
              </a:solidFill>
            </a:endParaRPr>
          </a:p>
        </p:txBody>
      </p:sp>
      <p:grpSp>
        <p:nvGrpSpPr>
          <p:cNvPr id="5" name="Group 100"/>
          <p:cNvGrpSpPr>
            <a:grpSpLocks/>
          </p:cNvGrpSpPr>
          <p:nvPr userDrawn="1"/>
        </p:nvGrpSpPr>
        <p:grpSpPr bwMode="auto">
          <a:xfrm>
            <a:off x="0" y="0"/>
            <a:ext cx="8734425" cy="6858000"/>
            <a:chOff x="0" y="0"/>
            <a:chExt cx="5502" cy="4320"/>
          </a:xfrm>
        </p:grpSpPr>
        <p:sp>
          <p:nvSpPr>
            <p:cNvPr id="6" name="Line 92"/>
            <p:cNvSpPr>
              <a:spLocks noChangeShapeType="1"/>
            </p:cNvSpPr>
            <p:nvPr userDrawn="1"/>
          </p:nvSpPr>
          <p:spPr bwMode="auto">
            <a:xfrm>
              <a:off x="463" y="1553"/>
              <a:ext cx="4901" cy="0"/>
            </a:xfrm>
            <a:prstGeom prst="line">
              <a:avLst/>
            </a:prstGeom>
            <a:noFill/>
            <a:ln w="25400">
              <a:solidFill>
                <a:srgbClr val="00326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7" descr="blue-gradien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9" descr="PerelmanMedicine_logo_RB_sm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" y="3531"/>
              <a:ext cx="180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5013" y="2508250"/>
            <a:ext cx="7551737" cy="547688"/>
          </a:xfrm>
        </p:spPr>
        <p:txBody>
          <a:bodyPr/>
          <a:lstStyle>
            <a:lvl1pPr marL="228600" indent="0">
              <a:buFont typeface="Wingdings" charset="0"/>
              <a:buNone/>
              <a:defRPr sz="2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5013" y="1890713"/>
            <a:ext cx="7551737" cy="542925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578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90488"/>
            <a:ext cx="2128838" cy="2478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90488"/>
            <a:ext cx="6238875" cy="2478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96350" y="6589713"/>
            <a:ext cx="1428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 anchor="b">
            <a:spAutoFit/>
          </a:bodyPr>
          <a:lstStyle>
            <a:lvl1pPr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6B6639D-3081-E64E-B274-DFF7AB2DA7CA}" type="slidenum">
              <a:rPr lang="en-US" altLang="x-none" sz="1100" b="1" smtClean="0">
                <a:solidFill>
                  <a:srgbClr val="14397F"/>
                </a:solidFill>
                <a:latin typeface="Franklin Gothic Book" charset="0"/>
              </a:rPr>
              <a:pPr algn="r">
                <a:defRPr/>
              </a:pPr>
              <a:t>‹#›</a:t>
            </a:fld>
            <a:endParaRPr lang="en-US" altLang="x-none" sz="1100" b="1" smtClean="0">
              <a:solidFill>
                <a:srgbClr val="14397F"/>
              </a:solidFill>
              <a:latin typeface="Franklin Gothic Book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67013" y="6564313"/>
            <a:ext cx="25130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x-none" altLang="x-none" sz="1900" smtClean="0">
              <a:solidFill>
                <a:schemeClr val="tx1"/>
              </a:solidFill>
            </a:endParaRPr>
          </a:p>
        </p:txBody>
      </p:sp>
      <p:grpSp>
        <p:nvGrpSpPr>
          <p:cNvPr id="8" name="Group 31"/>
          <p:cNvGrpSpPr>
            <a:grpSpLocks/>
          </p:cNvGrpSpPr>
          <p:nvPr userDrawn="1"/>
        </p:nvGrpSpPr>
        <p:grpSpPr bwMode="auto">
          <a:xfrm>
            <a:off x="0" y="673100"/>
            <a:ext cx="9144000" cy="6146800"/>
            <a:chOff x="0" y="424"/>
            <a:chExt cx="5760" cy="3872"/>
          </a:xfrm>
        </p:grpSpPr>
        <p:sp>
          <p:nvSpPr>
            <p:cNvPr id="9" name="Line 9"/>
            <p:cNvSpPr>
              <a:spLocks noChangeShapeType="1"/>
            </p:cNvSpPr>
            <p:nvPr userDrawn="1"/>
          </p:nvSpPr>
          <p:spPr bwMode="auto">
            <a:xfrm>
              <a:off x="0" y="3979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 userDrawn="1"/>
          </p:nvSpPr>
          <p:spPr bwMode="auto">
            <a:xfrm>
              <a:off x="0" y="424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" name="Picture 30" descr="PerelmanMedicine_logo_RB_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4020"/>
              <a:ext cx="96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29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2291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924300"/>
            <a:ext cx="42291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29BE972-A5E6-394D-9061-6DDDB7D37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56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6350" y="6589713"/>
            <a:ext cx="1428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 anchor="b">
            <a:spAutoFit/>
          </a:bodyPr>
          <a:lstStyle>
            <a:lvl1pPr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E15719FF-3C72-8A47-B886-7435EBBC7D9B}" type="slidenum">
              <a:rPr lang="en-US" altLang="x-none" sz="1100" b="1" smtClean="0">
                <a:solidFill>
                  <a:srgbClr val="14397F"/>
                </a:solidFill>
                <a:latin typeface="Franklin Gothic Book" charset="0"/>
              </a:rPr>
              <a:pPr algn="r">
                <a:defRPr/>
              </a:pPr>
              <a:t>‹#›</a:t>
            </a:fld>
            <a:endParaRPr lang="en-US" altLang="x-none" sz="1100" b="1" smtClean="0">
              <a:solidFill>
                <a:srgbClr val="14397F"/>
              </a:solidFill>
              <a:latin typeface="Franklin Gothic Book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767013" y="6564313"/>
            <a:ext cx="25130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x-none" altLang="x-none" sz="1900" smtClean="0">
              <a:solidFill>
                <a:schemeClr val="tx1"/>
              </a:solidFill>
            </a:endParaRPr>
          </a:p>
        </p:txBody>
      </p:sp>
      <p:grpSp>
        <p:nvGrpSpPr>
          <p:cNvPr id="7" name="Group 31"/>
          <p:cNvGrpSpPr>
            <a:grpSpLocks/>
          </p:cNvGrpSpPr>
          <p:nvPr userDrawn="1"/>
        </p:nvGrpSpPr>
        <p:grpSpPr bwMode="auto">
          <a:xfrm>
            <a:off x="0" y="673100"/>
            <a:ext cx="9144000" cy="6146800"/>
            <a:chOff x="0" y="424"/>
            <a:chExt cx="5760" cy="3872"/>
          </a:xfrm>
        </p:grpSpPr>
        <p:sp>
          <p:nvSpPr>
            <p:cNvPr id="8" name="Line 9"/>
            <p:cNvSpPr>
              <a:spLocks noChangeShapeType="1"/>
            </p:cNvSpPr>
            <p:nvPr userDrawn="1"/>
          </p:nvSpPr>
          <p:spPr bwMode="auto">
            <a:xfrm>
              <a:off x="0" y="3979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 userDrawn="1"/>
          </p:nvSpPr>
          <p:spPr bwMode="auto">
            <a:xfrm>
              <a:off x="0" y="424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" name="Picture 30" descr="PerelmanMedicine_logo_RB_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4020"/>
              <a:ext cx="96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29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229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CFC8BB-B166-C044-B5F6-7C7FC5368EC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552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896350" y="6589713"/>
            <a:ext cx="1428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 anchor="b">
            <a:spAutoFit/>
          </a:bodyPr>
          <a:lstStyle>
            <a:lvl1pPr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57C868AC-7015-5449-ADA9-05FC1B256739}" type="slidenum">
              <a:rPr lang="en-US" altLang="x-none" sz="1100" b="1" smtClean="0">
                <a:solidFill>
                  <a:srgbClr val="14397F"/>
                </a:solidFill>
                <a:latin typeface="Franklin Gothic Book" charset="0"/>
              </a:rPr>
              <a:pPr algn="r">
                <a:defRPr/>
              </a:pPr>
              <a:t>‹#›</a:t>
            </a:fld>
            <a:endParaRPr lang="en-US" altLang="x-none" sz="1100" b="1" smtClean="0">
              <a:solidFill>
                <a:srgbClr val="14397F"/>
              </a:solidFill>
              <a:latin typeface="Franklin Gothic Book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67013" y="6564313"/>
            <a:ext cx="25130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x-none" altLang="x-none" sz="1900" smtClean="0">
              <a:solidFill>
                <a:schemeClr val="tx1"/>
              </a:solidFill>
            </a:endParaRPr>
          </a:p>
        </p:txBody>
      </p:sp>
      <p:grpSp>
        <p:nvGrpSpPr>
          <p:cNvPr id="8" name="Group 31"/>
          <p:cNvGrpSpPr>
            <a:grpSpLocks/>
          </p:cNvGrpSpPr>
          <p:nvPr userDrawn="1"/>
        </p:nvGrpSpPr>
        <p:grpSpPr bwMode="auto">
          <a:xfrm>
            <a:off x="0" y="673100"/>
            <a:ext cx="9144000" cy="6146800"/>
            <a:chOff x="0" y="424"/>
            <a:chExt cx="5760" cy="3872"/>
          </a:xfrm>
        </p:grpSpPr>
        <p:sp>
          <p:nvSpPr>
            <p:cNvPr id="9" name="Line 9"/>
            <p:cNvSpPr>
              <a:spLocks noChangeShapeType="1"/>
            </p:cNvSpPr>
            <p:nvPr userDrawn="1"/>
          </p:nvSpPr>
          <p:spPr bwMode="auto">
            <a:xfrm>
              <a:off x="0" y="3979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 userDrawn="1"/>
          </p:nvSpPr>
          <p:spPr bwMode="auto">
            <a:xfrm>
              <a:off x="0" y="424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" name="Picture 30" descr="PerelmanMedicine_logo_RB_t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4020"/>
              <a:ext cx="96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291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2291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924300"/>
            <a:ext cx="42291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2A7EA85-FB81-BA4B-8CE1-2B09CEFE96E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03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50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825500"/>
            <a:ext cx="3836988" cy="174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3" y="825500"/>
            <a:ext cx="3836987" cy="174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0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7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825500"/>
            <a:ext cx="7826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97648" rIns="0" bIns="976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x-none"/>
              <a:t>Level 1</a:t>
            </a:r>
          </a:p>
          <a:p>
            <a:pPr lvl="1"/>
            <a:r>
              <a:rPr lang="en-US" altLang="x-none"/>
              <a:t>Level two</a:t>
            </a:r>
          </a:p>
          <a:p>
            <a:pPr lvl="2"/>
            <a:r>
              <a:rPr lang="en-US" altLang="x-none"/>
              <a:t>Level three</a:t>
            </a:r>
          </a:p>
          <a:p>
            <a:pPr lvl="3"/>
            <a:r>
              <a:rPr lang="en-US" altLang="x-none"/>
              <a:t>Level four</a:t>
            </a:r>
          </a:p>
          <a:p>
            <a:pPr lvl="4"/>
            <a:r>
              <a:rPr lang="en-US" altLang="x-none"/>
              <a:t>Level five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896350" y="6589713"/>
            <a:ext cx="1428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 anchor="b">
            <a:spAutoFit/>
          </a:bodyPr>
          <a:lstStyle>
            <a:lvl1pPr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1700" eaLnBrk="0" hangingPunct="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F7B338B8-84E0-1F47-9727-F64B4CA601AD}" type="slidenum">
              <a:rPr lang="en-US" altLang="x-none" sz="1100" b="1" smtClean="0">
                <a:solidFill>
                  <a:srgbClr val="14397F"/>
                </a:solidFill>
                <a:latin typeface="Franklin Gothic Book" charset="0"/>
              </a:rPr>
              <a:pPr algn="r">
                <a:defRPr/>
              </a:pPr>
              <a:t>‹#›</a:t>
            </a:fld>
            <a:endParaRPr lang="en-US" altLang="x-none" sz="1100" b="1" smtClean="0">
              <a:solidFill>
                <a:srgbClr val="14397F"/>
              </a:solidFill>
              <a:latin typeface="Franklin Gothic Book" charset="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90488"/>
            <a:ext cx="8520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2767013" y="6564313"/>
            <a:ext cx="25130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48" tIns="48825" rIns="97648" bIns="48825">
            <a:spAutoFit/>
          </a:bodyPr>
          <a:lstStyle>
            <a:lvl1pPr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9963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x-none" altLang="x-none" sz="1900" smtClean="0">
              <a:solidFill>
                <a:schemeClr val="tx1"/>
              </a:solidFill>
            </a:endParaRPr>
          </a:p>
        </p:txBody>
      </p:sp>
      <p:grpSp>
        <p:nvGrpSpPr>
          <p:cNvPr id="1030" name="Group 31"/>
          <p:cNvGrpSpPr>
            <a:grpSpLocks/>
          </p:cNvGrpSpPr>
          <p:nvPr userDrawn="1"/>
        </p:nvGrpSpPr>
        <p:grpSpPr bwMode="auto">
          <a:xfrm>
            <a:off x="0" y="673100"/>
            <a:ext cx="9144000" cy="6146800"/>
            <a:chOff x="0" y="424"/>
            <a:chExt cx="5760" cy="3872"/>
          </a:xfrm>
        </p:grpSpPr>
        <p:sp>
          <p:nvSpPr>
            <p:cNvPr id="1031" name="Line 9"/>
            <p:cNvSpPr>
              <a:spLocks noChangeShapeType="1"/>
            </p:cNvSpPr>
            <p:nvPr userDrawn="1"/>
          </p:nvSpPr>
          <p:spPr bwMode="auto">
            <a:xfrm>
              <a:off x="0" y="3979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13"/>
            <p:cNvSpPr>
              <a:spLocks noChangeShapeType="1"/>
            </p:cNvSpPr>
            <p:nvPr userDrawn="1"/>
          </p:nvSpPr>
          <p:spPr bwMode="auto">
            <a:xfrm>
              <a:off x="0" y="424"/>
              <a:ext cx="5760" cy="0"/>
            </a:xfrm>
            <a:prstGeom prst="line">
              <a:avLst/>
            </a:prstGeom>
            <a:noFill/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33" name="Picture 30" descr="PerelmanMedicine_logo_RB_t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4020"/>
              <a:ext cx="96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70" r:id="rId12"/>
    <p:sldLayoutId id="2147483871" r:id="rId13"/>
    <p:sldLayoutId id="2147483872" r:id="rId14"/>
  </p:sldLayoutIdLst>
  <p:hf sldNum="0" hdr="0" ftr="0" dt="0"/>
  <p:txStyles>
    <p:titleStyle>
      <a:lvl1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+mj-lt"/>
          <a:ea typeface="+mj-ea"/>
          <a:cs typeface="ＭＳ Ｐゴシック" charset="0"/>
        </a:defRPr>
      </a:lvl1pPr>
      <a:lvl2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6pPr>
      <a:lvl7pPr marL="9144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7pPr>
      <a:lvl8pPr marL="13716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8pPr>
      <a:lvl9pPr marL="1828800" algn="l" defTabSz="96996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AA2B3E"/>
          </a:solidFill>
          <a:latin typeface="Arial" charset="0"/>
          <a:ea typeface="ＭＳ Ｐゴシック" charset="0"/>
        </a:defRPr>
      </a:lvl9pPr>
    </p:titleStyle>
    <p:bodyStyle>
      <a:lvl1pPr marL="242888" indent="-242888" algn="l" defTabSz="901700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Font typeface="Wingdings" charset="2"/>
        <a:buChar char="w"/>
        <a:defRPr sz="2000" b="1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660400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Char char="•"/>
        <a:defRPr>
          <a:solidFill>
            <a:srgbClr val="000000"/>
          </a:solidFill>
          <a:latin typeface="+mn-lt"/>
          <a:ea typeface="+mn-ea"/>
        </a:defRPr>
      </a:lvl2pPr>
      <a:lvl3pPr marL="1077913" indent="-30321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charset="0"/>
        <a:buChar char="–"/>
        <a:defRPr>
          <a:solidFill>
            <a:srgbClr val="000000"/>
          </a:solidFill>
          <a:latin typeface="+mn-lt"/>
          <a:ea typeface="+mn-ea"/>
        </a:defRPr>
      </a:lvl3pPr>
      <a:lvl4pPr marL="1438275" indent="-246063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○"/>
        <a:defRPr sz="1600">
          <a:solidFill>
            <a:srgbClr val="000000"/>
          </a:solidFill>
          <a:latin typeface="+mn-lt"/>
          <a:ea typeface="+mn-ea"/>
        </a:defRPr>
      </a:lvl4pPr>
      <a:lvl5pPr marL="17954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5pPr>
      <a:lvl6pPr marL="22526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6pPr>
      <a:lvl7pPr marL="27098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7pPr>
      <a:lvl8pPr marL="31670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8pPr>
      <a:lvl9pPr marL="3624263" indent="-242888" algn="l" defTabSz="901700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Franklin Gothic Book" charset="0"/>
        <a:buChar char="–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8.emf"/><Relationship Id="rId14" Type="http://schemas.openxmlformats.org/officeDocument/2006/relationships/oleObject" Target="../embeddings/oleObject25.bin"/><Relationship Id="rId15" Type="http://schemas.openxmlformats.org/officeDocument/2006/relationships/image" Target="../media/image29.emf"/><Relationship Id="rId16" Type="http://schemas.openxmlformats.org/officeDocument/2006/relationships/oleObject" Target="../embeddings/oleObject26.bin"/><Relationship Id="rId17" Type="http://schemas.openxmlformats.org/officeDocument/2006/relationships/image" Target="../media/image30.emf"/><Relationship Id="rId18" Type="http://schemas.openxmlformats.org/officeDocument/2006/relationships/oleObject" Target="../embeddings/oleObject27.bin"/><Relationship Id="rId19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6.emf"/><Relationship Id="rId10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3" Type="http://schemas.openxmlformats.org/officeDocument/2006/relationships/oleObject" Target="../embeddings/oleObject38.bin"/><Relationship Id="rId14" Type="http://schemas.openxmlformats.org/officeDocument/2006/relationships/image" Target="../media/image4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emf"/><Relationship Id="rId10" Type="http://schemas.openxmlformats.org/officeDocument/2006/relationships/oleObject" Target="../embeddings/oleObject3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4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5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35013" y="1763713"/>
            <a:ext cx="7551737" cy="5429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sz="2400" dirty="0" smtClean="0"/>
              <a:t>Data </a:t>
            </a:r>
            <a:r>
              <a:rPr lang="en-US" sz="2400" dirty="0"/>
              <a:t>Science for Biomedical </a:t>
            </a:r>
            <a:r>
              <a:rPr lang="en-US" sz="2400" dirty="0" smtClean="0"/>
              <a:t>Informatics</a:t>
            </a:r>
            <a:endParaRPr lang="en-US" sz="2400" dirty="0" smtClean="0">
              <a:cs typeface="+mj-cs"/>
            </a:endParaRPr>
          </a:p>
        </p:txBody>
      </p:sp>
      <p:sp>
        <p:nvSpPr>
          <p:cNvPr id="819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1813" y="2508250"/>
            <a:ext cx="7551737" cy="504825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000"/>
              <a:t>Introduction to Regression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974725" y="6226175"/>
            <a:ext cx="316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600" b="1" dirty="0" smtClean="0">
                <a:solidFill>
                  <a:schemeClr val="tx1"/>
                </a:solidFill>
              </a:rPr>
              <a:t>September 20, 2018</a:t>
            </a:r>
            <a:endParaRPr lang="en-US" altLang="x-none" sz="1600" b="1" dirty="0">
              <a:solidFill>
                <a:schemeClr val="tx1"/>
              </a:solidFill>
            </a:endParaRP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974725" y="4178300"/>
            <a:ext cx="61372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x-none" sz="1600" b="1">
                <a:solidFill>
                  <a:srgbClr val="004081"/>
                </a:solidFill>
              </a:rPr>
              <a:t>Rebecca Hubbard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x-none" sz="1600" b="1">
                <a:solidFill>
                  <a:srgbClr val="004081"/>
                </a:solidFill>
              </a:rPr>
              <a:t>Associate Professor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x-none" sz="1600" b="1">
                <a:solidFill>
                  <a:srgbClr val="004081"/>
                </a:solidFill>
              </a:rPr>
              <a:t>Department of Biostatistics,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x-none" sz="1600" b="1">
                <a:solidFill>
                  <a:srgbClr val="004081"/>
                </a:solidFill>
              </a:rPr>
              <a:t>  Epidemiology &amp; Informatics</a:t>
            </a:r>
          </a:p>
          <a:p>
            <a:pPr eaLnBrk="1" hangingPunct="1">
              <a:spcBef>
                <a:spcPts val="1175"/>
              </a:spcBef>
            </a:pPr>
            <a:r>
              <a:rPr lang="en-US" altLang="x-none" sz="1600" b="1">
                <a:solidFill>
                  <a:schemeClr val="tx1"/>
                </a:solidFill>
              </a:rPr>
              <a:t>rhubb@upenn.edu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Inference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825500"/>
            <a:ext cx="7826375" cy="4079875"/>
          </a:xfrm>
        </p:spPr>
        <p:txBody>
          <a:bodyPr/>
          <a:lstStyle/>
          <a:p>
            <a:pPr eaLnBrk="1" hangingPunct="1">
              <a:buFont typeface="Wingdings" charset="0"/>
              <a:buChar char="w"/>
              <a:defRPr/>
            </a:pPr>
            <a:r>
              <a:rPr lang="en-US" dirty="0">
                <a:latin typeface="+mj-lt"/>
                <a:ea typeface="MS PGothic" charset="0"/>
              </a:rPr>
              <a:t>About regression model parameters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MS PGothic" charset="0"/>
              </a:rPr>
              <a:t>Hypothesis testing: H</a:t>
            </a:r>
            <a:r>
              <a:rPr lang="en-US" baseline="-25000" dirty="0">
                <a:latin typeface="+mj-lt"/>
                <a:ea typeface="MS PGothic" charset="0"/>
              </a:rPr>
              <a:t>0</a:t>
            </a:r>
            <a:r>
              <a:rPr lang="en-US" dirty="0">
                <a:latin typeface="+mj-lt"/>
                <a:ea typeface="MS PGothic" charset="0"/>
              </a:rPr>
              <a:t>: </a:t>
            </a:r>
            <a:r>
              <a:rPr lang="en-US" dirty="0">
                <a:latin typeface="+mj-lt"/>
                <a:ea typeface="MS PGothic" charset="0"/>
                <a:sym typeface="Symbol" charset="0"/>
              </a:rPr>
              <a:t></a:t>
            </a:r>
            <a:r>
              <a:rPr lang="en-US" baseline="-25000" dirty="0">
                <a:latin typeface="+mj-lt"/>
                <a:ea typeface="MS PGothic" charset="0"/>
                <a:sym typeface="Symbol" charset="0"/>
              </a:rPr>
              <a:t>j</a:t>
            </a:r>
            <a:r>
              <a:rPr lang="en-US" dirty="0">
                <a:latin typeface="+mj-lt"/>
                <a:ea typeface="MS PGothic" charset="0"/>
                <a:sym typeface="Symbol" charset="0"/>
              </a:rPr>
              <a:t>=0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ea typeface="MS PGothic" charset="0"/>
              </a:rPr>
              <a:t>Test Statistic:</a:t>
            </a:r>
          </a:p>
          <a:p>
            <a:pPr lvl="3" eaLnBrk="1" hangingPunct="1">
              <a:defRPr/>
            </a:pPr>
            <a:r>
              <a:rPr lang="en-US" dirty="0">
                <a:latin typeface="+mj-lt"/>
                <a:ea typeface="MS PGothic" charset="0"/>
              </a:rPr>
              <a:t>Large Samples:</a:t>
            </a:r>
          </a:p>
          <a:p>
            <a:pPr lvl="2" eaLnBrk="1" hangingPunct="1">
              <a:defRPr/>
            </a:pPr>
            <a:endParaRPr lang="en-US" dirty="0">
              <a:latin typeface="+mj-lt"/>
              <a:ea typeface="MS PGothic" charset="0"/>
            </a:endParaRPr>
          </a:p>
          <a:p>
            <a:pPr lvl="2" eaLnBrk="1" hangingPunct="1">
              <a:defRPr/>
            </a:pPr>
            <a:endParaRPr lang="en-US" dirty="0">
              <a:latin typeface="+mj-lt"/>
              <a:ea typeface="MS PGothic" charset="0"/>
            </a:endParaRPr>
          </a:p>
          <a:p>
            <a:pPr lvl="3" eaLnBrk="1" hangingPunct="1">
              <a:defRPr/>
            </a:pPr>
            <a:r>
              <a:rPr lang="en-US" dirty="0">
                <a:latin typeface="+mj-lt"/>
                <a:ea typeface="MS PGothic" charset="0"/>
              </a:rPr>
              <a:t>Small Samples: </a:t>
            </a:r>
          </a:p>
          <a:p>
            <a:pPr lvl="1" eaLnBrk="1" hangingPunct="1">
              <a:defRPr/>
            </a:pPr>
            <a:endParaRPr lang="en-US" dirty="0">
              <a:latin typeface="+mj-lt"/>
              <a:ea typeface="MS PGothic" charset="0"/>
            </a:endParaRP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MS PGothic" charset="0"/>
              </a:rPr>
              <a:t>Confidence Intervals: </a:t>
            </a:r>
          </a:p>
          <a:p>
            <a:pPr lvl="1" eaLnBrk="1" hangingPunct="1">
              <a:defRPr/>
            </a:pPr>
            <a:endParaRPr lang="en-US" dirty="0">
              <a:latin typeface="+mj-lt"/>
              <a:ea typeface="MS PGothic" charset="0"/>
            </a:endParaRPr>
          </a:p>
          <a:p>
            <a:pPr lvl="1" eaLnBrk="1" hangingPunct="1"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>
                <a:latin typeface="+mj-lt"/>
                <a:ea typeface="MS PGothic" charset="0"/>
              </a:rPr>
              <a:t>	</a:t>
            </a:r>
          </a:p>
        </p:txBody>
      </p:sp>
      <p:sp>
        <p:nvSpPr>
          <p:cNvPr id="100355" name="Rectangle 4"/>
          <p:cNvSpPr>
            <a:spLocks noChangeArrowheads="1"/>
          </p:cNvSpPr>
          <p:nvPr/>
        </p:nvSpPr>
        <p:spPr bwMode="auto">
          <a:xfrm>
            <a:off x="0" y="-152400"/>
            <a:ext cx="1841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3952875" y="1778000"/>
          <a:ext cx="25495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4" imgW="1536700" imgH="508000" progId="Equation.3">
                  <p:embed/>
                </p:oleObj>
              </mc:Choice>
              <mc:Fallback>
                <p:oleObj name="Equation" r:id="rId4" imgW="15367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778000"/>
                        <a:ext cx="25495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-152400"/>
            <a:ext cx="1841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3959225" y="2705100"/>
          <a:ext cx="23907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6" imgW="1397000" imgH="533400" progId="Equation.3">
                  <p:embed/>
                </p:oleObj>
              </mc:Choice>
              <mc:Fallback>
                <p:oleObj name="Equation" r:id="rId6" imgW="13970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2705100"/>
                        <a:ext cx="23907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Rectangle 8"/>
          <p:cNvSpPr>
            <a:spLocks noChangeArrowheads="1"/>
          </p:cNvSpPr>
          <p:nvPr/>
        </p:nvSpPr>
        <p:spPr bwMode="auto">
          <a:xfrm>
            <a:off x="0" y="-152400"/>
            <a:ext cx="1841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84" name="Object 4"/>
          <p:cNvGraphicFramePr>
            <a:graphicFrameLocks noChangeAspect="1"/>
          </p:cNvGraphicFramePr>
          <p:nvPr/>
        </p:nvGraphicFramePr>
        <p:xfrm>
          <a:off x="2692400" y="4013200"/>
          <a:ext cx="3352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8" imgW="1828800" imgH="266700" progId="Equation.3">
                  <p:embed/>
                </p:oleObj>
              </mc:Choice>
              <mc:Fallback>
                <p:oleObj name="Equation" r:id="rId8" imgW="18288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013200"/>
                        <a:ext cx="3352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51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Interpreting Significant Results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46100" y="957263"/>
            <a:ext cx="8039100" cy="4275243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2400" dirty="0" smtClean="0"/>
              <a:t>If the </a:t>
            </a:r>
            <a:r>
              <a:rPr lang="en-US" altLang="x-none" sz="2400" dirty="0"/>
              <a:t>slope is statistically significantly different from </a:t>
            </a:r>
            <a:r>
              <a:rPr lang="en-US" altLang="x-none" sz="2400" dirty="0" smtClean="0"/>
              <a:t>0:</a:t>
            </a:r>
          </a:p>
          <a:p>
            <a:pPr marL="0" indent="0">
              <a:buNone/>
            </a:pPr>
            <a:endParaRPr lang="en-US" altLang="x-none" sz="2400" dirty="0"/>
          </a:p>
          <a:p>
            <a:r>
              <a:rPr lang="en-US" altLang="x-none" sz="2400" dirty="0"/>
              <a:t>Observed data </a:t>
            </a:r>
            <a:r>
              <a:rPr lang="en-US" altLang="x-none" sz="2400" dirty="0" smtClean="0"/>
              <a:t>are atypical </a:t>
            </a:r>
            <a:r>
              <a:rPr lang="en-US" altLang="x-none" sz="2400" dirty="0"/>
              <a:t>of a setting with no linear association between x and y</a:t>
            </a:r>
          </a:p>
          <a:p>
            <a:r>
              <a:rPr lang="en-US" altLang="x-none" sz="2400" dirty="0"/>
              <a:t>Data </a:t>
            </a:r>
            <a:r>
              <a:rPr lang="en-US" altLang="x-none" sz="2400" dirty="0" smtClean="0"/>
              <a:t>suggest </a:t>
            </a:r>
            <a:r>
              <a:rPr lang="en-US" altLang="x-none" sz="2400" dirty="0"/>
              <a:t>evidence of a trend toward larger (smaller) means in groups having larger values of the predictor</a:t>
            </a:r>
          </a:p>
          <a:p>
            <a:r>
              <a:rPr lang="en-US" altLang="x-none" sz="2400" dirty="0"/>
              <a:t>Estimates of the group means will be reliable if the relationship is truly linear</a:t>
            </a:r>
          </a:p>
          <a:p>
            <a:endParaRPr lang="en-US" altLang="x-non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Interpreting Non-Significant Results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520700" y="893763"/>
            <a:ext cx="7772400" cy="2910767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2400" dirty="0" smtClean="0"/>
              <a:t>If the </a:t>
            </a:r>
            <a:r>
              <a:rPr lang="en-US" altLang="x-none" sz="2400" dirty="0"/>
              <a:t>slope is not statistically different from </a:t>
            </a:r>
            <a:r>
              <a:rPr lang="en-US" altLang="x-none" sz="2400" dirty="0" smtClean="0"/>
              <a:t>0:</a:t>
            </a:r>
          </a:p>
          <a:p>
            <a:pPr marL="0" indent="0">
              <a:buNone/>
            </a:pPr>
            <a:endParaRPr lang="en-US" altLang="x-none" sz="2400" dirty="0"/>
          </a:p>
          <a:p>
            <a:r>
              <a:rPr lang="en-US" altLang="x-none" sz="2200" dirty="0"/>
              <a:t>There may be no association</a:t>
            </a:r>
          </a:p>
          <a:p>
            <a:r>
              <a:rPr lang="en-US" altLang="x-none" sz="2200" dirty="0"/>
              <a:t>There may be an association but the best fitting line has a zero slope (a curvilinear association in the parameter)</a:t>
            </a:r>
          </a:p>
          <a:p>
            <a:r>
              <a:rPr lang="en-US" altLang="x-none" sz="2200" dirty="0"/>
              <a:t>There may be an association but we had insufficient power to detect it (type II 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2032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Assumptions for Linear Regression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9900" y="1020763"/>
            <a:ext cx="7772400" cy="3521190"/>
          </a:xfrm>
        </p:spPr>
        <p:txBody>
          <a:bodyPr/>
          <a:lstStyle/>
          <a:p>
            <a:r>
              <a:rPr lang="en-US" altLang="x-none" sz="2400" b="0" dirty="0"/>
              <a:t>Regression parameter estimates require assumption of </a:t>
            </a:r>
            <a:r>
              <a:rPr lang="en-US" altLang="x-none" sz="2400" dirty="0"/>
              <a:t>linear relationship</a:t>
            </a:r>
            <a:r>
              <a:rPr lang="en-US" altLang="x-none" sz="2400" b="0" dirty="0"/>
              <a:t> between predictor and outcome</a:t>
            </a:r>
            <a:endParaRPr lang="en-US" altLang="x-none" b="0" dirty="0"/>
          </a:p>
          <a:p>
            <a:r>
              <a:rPr lang="en-US" altLang="x-none" sz="2400" b="0" dirty="0"/>
              <a:t>Inference (CI, SEs, P </a:t>
            </a:r>
            <a:r>
              <a:rPr lang="en-US" altLang="x-none" sz="2400" b="0" dirty="0" err="1"/>
              <a:t>vals</a:t>
            </a:r>
            <a:r>
              <a:rPr lang="en-US" altLang="x-none" sz="2400" b="0" dirty="0"/>
              <a:t>) about regression parameter estimates require three additional assumptions</a:t>
            </a:r>
          </a:p>
          <a:p>
            <a:pPr lvl="1"/>
            <a:r>
              <a:rPr lang="en-US" altLang="x-none" sz="2000" b="1" dirty="0" smtClean="0"/>
              <a:t>Independence </a:t>
            </a:r>
            <a:r>
              <a:rPr lang="en-US" altLang="x-none" sz="2000" dirty="0" smtClean="0"/>
              <a:t>among observations (no clustering)</a:t>
            </a:r>
          </a:p>
          <a:p>
            <a:pPr lvl="1"/>
            <a:r>
              <a:rPr lang="en-US" altLang="x-none" sz="2000" b="1" dirty="0" smtClean="0"/>
              <a:t>Normally distributed outcome </a:t>
            </a:r>
            <a:r>
              <a:rPr lang="en-US" altLang="x-none" sz="2000" dirty="0" smtClean="0"/>
              <a:t>(although estimates based on large sample sizes are robust to violation of this assumption)</a:t>
            </a:r>
          </a:p>
          <a:p>
            <a:pPr lvl="1"/>
            <a:r>
              <a:rPr lang="en-US" altLang="x-none" sz="2000" b="1" dirty="0" smtClean="0"/>
              <a:t>Equal </a:t>
            </a:r>
            <a:r>
              <a:rPr lang="en-US" altLang="x-none" sz="2000" b="1" dirty="0"/>
              <a:t>variance </a:t>
            </a:r>
            <a:r>
              <a:rPr lang="en-US" altLang="x-none" sz="2000" dirty="0"/>
              <a:t>in outcome across the range of the predictor</a:t>
            </a:r>
          </a:p>
          <a:p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Cholesterol and Age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95300" y="982663"/>
            <a:ext cx="8039100" cy="5029200"/>
          </a:xfrm>
        </p:spPr>
        <p:txBody>
          <a:bodyPr/>
          <a:lstStyle/>
          <a:p>
            <a:r>
              <a:rPr lang="en-US" altLang="x-none" sz="2400"/>
              <a:t>Scientific Question:</a:t>
            </a:r>
            <a:r>
              <a:rPr lang="en-US" altLang="x-none"/>
              <a:t> </a:t>
            </a:r>
          </a:p>
          <a:p>
            <a:pPr lvl="1"/>
            <a:r>
              <a:rPr lang="en-US" altLang="x-none" sz="2000"/>
              <a:t>Do older individuals have higher cholesterol?</a:t>
            </a:r>
          </a:p>
          <a:p>
            <a:r>
              <a:rPr lang="en-US" altLang="x-none" sz="2400"/>
              <a:t>Statistical Question:</a:t>
            </a:r>
          </a:p>
          <a:p>
            <a:pPr lvl="1"/>
            <a:r>
              <a:rPr lang="en-US" altLang="x-none" sz="2000"/>
              <a:t>Is there a linear association between mean cholesterol and age?</a:t>
            </a:r>
          </a:p>
          <a:p>
            <a:pPr lvl="1"/>
            <a:r>
              <a:rPr lang="en-US" altLang="x-none" sz="2000"/>
              <a:t>Acknowledges the variability of the response</a:t>
            </a:r>
          </a:p>
          <a:p>
            <a:pPr lvl="1"/>
            <a:r>
              <a:rPr lang="en-US" altLang="x-none" sz="2000"/>
              <a:t>Acknowledges uncertainty of cause and effect (differences could be related to calendar year of birth instead of age)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52400" y="1651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Regression Model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r>
              <a:rPr lang="en-US" altLang="x-none" sz="2400"/>
              <a:t>Answer the statistical question by assessing the linear trend in mean cholesterol by age</a:t>
            </a:r>
          </a:p>
          <a:p>
            <a:r>
              <a:rPr lang="en-US" altLang="x-none" sz="2400"/>
              <a:t>Estimate best fitting line to the relationship between mean cholesterol and age</a:t>
            </a:r>
          </a:p>
          <a:p>
            <a:endParaRPr lang="en-US" altLang="x-none" sz="2400"/>
          </a:p>
          <a:p>
            <a:endParaRPr lang="en-US" altLang="x-none" sz="2400"/>
          </a:p>
          <a:p>
            <a:r>
              <a:rPr lang="en-US" altLang="x-none" sz="2400"/>
              <a:t>An association exists if the slope (    ) is nonzero</a:t>
            </a:r>
          </a:p>
          <a:p>
            <a:pPr lvl="1"/>
            <a:r>
              <a:rPr lang="en-US" altLang="x-none" sz="2000"/>
              <a:t>In that case, the average cholesterol varies with age</a:t>
            </a:r>
          </a:p>
          <a:p>
            <a:endParaRPr lang="en-US" altLang="x-none" sz="2400"/>
          </a:p>
        </p:txBody>
      </p:sp>
      <p:graphicFrame>
        <p:nvGraphicFramePr>
          <p:cNvPr id="34819" name="Object 5"/>
          <p:cNvGraphicFramePr>
            <a:graphicFrameLocks/>
          </p:cNvGraphicFramePr>
          <p:nvPr/>
        </p:nvGraphicFramePr>
        <p:xfrm>
          <a:off x="2468563" y="2998788"/>
          <a:ext cx="42973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4" imgW="2692400" imgH="368300" progId="Equation.3">
                  <p:embed/>
                </p:oleObj>
              </mc:Choice>
              <mc:Fallback>
                <p:oleObj name="Equation" r:id="rId4" imgW="26924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998788"/>
                        <a:ext cx="42973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8"/>
          <p:cNvGraphicFramePr>
            <a:graphicFrameLocks noChangeAspect="1"/>
          </p:cNvGraphicFramePr>
          <p:nvPr/>
        </p:nvGraphicFramePr>
        <p:xfrm>
          <a:off x="6022975" y="3781425"/>
          <a:ext cx="3032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6" imgW="241300" imgH="368300" progId="Equation.3">
                  <p:embed/>
                </p:oleObj>
              </mc:Choice>
              <mc:Fallback>
                <p:oleObj name="Equation" r:id="rId6" imgW="2413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781425"/>
                        <a:ext cx="3032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2413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Scatterplot</a:t>
            </a:r>
          </a:p>
        </p:txBody>
      </p:sp>
      <p:pic>
        <p:nvPicPr>
          <p:cNvPr id="36866" name="Picture 5" descr="epid600_linreg_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000"/>
            <a:ext cx="62992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77800" y="1143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850900"/>
            <a:ext cx="77724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dirty="0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&gt; summary(lm(</a:t>
            </a:r>
            <a:r>
              <a:rPr lang="en-US" altLang="x-none" sz="1400" dirty="0" err="1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chol</a:t>
            </a:r>
            <a:r>
              <a:rPr lang="en-US" altLang="x-none" sz="1400" dirty="0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 ~ age, data = data))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endParaRPr lang="en-US" altLang="x-none" sz="1400" b="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Call: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lm(formula = </a:t>
            </a: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chol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~ age, data = data)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endParaRPr lang="en-US" altLang="x-none" sz="1400" b="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Residuals: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   Min      1Q  Median      3Q     Max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-60.453 -14.643  -0.022  14.659  58.995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endParaRPr lang="en-US" altLang="x-none" sz="1400" b="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Coefficients: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            Estimate Std. Error t value </a:t>
            </a: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Pr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(&gt;|t|)   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(Intercept) 166.90168    4.26488  39.134  &lt; 2e-16 ***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age           0.31033    0.07524   4.125 4.52e-05 ***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---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Signif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. codes:  0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***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0.001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**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0.01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0.05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.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0.1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1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endParaRPr lang="en-US" altLang="x-none" sz="1400" b="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Residual standard error: 21.69 on 398 degrees of freedom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Multiple R-squared:  0.04099,	Adjusted R-squared:  0.03858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F-statistic: 17.01 on 1 and 398 DF,  p-value: 4.522e-05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Interpretation of Intercept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762000" y="969963"/>
            <a:ext cx="7772400" cy="5439664"/>
          </a:xfrm>
        </p:spPr>
        <p:txBody>
          <a:bodyPr/>
          <a:lstStyle/>
          <a:p>
            <a:endParaRPr lang="en-US" altLang="x-none" sz="2400" dirty="0"/>
          </a:p>
          <a:p>
            <a:r>
              <a:rPr lang="en-US" altLang="x-none" sz="2400" dirty="0"/>
              <a:t>Estimated mean cholesterol for an individual of age 0 is 166.9 mg/dl</a:t>
            </a:r>
          </a:p>
          <a:p>
            <a:pPr lvl="1"/>
            <a:r>
              <a:rPr lang="en-US" altLang="x-none" sz="2000" dirty="0"/>
              <a:t>Age 0 is well outside the range of data in our sample (extrapolation)</a:t>
            </a:r>
          </a:p>
          <a:p>
            <a:pPr lvl="1"/>
            <a:r>
              <a:rPr lang="en-US" altLang="x-none" sz="2000" dirty="0"/>
              <a:t>Additionally, Age = 0 is difficult to interpret/meaningless</a:t>
            </a:r>
          </a:p>
          <a:p>
            <a:pPr>
              <a:spcBef>
                <a:spcPct val="0"/>
              </a:spcBef>
            </a:pPr>
            <a:r>
              <a:rPr lang="en-US" altLang="x-none" sz="2400" dirty="0" smtClean="0"/>
              <a:t>In </a:t>
            </a:r>
            <a:r>
              <a:rPr lang="en-US" altLang="x-none" sz="2400" dirty="0"/>
              <a:t>this problem, the intercept is just a mathematical construct but does not have a meaningful scientific interpretation</a:t>
            </a:r>
          </a:p>
          <a:p>
            <a:pPr>
              <a:spcBef>
                <a:spcPct val="0"/>
              </a:spcBef>
            </a:pPr>
            <a:r>
              <a:rPr lang="en-US" altLang="x-none" sz="2400" dirty="0" smtClean="0"/>
              <a:t>This can be avoided by </a:t>
            </a:r>
            <a:r>
              <a:rPr lang="en-US" altLang="x-none" sz="2400" i="1" dirty="0" smtClean="0"/>
              <a:t>centering</a:t>
            </a:r>
            <a:r>
              <a:rPr lang="en-US" altLang="x-none" sz="2400" dirty="0" smtClean="0"/>
              <a:t> the predictor (subtracting off the mean)</a:t>
            </a:r>
          </a:p>
          <a:p>
            <a:pPr>
              <a:spcBef>
                <a:spcPct val="0"/>
              </a:spcBef>
            </a:pPr>
            <a:r>
              <a:rPr lang="en-US" altLang="x-none" sz="2400" dirty="0" smtClean="0"/>
              <a:t>Not </a:t>
            </a:r>
            <a:r>
              <a:rPr lang="en-US" altLang="x-none" sz="2400" dirty="0"/>
              <a:t>much interpretation or inference is focused on the </a:t>
            </a:r>
            <a:r>
              <a:rPr lang="en-US" altLang="x-none" sz="2400" dirty="0" smtClean="0"/>
              <a:t>intercept since it does not tell us about linear association</a:t>
            </a:r>
            <a:endParaRPr lang="en-US" altLang="x-none" sz="2400" dirty="0"/>
          </a:p>
        </p:txBody>
      </p:sp>
      <p:graphicFrame>
        <p:nvGraphicFramePr>
          <p:cNvPr id="40963" name="Object 5"/>
          <p:cNvGraphicFramePr>
            <a:graphicFrameLocks/>
          </p:cNvGraphicFramePr>
          <p:nvPr/>
        </p:nvGraphicFramePr>
        <p:xfrm>
          <a:off x="1827213" y="1000125"/>
          <a:ext cx="5451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4" imgW="3416300" imgH="292100" progId="Equation.3">
                  <p:embed/>
                </p:oleObj>
              </mc:Choice>
              <mc:Fallback>
                <p:oleObj name="Equation" r:id="rId4" imgW="34163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000125"/>
                        <a:ext cx="5451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016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Interpretation of Slope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endParaRPr lang="en-US" altLang="x-none" sz="2400"/>
          </a:p>
          <a:p>
            <a:endParaRPr lang="en-US" altLang="x-none" sz="2400"/>
          </a:p>
          <a:p>
            <a:r>
              <a:rPr lang="en-US" altLang="x-none" sz="2400"/>
              <a:t>Mean cholesterol is estimated to be 0.31 mg/dl higher for each additional year of age</a:t>
            </a:r>
          </a:p>
          <a:p>
            <a:pPr lvl="1"/>
            <a:r>
              <a:rPr lang="en-US" altLang="x-none" sz="2000"/>
              <a:t>For a 5 year age difference: 5x0.31 = 1.55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For a 10 year age difference: 10x0.31 = 3.1</a:t>
            </a:r>
          </a:p>
          <a:p>
            <a:pPr lvl="1">
              <a:spcBef>
                <a:spcPct val="0"/>
              </a:spcBef>
            </a:pPr>
            <a:endParaRPr lang="en-US" altLang="x-none" sz="2000"/>
          </a:p>
          <a:p>
            <a:pPr>
              <a:spcBef>
                <a:spcPct val="0"/>
              </a:spcBef>
            </a:pPr>
            <a:r>
              <a:rPr lang="en-US" altLang="x-none" sz="2400"/>
              <a:t>Note: We express this as a difference between individuals of differing ages rather than a change in mean cholesterol associated with aging since we did not conduct a longitudinal study</a:t>
            </a:r>
          </a:p>
        </p:txBody>
      </p:sp>
      <p:graphicFrame>
        <p:nvGraphicFramePr>
          <p:cNvPr id="43011" name="Object 5"/>
          <p:cNvGraphicFramePr>
            <a:graphicFrameLocks/>
          </p:cNvGraphicFramePr>
          <p:nvPr/>
        </p:nvGraphicFramePr>
        <p:xfrm>
          <a:off x="1662113" y="1025525"/>
          <a:ext cx="5451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4" imgW="3416300" imgH="292100" progId="Equation.3">
                  <p:embed/>
                </p:oleObj>
              </mc:Choice>
              <mc:Fallback>
                <p:oleObj name="Equation" r:id="rId4" imgW="34163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025525"/>
                        <a:ext cx="54514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52400" y="101600"/>
            <a:ext cx="7772400" cy="457200"/>
          </a:xfrm>
        </p:spPr>
        <p:txBody>
          <a:bodyPr/>
          <a:lstStyle/>
          <a:p>
            <a:r>
              <a:rPr lang="en-US" altLang="x-none" sz="2800"/>
              <a:t>Outline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762000" y="1301750"/>
            <a:ext cx="7772400" cy="5011738"/>
          </a:xfrm>
        </p:spPr>
        <p:txBody>
          <a:bodyPr/>
          <a:lstStyle/>
          <a:p>
            <a:r>
              <a:rPr lang="en-US" altLang="x-none" sz="2800"/>
              <a:t>Simple linear regression</a:t>
            </a:r>
          </a:p>
          <a:p>
            <a:r>
              <a:rPr lang="en-US" altLang="x-none" sz="2800"/>
              <a:t>Simple logistic regression</a:t>
            </a:r>
          </a:p>
          <a:p>
            <a:r>
              <a:rPr lang="en-US" altLang="x-none" sz="2800"/>
              <a:t>Adjustment for covariates</a:t>
            </a:r>
          </a:p>
          <a:p>
            <a:pPr lvl="1"/>
            <a:r>
              <a:rPr lang="en-US" altLang="x-none" sz="2400"/>
              <a:t>Confounding, effect modification</a:t>
            </a:r>
          </a:p>
          <a:p>
            <a:pPr lvl="1"/>
            <a:r>
              <a:rPr lang="en-US" altLang="x-none" sz="2400"/>
              <a:t>Multiple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905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 smtClean="0">
                <a:cs typeface="Courier"/>
              </a:rPr>
              <a:t>The mean serum total cholesterol is significantly higher in older individuals (p &lt; 0.001). For each additional year of age, we estimate that the mean total cholesterol differs by approximately 0.31 mg/dl (95% CI: 0.16, 0.46). 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endParaRPr lang="en-US" sz="2400" dirty="0">
              <a:cs typeface="Courier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endParaRPr lang="en-US" sz="2400" dirty="0" smtClean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r>
              <a:rPr lang="en-US" sz="2400" dirty="0" smtClean="0">
                <a:cs typeface="Courier"/>
              </a:rPr>
              <a:t>Include estimates and confidence intervals</a:t>
            </a: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r>
              <a:rPr lang="en-US" sz="2400" dirty="0" smtClean="0">
                <a:cs typeface="Courier"/>
              </a:rPr>
              <a:t>Include units</a:t>
            </a: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r>
              <a:rPr lang="en-US" sz="2400" dirty="0" smtClean="0">
                <a:cs typeface="Courier"/>
              </a:rPr>
              <a:t>If a statement is made about significance, provide p-value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51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Simple Logistic Regression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/>
              <a:t>Many variables can only take on two values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Vital status (dead vs. alive)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Sex (male vs. female) </a:t>
            </a:r>
          </a:p>
          <a:p>
            <a:pPr>
              <a:spcBef>
                <a:spcPct val="0"/>
              </a:spcBef>
            </a:pPr>
            <a:r>
              <a:rPr lang="en-US" altLang="x-none" sz="2400"/>
              <a:t>Sometimes we dichotomize variables for scientific reasons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Blood pressure less than 160 mmHg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Serum glucose less than 120 mg/dl</a:t>
            </a:r>
          </a:p>
          <a:p>
            <a:pPr>
              <a:spcBef>
                <a:spcPct val="0"/>
              </a:spcBef>
            </a:pPr>
            <a:r>
              <a:rPr lang="en-US" altLang="x-none" sz="2400"/>
              <a:t>Logistic regression can be used to estimate association between a binary outcome variable and a continuous predictor </a:t>
            </a:r>
          </a:p>
          <a:p>
            <a:pPr>
              <a:spcBef>
                <a:spcPct val="0"/>
              </a:spcBef>
            </a:pP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/>
              <a:t>Binary outcome and continuous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825500"/>
            <a:ext cx="7826375" cy="52451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/>
              <a:t>Objective</a:t>
            </a:r>
            <a:r>
              <a:rPr lang="en-US" sz="2400" b="0" dirty="0" smtClean="0"/>
              <a:t>: Estimate association between binary outcome and continuous exposure</a:t>
            </a:r>
          </a:p>
          <a:p>
            <a:pPr>
              <a:buFont typeface="Wingdings" charset="0"/>
              <a:buChar char="w"/>
              <a:defRPr/>
            </a:pPr>
            <a:endParaRPr lang="en-US" sz="2400" b="0" dirty="0" smtClean="0"/>
          </a:p>
          <a:p>
            <a:pPr>
              <a:buFont typeface="Wingdings" charset="0"/>
              <a:buChar char="w"/>
              <a:defRPr/>
            </a:pPr>
            <a:r>
              <a:rPr lang="en-US" sz="2400" b="0" i="1" dirty="0" smtClean="0"/>
              <a:t>Y</a:t>
            </a:r>
            <a:r>
              <a:rPr lang="en-US" sz="2400" b="0" i="1" baseline="-25000" dirty="0" smtClean="0"/>
              <a:t>i</a:t>
            </a:r>
            <a:r>
              <a:rPr lang="en-US" sz="2400" b="0" i="1" dirty="0" smtClean="0"/>
              <a:t> </a:t>
            </a:r>
            <a:r>
              <a:rPr lang="en-US" sz="2400" b="0" dirty="0"/>
              <a:t>= binary response</a:t>
            </a:r>
            <a:br>
              <a:rPr lang="en-US" sz="2400" b="0" dirty="0"/>
            </a:br>
            <a:r>
              <a:rPr lang="en-US" sz="2400" b="0" i="1" dirty="0"/>
              <a:t>X</a:t>
            </a:r>
            <a:r>
              <a:rPr lang="en-US" sz="2400" b="0" i="1" baseline="-25000" dirty="0"/>
              <a:t>i</a:t>
            </a:r>
            <a:r>
              <a:rPr lang="en-US" sz="2400" b="0" dirty="0"/>
              <a:t> = continuous exposure</a:t>
            </a:r>
            <a:br>
              <a:rPr lang="en-US" sz="2400" b="0" dirty="0"/>
            </a:br>
            <a:r>
              <a:rPr lang="en-US" sz="2400" b="0" i="1" dirty="0"/>
              <a:t>p</a:t>
            </a:r>
            <a:r>
              <a:rPr lang="en-US" sz="2400" b="0" i="1" baseline="-25000" dirty="0"/>
              <a:t>i</a:t>
            </a:r>
            <a:r>
              <a:rPr lang="en-US" sz="2400" b="0" dirty="0"/>
              <a:t> = E(</a:t>
            </a:r>
            <a:r>
              <a:rPr lang="en-US" sz="2400" b="0" i="1" dirty="0" err="1"/>
              <a:t>Y</a:t>
            </a:r>
            <a:r>
              <a:rPr lang="en-US" sz="2400" b="0" i="1" baseline="-25000" dirty="0" err="1"/>
              <a:t>i</a:t>
            </a:r>
            <a:r>
              <a:rPr lang="en-US" sz="2400" b="0" i="1" dirty="0" err="1"/>
              <a:t>|X</a:t>
            </a:r>
            <a:r>
              <a:rPr lang="en-US" sz="2400" b="0" i="1" baseline="-25000" dirty="0" err="1"/>
              <a:t>i</a:t>
            </a:r>
            <a:r>
              <a:rPr lang="en-US" sz="2400" b="0" dirty="0"/>
              <a:t>) = P(</a:t>
            </a:r>
            <a:r>
              <a:rPr lang="en-US" sz="2400" b="0" i="1" dirty="0"/>
              <a:t>Y</a:t>
            </a:r>
            <a:r>
              <a:rPr lang="en-US" sz="2400" b="0" i="1" baseline="-25000" dirty="0"/>
              <a:t>i</a:t>
            </a:r>
            <a:r>
              <a:rPr lang="en-US" sz="2400" b="0" baseline="-25000" dirty="0"/>
              <a:t> </a:t>
            </a:r>
            <a:r>
              <a:rPr lang="en-US" sz="2400" b="0" dirty="0"/>
              <a:t>= 1|</a:t>
            </a:r>
            <a:r>
              <a:rPr lang="en-US" sz="2400" b="0" i="1" dirty="0"/>
              <a:t>X</a:t>
            </a:r>
            <a:r>
              <a:rPr lang="en-US" sz="2400" b="0" i="1" baseline="-25000" dirty="0"/>
              <a:t>i</a:t>
            </a:r>
            <a:r>
              <a:rPr lang="en-US" sz="2400" b="0" dirty="0"/>
              <a:t>) </a:t>
            </a:r>
          </a:p>
          <a:p>
            <a:pPr marL="228600" indent="0">
              <a:buFont typeface="Wingdings" charset="0"/>
              <a:buNone/>
              <a:defRPr/>
            </a:pPr>
            <a:r>
              <a:rPr lang="en-US" sz="2400" b="0" i="1" dirty="0" smtClean="0"/>
              <a:t>p</a:t>
            </a:r>
            <a:r>
              <a:rPr lang="en-US" sz="2400" b="0" i="1" baseline="-25000" dirty="0" smtClean="0"/>
              <a:t>i</a:t>
            </a:r>
            <a:r>
              <a:rPr lang="en-US" sz="2400" b="0" dirty="0" smtClean="0"/>
              <a:t>/(1-</a:t>
            </a:r>
            <a:r>
              <a:rPr lang="en-US" sz="2400" b="0" i="1" dirty="0" smtClean="0"/>
              <a:t>p</a:t>
            </a:r>
            <a:r>
              <a:rPr lang="en-US" sz="2400" b="0" i="1" baseline="-25000" dirty="0" smtClean="0"/>
              <a:t>i</a:t>
            </a:r>
            <a:r>
              <a:rPr lang="en-US" sz="2400" b="0" dirty="0" smtClean="0"/>
              <a:t>) = odds(</a:t>
            </a:r>
            <a:r>
              <a:rPr lang="en-US" sz="2400" b="0" i="1" dirty="0"/>
              <a:t>Y</a:t>
            </a:r>
            <a:r>
              <a:rPr lang="en-US" sz="2400" b="0" i="1" baseline="-25000" dirty="0"/>
              <a:t>i</a:t>
            </a:r>
            <a:r>
              <a:rPr lang="en-US" sz="2400" b="0" baseline="-25000" dirty="0"/>
              <a:t> </a:t>
            </a:r>
            <a:r>
              <a:rPr lang="en-US" sz="2400" b="0" dirty="0"/>
              <a:t>= 1|</a:t>
            </a:r>
            <a:r>
              <a:rPr lang="en-US" sz="2400" b="0" i="1" dirty="0"/>
              <a:t>X</a:t>
            </a:r>
            <a:r>
              <a:rPr lang="en-US" sz="2400" b="0" i="1" baseline="-25000" dirty="0"/>
              <a:t>i</a:t>
            </a:r>
            <a:r>
              <a:rPr lang="en-US" sz="2400" b="0" dirty="0"/>
              <a:t>) </a:t>
            </a:r>
            <a:endParaRPr lang="en-US" sz="2400" b="0" dirty="0" smtClean="0"/>
          </a:p>
          <a:p>
            <a:pPr>
              <a:buFont typeface="Wingdings" charset="0"/>
              <a:buChar char="w"/>
              <a:defRPr/>
            </a:pPr>
            <a:r>
              <a:rPr lang="en-US" sz="2400" b="0" dirty="0" smtClean="0"/>
              <a:t>Logistic regression model describes relationship between </a:t>
            </a:r>
            <a:r>
              <a:rPr lang="en-US" sz="2400" b="0" i="1" dirty="0" smtClean="0"/>
              <a:t>X</a:t>
            </a:r>
            <a:r>
              <a:rPr lang="en-US" sz="2400" b="0" i="1" baseline="-25000" dirty="0" smtClean="0"/>
              <a:t>i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and log(odds(</a:t>
            </a:r>
            <a:r>
              <a:rPr lang="en-US" sz="2400" b="0" i="1" dirty="0" smtClean="0"/>
              <a:t>Y</a:t>
            </a:r>
            <a:r>
              <a:rPr lang="en-US" sz="2400" b="0" i="1" baseline="-25000" dirty="0" smtClean="0"/>
              <a:t>i</a:t>
            </a:r>
            <a:r>
              <a:rPr lang="en-US" sz="2400" b="0" dirty="0" smtClean="0"/>
              <a:t>)</a:t>
            </a:r>
          </a:p>
          <a:p>
            <a:pPr marL="0" indent="0">
              <a:spcBef>
                <a:spcPts val="1600"/>
              </a:spcBef>
              <a:buFont typeface="Wingdings" charset="0"/>
              <a:buNone/>
              <a:defRPr/>
            </a:pPr>
            <a:endParaRPr lang="en-US" sz="2400" b="0" dirty="0" smtClean="0"/>
          </a:p>
          <a:p>
            <a:pPr>
              <a:buFont typeface="Wingdings" charset="0"/>
              <a:buChar char="w"/>
              <a:defRPr/>
            </a:pPr>
            <a:r>
              <a:rPr lang="en-US" sz="2400" b="0" dirty="0" smtClean="0"/>
              <a:t>Each one unit increase in X associated with a </a:t>
            </a:r>
            <a:r>
              <a:rPr lang="en-US" sz="2400" b="0" i="1" dirty="0" smtClean="0">
                <a:latin typeface="Symbol" charset="2"/>
                <a:cs typeface="Symbol" charset="2"/>
              </a:rPr>
              <a:t>b</a:t>
            </a:r>
            <a:r>
              <a:rPr lang="en-US" sz="2400" b="0" baseline="-25000" dirty="0" smtClean="0"/>
              <a:t>1</a:t>
            </a:r>
            <a:r>
              <a:rPr lang="en-US" sz="2400" b="0" dirty="0" smtClean="0"/>
              <a:t> unit increase in the log odds of Y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152650" y="4573588"/>
          <a:ext cx="42814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2781300" imgH="368300" progId="Equation.3">
                  <p:embed/>
                </p:oleObj>
              </mc:Choice>
              <mc:Fallback>
                <p:oleObj name="Equation" r:id="rId3" imgW="27813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573588"/>
                        <a:ext cx="42814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52400" y="165100"/>
            <a:ext cx="7772400" cy="457200"/>
          </a:xfrm>
        </p:spPr>
        <p:txBody>
          <a:bodyPr/>
          <a:lstStyle/>
          <a:p>
            <a:r>
              <a:rPr lang="en-US" altLang="x-none" sz="2800"/>
              <a:t>Interpretation as 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r>
              <a:rPr lang="en-US" sz="2400" b="0" dirty="0" err="1" smtClean="0">
                <a:cs typeface="Courier"/>
              </a:rPr>
              <a:t>Exponentiating</a:t>
            </a:r>
            <a:r>
              <a:rPr lang="en-US" sz="2400" b="0" dirty="0" smtClean="0">
                <a:cs typeface="Courier"/>
              </a:rPr>
              <a:t> both sides of the regression equation gives</a:t>
            </a: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endParaRPr lang="en-US" sz="2400" b="0" dirty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endParaRPr lang="en-US" sz="2400" b="0" dirty="0" smtClean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endParaRPr lang="en-US" sz="2400" b="0" dirty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endParaRPr lang="en-US" sz="2400" b="0" dirty="0" smtClean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endParaRPr lang="en-US" sz="2400" b="0" dirty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endParaRPr lang="en-US" sz="2400" b="0" dirty="0" smtClean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endParaRPr lang="en-US" sz="2400" b="0" dirty="0">
              <a:cs typeface="Courier"/>
            </a:endParaRPr>
          </a:p>
          <a:p>
            <a:pPr>
              <a:spcBef>
                <a:spcPts val="0"/>
              </a:spcBef>
              <a:buFont typeface="Wingdings" charset="0"/>
              <a:buChar char="w"/>
              <a:defRPr/>
            </a:pPr>
            <a:r>
              <a:rPr lang="en-US" sz="2400" b="0" dirty="0" smtClean="0">
                <a:cs typeface="Courier"/>
              </a:rPr>
              <a:t>In other words,       gives the ratio of the odds of Y = 1 for an individual with X = k+1 compared to an individual with X = k (i.e. the </a:t>
            </a:r>
            <a:r>
              <a:rPr lang="en-US" sz="2400" dirty="0" smtClean="0">
                <a:cs typeface="Courier"/>
              </a:rPr>
              <a:t>odds ratio</a:t>
            </a:r>
            <a:r>
              <a:rPr lang="en-US" sz="2400" b="0" dirty="0" smtClean="0">
                <a:cs typeface="Courier"/>
              </a:rPr>
              <a:t>)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endParaRPr lang="en-US" dirty="0" smtClean="0">
              <a:cs typeface="Courier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>
                <a:cs typeface="Courier"/>
              </a:rPr>
              <a:t>	</a:t>
            </a:r>
            <a:endParaRPr lang="en-US" dirty="0" smtClean="0">
              <a:cs typeface="Courier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>
                <a:cs typeface="Courier"/>
              </a:rPr>
              <a:t>	</a:t>
            </a:r>
            <a:endParaRPr lang="en-US" dirty="0" smtClean="0">
              <a:cs typeface="Courier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endParaRPr lang="en-US" dirty="0">
              <a:cs typeface="Courier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endParaRPr lang="en-US" dirty="0" smtClean="0">
              <a:cs typeface="Courier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  <a:defRPr/>
            </a:pPr>
            <a:r>
              <a:rPr lang="en-US" dirty="0">
                <a:cs typeface="Courier"/>
              </a:rPr>
              <a:t>	</a:t>
            </a:r>
          </a:p>
        </p:txBody>
      </p:sp>
      <p:graphicFrame>
        <p:nvGraphicFramePr>
          <p:cNvPr id="50179" name="Object 5"/>
          <p:cNvGraphicFramePr>
            <a:graphicFrameLocks/>
          </p:cNvGraphicFramePr>
          <p:nvPr/>
        </p:nvGraphicFramePr>
        <p:xfrm>
          <a:off x="2865438" y="1993900"/>
          <a:ext cx="25193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4" imgW="1968500" imgH="800100" progId="Equation.3">
                  <p:embed/>
                </p:oleObj>
              </mc:Choice>
              <mc:Fallback>
                <p:oleObj name="Equation" r:id="rId4" imgW="1968500" imgH="800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1993900"/>
                        <a:ext cx="25193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6363" y="3513138"/>
          <a:ext cx="6096000" cy="1114425"/>
        </p:xfrm>
        <a:graphic>
          <a:graphicData uri="http://schemas.openxmlformats.org/drawingml/2006/table">
            <a:tbl>
              <a:tblPr/>
              <a:tblGrid>
                <a:gridCol w="1992312"/>
                <a:gridCol w="4103688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odds =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odds =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odds =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94" name="Object 5"/>
          <p:cNvGraphicFramePr>
            <a:graphicFrameLocks/>
          </p:cNvGraphicFramePr>
          <p:nvPr/>
        </p:nvGraphicFramePr>
        <p:xfrm>
          <a:off x="4210050" y="3532188"/>
          <a:ext cx="2730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6" imgW="317500" imgH="330200" progId="Equation.3">
                  <p:embed/>
                </p:oleObj>
              </mc:Choice>
              <mc:Fallback>
                <p:oleObj name="Equation" r:id="rId6" imgW="317500" imgH="330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532188"/>
                        <a:ext cx="27305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5"/>
          <p:cNvGraphicFramePr>
            <a:graphicFrameLocks/>
          </p:cNvGraphicFramePr>
          <p:nvPr/>
        </p:nvGraphicFramePr>
        <p:xfrm>
          <a:off x="4214813" y="3906838"/>
          <a:ext cx="7556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8" imgW="876300" imgH="330200" progId="Equation.3">
                  <p:embed/>
                </p:oleObj>
              </mc:Choice>
              <mc:Fallback>
                <p:oleObj name="Equation" r:id="rId8" imgW="876300" imgH="330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906838"/>
                        <a:ext cx="7556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5"/>
          <p:cNvGraphicFramePr>
            <a:graphicFrameLocks/>
          </p:cNvGraphicFramePr>
          <p:nvPr/>
        </p:nvGraphicFramePr>
        <p:xfrm>
          <a:off x="4176713" y="4286250"/>
          <a:ext cx="1181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10" imgW="1371600" imgH="330200" progId="Equation.3">
                  <p:embed/>
                </p:oleObj>
              </mc:Choice>
              <mc:Fallback>
                <p:oleObj name="Equation" r:id="rId10" imgW="1371600" imgH="330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4286250"/>
                        <a:ext cx="1181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5"/>
          <p:cNvGraphicFramePr>
            <a:graphicFrameLocks/>
          </p:cNvGraphicFramePr>
          <p:nvPr/>
        </p:nvGraphicFramePr>
        <p:xfrm>
          <a:off x="1676400" y="3582988"/>
          <a:ext cx="581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12" imgW="673100" imgH="368300" progId="Equation.3">
                  <p:embed/>
                </p:oleObj>
              </mc:Choice>
              <mc:Fallback>
                <p:oleObj name="Equation" r:id="rId12" imgW="6731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2988"/>
                        <a:ext cx="5810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5"/>
          <p:cNvGraphicFramePr>
            <a:graphicFrameLocks/>
          </p:cNvGraphicFramePr>
          <p:nvPr/>
        </p:nvGraphicFramePr>
        <p:xfrm>
          <a:off x="1671638" y="3913188"/>
          <a:ext cx="5921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14" imgW="685800" imgH="368300" progId="Equation.3">
                  <p:embed/>
                </p:oleObj>
              </mc:Choice>
              <mc:Fallback>
                <p:oleObj name="Equation" r:id="rId14" imgW="6858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913188"/>
                        <a:ext cx="5921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5"/>
          <p:cNvGraphicFramePr>
            <a:graphicFrameLocks/>
          </p:cNvGraphicFramePr>
          <p:nvPr/>
        </p:nvGraphicFramePr>
        <p:xfrm>
          <a:off x="1666875" y="4313238"/>
          <a:ext cx="855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16" imgW="990600" imgH="368300" progId="Equation.3">
                  <p:embed/>
                </p:oleObj>
              </mc:Choice>
              <mc:Fallback>
                <p:oleObj name="Equation" r:id="rId16" imgW="9906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4313238"/>
                        <a:ext cx="8556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3"/>
          <p:cNvGraphicFramePr>
            <a:graphicFrameLocks noChangeAspect="1"/>
          </p:cNvGraphicFramePr>
          <p:nvPr/>
        </p:nvGraphicFramePr>
        <p:xfrm>
          <a:off x="3098800" y="4711700"/>
          <a:ext cx="406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18" imgW="304800" imgH="330200" progId="Equation.3">
                  <p:embed/>
                </p:oleObj>
              </mc:Choice>
              <mc:Fallback>
                <p:oleObj name="Equation" r:id="rId18" imgW="3048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711700"/>
                        <a:ext cx="406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01600" y="114300"/>
            <a:ext cx="7772400" cy="457200"/>
          </a:xfrm>
        </p:spPr>
        <p:txBody>
          <a:bodyPr/>
          <a:lstStyle/>
          <a:p>
            <a:r>
              <a:rPr lang="en-US" altLang="x-none" sz="2800"/>
              <a:t>Parameter Interpretation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/>
              <a:t>Interpretation of the logistic regression parameters based on odds</a:t>
            </a:r>
          </a:p>
          <a:p>
            <a:pPr>
              <a:spcBef>
                <a:spcPct val="0"/>
              </a:spcBef>
            </a:pPr>
            <a:endParaRPr lang="en-US" altLang="x-none" sz="2400"/>
          </a:p>
          <a:p>
            <a:pPr>
              <a:spcBef>
                <a:spcPct val="0"/>
              </a:spcBef>
            </a:pPr>
            <a:r>
              <a:rPr lang="en-US" altLang="x-none" sz="2400"/>
              <a:t>Odds when predictor is 0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Found by exponentiation of the intercept from the logistic regression: exp(    )</a:t>
            </a:r>
          </a:p>
          <a:p>
            <a:pPr>
              <a:spcBef>
                <a:spcPct val="0"/>
              </a:spcBef>
            </a:pPr>
            <a:endParaRPr lang="en-US" altLang="x-none" sz="2400"/>
          </a:p>
          <a:p>
            <a:pPr>
              <a:spcBef>
                <a:spcPct val="0"/>
              </a:spcBef>
            </a:pPr>
            <a:r>
              <a:rPr lang="en-US" altLang="x-none" sz="2400"/>
              <a:t>Odds ratio between groups differing in the value of the predictor by 1 unit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Found by exponentiation of the slope from the logistic regression: exp(    )</a:t>
            </a:r>
          </a:p>
        </p:txBody>
      </p:sp>
      <p:graphicFrame>
        <p:nvGraphicFramePr>
          <p:cNvPr id="52227" name="Object 5"/>
          <p:cNvGraphicFramePr>
            <a:graphicFrameLocks/>
          </p:cNvGraphicFramePr>
          <p:nvPr/>
        </p:nvGraphicFramePr>
        <p:xfrm>
          <a:off x="3262313" y="3152775"/>
          <a:ext cx="2301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4" imgW="266700" imgH="368300" progId="Equation.3">
                  <p:embed/>
                </p:oleObj>
              </mc:Choice>
              <mc:Fallback>
                <p:oleObj name="Equation" r:id="rId4" imgW="2667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152775"/>
                        <a:ext cx="2301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/>
          <p:cNvGraphicFramePr>
            <a:graphicFrameLocks/>
          </p:cNvGraphicFramePr>
          <p:nvPr/>
        </p:nvGraphicFramePr>
        <p:xfrm>
          <a:off x="3300413" y="4924425"/>
          <a:ext cx="2095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6" imgW="241300" imgH="368300" progId="Equation.3">
                  <p:embed/>
                </p:oleObj>
              </mc:Choice>
              <mc:Fallback>
                <p:oleObj name="Equation" r:id="rId6" imgW="2413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924425"/>
                        <a:ext cx="2095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39700" y="1016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CHD and BMI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/>
              <a:t>Estimate association between coronary heart disease (CHD) and body mass index (BMI)</a:t>
            </a:r>
          </a:p>
          <a:p>
            <a:pPr>
              <a:spcBef>
                <a:spcPct val="0"/>
              </a:spcBef>
            </a:pPr>
            <a:endParaRPr lang="en-US" altLang="x-none" sz="2400"/>
          </a:p>
          <a:p>
            <a:pPr>
              <a:spcBef>
                <a:spcPct val="0"/>
              </a:spcBef>
            </a:pPr>
            <a:r>
              <a:rPr lang="en-US" altLang="x-none" sz="2400"/>
              <a:t>Response variable is CHD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Binary variable taking values </a:t>
            </a:r>
            <a:r>
              <a:rPr lang="en-US" altLang="en-US" sz="2000"/>
              <a:t>“</a:t>
            </a:r>
            <a:r>
              <a:rPr lang="en-US" altLang="x-none" sz="2000"/>
              <a:t>No</a:t>
            </a:r>
            <a:r>
              <a:rPr lang="en-US" altLang="en-US" sz="2000"/>
              <a:t>”</a:t>
            </a:r>
            <a:r>
              <a:rPr lang="en-US" altLang="x-none" sz="2000"/>
              <a:t> or </a:t>
            </a:r>
            <a:r>
              <a:rPr lang="en-US" altLang="en-US" sz="2000"/>
              <a:t>“</a:t>
            </a:r>
            <a:r>
              <a:rPr lang="en-US" altLang="x-none" sz="2000"/>
              <a:t>Yes</a:t>
            </a:r>
            <a:r>
              <a:rPr lang="en-US" altLang="en-US" sz="2000"/>
              <a:t>”</a:t>
            </a:r>
            <a:endParaRPr lang="en-US" altLang="x-none" sz="2000"/>
          </a:p>
          <a:p>
            <a:pPr lvl="1">
              <a:spcBef>
                <a:spcPct val="0"/>
              </a:spcBef>
            </a:pPr>
            <a:endParaRPr lang="en-US" altLang="x-none" sz="2000"/>
          </a:p>
          <a:p>
            <a:pPr>
              <a:spcBef>
                <a:spcPct val="0"/>
              </a:spcBef>
            </a:pPr>
            <a:r>
              <a:rPr lang="en-US" altLang="x-none" sz="2400"/>
              <a:t>Predictor variable is Body Mass Index (BMI)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Continuous predictor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52400" y="1397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Regression Model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364943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 dirty="0"/>
              <a:t>Answer question by assessing linear trends in log odds of CHD as a function of BMI</a:t>
            </a:r>
          </a:p>
          <a:p>
            <a:pPr>
              <a:spcBef>
                <a:spcPct val="0"/>
              </a:spcBef>
            </a:pPr>
            <a:endParaRPr lang="en-US" altLang="x-none" sz="2400" dirty="0"/>
          </a:p>
          <a:p>
            <a:pPr>
              <a:spcBef>
                <a:spcPct val="0"/>
              </a:spcBef>
            </a:pPr>
            <a:endParaRPr lang="en-US" altLang="x-none" sz="2400" dirty="0"/>
          </a:p>
          <a:p>
            <a:pPr>
              <a:spcBef>
                <a:spcPct val="0"/>
              </a:spcBef>
            </a:pPr>
            <a:endParaRPr lang="en-US" altLang="x-none" sz="2400" dirty="0"/>
          </a:p>
          <a:p>
            <a:pPr>
              <a:spcBef>
                <a:spcPct val="0"/>
              </a:spcBef>
            </a:pPr>
            <a:r>
              <a:rPr lang="en-US" altLang="x-none" sz="2400" dirty="0"/>
              <a:t>A linear association exists if the slope (    ) is nonzero</a:t>
            </a:r>
          </a:p>
          <a:p>
            <a:pPr lvl="1">
              <a:spcBef>
                <a:spcPct val="0"/>
              </a:spcBef>
            </a:pPr>
            <a:r>
              <a:rPr lang="en-US" altLang="x-none" sz="2400" dirty="0"/>
              <a:t>In that case, the odds (and probability) of </a:t>
            </a:r>
            <a:r>
              <a:rPr lang="en-US" altLang="x-none" sz="2400" dirty="0" smtClean="0"/>
              <a:t>CHD </a:t>
            </a:r>
            <a:r>
              <a:rPr lang="en-US" altLang="x-none" sz="2400" dirty="0"/>
              <a:t>will be different for individuals differing in BMI</a:t>
            </a:r>
          </a:p>
        </p:txBody>
      </p:sp>
      <p:graphicFrame>
        <p:nvGraphicFramePr>
          <p:cNvPr id="5632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391944"/>
              </p:ext>
            </p:extLst>
          </p:nvPr>
        </p:nvGraphicFramePr>
        <p:xfrm>
          <a:off x="6729412" y="3195638"/>
          <a:ext cx="293687" cy="52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4" imgW="241300" imgH="368300" progId="Equation.3">
                  <p:embed/>
                </p:oleObj>
              </mc:Choice>
              <mc:Fallback>
                <p:oleObj name="Equation" r:id="rId4" imgW="2413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2" y="3195638"/>
                        <a:ext cx="293687" cy="527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39493"/>
              </p:ext>
            </p:extLst>
          </p:nvPr>
        </p:nvGraphicFramePr>
        <p:xfrm>
          <a:off x="1909763" y="2413794"/>
          <a:ext cx="46307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6" imgW="3505200" imgH="368300" progId="Equation.3">
                  <p:embed/>
                </p:oleObj>
              </mc:Choice>
              <mc:Fallback>
                <p:oleObj name="Equation" r:id="rId6" imgW="35052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413794"/>
                        <a:ext cx="46307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39700" y="1016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Logistic Regression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9363"/>
            <a:ext cx="7772400" cy="40465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dirty="0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&gt; summary(</a:t>
            </a:r>
            <a:r>
              <a:rPr lang="en-US" altLang="x-none" sz="1400" dirty="0" err="1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glm</a:t>
            </a:r>
            <a:r>
              <a:rPr lang="en-US" altLang="x-none" sz="1400" dirty="0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((chd69=="Yes") ~ </a:t>
            </a:r>
            <a:r>
              <a:rPr lang="en-US" altLang="x-none" sz="1400" dirty="0" err="1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bmi</a:t>
            </a:r>
            <a:r>
              <a:rPr lang="en-US" altLang="x-none" sz="1400" dirty="0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, data = </a:t>
            </a:r>
            <a:r>
              <a:rPr lang="en-US" altLang="x-none" sz="1400" dirty="0" err="1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wcgs</a:t>
            </a:r>
            <a:r>
              <a:rPr lang="en-US" altLang="x-none" sz="1400" dirty="0">
                <a:solidFill>
                  <a:schemeClr val="accent5">
                    <a:lumMod val="50000"/>
                  </a:schemeClr>
                </a:solidFill>
                <a:latin typeface="Courier" charset="0"/>
              </a:rPr>
              <a:t>, family = binomial))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endParaRPr lang="en-US" altLang="x-none" sz="1400" b="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Call: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glm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(formula = (chd69 == "Yes") ~ </a:t>
            </a: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bmi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, family = binomial, data = </a:t>
            </a: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wcgs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endParaRPr lang="en-US" altLang="x-none" sz="1400" b="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Deviance Residuals: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   Min       1Q   Median       3Q      Max 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-0.6834  -0.4300  -0.4033  -0.3734   2.4260 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endParaRPr lang="en-US" altLang="x-none" sz="1400" b="0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Coefficients: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           Estimate Std. Error z value </a:t>
            </a: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Pr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(&gt;|z|)    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(Intercept) -4.50869    0.60634  -7.436 1.04e-13 ***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bmi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         0.08428    0.02412   3.495 0.000475 ***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---</a:t>
            </a:r>
          </a:p>
          <a:p>
            <a:pPr marL="0" indent="0"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x-none" sz="1400" b="0" dirty="0" err="1">
                <a:solidFill>
                  <a:srgbClr val="000000"/>
                </a:solidFill>
                <a:latin typeface="Courier" charset="0"/>
              </a:rPr>
              <a:t>Signif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. codes:  0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***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0.001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**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0.01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0.05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.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0.1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‘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en-US" sz="1400" b="0" dirty="0">
                <a:solidFill>
                  <a:srgbClr val="000000"/>
                </a:solidFill>
                <a:latin typeface="Courier" charset="0"/>
              </a:rPr>
              <a:t>’</a:t>
            </a:r>
            <a:r>
              <a:rPr lang="en-US" altLang="x-none" sz="1400" b="0" dirty="0">
                <a:solidFill>
                  <a:srgbClr val="000000"/>
                </a:solidFill>
                <a:latin typeface="Courier" charset="0"/>
              </a:rPr>
              <a:t>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39700" y="165100"/>
            <a:ext cx="8712200" cy="457200"/>
          </a:xfrm>
        </p:spPr>
        <p:txBody>
          <a:bodyPr/>
          <a:lstStyle/>
          <a:p>
            <a:r>
              <a:rPr lang="en-US" altLang="x-none" sz="2800"/>
              <a:t>Example: Interpretation of Parameter Estimates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4192587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/>
          </a:p>
          <a:p>
            <a:pPr>
              <a:spcBef>
                <a:spcPct val="0"/>
              </a:spcBef>
            </a:pPr>
            <a:endParaRPr lang="en-US" altLang="x-none"/>
          </a:p>
          <a:p>
            <a:pPr>
              <a:spcBef>
                <a:spcPct val="0"/>
              </a:spcBef>
            </a:pPr>
            <a:endParaRPr lang="en-US" altLang="x-none"/>
          </a:p>
          <a:p>
            <a:pPr>
              <a:spcBef>
                <a:spcPct val="0"/>
              </a:spcBef>
            </a:pPr>
            <a:r>
              <a:rPr lang="en-US" altLang="x-none" sz="2400"/>
              <a:t>Similar to linear regression, intercept is often not interpretable since predictor value of 0 is often outside range of interest</a:t>
            </a:r>
          </a:p>
          <a:p>
            <a:pPr>
              <a:spcBef>
                <a:spcPct val="0"/>
              </a:spcBef>
            </a:pPr>
            <a:r>
              <a:rPr lang="en-US" altLang="x-none" sz="2400"/>
              <a:t>Estimated difference in log odds of CHD for two individuals differing by one unit in BMI is 0.08</a:t>
            </a:r>
          </a:p>
          <a:p>
            <a:pPr>
              <a:spcBef>
                <a:spcPct val="0"/>
              </a:spcBef>
            </a:pPr>
            <a:r>
              <a:rPr lang="en-US" altLang="x-none" sz="2400"/>
              <a:t>Odds Ratio: e</a:t>
            </a:r>
            <a:r>
              <a:rPr lang="en-US" altLang="x-none" sz="2400" baseline="30000"/>
              <a:t>0.08 </a:t>
            </a:r>
            <a:r>
              <a:rPr lang="en-US" altLang="x-none" sz="2400"/>
              <a:t>= 1.08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For a 5 year age difference: </a:t>
            </a:r>
            <a:r>
              <a:rPr lang="en-US" altLang="x-none" sz="1600"/>
              <a:t>e</a:t>
            </a:r>
            <a:r>
              <a:rPr lang="en-US" altLang="x-none" sz="1600" baseline="30000"/>
              <a:t>5x0.08 </a:t>
            </a:r>
            <a:r>
              <a:rPr lang="en-US" altLang="x-none" sz="1600"/>
              <a:t>= 1.08</a:t>
            </a:r>
            <a:r>
              <a:rPr lang="en-US" altLang="x-none" sz="1600" baseline="30000"/>
              <a:t>5 </a:t>
            </a:r>
            <a:r>
              <a:rPr lang="en-US" altLang="x-none" sz="1600"/>
              <a:t>= 1.49</a:t>
            </a:r>
          </a:p>
          <a:p>
            <a:pPr>
              <a:spcBef>
                <a:spcPct val="0"/>
              </a:spcBef>
            </a:pPr>
            <a:endParaRPr lang="en-US" altLang="x-none" sz="2400"/>
          </a:p>
        </p:txBody>
      </p:sp>
      <p:graphicFrame>
        <p:nvGraphicFramePr>
          <p:cNvPr id="60419" name="Object 5"/>
          <p:cNvGraphicFramePr>
            <a:graphicFrameLocks/>
          </p:cNvGraphicFramePr>
          <p:nvPr/>
        </p:nvGraphicFramePr>
        <p:xfrm>
          <a:off x="869950" y="1397000"/>
          <a:ext cx="68119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4" imgW="4267200" imgH="292100" progId="Equation.3">
                  <p:embed/>
                </p:oleObj>
              </mc:Choice>
              <mc:Fallback>
                <p:oleObj name="Equation" r:id="rId4" imgW="42672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397000"/>
                        <a:ext cx="68119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28600" y="1397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Interpretation</a:t>
            </a:r>
          </a:p>
        </p:txBody>
      </p:sp>
      <p:sp>
        <p:nvSpPr>
          <p:cNvPr id="62466" name="Rectangle 7"/>
          <p:cNvSpPr>
            <a:spLocks noChangeArrowheads="1"/>
          </p:cNvSpPr>
          <p:nvPr/>
        </p:nvSpPr>
        <p:spPr bwMode="auto">
          <a:xfrm>
            <a:off x="495300" y="1104900"/>
            <a:ext cx="78867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x-none" sz="2400" b="0" dirty="0"/>
              <a:t>One unit increase in BMI associated with multiplicative increase in odds of CHD by factor of 1.088 (95% CI: 1.038, 1.141)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x-none" sz="2400" b="0" i="1" dirty="0"/>
              <a:t>OR</a:t>
            </a:r>
            <a:r>
              <a:rPr lang="en-US" altLang="x-none" sz="2400" b="0" dirty="0"/>
              <a:t> </a:t>
            </a:r>
            <a:endParaRPr lang="en-US" altLang="x-none" sz="2400" b="0" dirty="0" smtClean="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x-none" sz="2400" b="0" dirty="0" smtClean="0"/>
              <a:t>One </a:t>
            </a:r>
            <a:r>
              <a:rPr lang="en-US" altLang="x-none" sz="2400" b="0" dirty="0"/>
              <a:t>unit increase in BMI associated with 8.8% (95% CI: 3.8%, 14.1%) increase in odds of CHD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2"/>
          <p:cNvSpPr>
            <a:spLocks noGrp="1"/>
          </p:cNvSpPr>
          <p:nvPr>
            <p:ph idx="1"/>
          </p:nvPr>
        </p:nvSpPr>
        <p:spPr>
          <a:xfrm>
            <a:off x="685800" y="1225550"/>
            <a:ext cx="7772400" cy="3941818"/>
          </a:xfrm>
        </p:spPr>
        <p:txBody>
          <a:bodyPr/>
          <a:lstStyle/>
          <a:p>
            <a:r>
              <a:rPr lang="en-US" altLang="x-none" sz="2400" dirty="0"/>
              <a:t>Consider the association between two variables</a:t>
            </a:r>
          </a:p>
          <a:p>
            <a:pPr lvl="1"/>
            <a:r>
              <a:rPr lang="en-US" altLang="x-none" sz="2000" dirty="0"/>
              <a:t>Response variable (outcome, dependent variable)</a:t>
            </a:r>
          </a:p>
          <a:p>
            <a:pPr lvl="1"/>
            <a:r>
              <a:rPr lang="en-US" altLang="x-none" sz="2000" dirty="0"/>
              <a:t>Grouping variable (predictor, exposure, independent </a:t>
            </a:r>
            <a:r>
              <a:rPr lang="en-US" altLang="x-none" sz="2000" dirty="0" smtClean="0"/>
              <a:t>variable, covariate, risk factor)</a:t>
            </a:r>
            <a:endParaRPr lang="en-US" altLang="x-none" sz="2000" dirty="0"/>
          </a:p>
          <a:p>
            <a:r>
              <a:rPr lang="en-US" altLang="x-none" sz="2400" dirty="0"/>
              <a:t>Two major uses of regression</a:t>
            </a:r>
          </a:p>
          <a:p>
            <a:pPr lvl="1"/>
            <a:r>
              <a:rPr lang="en-US" altLang="x-none" sz="2000" dirty="0"/>
              <a:t>Study the association between response and predictors </a:t>
            </a:r>
          </a:p>
          <a:p>
            <a:pPr lvl="1"/>
            <a:r>
              <a:rPr lang="en-US" altLang="x-none" sz="2000" dirty="0"/>
              <a:t>Predict response values given the values of the predictors.</a:t>
            </a:r>
          </a:p>
          <a:p>
            <a:r>
              <a:rPr lang="en-US" altLang="x-none" sz="2400" dirty="0"/>
              <a:t>Make inference about association or prediction using point estimates, standard errors, confidence intervals, p-values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7000" y="139700"/>
            <a:ext cx="7772400" cy="457200"/>
          </a:xfrm>
        </p:spPr>
        <p:txBody>
          <a:bodyPr/>
          <a:lstStyle/>
          <a:p>
            <a:r>
              <a:rPr lang="en-US" altLang="x-none" sz="2800"/>
              <a:t>General Regression Setting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7772400" cy="457200"/>
          </a:xfrm>
        </p:spPr>
        <p:txBody>
          <a:bodyPr/>
          <a:lstStyle/>
          <a:p>
            <a:r>
              <a:rPr lang="en-US" altLang="x-none" sz="2800"/>
              <a:t>Confounding, Effect Modification	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736600" y="1084263"/>
            <a:ext cx="7772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/>
              <a:t>Often we are comparing distributions of response across groups defined by the predictor of interest</a:t>
            </a:r>
          </a:p>
          <a:p>
            <a:pPr>
              <a:spcBef>
                <a:spcPct val="0"/>
              </a:spcBef>
            </a:pPr>
            <a:r>
              <a:rPr lang="en-US" altLang="x-none" sz="2400"/>
              <a:t>Other variables also need to be considered because: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Outcome/predictor relationship differs across levels of a third variable (effect modifier)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Both outcome and predictor vary due to a third variable (confounder)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Less variability of outcome if we control for other variables (precision variable)</a:t>
            </a:r>
          </a:p>
          <a:p>
            <a:pPr>
              <a:spcBef>
                <a:spcPct val="0"/>
              </a:spcBef>
            </a:pPr>
            <a:r>
              <a:rPr lang="en-US" altLang="x-none" sz="2400"/>
              <a:t>We include covariates other than the predictor of interest in the model as effect modifiers, confounders and precision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1651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Effect Modifier	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584200" y="830263"/>
            <a:ext cx="7772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/>
              <a:t>The association between the response and predictor of interest differs in strata defined by the effect modifier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Statistical term: </a:t>
            </a:r>
            <a:r>
              <a:rPr lang="en-US" altLang="en-US" sz="2000"/>
              <a:t>“</a:t>
            </a:r>
            <a:r>
              <a:rPr lang="en-US" altLang="x-none" sz="2000"/>
              <a:t>Interaction</a:t>
            </a:r>
            <a:r>
              <a:rPr lang="en-US" altLang="en-US" sz="2000"/>
              <a:t>”</a:t>
            </a:r>
            <a:endParaRPr lang="en-US" altLang="x-none" sz="2000"/>
          </a:p>
          <a:p>
            <a:pPr>
              <a:spcBef>
                <a:spcPct val="0"/>
              </a:spcBef>
            </a:pPr>
            <a:r>
              <a:rPr lang="en-US" altLang="x-none" sz="2400"/>
              <a:t>If we want to estimate the degree of effect modification or test for its existence, a regression model will typically include: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Predictor of interest (main effect)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Effect modifying variable (main effect)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A covariate modeling the interaction (usually product)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27000" y="165100"/>
            <a:ext cx="7772400" cy="457200"/>
          </a:xfrm>
        </p:spPr>
        <p:txBody>
          <a:bodyPr/>
          <a:lstStyle/>
          <a:p>
            <a:r>
              <a:rPr lang="en-US" altLang="x-none" sz="2800"/>
              <a:t>Confounding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3187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/>
              <a:t>The association between a predictor of interest and the response variable is confounded by a third variable if: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The third variable is associated with the predictor of interest in the sample AND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The third variable is associated with the response</a:t>
            </a:r>
          </a:p>
          <a:p>
            <a:pPr lvl="2">
              <a:spcBef>
                <a:spcPct val="0"/>
              </a:spcBef>
            </a:pPr>
            <a:r>
              <a:rPr lang="en-US" altLang="x-none"/>
              <a:t>Causally (in truth)</a:t>
            </a:r>
          </a:p>
          <a:p>
            <a:pPr lvl="2">
              <a:spcBef>
                <a:spcPct val="0"/>
              </a:spcBef>
            </a:pPr>
            <a:r>
              <a:rPr lang="en-US" altLang="x-none" b="1"/>
              <a:t>Not</a:t>
            </a:r>
            <a:r>
              <a:rPr lang="en-US" altLang="x-none"/>
              <a:t> in the causal pathway of interest</a:t>
            </a:r>
          </a:p>
          <a:p>
            <a:pPr>
              <a:spcBef>
                <a:spcPct val="0"/>
              </a:spcBef>
            </a:pPr>
            <a:endParaRPr lang="en-US" altLang="x-non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0500" y="114300"/>
            <a:ext cx="7772400" cy="457200"/>
          </a:xfrm>
        </p:spPr>
        <p:txBody>
          <a:bodyPr/>
          <a:lstStyle/>
          <a:p>
            <a:r>
              <a:rPr lang="en-US" altLang="x-none" sz="2800"/>
              <a:t>Confounding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252604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x-none" sz="2400" dirty="0"/>
              <a:t>We must consider our beliefs about the causal relationships among the measured variables</a:t>
            </a:r>
          </a:p>
          <a:p>
            <a:pPr lvl="1">
              <a:spcBef>
                <a:spcPct val="0"/>
              </a:spcBef>
            </a:pPr>
            <a:r>
              <a:rPr lang="en-US" altLang="x-none" sz="2000" dirty="0"/>
              <a:t>We will not be able to </a:t>
            </a:r>
            <a:r>
              <a:rPr lang="en-US" altLang="x-none" sz="2000" dirty="0" smtClean="0"/>
              <a:t>definitively assess </a:t>
            </a:r>
            <a:r>
              <a:rPr lang="en-US" altLang="x-none" sz="2000" dirty="0"/>
              <a:t>causal relationships in our statistical analysis </a:t>
            </a:r>
            <a:r>
              <a:rPr lang="en-US" altLang="x-none" sz="2000" dirty="0" smtClean="0"/>
              <a:t>(strength of causal inference may be deduced from study design)</a:t>
            </a:r>
            <a:endParaRPr lang="en-US" altLang="x-none" sz="2000" dirty="0"/>
          </a:p>
          <a:p>
            <a:pPr lvl="1">
              <a:spcBef>
                <a:spcPct val="0"/>
              </a:spcBef>
            </a:pPr>
            <a:r>
              <a:rPr lang="en-US" altLang="x-none" sz="2000" dirty="0"/>
              <a:t>However, consideration of hypothesized causal relationships helps us decide which statistical question to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39700" y="88900"/>
            <a:ext cx="7772400" cy="457200"/>
          </a:xfrm>
        </p:spPr>
        <p:txBody>
          <a:bodyPr/>
          <a:lstStyle/>
          <a:p>
            <a:r>
              <a:rPr lang="en-US" altLang="x-none" sz="2800"/>
              <a:t>Classical Confounder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613150" y="2503488"/>
            <a:ext cx="2054225" cy="1060450"/>
          </a:xfrm>
          <a:prstGeom prst="ellipse">
            <a:avLst/>
          </a:prstGeom>
          <a:ln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 typeface="Wingdings" charset="2"/>
              <a:buNone/>
            </a:pPr>
            <a:r>
              <a:rPr lang="en-US" altLang="x-none"/>
              <a:t>Confounder</a:t>
            </a:r>
          </a:p>
        </p:txBody>
      </p:sp>
      <p:sp>
        <p:nvSpPr>
          <p:cNvPr id="72707" name="Content Placeholder 2"/>
          <p:cNvSpPr>
            <a:spLocks/>
          </p:cNvSpPr>
          <p:nvPr/>
        </p:nvSpPr>
        <p:spPr bwMode="auto">
          <a:xfrm>
            <a:off x="1250950" y="4297363"/>
            <a:ext cx="2054225" cy="1062037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Predictor of Interest</a:t>
            </a:r>
          </a:p>
        </p:txBody>
      </p:sp>
      <p:sp>
        <p:nvSpPr>
          <p:cNvPr id="72708" name="Content Placeholder 2"/>
          <p:cNvSpPr>
            <a:spLocks/>
          </p:cNvSpPr>
          <p:nvPr/>
        </p:nvSpPr>
        <p:spPr bwMode="auto">
          <a:xfrm>
            <a:off x="6064250" y="4297363"/>
            <a:ext cx="2054225" cy="1062037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2709" name="TextBox 12"/>
          <p:cNvSpPr txBox="1">
            <a:spLocks noChangeArrowheads="1"/>
          </p:cNvSpPr>
          <p:nvPr/>
        </p:nvSpPr>
        <p:spPr bwMode="auto">
          <a:xfrm>
            <a:off x="547688" y="857250"/>
            <a:ext cx="75422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A clear case of confounding is when some third variable is a </a:t>
            </a:r>
            <a:r>
              <a:rPr lang="en-US" altLang="en-US" sz="2400" b="0"/>
              <a:t>“</a:t>
            </a:r>
            <a:r>
              <a:rPr lang="en-US" altLang="x-none" sz="2400" b="0"/>
              <a:t>cause</a:t>
            </a:r>
            <a:r>
              <a:rPr lang="en-US" altLang="en-US" sz="2400" b="0"/>
              <a:t>”</a:t>
            </a:r>
            <a:r>
              <a:rPr lang="en-US" altLang="x-none" sz="2400" b="0"/>
              <a:t> of both the predictor and response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We generally adjust for such a confounder</a:t>
            </a:r>
          </a:p>
        </p:txBody>
      </p:sp>
      <p:cxnSp>
        <p:nvCxnSpPr>
          <p:cNvPr id="72710" name="Straight Connector 14"/>
          <p:cNvCxnSpPr>
            <a:cxnSpLocks noChangeShapeType="1"/>
          </p:cNvCxnSpPr>
          <p:nvPr/>
        </p:nvCxnSpPr>
        <p:spPr bwMode="auto">
          <a:xfrm>
            <a:off x="5489575" y="3346450"/>
            <a:ext cx="977900" cy="110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1" name="Straight Connector 18"/>
          <p:cNvCxnSpPr>
            <a:cxnSpLocks noChangeShapeType="1"/>
          </p:cNvCxnSpPr>
          <p:nvPr/>
        </p:nvCxnSpPr>
        <p:spPr bwMode="auto">
          <a:xfrm flipH="1">
            <a:off x="2730500" y="3282950"/>
            <a:ext cx="1008063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2" name="Straight Arrow Connector 22"/>
          <p:cNvCxnSpPr>
            <a:cxnSpLocks noChangeShapeType="1"/>
            <a:endCxn id="72708" idx="2"/>
          </p:cNvCxnSpPr>
          <p:nvPr/>
        </p:nvCxnSpPr>
        <p:spPr bwMode="auto">
          <a:xfrm>
            <a:off x="3305175" y="4805363"/>
            <a:ext cx="27590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3" name="TextBox 24"/>
          <p:cNvSpPr txBox="1">
            <a:spLocks noChangeArrowheads="1"/>
          </p:cNvSpPr>
          <p:nvPr/>
        </p:nvSpPr>
        <p:spPr bwMode="auto">
          <a:xfrm>
            <a:off x="4552950" y="4403725"/>
            <a:ext cx="32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2400" b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15900" y="114300"/>
            <a:ext cx="7772400" cy="457200"/>
          </a:xfrm>
        </p:spPr>
        <p:txBody>
          <a:bodyPr/>
          <a:lstStyle/>
          <a:p>
            <a:r>
              <a:rPr lang="en-US" altLang="x-none" sz="2800"/>
              <a:t>Causal Pathway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613150" y="2994025"/>
            <a:ext cx="2054225" cy="1062038"/>
          </a:xfrm>
          <a:prstGeom prst="ellipse">
            <a:avLst/>
          </a:prstGeom>
          <a:ln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 typeface="Wingdings" charset="2"/>
              <a:buNone/>
            </a:pPr>
            <a:r>
              <a:rPr lang="en-US" altLang="x-none"/>
              <a:t>Potential Mechanism</a:t>
            </a:r>
          </a:p>
        </p:txBody>
      </p:sp>
      <p:sp>
        <p:nvSpPr>
          <p:cNvPr id="74755" name="Content Placeholder 2"/>
          <p:cNvSpPr>
            <a:spLocks/>
          </p:cNvSpPr>
          <p:nvPr/>
        </p:nvSpPr>
        <p:spPr bwMode="auto">
          <a:xfrm>
            <a:off x="1250950" y="4768850"/>
            <a:ext cx="2054225" cy="1062038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Predictor of Interest</a:t>
            </a:r>
          </a:p>
        </p:txBody>
      </p:sp>
      <p:sp>
        <p:nvSpPr>
          <p:cNvPr id="74756" name="Content Placeholder 2"/>
          <p:cNvSpPr>
            <a:spLocks/>
          </p:cNvSpPr>
          <p:nvPr/>
        </p:nvSpPr>
        <p:spPr bwMode="auto">
          <a:xfrm>
            <a:off x="6064250" y="4786313"/>
            <a:ext cx="2054225" cy="1060450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4757" name="TextBox 12"/>
          <p:cNvSpPr txBox="1">
            <a:spLocks noChangeArrowheads="1"/>
          </p:cNvSpPr>
          <p:nvPr/>
        </p:nvSpPr>
        <p:spPr bwMode="auto">
          <a:xfrm>
            <a:off x="915988" y="1174750"/>
            <a:ext cx="75422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A variable in the causal pathway of interest is not a confounder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We would not adjust for such a variable (lest we lose ability to detect the effect)</a:t>
            </a:r>
          </a:p>
        </p:txBody>
      </p:sp>
      <p:cxnSp>
        <p:nvCxnSpPr>
          <p:cNvPr id="74758" name="Straight Connector 14"/>
          <p:cNvCxnSpPr>
            <a:cxnSpLocks noChangeShapeType="1"/>
          </p:cNvCxnSpPr>
          <p:nvPr/>
        </p:nvCxnSpPr>
        <p:spPr bwMode="auto">
          <a:xfrm>
            <a:off x="5573713" y="3749675"/>
            <a:ext cx="979487" cy="1104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59" name="Straight Connector 18"/>
          <p:cNvCxnSpPr>
            <a:cxnSpLocks noChangeShapeType="1"/>
          </p:cNvCxnSpPr>
          <p:nvPr/>
        </p:nvCxnSpPr>
        <p:spPr bwMode="auto">
          <a:xfrm flipV="1">
            <a:off x="2590800" y="3676650"/>
            <a:ext cx="1098550" cy="109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0" name="Straight Arrow Connector 22"/>
          <p:cNvCxnSpPr>
            <a:cxnSpLocks noChangeShapeType="1"/>
            <a:endCxn id="74756" idx="2"/>
          </p:cNvCxnSpPr>
          <p:nvPr/>
        </p:nvCxnSpPr>
        <p:spPr bwMode="auto">
          <a:xfrm>
            <a:off x="3305175" y="5294313"/>
            <a:ext cx="27590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1" name="TextBox 24"/>
          <p:cNvSpPr txBox="1">
            <a:spLocks noChangeArrowheads="1"/>
          </p:cNvSpPr>
          <p:nvPr/>
        </p:nvSpPr>
        <p:spPr bwMode="auto">
          <a:xfrm>
            <a:off x="4552950" y="4892675"/>
            <a:ext cx="32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2400" b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52400" y="101600"/>
            <a:ext cx="7772400" cy="457200"/>
          </a:xfrm>
        </p:spPr>
        <p:txBody>
          <a:bodyPr/>
          <a:lstStyle/>
          <a:p>
            <a:r>
              <a:rPr lang="en-US" altLang="x-none" sz="2800"/>
              <a:t>Causal Pathway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613150" y="2816225"/>
            <a:ext cx="2054225" cy="1062038"/>
          </a:xfrm>
          <a:prstGeom prst="ellipse">
            <a:avLst/>
          </a:prstGeom>
          <a:ln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 typeface="Wingdings" charset="2"/>
              <a:buNone/>
            </a:pPr>
            <a:r>
              <a:rPr lang="en-US" altLang="x-none"/>
              <a:t>Alternative Mechanism</a:t>
            </a:r>
          </a:p>
        </p:txBody>
      </p:sp>
      <p:sp>
        <p:nvSpPr>
          <p:cNvPr id="76803" name="Content Placeholder 2"/>
          <p:cNvSpPr>
            <a:spLocks/>
          </p:cNvSpPr>
          <p:nvPr/>
        </p:nvSpPr>
        <p:spPr bwMode="auto">
          <a:xfrm>
            <a:off x="1250950" y="4591050"/>
            <a:ext cx="2054225" cy="1062038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Predictor of Interest</a:t>
            </a:r>
          </a:p>
        </p:txBody>
      </p:sp>
      <p:sp>
        <p:nvSpPr>
          <p:cNvPr id="76804" name="Content Placeholder 2"/>
          <p:cNvSpPr>
            <a:spLocks/>
          </p:cNvSpPr>
          <p:nvPr/>
        </p:nvSpPr>
        <p:spPr bwMode="auto">
          <a:xfrm>
            <a:off x="6064250" y="4608513"/>
            <a:ext cx="2054225" cy="1060450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6805" name="TextBox 12"/>
          <p:cNvSpPr txBox="1">
            <a:spLocks noChangeArrowheads="1"/>
          </p:cNvSpPr>
          <p:nvPr/>
        </p:nvSpPr>
        <p:spPr bwMode="auto">
          <a:xfrm>
            <a:off x="915988" y="1174750"/>
            <a:ext cx="75422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We would want to adjust for a variable in a causal pathway not of interest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Example: work stress causing ulcers by hormonal effects versus alcoholism</a:t>
            </a:r>
          </a:p>
        </p:txBody>
      </p:sp>
      <p:cxnSp>
        <p:nvCxnSpPr>
          <p:cNvPr id="76806" name="Straight Connector 14"/>
          <p:cNvCxnSpPr>
            <a:cxnSpLocks noChangeShapeType="1"/>
          </p:cNvCxnSpPr>
          <p:nvPr/>
        </p:nvCxnSpPr>
        <p:spPr bwMode="auto">
          <a:xfrm>
            <a:off x="5573713" y="3571875"/>
            <a:ext cx="979487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07" name="Straight Connector 18"/>
          <p:cNvCxnSpPr>
            <a:cxnSpLocks noChangeShapeType="1"/>
          </p:cNvCxnSpPr>
          <p:nvPr/>
        </p:nvCxnSpPr>
        <p:spPr bwMode="auto">
          <a:xfrm flipV="1">
            <a:off x="2590800" y="3473450"/>
            <a:ext cx="109855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08" name="Straight Arrow Connector 22"/>
          <p:cNvCxnSpPr>
            <a:cxnSpLocks noChangeShapeType="1"/>
            <a:endCxn id="76804" idx="2"/>
          </p:cNvCxnSpPr>
          <p:nvPr/>
        </p:nvCxnSpPr>
        <p:spPr bwMode="auto">
          <a:xfrm>
            <a:off x="3305175" y="5116513"/>
            <a:ext cx="27590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09" name="TextBox 24"/>
          <p:cNvSpPr txBox="1">
            <a:spLocks noChangeArrowheads="1"/>
          </p:cNvSpPr>
          <p:nvPr/>
        </p:nvSpPr>
        <p:spPr bwMode="auto">
          <a:xfrm>
            <a:off x="4552950" y="4714875"/>
            <a:ext cx="32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2400" b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159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Precision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762000" y="1130300"/>
            <a:ext cx="7772400" cy="3382963"/>
          </a:xfrm>
        </p:spPr>
        <p:txBody>
          <a:bodyPr/>
          <a:lstStyle/>
          <a:p>
            <a:r>
              <a:rPr lang="en-US" altLang="x-none" sz="2400"/>
              <a:t>Sometimes we choose the exact scientific question to be answered on the basis of which question can be answered most precisely</a:t>
            </a:r>
          </a:p>
          <a:p>
            <a:r>
              <a:rPr lang="en-US" altLang="x-none" sz="2400"/>
              <a:t>In general, questions can be answered more precisely if there is less within group variability</a:t>
            </a:r>
          </a:p>
          <a:p>
            <a:r>
              <a:rPr lang="en-US" altLang="x-none" sz="2400"/>
              <a:t>Comparing groups that are similar with respect to other important risk factors decreases variability</a:t>
            </a:r>
          </a:p>
          <a:p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254000" y="152400"/>
            <a:ext cx="7772400" cy="457200"/>
          </a:xfrm>
        </p:spPr>
        <p:txBody>
          <a:bodyPr/>
          <a:lstStyle/>
          <a:p>
            <a:r>
              <a:rPr lang="en-US" altLang="x-none" sz="2800"/>
              <a:t>Precision Variable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3613150" y="2503488"/>
            <a:ext cx="2054225" cy="1060450"/>
          </a:xfrm>
          <a:prstGeom prst="ellipse">
            <a:avLst/>
          </a:prstGeom>
          <a:ln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 marL="0" indent="0" algn="ctr">
              <a:spcBef>
                <a:spcPct val="0"/>
              </a:spcBef>
              <a:buFont typeface="Wingdings" charset="2"/>
              <a:buNone/>
            </a:pPr>
            <a:r>
              <a:rPr lang="en-US" altLang="x-none"/>
              <a:t>Precision Variable</a:t>
            </a:r>
          </a:p>
        </p:txBody>
      </p:sp>
      <p:sp>
        <p:nvSpPr>
          <p:cNvPr id="79875" name="Content Placeholder 2"/>
          <p:cNvSpPr>
            <a:spLocks/>
          </p:cNvSpPr>
          <p:nvPr/>
        </p:nvSpPr>
        <p:spPr bwMode="auto">
          <a:xfrm>
            <a:off x="1250950" y="4297363"/>
            <a:ext cx="2054225" cy="1062037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Predictor of   Interest</a:t>
            </a:r>
          </a:p>
        </p:txBody>
      </p:sp>
      <p:sp>
        <p:nvSpPr>
          <p:cNvPr id="79876" name="Content Placeholder 2"/>
          <p:cNvSpPr>
            <a:spLocks/>
          </p:cNvSpPr>
          <p:nvPr/>
        </p:nvSpPr>
        <p:spPr bwMode="auto">
          <a:xfrm>
            <a:off x="6064250" y="4297363"/>
            <a:ext cx="2054225" cy="1062037"/>
          </a:xfrm>
          <a:prstGeom prst="ellips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b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877" name="TextBox 12"/>
          <p:cNvSpPr txBox="1">
            <a:spLocks noChangeArrowheads="1"/>
          </p:cNvSpPr>
          <p:nvPr/>
        </p:nvSpPr>
        <p:spPr bwMode="auto">
          <a:xfrm>
            <a:off x="915988" y="1174750"/>
            <a:ext cx="75422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The third variable is an independent </a:t>
            </a:r>
            <a:r>
              <a:rPr lang="en-US" altLang="en-US" sz="2400" b="0"/>
              <a:t>“</a:t>
            </a:r>
            <a:r>
              <a:rPr lang="en-US" altLang="x-none" sz="2400" b="0"/>
              <a:t>cause</a:t>
            </a:r>
            <a:r>
              <a:rPr lang="en-US" altLang="en-US" sz="2400" b="0"/>
              <a:t>”</a:t>
            </a:r>
            <a:r>
              <a:rPr lang="en-US" altLang="x-none" sz="2400" b="0"/>
              <a:t> of the response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 typeface="Arial" charset="0"/>
              <a:buChar char="•"/>
            </a:pPr>
            <a:r>
              <a:rPr lang="en-US" altLang="x-none" sz="2400" b="0"/>
              <a:t>We tend to gain precision if we adjust for such a variable</a:t>
            </a:r>
          </a:p>
        </p:txBody>
      </p:sp>
      <p:cxnSp>
        <p:nvCxnSpPr>
          <p:cNvPr id="79878" name="Straight Connector 14"/>
          <p:cNvCxnSpPr>
            <a:cxnSpLocks noChangeShapeType="1"/>
          </p:cNvCxnSpPr>
          <p:nvPr/>
        </p:nvCxnSpPr>
        <p:spPr bwMode="auto">
          <a:xfrm>
            <a:off x="5489575" y="3346450"/>
            <a:ext cx="977900" cy="110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9" name="Straight Arrow Connector 22"/>
          <p:cNvCxnSpPr>
            <a:cxnSpLocks noChangeShapeType="1"/>
            <a:endCxn id="79876" idx="2"/>
          </p:cNvCxnSpPr>
          <p:nvPr/>
        </p:nvCxnSpPr>
        <p:spPr bwMode="auto">
          <a:xfrm>
            <a:off x="3305175" y="4805363"/>
            <a:ext cx="27590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0" name="TextBox 24"/>
          <p:cNvSpPr txBox="1">
            <a:spLocks noChangeArrowheads="1"/>
          </p:cNvSpPr>
          <p:nvPr/>
        </p:nvSpPr>
        <p:spPr bwMode="auto">
          <a:xfrm>
            <a:off x="4552950" y="4403725"/>
            <a:ext cx="32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2400" b="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52400" y="101600"/>
            <a:ext cx="7772400" cy="457200"/>
          </a:xfrm>
        </p:spPr>
        <p:txBody>
          <a:bodyPr/>
          <a:lstStyle/>
          <a:p>
            <a:r>
              <a:rPr lang="en-US" altLang="x-none" sz="2800"/>
              <a:t>Adjustment for Covariates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4970462"/>
          </a:xfrm>
        </p:spPr>
        <p:txBody>
          <a:bodyPr/>
          <a:lstStyle/>
          <a:p>
            <a:r>
              <a:rPr lang="en-US" altLang="x-none" sz="2400"/>
              <a:t>We include predictors in an analysis for a variety of reasons</a:t>
            </a:r>
          </a:p>
          <a:p>
            <a:pPr lvl="1"/>
            <a:r>
              <a:rPr lang="en-US" altLang="x-none" sz="2000"/>
              <a:t>Scientific question of interest</a:t>
            </a:r>
          </a:p>
          <a:p>
            <a:pPr lvl="2"/>
            <a:r>
              <a:rPr lang="en-US" altLang="x-none" sz="1600"/>
              <a:t>Predictor(s) of interest</a:t>
            </a:r>
          </a:p>
          <a:p>
            <a:pPr lvl="2"/>
            <a:r>
              <a:rPr lang="en-US" altLang="x-none" sz="1600"/>
              <a:t>Effect modifiers</a:t>
            </a:r>
          </a:p>
          <a:p>
            <a:pPr lvl="1"/>
            <a:r>
              <a:rPr lang="en-US" altLang="x-none" sz="2000"/>
              <a:t>Adjustment for confounding</a:t>
            </a:r>
          </a:p>
          <a:p>
            <a:pPr lvl="1"/>
            <a:r>
              <a:rPr lang="en-US" altLang="x-none" sz="2000"/>
              <a:t>Gain precision</a:t>
            </a:r>
          </a:p>
          <a:p>
            <a:r>
              <a:rPr lang="en-US" altLang="x-none" sz="2400"/>
              <a:t>Adjustment for covariates changes the question being answered by the statistical analysis</a:t>
            </a:r>
          </a:p>
          <a:p>
            <a:pPr lvl="1"/>
            <a:r>
              <a:rPr lang="en-US" altLang="x-none" sz="2000"/>
              <a:t>Adjustment can be used to isolate associations that are of particular interest</a:t>
            </a:r>
          </a:p>
          <a:p>
            <a:r>
              <a:rPr lang="en-US" altLang="x-none" sz="2400"/>
              <a:t>We will talk about how to do this using multiple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Simple linear regression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587375" y="1117600"/>
            <a:ext cx="7826375" cy="3675063"/>
          </a:xfrm>
        </p:spPr>
        <p:txBody>
          <a:bodyPr/>
          <a:lstStyle/>
          <a:p>
            <a:r>
              <a:rPr lang="en-US" altLang="x-none" sz="2400" b="0"/>
              <a:t>Simple linear regression allows us to conduct estimation and prediction when we have </a:t>
            </a:r>
            <a:r>
              <a:rPr lang="en-US" altLang="x-none" sz="2400" b="0" i="1"/>
              <a:t>one continuous outcome and one continuous predictor</a:t>
            </a:r>
          </a:p>
          <a:p>
            <a:r>
              <a:rPr lang="en-US" altLang="x-none" sz="2400" b="0"/>
              <a:t>Correlation allowed us to look at relationship between two continuous variables but made no distinction between x and y</a:t>
            </a:r>
          </a:p>
          <a:p>
            <a:r>
              <a:rPr lang="en-US" altLang="x-none" sz="2400" b="0"/>
              <a:t>Contrastingly, linear regression treats one variable as a predictor and uses values of this variable to predict the mean of the other variable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1143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General Regression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4970462"/>
          </a:xfrm>
        </p:spPr>
        <p:txBody>
          <a:bodyPr/>
          <a:lstStyle/>
          <a:p>
            <a:r>
              <a:rPr lang="en-US" altLang="x-none" sz="2400"/>
              <a:t>General notation for variables and parameter</a:t>
            </a:r>
          </a:p>
          <a:p>
            <a:endParaRPr lang="en-US" altLang="x-none" sz="2400"/>
          </a:p>
          <a:p>
            <a:endParaRPr lang="en-US" altLang="x-none" sz="2400"/>
          </a:p>
          <a:p>
            <a:endParaRPr lang="en-US" altLang="x-none" sz="2400"/>
          </a:p>
          <a:p>
            <a:endParaRPr lang="en-US" altLang="x-none" sz="2400"/>
          </a:p>
          <a:p>
            <a:r>
              <a:rPr lang="en-US" altLang="x-none" sz="2400"/>
              <a:t>The parameter might be the mean, odds, rate, instantaneous risk of an event (hazard), etc.</a:t>
            </a:r>
          </a:p>
          <a:p>
            <a:r>
              <a:rPr lang="en-US" altLang="x-none" sz="2400"/>
              <a:t>General notation for regression model: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70000" y="1725613"/>
          <a:ext cx="6096000" cy="1754196"/>
        </p:xfrm>
        <a:graphic>
          <a:graphicData uri="http://schemas.openxmlformats.org/drawingml/2006/table">
            <a:tbl>
              <a:tblPr/>
              <a:tblGrid>
                <a:gridCol w="1096963"/>
                <a:gridCol w="4999037"/>
              </a:tblGrid>
              <a:tr h="371380"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Response measured on the 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 subject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40046"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Value of the predictor of interest for the 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 subject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380"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Value of adjustment variables for the </a:t>
                      </a:r>
                      <a:r>
                        <a:rPr kumimoji="0" lang="en-US" altLang="x-none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th subject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1380"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ts val="4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Arial" charset="0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defTabSz="457200" ea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2"/>
                        </a:buClr>
                        <a:buFont typeface="Franklin Gothic Book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Parameter of distribution of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988" name="Object 7"/>
          <p:cNvGraphicFramePr>
            <a:graphicFrameLocks noChangeAspect="1"/>
          </p:cNvGraphicFramePr>
          <p:nvPr/>
        </p:nvGraphicFramePr>
        <p:xfrm>
          <a:off x="1643063" y="1760538"/>
          <a:ext cx="1968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Equation" r:id="rId4" imgW="203200" imgH="368300" progId="Equation.3">
                  <p:embed/>
                </p:oleObj>
              </mc:Choice>
              <mc:Fallback>
                <p:oleObj name="Equation" r:id="rId4" imgW="203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60538"/>
                        <a:ext cx="1968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8"/>
          <p:cNvGraphicFramePr>
            <a:graphicFrameLocks noChangeAspect="1"/>
          </p:cNvGraphicFramePr>
          <p:nvPr/>
        </p:nvGraphicFramePr>
        <p:xfrm>
          <a:off x="1600200" y="2116138"/>
          <a:ext cx="2825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name="Equation" r:id="rId6" imgW="292100" imgH="368300" progId="Equation.3">
                  <p:embed/>
                </p:oleObj>
              </mc:Choice>
              <mc:Fallback>
                <p:oleObj name="Equation" r:id="rId6" imgW="2921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16138"/>
                        <a:ext cx="2825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9"/>
          <p:cNvGraphicFramePr>
            <a:graphicFrameLocks noChangeAspect="1"/>
          </p:cNvGraphicFramePr>
          <p:nvPr/>
        </p:nvGraphicFramePr>
        <p:xfrm>
          <a:off x="1257300" y="2711450"/>
          <a:ext cx="9842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Equation" r:id="rId8" imgW="1016000" imgH="368300" progId="Equation.3">
                  <p:embed/>
                </p:oleObj>
              </mc:Choice>
              <mc:Fallback>
                <p:oleObj name="Equation" r:id="rId8" imgW="10160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711450"/>
                        <a:ext cx="9842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10"/>
          <p:cNvGraphicFramePr>
            <a:graphicFrameLocks noChangeAspect="1"/>
          </p:cNvGraphicFramePr>
          <p:nvPr/>
        </p:nvGraphicFramePr>
        <p:xfrm>
          <a:off x="1709738" y="3111500"/>
          <a:ext cx="196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10" imgW="203200" imgH="368300" progId="Equation.3">
                  <p:embed/>
                </p:oleObj>
              </mc:Choice>
              <mc:Fallback>
                <p:oleObj name="Equation" r:id="rId10" imgW="203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111500"/>
                        <a:ext cx="196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11"/>
          <p:cNvGraphicFramePr>
            <a:graphicFrameLocks noChangeAspect="1"/>
          </p:cNvGraphicFramePr>
          <p:nvPr/>
        </p:nvGraphicFramePr>
        <p:xfrm>
          <a:off x="5294313" y="3140075"/>
          <a:ext cx="196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Equation" r:id="rId12" imgW="203200" imgH="368300" progId="Equation.3">
                  <p:embed/>
                </p:oleObj>
              </mc:Choice>
              <mc:Fallback>
                <p:oleObj name="Equation" r:id="rId12" imgW="203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3140075"/>
                        <a:ext cx="196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743616"/>
              </p:ext>
            </p:extLst>
          </p:nvPr>
        </p:nvGraphicFramePr>
        <p:xfrm>
          <a:off x="2527300" y="4894271"/>
          <a:ext cx="450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13" imgW="3683000" imgH="368300" progId="Equation.3">
                  <p:embed/>
                </p:oleObj>
              </mc:Choice>
              <mc:Fallback>
                <p:oleObj name="Equation" r:id="rId13" imgW="36830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894271"/>
                        <a:ext cx="450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524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Comparison of Models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3854615"/>
          </a:xfrm>
        </p:spPr>
        <p:txBody>
          <a:bodyPr/>
          <a:lstStyle/>
          <a:p>
            <a:r>
              <a:rPr lang="en-US" altLang="x-none" sz="2400" dirty="0"/>
              <a:t>The major difference between regression models is </a:t>
            </a:r>
            <a:r>
              <a:rPr lang="en-US" altLang="x-none" sz="2400" dirty="0" smtClean="0"/>
              <a:t>the parameter we are estimating</a:t>
            </a:r>
            <a:endParaRPr lang="en-US" altLang="x-none" sz="2400" dirty="0"/>
          </a:p>
          <a:p>
            <a:pPr lvl="1"/>
            <a:r>
              <a:rPr lang="en-US" altLang="x-none" sz="2000" dirty="0"/>
              <a:t>Summary: mean, odds, hazard</a:t>
            </a:r>
          </a:p>
          <a:p>
            <a:pPr lvl="1"/>
            <a:r>
              <a:rPr lang="en-US" altLang="x-none" sz="2000" dirty="0"/>
              <a:t>Comparison of groups: difference, ratio</a:t>
            </a:r>
          </a:p>
          <a:p>
            <a:r>
              <a:rPr lang="en-US" altLang="x-none" sz="2400" dirty="0"/>
              <a:t>Issues related to inclusion of covariates remain the same</a:t>
            </a:r>
          </a:p>
          <a:p>
            <a:pPr lvl="1"/>
            <a:r>
              <a:rPr lang="en-US" altLang="x-none" sz="2000" dirty="0"/>
              <a:t>Address the scientific question (predictor of interest, effect modifiers)</a:t>
            </a:r>
          </a:p>
          <a:p>
            <a:pPr lvl="1"/>
            <a:r>
              <a:rPr lang="en-US" altLang="x-none" sz="2000" dirty="0"/>
              <a:t>Address confounding</a:t>
            </a:r>
          </a:p>
          <a:p>
            <a:pPr lvl="1"/>
            <a:r>
              <a:rPr lang="en-US" altLang="x-none" sz="2000" dirty="0"/>
              <a:t>Increase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397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Interpretation of Parameters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3987800"/>
          </a:xfrm>
        </p:spPr>
        <p:txBody>
          <a:bodyPr/>
          <a:lstStyle/>
          <a:p>
            <a:r>
              <a:rPr lang="en-US" altLang="x-none" sz="2400"/>
              <a:t>Intercept</a:t>
            </a:r>
          </a:p>
          <a:p>
            <a:pPr lvl="1"/>
            <a:r>
              <a:rPr lang="en-US" altLang="x-none" sz="2000"/>
              <a:t>Corresponds to a population with </a:t>
            </a:r>
            <a:r>
              <a:rPr lang="en-US" altLang="x-none" sz="2000" b="1"/>
              <a:t>all</a:t>
            </a:r>
            <a:r>
              <a:rPr lang="en-US" altLang="x-none" sz="2000"/>
              <a:t> modeled covariates equal to zero</a:t>
            </a:r>
          </a:p>
          <a:p>
            <a:pPr lvl="1"/>
            <a:r>
              <a:rPr lang="en-US" altLang="x-none" sz="2000"/>
              <a:t>Most often, this is outside the range of data; quite often impossible; very rarely of interest by itself</a:t>
            </a:r>
          </a:p>
          <a:p>
            <a:r>
              <a:rPr lang="en-US" altLang="x-none" sz="2400"/>
              <a:t>Slope</a:t>
            </a:r>
          </a:p>
          <a:p>
            <a:pPr lvl="1"/>
            <a:r>
              <a:rPr lang="en-US" altLang="x-none" sz="2000"/>
              <a:t>A comparison between groups differing by 1 unit in corresponding covariate, but agreeing on all other modeled covariates</a:t>
            </a:r>
          </a:p>
          <a:p>
            <a:pPr lvl="1"/>
            <a:r>
              <a:rPr lang="en-US" altLang="x-none" sz="2000"/>
              <a:t>This is often expressed as “holding all other covariates constant” or “adjusted for all other covariates”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270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SBP by 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497046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w"/>
              <a:defRPr/>
            </a:pPr>
            <a:r>
              <a:rPr lang="en-US" sz="2400" dirty="0"/>
              <a:t>Does aging affect blood pressure</a:t>
            </a:r>
            <a:r>
              <a:rPr lang="en-US" sz="2400" dirty="0" smtClean="0"/>
              <a:t>?</a:t>
            </a:r>
          </a:p>
          <a:p>
            <a:pPr lvl="1">
              <a:defRPr/>
            </a:pPr>
            <a:r>
              <a:rPr lang="en-US" sz="2000" dirty="0" smtClean="0"/>
              <a:t>Does sex confound this association?</a:t>
            </a:r>
          </a:p>
          <a:p>
            <a:pPr lvl="1">
              <a:defRPr/>
            </a:pPr>
            <a:r>
              <a:rPr lang="en-US" sz="2000" dirty="0" smtClean="0"/>
              <a:t>Is sex a precision variable?</a:t>
            </a:r>
          </a:p>
          <a:p>
            <a:pPr>
              <a:buFont typeface="Wingdings" charset="0"/>
              <a:buChar char="w"/>
              <a:defRPr/>
            </a:pPr>
            <a:r>
              <a:rPr lang="en-US" sz="2400" dirty="0" smtClean="0"/>
              <a:t>Estimate </a:t>
            </a:r>
            <a:r>
              <a:rPr lang="en-US" sz="2400" dirty="0"/>
              <a:t>best fitting line to average SBP within age </a:t>
            </a:r>
            <a:r>
              <a:rPr lang="en-US" sz="2400" dirty="0" smtClean="0"/>
              <a:t>groups, adjusting for sex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2400" dirty="0"/>
          </a:p>
          <a:p>
            <a:pPr>
              <a:buFont typeface="Wingdings" charset="0"/>
              <a:buChar char="w"/>
              <a:defRPr/>
            </a:pPr>
            <a:endParaRPr lang="en-US" sz="2400" dirty="0" smtClean="0"/>
          </a:p>
          <a:p>
            <a:pPr>
              <a:buFont typeface="Wingdings" charset="0"/>
              <a:buChar char="w"/>
              <a:defRPr/>
            </a:pPr>
            <a:r>
              <a:rPr lang="en-US" sz="2400" dirty="0" smtClean="0"/>
              <a:t>An </a:t>
            </a:r>
            <a:r>
              <a:rPr lang="en-US" sz="2400" dirty="0"/>
              <a:t>association will exist if the slope (    ) is nonzero</a:t>
            </a:r>
          </a:p>
          <a:p>
            <a:pPr lvl="1">
              <a:defRPr/>
            </a:pPr>
            <a:r>
              <a:rPr lang="en-US" sz="2000" dirty="0" smtClean="0"/>
              <a:t>Interpretation will be slightly different in this model</a:t>
            </a:r>
          </a:p>
          <a:p>
            <a:pPr lvl="1">
              <a:defRPr/>
            </a:pPr>
            <a:r>
              <a:rPr lang="en-US" sz="2000" dirty="0" smtClean="0"/>
              <a:t>Difference in mean SBP for two individuals who differ in age by one year and </a:t>
            </a:r>
            <a:r>
              <a:rPr lang="en-US" sz="2000" i="1" dirty="0" smtClean="0"/>
              <a:t>are the same sex</a:t>
            </a:r>
            <a:endParaRPr lang="en-US" sz="2000" dirty="0"/>
          </a:p>
        </p:txBody>
      </p:sp>
      <p:graphicFrame>
        <p:nvGraphicFramePr>
          <p:cNvPr id="90115" name="Object 5"/>
          <p:cNvGraphicFramePr>
            <a:graphicFrameLocks/>
          </p:cNvGraphicFramePr>
          <p:nvPr/>
        </p:nvGraphicFramePr>
        <p:xfrm>
          <a:off x="1128713" y="3328988"/>
          <a:ext cx="65182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4" imgW="4318000" imgH="368300" progId="Equation.3">
                  <p:embed/>
                </p:oleObj>
              </mc:Choice>
              <mc:Fallback>
                <p:oleObj name="Equation" r:id="rId4" imgW="43180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328988"/>
                        <a:ext cx="65182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8"/>
          <p:cNvGraphicFramePr>
            <a:graphicFrameLocks noChangeAspect="1"/>
          </p:cNvGraphicFramePr>
          <p:nvPr/>
        </p:nvGraphicFramePr>
        <p:xfrm>
          <a:off x="6430963" y="4070350"/>
          <a:ext cx="3032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6" imgW="241300" imgH="368300" progId="Equation.3">
                  <p:embed/>
                </p:oleObj>
              </mc:Choice>
              <mc:Fallback>
                <p:oleObj name="Equation" r:id="rId6" imgW="2413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4070350"/>
                        <a:ext cx="3032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Interpretation of Slope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endParaRPr lang="en-US" altLang="x-none" sz="2400"/>
          </a:p>
          <a:p>
            <a:endParaRPr lang="en-US" altLang="x-none" sz="2400"/>
          </a:p>
          <a:p>
            <a:r>
              <a:rPr lang="en-US" altLang="x-none" sz="2400"/>
              <a:t>Estimated difference in SBP for two individuals </a:t>
            </a:r>
            <a:r>
              <a:rPr lang="en-US" altLang="x-none" sz="2400" u="sng"/>
              <a:t>of the same sex</a:t>
            </a:r>
            <a:r>
              <a:rPr lang="en-US" altLang="x-none" sz="2400"/>
              <a:t> differing by one year in age is 0.50, with older group averaging a higher value</a:t>
            </a:r>
          </a:p>
          <a:p>
            <a:r>
              <a:rPr lang="en-US" altLang="x-none" sz="2400"/>
              <a:t>Estimated difference in SBP comparing a group of males to a group of females the same age is 1.85, with the group of males averaging a lower value</a:t>
            </a:r>
          </a:p>
        </p:txBody>
      </p:sp>
      <p:graphicFrame>
        <p:nvGraphicFramePr>
          <p:cNvPr id="92163" name="Object 5"/>
          <p:cNvGraphicFramePr>
            <a:graphicFrameLocks/>
          </p:cNvGraphicFramePr>
          <p:nvPr/>
        </p:nvGraphicFramePr>
        <p:xfrm>
          <a:off x="835025" y="1363663"/>
          <a:ext cx="74580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4" imgW="4940300" imgH="292100" progId="Equation.3">
                  <p:embed/>
                </p:oleObj>
              </mc:Choice>
              <mc:Fallback>
                <p:oleObj name="Equation" r:id="rId4" imgW="49403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1363663"/>
                        <a:ext cx="74580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101600" y="88900"/>
            <a:ext cx="7772400" cy="457200"/>
          </a:xfrm>
        </p:spPr>
        <p:txBody>
          <a:bodyPr/>
          <a:lstStyle/>
          <a:p>
            <a:r>
              <a:rPr lang="en-US" altLang="x-none" sz="2800"/>
              <a:t>Model for Effect Modification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4970462"/>
          </a:xfrm>
        </p:spPr>
        <p:txBody>
          <a:bodyPr/>
          <a:lstStyle/>
          <a:p>
            <a:r>
              <a:rPr lang="en-US" altLang="x-none" sz="2400"/>
              <a:t>To estimate the degree of effect modification or to test for its existence, the typical model will look like:</a:t>
            </a:r>
          </a:p>
          <a:p>
            <a:endParaRPr lang="en-US" altLang="x-none" sz="2400"/>
          </a:p>
          <a:p>
            <a:endParaRPr lang="en-US" altLang="x-none" sz="2400"/>
          </a:p>
          <a:p>
            <a:pPr lvl="1"/>
            <a:r>
              <a:rPr lang="en-US" altLang="x-none" sz="2000"/>
              <a:t>Main effects for X and W</a:t>
            </a:r>
          </a:p>
          <a:p>
            <a:pPr lvl="1"/>
            <a:r>
              <a:rPr lang="en-US" altLang="x-none" sz="2000"/>
              <a:t>Cross-product (interaction) term between X and W</a:t>
            </a:r>
          </a:p>
          <a:p>
            <a:r>
              <a:rPr lang="en-US" altLang="x-none" sz="2400"/>
              <a:t>How do we interpret model parameters?</a:t>
            </a:r>
          </a:p>
        </p:txBody>
      </p:sp>
      <p:graphicFrame>
        <p:nvGraphicFramePr>
          <p:cNvPr id="94211" name="Object 5"/>
          <p:cNvGraphicFramePr>
            <a:graphicFrameLocks/>
          </p:cNvGraphicFramePr>
          <p:nvPr/>
        </p:nvGraphicFramePr>
        <p:xfrm>
          <a:off x="1658938" y="2355850"/>
          <a:ext cx="53514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4" imgW="3352800" imgH="368300" progId="Equation.3">
                  <p:embed/>
                </p:oleObj>
              </mc:Choice>
              <mc:Fallback>
                <p:oleObj name="Equation" r:id="rId4" imgW="33528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355850"/>
                        <a:ext cx="53514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ChangeArrowheads="1"/>
          </p:cNvSpPr>
          <p:nvPr/>
        </p:nvSpPr>
        <p:spPr bwMode="auto">
          <a:xfrm>
            <a:off x="139700" y="876300"/>
            <a:ext cx="90043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</a:pPr>
            <a:r>
              <a:rPr lang="en-US" altLang="x-none" sz="2400" b="0">
                <a:solidFill>
                  <a:schemeClr val="tx1"/>
                </a:solidFill>
              </a:rPr>
              <a:t>Let</a:t>
            </a:r>
            <a:r>
              <a:rPr lang="en-US" altLang="en-US" sz="2400" b="0">
                <a:solidFill>
                  <a:schemeClr val="tx1"/>
                </a:solidFill>
              </a:rPr>
              <a:t>’</a:t>
            </a:r>
            <a:r>
              <a:rPr lang="en-US" altLang="x-none" sz="2400" b="0">
                <a:solidFill>
                  <a:schemeClr val="tx1"/>
                </a:solidFill>
              </a:rPr>
              <a:t>s consider the case of a linear regression model with two predictors and their interaction	</a:t>
            </a: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</a:pPr>
            <a:r>
              <a:rPr lang="en-US" altLang="x-none" sz="2400" b="0">
                <a:solidFill>
                  <a:schemeClr val="tx1"/>
                </a:solidFill>
              </a:rPr>
              <a:t>E[Y|x</a:t>
            </a:r>
            <a:r>
              <a:rPr lang="en-US" altLang="x-none" sz="2400" b="0" baseline="-25000">
                <a:solidFill>
                  <a:schemeClr val="tx1"/>
                </a:solidFill>
              </a:rPr>
              <a:t>1</a:t>
            </a:r>
            <a:r>
              <a:rPr lang="en-US" altLang="x-none" sz="2400" b="0">
                <a:solidFill>
                  <a:schemeClr val="tx1"/>
                </a:solidFill>
              </a:rPr>
              <a:t>, x</a:t>
            </a:r>
            <a:r>
              <a:rPr lang="en-US" altLang="x-none" sz="2400" b="0" baseline="-25000">
                <a:solidFill>
                  <a:schemeClr val="tx1"/>
                </a:solidFill>
              </a:rPr>
              <a:t>2</a:t>
            </a:r>
            <a:r>
              <a:rPr lang="en-US" altLang="x-none" sz="2400" b="0">
                <a:solidFill>
                  <a:schemeClr val="tx1"/>
                </a:solidFill>
              </a:rPr>
              <a:t>] =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0</a:t>
            </a:r>
            <a:r>
              <a:rPr lang="en-US" altLang="x-none" sz="2400" b="0">
                <a:solidFill>
                  <a:schemeClr val="tx1"/>
                </a:solidFill>
              </a:rPr>
              <a:t>+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1</a:t>
            </a:r>
            <a:r>
              <a:rPr lang="en-US" altLang="x-none" sz="2400" b="0">
                <a:solidFill>
                  <a:schemeClr val="tx1"/>
                </a:solidFill>
              </a:rPr>
              <a:t> X +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2</a:t>
            </a:r>
            <a:r>
              <a:rPr lang="en-US" altLang="x-none" sz="2400" b="0">
                <a:solidFill>
                  <a:schemeClr val="tx1"/>
                </a:solidFill>
              </a:rPr>
              <a:t> W</a:t>
            </a:r>
            <a:r>
              <a:rPr lang="en-US" altLang="x-none" sz="2400" b="0" baseline="-25000">
                <a:solidFill>
                  <a:schemeClr val="tx1"/>
                </a:solidFill>
              </a:rPr>
              <a:t> </a:t>
            </a:r>
            <a:r>
              <a:rPr lang="en-US" altLang="x-none" sz="2400" b="0">
                <a:solidFill>
                  <a:schemeClr val="tx1"/>
                </a:solidFill>
              </a:rPr>
              <a:t>+ 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3</a:t>
            </a:r>
            <a:r>
              <a:rPr lang="en-US" altLang="x-none" sz="2400" b="0">
                <a:solidFill>
                  <a:schemeClr val="tx1"/>
                </a:solidFill>
              </a:rPr>
              <a:t> XW</a:t>
            </a:r>
            <a:endParaRPr lang="en-US" altLang="x-none" sz="2400" b="0" baseline="-2500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endParaRPr lang="en-US" altLang="x-none" sz="240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r>
              <a:rPr lang="en-US" altLang="x-none" sz="2400">
                <a:solidFill>
                  <a:schemeClr val="tx1"/>
                </a:solidFill>
              </a:rPr>
              <a:t>Consider two observations with the same value for W, but that differ in X by one unit</a:t>
            </a:r>
          </a:p>
          <a:p>
            <a:pPr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r>
              <a:rPr lang="en-US" altLang="x-none" sz="2400">
                <a:solidFill>
                  <a:schemeClr val="tx1"/>
                </a:solidFill>
              </a:rPr>
              <a:t>	Obs 1:  E[Y|X=k+1, W=c] =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0</a:t>
            </a:r>
            <a:r>
              <a:rPr lang="en-US" altLang="x-none" sz="2400">
                <a:solidFill>
                  <a:schemeClr val="tx1"/>
                </a:solidFill>
              </a:rPr>
              <a:t>+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1</a:t>
            </a:r>
            <a:r>
              <a:rPr lang="en-US" altLang="x-none" sz="2400">
                <a:solidFill>
                  <a:schemeClr val="tx1"/>
                </a:solidFill>
              </a:rPr>
              <a:t> (k+1) +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2</a:t>
            </a:r>
            <a:r>
              <a:rPr lang="en-US" altLang="x-none" sz="2400">
                <a:solidFill>
                  <a:schemeClr val="tx1"/>
                </a:solidFill>
              </a:rPr>
              <a:t> c +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3</a:t>
            </a:r>
            <a:r>
              <a:rPr lang="en-US" altLang="x-none" sz="2400">
                <a:solidFill>
                  <a:schemeClr val="tx1"/>
                </a:solidFill>
              </a:rPr>
              <a:t> (k+1)c</a:t>
            </a:r>
            <a:endParaRPr lang="en-US" altLang="x-none" sz="2400" baseline="-2500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r>
              <a:rPr lang="en-US" altLang="x-none" sz="2400">
                <a:solidFill>
                  <a:schemeClr val="tx1"/>
                </a:solidFill>
              </a:rPr>
              <a:t>	Obs 2:  E[Y|X=k, W=c] =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0</a:t>
            </a:r>
            <a:r>
              <a:rPr lang="en-US" altLang="x-none" sz="2400">
                <a:solidFill>
                  <a:schemeClr val="tx1"/>
                </a:solidFill>
              </a:rPr>
              <a:t>+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1</a:t>
            </a:r>
            <a:r>
              <a:rPr lang="en-US" altLang="x-none" sz="2400">
                <a:solidFill>
                  <a:schemeClr val="tx1"/>
                </a:solidFill>
              </a:rPr>
              <a:t> (k) +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2</a:t>
            </a:r>
            <a:r>
              <a:rPr lang="en-US" altLang="x-none" sz="2400">
                <a:solidFill>
                  <a:schemeClr val="tx1"/>
                </a:solidFill>
              </a:rPr>
              <a:t> c +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3</a:t>
            </a:r>
            <a:r>
              <a:rPr lang="en-US" altLang="x-none" sz="2400">
                <a:solidFill>
                  <a:schemeClr val="tx1"/>
                </a:solidFill>
              </a:rPr>
              <a:t> kc</a:t>
            </a:r>
          </a:p>
          <a:p>
            <a:pPr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endParaRPr lang="en-US" altLang="x-none" sz="2400">
              <a:solidFill>
                <a:schemeClr val="tx1"/>
              </a:solidFill>
            </a:endParaRPr>
          </a:p>
          <a:p>
            <a:pPr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r>
              <a:rPr lang="en-US" altLang="x-none" sz="2400">
                <a:solidFill>
                  <a:schemeClr val="tx1"/>
                </a:solidFill>
              </a:rPr>
              <a:t>Thus, 	E[Y|X=k+1, W=c] -  E[Y|X=k, W=c] =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1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+ 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3</a:t>
            </a:r>
            <a:r>
              <a:rPr lang="en-US" altLang="x-none" sz="2400">
                <a:solidFill>
                  <a:schemeClr val="tx1"/>
                </a:solidFill>
              </a:rPr>
              <a:t> c </a:t>
            </a:r>
          </a:p>
          <a:p>
            <a:pPr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r>
              <a:rPr lang="en-US" altLang="x-none" sz="2400">
                <a:solidFill>
                  <a:schemeClr val="tx1"/>
                </a:solidFill>
              </a:rPr>
              <a:t>That is, the difference in means depends on the value of W!</a:t>
            </a:r>
            <a:endParaRPr lang="en-US" altLang="x-none" sz="2400" baseline="-25000">
              <a:solidFill>
                <a:schemeClr val="tx1"/>
              </a:solidFill>
            </a:endParaRPr>
          </a:p>
        </p:txBody>
      </p:sp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60338" y="0"/>
            <a:ext cx="779303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AA2B3E"/>
                </a:solidFill>
                <a:latin typeface="+mj-lt"/>
                <a:ea typeface="+mj-ea"/>
                <a:cs typeface="ＭＳ Ｐゴシック" charset="0"/>
              </a:rPr>
              <a:t>Model and Interpretation: interaction</a:t>
            </a:r>
          </a:p>
        </p:txBody>
      </p:sp>
      <p:sp>
        <p:nvSpPr>
          <p:cNvPr id="96259" name="Rectangle 4"/>
          <p:cNvSpPr>
            <a:spLocks noChangeArrowheads="1"/>
          </p:cNvSpPr>
          <p:nvPr/>
        </p:nvSpPr>
        <p:spPr bwMode="auto">
          <a:xfrm>
            <a:off x="6273800" y="1930400"/>
            <a:ext cx="990600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x-none" altLang="x-none" sz="1400" b="0">
              <a:solidFill>
                <a:schemeClr val="tx2"/>
              </a:solidFill>
            </a:endParaRPr>
          </a:p>
        </p:txBody>
      </p:sp>
      <p:sp>
        <p:nvSpPr>
          <p:cNvPr id="96260" name="Line 5"/>
          <p:cNvSpPr>
            <a:spLocks noChangeShapeType="1"/>
          </p:cNvSpPr>
          <p:nvPr/>
        </p:nvSpPr>
        <p:spPr bwMode="auto">
          <a:xfrm>
            <a:off x="6858000" y="4635500"/>
            <a:ext cx="60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ChangeArrowheads="1"/>
          </p:cNvSpPr>
          <p:nvPr/>
        </p:nvSpPr>
        <p:spPr bwMode="auto">
          <a:xfrm>
            <a:off x="0" y="0"/>
            <a:ext cx="77930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3200">
                <a:solidFill>
                  <a:srgbClr val="AA2B3E"/>
                </a:solidFill>
              </a:rPr>
              <a:t>Model and Interpretation: interaction</a:t>
            </a:r>
          </a:p>
        </p:txBody>
      </p:sp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228600" y="12192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342900" indent="-3429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800100" indent="-3429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0000"/>
              <a:buFont typeface="Wingdings" charset="2"/>
              <a:buChar char="u"/>
            </a:pPr>
            <a:r>
              <a:rPr lang="en-US" altLang="x-none" sz="2400"/>
              <a:t>Model: </a:t>
            </a:r>
            <a:r>
              <a:rPr lang="en-US" altLang="x-none" sz="2400" b="0">
                <a:solidFill>
                  <a:schemeClr val="tx1"/>
                </a:solidFill>
              </a:rPr>
              <a:t>E[Y|x</a:t>
            </a:r>
            <a:r>
              <a:rPr lang="en-US" altLang="x-none" sz="2400" b="0" baseline="-25000">
                <a:solidFill>
                  <a:schemeClr val="tx1"/>
                </a:solidFill>
              </a:rPr>
              <a:t>1</a:t>
            </a:r>
            <a:r>
              <a:rPr lang="en-US" altLang="x-none" sz="2400" b="0">
                <a:solidFill>
                  <a:schemeClr val="tx1"/>
                </a:solidFill>
              </a:rPr>
              <a:t>, x</a:t>
            </a:r>
            <a:r>
              <a:rPr lang="en-US" altLang="x-none" sz="2400" b="0" baseline="-25000">
                <a:solidFill>
                  <a:schemeClr val="tx1"/>
                </a:solidFill>
              </a:rPr>
              <a:t>2</a:t>
            </a:r>
            <a:r>
              <a:rPr lang="en-US" altLang="x-none" sz="2400" b="0">
                <a:solidFill>
                  <a:schemeClr val="tx1"/>
                </a:solidFill>
              </a:rPr>
              <a:t>] =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0</a:t>
            </a:r>
            <a:r>
              <a:rPr lang="en-US" altLang="x-none" sz="2400" b="0">
                <a:solidFill>
                  <a:schemeClr val="tx1"/>
                </a:solidFill>
              </a:rPr>
              <a:t>+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1</a:t>
            </a:r>
            <a:r>
              <a:rPr lang="en-US" altLang="x-none" sz="2400" b="0">
                <a:solidFill>
                  <a:schemeClr val="tx1"/>
                </a:solidFill>
              </a:rPr>
              <a:t> X +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2</a:t>
            </a:r>
            <a:r>
              <a:rPr lang="en-US" altLang="x-none" sz="2400" b="0">
                <a:solidFill>
                  <a:schemeClr val="tx1"/>
                </a:solidFill>
              </a:rPr>
              <a:t> W</a:t>
            </a:r>
            <a:r>
              <a:rPr lang="en-US" altLang="x-none" sz="2400" b="0" baseline="-25000">
                <a:solidFill>
                  <a:schemeClr val="tx1"/>
                </a:solidFill>
              </a:rPr>
              <a:t> </a:t>
            </a:r>
            <a:r>
              <a:rPr lang="en-US" altLang="x-none" sz="2400" b="0">
                <a:solidFill>
                  <a:schemeClr val="tx1"/>
                </a:solidFill>
              </a:rPr>
              <a:t>+  </a:t>
            </a:r>
            <a:r>
              <a:rPr lang="en-US" altLang="x-none" sz="2400" b="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="0" baseline="-25000">
                <a:solidFill>
                  <a:schemeClr val="tx1"/>
                </a:solidFill>
                <a:sym typeface="Symbol" charset="2"/>
              </a:rPr>
              <a:t>3</a:t>
            </a:r>
            <a:r>
              <a:rPr lang="en-US" altLang="x-none" sz="2400" b="0">
                <a:solidFill>
                  <a:schemeClr val="tx1"/>
                </a:solidFill>
              </a:rPr>
              <a:t> XW</a:t>
            </a:r>
            <a:endParaRPr lang="en-US" altLang="x-none" sz="2400"/>
          </a:p>
          <a:p>
            <a:pPr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0000"/>
              <a:buFont typeface="Wingdings" charset="2"/>
              <a:buChar char="u"/>
            </a:pPr>
            <a:r>
              <a:rPr lang="en-US" altLang="x-none" sz="2400"/>
              <a:t>Difference in Means: </a:t>
            </a:r>
          </a:p>
          <a:p>
            <a:pPr marL="0" lvl="1" algn="ctr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None/>
            </a:pPr>
            <a:r>
              <a:rPr lang="en-US" altLang="x-none" sz="2400">
                <a:solidFill>
                  <a:schemeClr val="tx1"/>
                </a:solidFill>
              </a:rPr>
              <a:t>E[Y|X=k+1, W=c] -  E[Y|X=k, W=c] =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1 </a:t>
            </a:r>
            <a:r>
              <a:rPr lang="en-US" altLang="x-none" sz="2400">
                <a:solidFill>
                  <a:schemeClr val="tx1"/>
                </a:solidFill>
                <a:sym typeface="Symbol" charset="2"/>
              </a:rPr>
              <a:t>+ </a:t>
            </a:r>
            <a:r>
              <a:rPr lang="en-US" altLang="x-none" sz="2400" baseline="-25000">
                <a:solidFill>
                  <a:schemeClr val="tx1"/>
                </a:solidFill>
                <a:sym typeface="Symbol" charset="2"/>
              </a:rPr>
              <a:t>3</a:t>
            </a:r>
            <a:r>
              <a:rPr lang="en-US" altLang="x-none" sz="2400">
                <a:solidFill>
                  <a:schemeClr val="tx1"/>
                </a:solidFill>
              </a:rPr>
              <a:t> c </a:t>
            </a:r>
            <a:endParaRPr lang="en-US" altLang="x-none" sz="2400"/>
          </a:p>
          <a:p>
            <a:pPr marL="0" lvl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0000"/>
              <a:buFont typeface="Wingdings" charset="2"/>
              <a:buChar char="u"/>
            </a:pPr>
            <a:r>
              <a:rPr lang="en-US" altLang="x-none" sz="2400" b="1"/>
              <a:t>The difference in means depends on the value of W</a:t>
            </a:r>
          </a:p>
          <a:p>
            <a:pPr lvl="3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0000"/>
              <a:buFont typeface="Wingdings" charset="2"/>
              <a:buChar char="u"/>
            </a:pPr>
            <a:r>
              <a:rPr lang="en-US" altLang="x-none" sz="2400"/>
              <a:t>The difference in means is </a:t>
            </a:r>
            <a:r>
              <a:rPr lang="en-US" altLang="x-none" sz="2400">
                <a:sym typeface="Symbol" charset="2"/>
              </a:rPr>
              <a:t></a:t>
            </a:r>
            <a:r>
              <a:rPr lang="en-US" altLang="x-none" sz="2400" baseline="-25000">
                <a:sym typeface="Symbol" charset="2"/>
              </a:rPr>
              <a:t>1</a:t>
            </a:r>
            <a:r>
              <a:rPr lang="en-US" altLang="x-none" sz="2400">
                <a:sym typeface="Symbol" charset="2"/>
              </a:rPr>
              <a:t> if c=0.</a:t>
            </a:r>
          </a:p>
          <a:p>
            <a:pPr lvl="3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0000"/>
              <a:buFont typeface="Wingdings" charset="2"/>
              <a:buChar char="u"/>
            </a:pPr>
            <a:r>
              <a:rPr lang="en-US" altLang="x-none" sz="2400">
                <a:sym typeface="Symbol" charset="2"/>
              </a:rPr>
              <a:t>The difference in means is </a:t>
            </a:r>
            <a:r>
              <a:rPr lang="en-US" altLang="x-none" sz="2400" baseline="-25000">
                <a:sym typeface="Symbol" charset="2"/>
              </a:rPr>
              <a:t>1</a:t>
            </a:r>
            <a:r>
              <a:rPr lang="en-US" altLang="x-none" sz="2400">
                <a:sym typeface="Symbol" charset="2"/>
              </a:rPr>
              <a:t>+ </a:t>
            </a:r>
            <a:r>
              <a:rPr lang="en-US" altLang="x-none" sz="2400" baseline="-25000">
                <a:sym typeface="Symbol" charset="2"/>
              </a:rPr>
              <a:t>3</a:t>
            </a:r>
            <a:r>
              <a:rPr lang="en-US" altLang="x-none" sz="2400">
                <a:sym typeface="Symbol" charset="2"/>
              </a:rPr>
              <a:t> if c=1</a:t>
            </a:r>
          </a:p>
          <a:p>
            <a:pPr lvl="2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0000"/>
              <a:buFont typeface="Wingdings" charset="2"/>
              <a:buChar char="u"/>
            </a:pPr>
            <a:r>
              <a:rPr lang="en-US" altLang="x-none" sz="2400" b="1">
                <a:sym typeface="Symbol" charset="2"/>
              </a:rPr>
              <a:t>The difference in means changes by </a:t>
            </a:r>
            <a:r>
              <a:rPr lang="en-US" altLang="x-none" sz="2400" b="1" baseline="-25000">
                <a:sym typeface="Symbol" charset="2"/>
              </a:rPr>
              <a:t>3</a:t>
            </a:r>
            <a:r>
              <a:rPr lang="en-US" altLang="x-none" sz="2400" b="1"/>
              <a:t>  for each unit difference in c (that is, in W)  </a:t>
            </a:r>
          </a:p>
          <a:p>
            <a:pPr lvl="3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60000"/>
              <a:buFont typeface="Wingdings" charset="2"/>
              <a:buChar char="u"/>
            </a:pPr>
            <a:r>
              <a:rPr lang="en-US" altLang="x-none" sz="2400" b="1"/>
              <a:t>i.e., </a:t>
            </a:r>
            <a:r>
              <a:rPr lang="en-US" altLang="x-none" sz="2400" b="1">
                <a:sym typeface="Symbol" charset="2"/>
              </a:rPr>
              <a:t></a:t>
            </a:r>
            <a:r>
              <a:rPr lang="en-US" altLang="x-none" sz="2400" b="1" baseline="-25000">
                <a:sym typeface="Symbol" charset="2"/>
              </a:rPr>
              <a:t>3</a:t>
            </a:r>
            <a:r>
              <a:rPr lang="en-US" altLang="x-none" sz="2400" b="1"/>
              <a:t> is the difference of differences!</a:t>
            </a:r>
          </a:p>
          <a:p>
            <a:pPr marL="0" lvl="1" ea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</a:pPr>
            <a:endParaRPr lang="en-US" altLang="x-none" sz="2400"/>
          </a:p>
        </p:txBody>
      </p:sp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5803900" y="1270000"/>
            <a:ext cx="1295400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x-none" altLang="x-none" sz="1400" b="0">
              <a:solidFill>
                <a:schemeClr val="tx2"/>
              </a:solidFill>
            </a:endParaRPr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>
            <a:off x="7010400" y="2806700"/>
            <a:ext cx="6096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3"/>
          <p:cNvSpPr>
            <a:spLocks noChangeArrowheads="1"/>
          </p:cNvSpPr>
          <p:nvPr/>
        </p:nvSpPr>
        <p:spPr bwMode="auto">
          <a:xfrm>
            <a:off x="228600" y="12192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800000"/>
              </a:buClr>
              <a:buSzPct val="60000"/>
              <a:defRPr/>
            </a:pPr>
            <a:r>
              <a:rPr lang="en-US" sz="2800" b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Model: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E[Y|x</a:t>
            </a:r>
            <a:r>
              <a:rPr lang="en-US" sz="2800" baseline="-25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x</a:t>
            </a:r>
            <a:r>
              <a:rPr lang="en-US" sz="2800" baseline="-25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] =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+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X +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W</a:t>
            </a:r>
            <a:r>
              <a:rPr lang="en-US" sz="2800" baseline="-250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+ 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XW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800000"/>
              </a:buClr>
              <a:buSzPct val="60000"/>
              <a:buFont typeface="Wingdings" charset="2"/>
              <a:buChar char="u"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20000"/>
              </a:spcBef>
              <a:buClr>
                <a:srgbClr val="800000"/>
              </a:buClr>
              <a:buSzPct val="60000"/>
              <a:defRPr/>
            </a:pPr>
            <a:r>
              <a:rPr lang="en-US" sz="2800" b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Another way to look at this: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800000"/>
              </a:buClr>
              <a:buSzPct val="60000"/>
              <a:buFont typeface="Wingdings" charset="2"/>
              <a:buChar char="u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Factor terms involving X:</a:t>
            </a:r>
          </a:p>
          <a:p>
            <a:pPr algn="ctr" eaLnBrk="1" hangingPunct="1">
              <a:spcBef>
                <a:spcPct val="20000"/>
              </a:spcBef>
              <a:buClr>
                <a:srgbClr val="800000"/>
              </a:buClr>
              <a:buSzPct val="60000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     E[Y|W, X] = (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+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W) + (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+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W)X</a:t>
            </a:r>
            <a:endParaRPr lang="en-US" sz="2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800000"/>
              </a:buClr>
              <a:buSzPct val="60000"/>
              <a:buFont typeface="Wingdings" charset="2"/>
              <a:buChar char="u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800000"/>
              </a:buClr>
              <a:buSzPct val="60000"/>
              <a:buFont typeface="Wingdings" charset="2"/>
              <a:buChar char="u"/>
              <a:defRPr/>
            </a:pPr>
            <a:r>
              <a:rPr lang="en-US" sz="2400" b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Slope of X changes with W</a:t>
            </a:r>
            <a:endParaRPr lang="en-US" sz="24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800000"/>
              </a:buClr>
              <a:buSzPct val="60000"/>
              <a:buFont typeface="Wingdings" charset="2"/>
              <a:buChar char="u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Difference in means for each unit difference in X changes with W (for each one unit difference in W, the difference in means changes by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400" baseline="-25000" dirty="0">
                <a:solidFill>
                  <a:srgbClr val="000000"/>
                </a:solidFill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6350000" y="1219200"/>
            <a:ext cx="1295400" cy="609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x-none" altLang="x-none" sz="1400" b="0">
              <a:solidFill>
                <a:schemeClr val="tx2"/>
              </a:solidFill>
            </a:endParaRPr>
          </a:p>
        </p:txBody>
      </p:sp>
      <p:cxnSp>
        <p:nvCxnSpPr>
          <p:cNvPr id="98307" name="Straight Connector 2"/>
          <p:cNvCxnSpPr>
            <a:cxnSpLocks noChangeShapeType="1"/>
          </p:cNvCxnSpPr>
          <p:nvPr/>
        </p:nvCxnSpPr>
        <p:spPr bwMode="auto">
          <a:xfrm flipV="1">
            <a:off x="5867400" y="3721100"/>
            <a:ext cx="1600200" cy="2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0" y="0"/>
            <a:ext cx="77930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3200">
                <a:solidFill>
                  <a:srgbClr val="AA2B3E"/>
                </a:solidFill>
              </a:rPr>
              <a:t>Model and Interpretation: interaction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2413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SBP by 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497046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w"/>
              <a:defRPr/>
            </a:pPr>
            <a:r>
              <a:rPr lang="en-US" sz="2400" dirty="0"/>
              <a:t>Does aging affect blood pressure</a:t>
            </a:r>
            <a:r>
              <a:rPr lang="en-US" sz="2400" dirty="0" smtClean="0"/>
              <a:t>?</a:t>
            </a:r>
          </a:p>
          <a:p>
            <a:pPr lvl="1">
              <a:defRPr/>
            </a:pPr>
            <a:r>
              <a:rPr lang="en-US" sz="2000" dirty="0" smtClean="0"/>
              <a:t>Does sex modify the association between SBP and age?</a:t>
            </a:r>
          </a:p>
          <a:p>
            <a:pPr>
              <a:buFont typeface="Wingdings" charset="0"/>
              <a:buChar char="w"/>
              <a:defRPr/>
            </a:pPr>
            <a:r>
              <a:rPr lang="en-US" sz="2400" dirty="0" smtClean="0"/>
              <a:t>Model will include main effects for age, sex and an interaction term between age and sex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2400" dirty="0"/>
          </a:p>
          <a:p>
            <a:pPr>
              <a:buFont typeface="Wingdings" charset="0"/>
              <a:buChar char="w"/>
              <a:defRPr/>
            </a:pPr>
            <a:endParaRPr lang="en-US" sz="2400" dirty="0" smtClean="0"/>
          </a:p>
          <a:p>
            <a:pPr marL="0" indent="0">
              <a:buFont typeface="Wingdings" charset="0"/>
              <a:buNone/>
              <a:defRPr/>
            </a:pPr>
            <a:endParaRPr lang="en-US" sz="2400" dirty="0"/>
          </a:p>
          <a:p>
            <a:pPr>
              <a:buFont typeface="Wingdings" charset="0"/>
              <a:buChar char="w"/>
              <a:defRPr/>
            </a:pPr>
            <a:r>
              <a:rPr lang="en-US" sz="2400" dirty="0" smtClean="0"/>
              <a:t>Effect modification exists if </a:t>
            </a:r>
          </a:p>
        </p:txBody>
      </p:sp>
      <p:graphicFrame>
        <p:nvGraphicFramePr>
          <p:cNvPr id="99331" name="Object 5"/>
          <p:cNvGraphicFramePr>
            <a:graphicFrameLocks/>
          </p:cNvGraphicFramePr>
          <p:nvPr/>
        </p:nvGraphicFramePr>
        <p:xfrm>
          <a:off x="1020763" y="2906713"/>
          <a:ext cx="6518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Equation" r:id="rId4" imgW="4318000" imgH="368300" progId="Equation.3">
                  <p:embed/>
                </p:oleObj>
              </mc:Choice>
              <mc:Fallback>
                <p:oleObj name="Equation" r:id="rId4" imgW="43180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906713"/>
                        <a:ext cx="6518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5"/>
          <p:cNvGraphicFramePr>
            <a:graphicFrameLocks/>
          </p:cNvGraphicFramePr>
          <p:nvPr/>
        </p:nvGraphicFramePr>
        <p:xfrm>
          <a:off x="4432300" y="3440113"/>
          <a:ext cx="23590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5" name="Equation" r:id="rId6" imgW="1562100" imgH="368300" progId="Equation.3">
                  <p:embed/>
                </p:oleObj>
              </mc:Choice>
              <mc:Fallback>
                <p:oleObj name="Equation" r:id="rId6" imgW="1562100" imgH="368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440113"/>
                        <a:ext cx="23590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11"/>
          <p:cNvGraphicFramePr>
            <a:graphicFrameLocks noChangeAspect="1"/>
          </p:cNvGraphicFramePr>
          <p:nvPr/>
        </p:nvGraphicFramePr>
        <p:xfrm>
          <a:off x="5053013" y="4130675"/>
          <a:ext cx="7985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6" name="Equation" r:id="rId8" imgW="635000" imgH="368300" progId="Equation.3">
                  <p:embed/>
                </p:oleObj>
              </mc:Choice>
              <mc:Fallback>
                <p:oleObj name="Equation" r:id="rId8" imgW="6350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4130675"/>
                        <a:ext cx="7985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2800">
                <a:ea typeface="MS PGothic" charset="-128"/>
              </a:rPr>
              <a:t>Linear Regression Parameters Interpretation</a:t>
            </a:r>
          </a:p>
        </p:txBody>
      </p:sp>
      <p:sp>
        <p:nvSpPr>
          <p:cNvPr id="14338" name="Line 3"/>
          <p:cNvSpPr>
            <a:spLocks noChangeShapeType="1"/>
          </p:cNvSpPr>
          <p:nvPr/>
        </p:nvSpPr>
        <p:spPr bwMode="auto">
          <a:xfrm flipV="1">
            <a:off x="685800" y="1320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685800" y="55880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685800" y="1244600"/>
            <a:ext cx="655320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302125" y="588645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X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 rot="-5400000">
            <a:off x="184150" y="27241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Y</a:t>
            </a: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 flipV="1">
            <a:off x="1371600" y="3911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 flipV="1">
            <a:off x="2057400" y="3606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2"/>
          <p:cNvSpPr>
            <a:spLocks noChangeShapeType="1"/>
          </p:cNvSpPr>
          <p:nvPr/>
        </p:nvSpPr>
        <p:spPr bwMode="auto">
          <a:xfrm>
            <a:off x="2057400" y="383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2647950" y="3621088"/>
            <a:ext cx="5356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 i="1">
                <a:solidFill>
                  <a:schemeClr val="tx1"/>
                </a:solidFill>
                <a:latin typeface="Symbol" charset="2"/>
                <a:ea typeface="MS PGothic" charset="-128"/>
              </a:rPr>
              <a:t>b</a:t>
            </a:r>
            <a:r>
              <a:rPr lang="en-US" altLang="x-none" sz="1800" b="0" baseline="-25000">
                <a:solidFill>
                  <a:schemeClr val="tx1"/>
                </a:solidFill>
                <a:latin typeface="Tahoma" charset="0"/>
                <a:ea typeface="MS PGothic" charset="-128"/>
              </a:rPr>
              <a:t>1</a:t>
            </a: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 is the slope: the change in y corresponding to a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                        unit increase in x</a:t>
            </a:r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1203325" y="56324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x</a:t>
            </a:r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1912938" y="566420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x+1</a:t>
            </a:r>
          </a:p>
        </p:txBody>
      </p:sp>
      <p:sp>
        <p:nvSpPr>
          <p:cNvPr id="14349" name="Line 24"/>
          <p:cNvSpPr>
            <a:spLocks noChangeShapeType="1"/>
          </p:cNvSpPr>
          <p:nvPr/>
        </p:nvSpPr>
        <p:spPr bwMode="auto">
          <a:xfrm>
            <a:off x="13716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9"/>
          <p:cNvSpPr>
            <a:spLocks noChangeShapeType="1"/>
          </p:cNvSpPr>
          <p:nvPr/>
        </p:nvSpPr>
        <p:spPr bwMode="auto">
          <a:xfrm flipV="1">
            <a:off x="698500" y="2273300"/>
            <a:ext cx="146050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Text Box 10"/>
          <p:cNvSpPr txBox="1">
            <a:spLocks noChangeArrowheads="1"/>
          </p:cNvSpPr>
          <p:nvPr/>
        </p:nvSpPr>
        <p:spPr bwMode="auto">
          <a:xfrm>
            <a:off x="2143125" y="2076450"/>
            <a:ext cx="659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 i="1">
                <a:solidFill>
                  <a:schemeClr val="tx1"/>
                </a:solidFill>
                <a:latin typeface="Symbol" charset="2"/>
                <a:ea typeface="MS PGothic" charset="-128"/>
              </a:rPr>
              <a:t>b</a:t>
            </a:r>
            <a:r>
              <a:rPr lang="en-US" altLang="x-none" sz="1800" b="0" baseline="-25000">
                <a:solidFill>
                  <a:schemeClr val="tx1"/>
                </a:solidFill>
                <a:latin typeface="Tahoma" charset="0"/>
                <a:ea typeface="MS PGothic" charset="-128"/>
              </a:rPr>
              <a:t>o</a:t>
            </a: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 is the intercept: where the line crosses the y-axis when x=0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581025" y="561975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latin typeface="Tahoma" charset="0"/>
                <a:ea typeface="MS PGothic" charset="-128"/>
              </a:rPr>
              <a:t>0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1900" y="951032"/>
            <a:ext cx="3816350" cy="430887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127000" y="1651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Interpretation of Main Effects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endParaRPr lang="en-US" altLang="x-none" sz="2400"/>
          </a:p>
          <a:p>
            <a:endParaRPr lang="en-US" altLang="x-none" sz="2400"/>
          </a:p>
          <a:p>
            <a:pPr>
              <a:spcBef>
                <a:spcPct val="0"/>
              </a:spcBef>
            </a:pPr>
            <a:r>
              <a:rPr lang="en-US" altLang="x-none" sz="2400" b="0"/>
              <a:t>Estimated difference in SBP for two groups </a:t>
            </a:r>
            <a:r>
              <a:rPr lang="en-US" altLang="x-none" sz="2400"/>
              <a:t>of females </a:t>
            </a:r>
            <a:r>
              <a:rPr lang="en-US" altLang="x-none" sz="2400" b="0"/>
              <a:t>differing by one year in age is 0.67, with older group averaging a higher value</a:t>
            </a:r>
          </a:p>
          <a:p>
            <a:pPr>
              <a:spcBef>
                <a:spcPct val="0"/>
              </a:spcBef>
            </a:pPr>
            <a:r>
              <a:rPr lang="en-US" altLang="x-none" sz="2400" b="0"/>
              <a:t>Estimated difference in SBP comparing two groups of females differing by one year in age to two groups of males differing by one year in age is -0.39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The negative interaction term implies that the slope of SBP due to age is lower for males than females</a:t>
            </a:r>
          </a:p>
          <a:p>
            <a:pPr>
              <a:spcBef>
                <a:spcPct val="0"/>
              </a:spcBef>
            </a:pPr>
            <a:endParaRPr lang="en-US" altLang="x-none" sz="2400" b="0"/>
          </a:p>
        </p:txBody>
      </p:sp>
      <p:graphicFrame>
        <p:nvGraphicFramePr>
          <p:cNvPr id="101379" name="Object 5"/>
          <p:cNvGraphicFramePr>
            <a:graphicFrameLocks/>
          </p:cNvGraphicFramePr>
          <p:nvPr/>
        </p:nvGraphicFramePr>
        <p:xfrm>
          <a:off x="825500" y="1160463"/>
          <a:ext cx="74771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Equation" r:id="rId4" imgW="4953000" imgH="292100" progId="Equation.3">
                  <p:embed/>
                </p:oleObj>
              </mc:Choice>
              <mc:Fallback>
                <p:oleObj name="Equation" r:id="rId4" imgW="49530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160463"/>
                        <a:ext cx="74771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5"/>
          <p:cNvGraphicFramePr>
            <a:graphicFrameLocks/>
          </p:cNvGraphicFramePr>
          <p:nvPr/>
        </p:nvGraphicFramePr>
        <p:xfrm>
          <a:off x="4179888" y="1636713"/>
          <a:ext cx="26860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Equation" r:id="rId6" imgW="1778000" imgH="292100" progId="Equation.3">
                  <p:embed/>
                </p:oleObj>
              </mc:Choice>
              <mc:Fallback>
                <p:oleObj name="Equation" r:id="rId6" imgW="17780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1636713"/>
                        <a:ext cx="26860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241300" y="114300"/>
            <a:ext cx="7772400" cy="457200"/>
          </a:xfrm>
        </p:spPr>
        <p:txBody>
          <a:bodyPr/>
          <a:lstStyle/>
          <a:p>
            <a:r>
              <a:rPr lang="en-US" altLang="x-none" sz="2800"/>
              <a:t>Example: Interpretation of Interaction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762000" y="1211263"/>
            <a:ext cx="7772400" cy="5029200"/>
          </a:xfrm>
        </p:spPr>
        <p:txBody>
          <a:bodyPr/>
          <a:lstStyle/>
          <a:p>
            <a:endParaRPr lang="en-US" altLang="x-none" sz="2400"/>
          </a:p>
          <a:p>
            <a:endParaRPr lang="en-US" altLang="x-none" sz="2400"/>
          </a:p>
          <a:p>
            <a:pPr>
              <a:spcBef>
                <a:spcPct val="0"/>
              </a:spcBef>
            </a:pPr>
            <a:r>
              <a:rPr lang="en-US" altLang="x-none" sz="2400"/>
              <a:t>Alternatively:</a:t>
            </a:r>
          </a:p>
          <a:p>
            <a:pPr lvl="1">
              <a:spcBef>
                <a:spcPct val="0"/>
              </a:spcBef>
            </a:pPr>
            <a:r>
              <a:rPr lang="en-US" altLang="x-none" sz="2000"/>
              <a:t>Estimated difference in SBP comparing two groups of males differing by one year in age is 0.67-0.39 = 0.28, with older group averaging a higher value</a:t>
            </a:r>
          </a:p>
          <a:p>
            <a:pPr lvl="1">
              <a:spcBef>
                <a:spcPct val="0"/>
              </a:spcBef>
            </a:pPr>
            <a:endParaRPr lang="en-US" altLang="x-none" sz="2000"/>
          </a:p>
          <a:p>
            <a:pPr>
              <a:spcBef>
                <a:spcPct val="0"/>
              </a:spcBef>
            </a:pPr>
            <a:endParaRPr lang="en-US" altLang="x-none" sz="2400"/>
          </a:p>
        </p:txBody>
      </p:sp>
      <p:graphicFrame>
        <p:nvGraphicFramePr>
          <p:cNvPr id="103427" name="Object 5"/>
          <p:cNvGraphicFramePr>
            <a:graphicFrameLocks/>
          </p:cNvGraphicFramePr>
          <p:nvPr/>
        </p:nvGraphicFramePr>
        <p:xfrm>
          <a:off x="825500" y="1160463"/>
          <a:ext cx="74771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Equation" r:id="rId4" imgW="4953000" imgH="292100" progId="Equation.3">
                  <p:embed/>
                </p:oleObj>
              </mc:Choice>
              <mc:Fallback>
                <p:oleObj name="Equation" r:id="rId4" imgW="49530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160463"/>
                        <a:ext cx="74771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5"/>
          <p:cNvGraphicFramePr>
            <a:graphicFrameLocks/>
          </p:cNvGraphicFramePr>
          <p:nvPr/>
        </p:nvGraphicFramePr>
        <p:xfrm>
          <a:off x="4206875" y="1636713"/>
          <a:ext cx="26860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Equation" r:id="rId6" imgW="1778000" imgH="292100" progId="Equation.3">
                  <p:embed/>
                </p:oleObj>
              </mc:Choice>
              <mc:Fallback>
                <p:oleObj name="Equation" r:id="rId6" imgW="1778000" imgH="29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636713"/>
                        <a:ext cx="26860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88900" y="127000"/>
            <a:ext cx="7772400" cy="457200"/>
          </a:xfrm>
        </p:spPr>
        <p:txBody>
          <a:bodyPr/>
          <a:lstStyle/>
          <a:p>
            <a:r>
              <a:rPr lang="en-US" altLang="x-none" sz="2800"/>
              <a:t>Summary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5029200"/>
          </a:xfrm>
        </p:spPr>
        <p:txBody>
          <a:bodyPr/>
          <a:lstStyle/>
          <a:p>
            <a:r>
              <a:rPr lang="en-US" altLang="x-none" sz="2400"/>
              <a:t>We have discussed a small subset of regression models </a:t>
            </a:r>
          </a:p>
          <a:p>
            <a:r>
              <a:rPr lang="en-US" altLang="x-none" sz="2400"/>
              <a:t>Many other models to consider</a:t>
            </a:r>
          </a:p>
          <a:p>
            <a:pPr lvl="1"/>
            <a:r>
              <a:rPr lang="en-US" altLang="x-none" sz="2000"/>
              <a:t>Poisson regression (for count data)</a:t>
            </a:r>
          </a:p>
          <a:p>
            <a:pPr lvl="1"/>
            <a:r>
              <a:rPr lang="en-US" altLang="x-none" sz="2000"/>
              <a:t>Proportional hazards regression (for censored/time-to-event data)</a:t>
            </a:r>
          </a:p>
          <a:p>
            <a:pPr lvl="1"/>
            <a:r>
              <a:rPr lang="en-US" altLang="x-none" sz="2000"/>
              <a:t>Longitudinal regression (for longitudinal data)</a:t>
            </a:r>
          </a:p>
          <a:p>
            <a:pPr lvl="1"/>
            <a:r>
              <a:rPr lang="en-US" altLang="x-none" sz="2000"/>
              <a:t>And many more…</a:t>
            </a:r>
          </a:p>
          <a:p>
            <a:endParaRPr lang="en-US" altLang="x-none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127000" y="139700"/>
            <a:ext cx="7772400" cy="457200"/>
          </a:xfrm>
        </p:spPr>
        <p:txBody>
          <a:bodyPr/>
          <a:lstStyle/>
          <a:p>
            <a:r>
              <a:rPr lang="en-US" altLang="x-none" sz="2800"/>
              <a:t>Final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38238"/>
            <a:ext cx="7772400" cy="5029200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w"/>
              <a:defRPr/>
            </a:pPr>
            <a:r>
              <a:rPr lang="en-US" sz="2400" dirty="0" smtClean="0"/>
              <a:t>Must come up with an appropriate model that will answer </a:t>
            </a:r>
            <a:r>
              <a:rPr lang="en-US" sz="2400" i="1" dirty="0" smtClean="0"/>
              <a:t>your </a:t>
            </a:r>
            <a:r>
              <a:rPr lang="en-US" sz="2400" dirty="0"/>
              <a:t>scientific question of interest</a:t>
            </a:r>
          </a:p>
          <a:p>
            <a:pPr>
              <a:buFont typeface="Wingdings" charset="0"/>
              <a:buChar char="w"/>
              <a:defRPr/>
            </a:pPr>
            <a:r>
              <a:rPr lang="en-US" sz="2400" dirty="0" smtClean="0"/>
              <a:t>It is straightforward to get regression output from R, but </a:t>
            </a:r>
            <a:r>
              <a:rPr lang="en-US" sz="2400" dirty="0" smtClean="0"/>
              <a:t>can be challenging </a:t>
            </a:r>
            <a:r>
              <a:rPr lang="en-US" sz="2400" dirty="0" smtClean="0"/>
              <a:t>to interpret results</a:t>
            </a:r>
          </a:p>
          <a:p>
            <a:pPr lvl="1">
              <a:defRPr/>
            </a:pPr>
            <a:r>
              <a:rPr lang="en-US" sz="2000" dirty="0" smtClean="0"/>
              <a:t>It gets more complicated with multiple regression, especially when you add interaction terms (or higher-order interaction terms</a:t>
            </a:r>
            <a:r>
              <a:rPr lang="en-US" sz="2000" dirty="0" smtClean="0"/>
              <a:t>!)</a:t>
            </a:r>
          </a:p>
          <a:p>
            <a:pPr lvl="1">
              <a:defRPr/>
            </a:pPr>
            <a:r>
              <a:rPr lang="en-US" sz="2000" dirty="0" smtClean="0"/>
              <a:t>Thinking through the interpretation of your model coefficients before you actually see the output can pay off in the </a:t>
            </a:r>
            <a:r>
              <a:rPr lang="en-US" sz="2000" smtClean="0"/>
              <a:t>long run!</a:t>
            </a:r>
            <a:endParaRPr lang="en-US" sz="2000" dirty="0"/>
          </a:p>
          <a:p>
            <a:pPr marL="0" indent="0">
              <a:buFont typeface="Wingdings" charset="0"/>
              <a:buNone/>
              <a:defRPr/>
            </a:pPr>
            <a:endParaRPr lang="en-US" sz="2400" dirty="0" smtClean="0"/>
          </a:p>
          <a:p>
            <a:pPr>
              <a:buFont typeface="Wingdings" charset="0"/>
              <a:buChar char="w"/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4582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2400" b="0">
                <a:solidFill>
                  <a:schemeClr val="tx1"/>
                </a:solidFill>
                <a:ea typeface="MS PGothic" charset="-128"/>
              </a:rPr>
              <a:t>Model consists of two components: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x-none" sz="2400" b="0">
              <a:solidFill>
                <a:schemeClr val="tx1"/>
              </a:solidFill>
              <a:ea typeface="MS PGothic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x-none" sz="2400" b="0">
                <a:solidFill>
                  <a:schemeClr val="tx1"/>
                </a:solidFill>
                <a:ea typeface="MS PGothic" charset="-128"/>
              </a:rPr>
              <a:t>Systematic component: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2400" b="0">
                <a:solidFill>
                  <a:schemeClr val="tx1"/>
                </a:solidFill>
                <a:ea typeface="MS PGothic" charset="-128"/>
              </a:rPr>
              <a:t>                   			</a:t>
            </a:r>
            <a:r>
              <a:rPr lang="en-US" altLang="x-none" b="0">
                <a:solidFill>
                  <a:schemeClr val="tx1"/>
                </a:solidFill>
                <a:ea typeface="MS PGothic" charset="-128"/>
              </a:rPr>
              <a:t>Mean population value of Y at X=x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x-none" b="0">
              <a:solidFill>
                <a:schemeClr val="tx1"/>
              </a:solidFill>
              <a:ea typeface="MS PGothic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x-none" b="0">
              <a:solidFill>
                <a:schemeClr val="tx1"/>
              </a:solidFill>
              <a:ea typeface="MS PGothic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x-none" sz="2400" b="0">
              <a:solidFill>
                <a:schemeClr val="tx1"/>
              </a:solidFill>
              <a:ea typeface="MS PGothic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x-none" sz="2400" b="0">
              <a:solidFill>
                <a:schemeClr val="tx1"/>
              </a:solidFill>
              <a:ea typeface="MS PGothic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x-none" sz="2400" b="0">
              <a:solidFill>
                <a:schemeClr val="tx1"/>
              </a:solidFill>
              <a:ea typeface="MS PGothic" charset="-128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x-none" sz="2400" b="0">
                <a:solidFill>
                  <a:schemeClr val="tx1"/>
                </a:solidFill>
                <a:ea typeface="MS PGothic" charset="-128"/>
              </a:rPr>
              <a:t>Random component:</a:t>
            </a:r>
          </a:p>
          <a:p>
            <a:pPr lvl="4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2400">
                <a:solidFill>
                  <a:schemeClr val="tx1"/>
                </a:solidFill>
                <a:ea typeface="MS PGothic" charset="-128"/>
              </a:rPr>
              <a:t>		</a:t>
            </a:r>
            <a:r>
              <a:rPr lang="en-US" altLang="x-none" sz="2000">
                <a:solidFill>
                  <a:schemeClr val="tx1"/>
                </a:solidFill>
                <a:ea typeface="MS PGothic" charset="-128"/>
              </a:rPr>
              <a:t>Variance does not depend on x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938" y="-25400"/>
            <a:ext cx="7793037" cy="584200"/>
          </a:xfrm>
        </p:spPr>
        <p:txBody>
          <a:bodyPr/>
          <a:lstStyle/>
          <a:p>
            <a:pPr eaLnBrk="1" hangingPunct="1"/>
            <a:r>
              <a:rPr lang="en-US" altLang="x-none" sz="2800">
                <a:ea typeface="MS PGothic" charset="-128"/>
              </a:rPr>
              <a:t>Simple Linear Regression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1103313"/>
          <a:ext cx="67008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4" imgW="2082800" imgH="241300" progId="Equation.3">
                  <p:embed/>
                </p:oleObj>
              </mc:Choice>
              <mc:Fallback>
                <p:oleObj name="Equation" r:id="rId4" imgW="2082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03313"/>
                        <a:ext cx="670083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60888" y="5237163"/>
          <a:ext cx="26876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6" imgW="1143000" imgH="203200" progId="Equation.3">
                  <p:embed/>
                </p:oleObj>
              </mc:Choice>
              <mc:Fallback>
                <p:oleObj name="Equation" r:id="rId6" imgW="1143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5237163"/>
                        <a:ext cx="26876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318000" y="2770188"/>
          <a:ext cx="40878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8" imgW="1435100" imgH="177800" progId="Equation.3">
                  <p:embed/>
                </p:oleObj>
              </mc:Choice>
              <mc:Fallback>
                <p:oleObj name="Equation" r:id="rId8" imgW="14351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2770188"/>
                        <a:ext cx="40878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066800" y="32766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1066800" y="50292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1066800" y="35814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990600" y="4433888"/>
            <a:ext cx="1335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ea typeface="MS PGothic" charset="-128"/>
                <a:sym typeface="Symbol" charset="2"/>
              </a:rPr>
              <a:t></a:t>
            </a:r>
            <a:r>
              <a:rPr lang="en-US" altLang="x-none" sz="1800" b="0" baseline="-25000">
                <a:solidFill>
                  <a:schemeClr val="tx1"/>
                </a:solidFill>
                <a:ea typeface="MS PGothic" charset="-128"/>
                <a:sym typeface="Symbol" charset="2"/>
              </a:rPr>
              <a:t>0</a:t>
            </a:r>
            <a:r>
              <a:rPr lang="en-US" altLang="x-none" sz="1800" b="0">
                <a:solidFill>
                  <a:schemeClr val="tx1"/>
                </a:solidFill>
                <a:ea typeface="MS PGothic" charset="-128"/>
                <a:sym typeface="Symbol" charset="2"/>
              </a:rPr>
              <a:t>:intercept</a:t>
            </a:r>
            <a:endParaRPr lang="en-US" altLang="x-none" sz="1800" b="0" baseline="-25000">
              <a:solidFill>
                <a:schemeClr val="tx1"/>
              </a:solidFill>
              <a:ea typeface="MS PGothic" charset="-128"/>
              <a:sym typeface="Symbol" charset="2"/>
            </a:endParaRP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2667000" y="3581400"/>
            <a:ext cx="106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spcAft>
                <a:spcPts val="200"/>
              </a:spcAft>
              <a:buClr>
                <a:schemeClr val="tx2"/>
              </a:buClr>
              <a:buFont typeface="Wingdings" charset="2"/>
              <a:buChar char="w"/>
              <a:defRPr sz="20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Char char="•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○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Franklin Gothic Book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x-none" sz="1800" b="0">
                <a:solidFill>
                  <a:schemeClr val="tx1"/>
                </a:solidFill>
                <a:ea typeface="MS PGothic" charset="-128"/>
                <a:sym typeface="Symbol" charset="2"/>
              </a:rPr>
              <a:t></a:t>
            </a:r>
            <a:r>
              <a:rPr lang="en-US" altLang="x-none" sz="1800" b="0" baseline="-25000">
                <a:solidFill>
                  <a:schemeClr val="tx1"/>
                </a:solidFill>
                <a:ea typeface="MS PGothic" charset="-128"/>
                <a:sym typeface="Symbol" charset="2"/>
              </a:rPr>
              <a:t>1</a:t>
            </a:r>
            <a:r>
              <a:rPr lang="en-US" altLang="x-none" sz="1800" b="0">
                <a:solidFill>
                  <a:schemeClr val="tx1"/>
                </a:solidFill>
                <a:ea typeface="MS PGothic" charset="-128"/>
                <a:sym typeface="Symbol" charset="2"/>
              </a:rPr>
              <a:t>: slope</a:t>
            </a:r>
            <a:endParaRPr lang="en-US" altLang="x-none" sz="1800" b="0" baseline="-25000">
              <a:solidFill>
                <a:schemeClr val="tx1"/>
              </a:solidFill>
              <a:ea typeface="MS PGothic" charset="-128"/>
              <a:sym typeface="Symbol" charset="2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22860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743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0"/>
            <a:ext cx="7793037" cy="700088"/>
          </a:xfrm>
        </p:spPr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Least Squares Estimation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00" y="914400"/>
            <a:ext cx="8382000" cy="4875213"/>
          </a:xfrm>
        </p:spPr>
        <p:txBody>
          <a:bodyPr/>
          <a:lstStyle/>
          <a:p>
            <a:pPr eaLnBrk="1" hangingPunct="1"/>
            <a:r>
              <a:rPr lang="en-US" altLang="x-none" sz="2400">
                <a:ea typeface="MS PGothic" charset="-128"/>
              </a:rPr>
              <a:t>Regression parameters are typically estimated using least squares</a:t>
            </a:r>
          </a:p>
          <a:p>
            <a:pPr eaLnBrk="1" hangingPunct="1"/>
            <a:r>
              <a:rPr lang="en-US" altLang="x-none" sz="2400">
                <a:ea typeface="MS PGothic" charset="-128"/>
              </a:rPr>
              <a:t>The least squares regression line is given by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400">
                <a:ea typeface="MS PGothic" charset="-128"/>
              </a:rPr>
              <a:t>            </a:t>
            </a:r>
          </a:p>
          <a:p>
            <a:pPr eaLnBrk="1" hangingPunct="1">
              <a:buFont typeface="Wingdings" charset="2"/>
              <a:buNone/>
            </a:pPr>
            <a:endParaRPr lang="en-US" altLang="x-none" sz="2400">
              <a:ea typeface="MS PGothic" charset="-128"/>
            </a:endParaRPr>
          </a:p>
          <a:p>
            <a:pPr eaLnBrk="1" hangingPunct="1"/>
            <a:r>
              <a:rPr lang="en-US" altLang="x-none" sz="2400">
                <a:ea typeface="MS PGothic" charset="-128"/>
              </a:rPr>
              <a:t>So the (squared) distance between the data (y) and the least squares regression line is</a:t>
            </a:r>
          </a:p>
          <a:p>
            <a:pPr eaLnBrk="1" hangingPunct="1"/>
            <a:endParaRPr lang="en-US" altLang="x-none" sz="2400">
              <a:ea typeface="MS PGothic" charset="-128"/>
            </a:endParaRPr>
          </a:p>
          <a:p>
            <a:pPr eaLnBrk="1" hangingPunct="1"/>
            <a:endParaRPr lang="en-US" altLang="x-none" sz="2400">
              <a:ea typeface="MS PGothic" charset="-128"/>
            </a:endParaRPr>
          </a:p>
          <a:p>
            <a:pPr eaLnBrk="1" hangingPunct="1"/>
            <a:r>
              <a:rPr lang="en-US" altLang="x-none" sz="2400">
                <a:ea typeface="MS PGothic" charset="-128"/>
              </a:rPr>
              <a:t>We estimate </a:t>
            </a:r>
            <a:r>
              <a:rPr lang="el-GR" altLang="x-none" sz="2400" i="1">
                <a:ea typeface="MS PGothic" charset="-128"/>
              </a:rPr>
              <a:t>β</a:t>
            </a:r>
            <a:r>
              <a:rPr lang="en-US" altLang="x-none" sz="2400" baseline="-25000">
                <a:ea typeface="MS PGothic" charset="-128"/>
              </a:rPr>
              <a:t>0</a:t>
            </a:r>
            <a:r>
              <a:rPr lang="en-US" altLang="x-none" sz="2400">
                <a:ea typeface="MS PGothic" charset="-128"/>
              </a:rPr>
              <a:t> and </a:t>
            </a:r>
            <a:r>
              <a:rPr lang="el-GR" altLang="x-none" sz="2400" i="1">
                <a:ea typeface="MS PGothic" charset="-128"/>
              </a:rPr>
              <a:t>β</a:t>
            </a:r>
            <a:r>
              <a:rPr lang="en-US" altLang="x-none" sz="2400" baseline="-25000">
                <a:ea typeface="MS PGothic" charset="-128"/>
              </a:rPr>
              <a:t>1</a:t>
            </a:r>
            <a:r>
              <a:rPr lang="en-US" altLang="x-none" sz="2400">
                <a:ea typeface="MS PGothic" charset="-128"/>
              </a:rPr>
              <a:t> by finding the values that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400">
                <a:ea typeface="MS PGothic" charset="-128"/>
              </a:rPr>
              <a:t>	minimize D</a:t>
            </a:r>
          </a:p>
        </p:txBody>
      </p:sp>
      <p:graphicFrame>
        <p:nvGraphicFramePr>
          <p:cNvPr id="18435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4800" y="2286000"/>
          <a:ext cx="2362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825500" imgH="254000" progId="Equation.3">
                  <p:embed/>
                </p:oleObj>
              </mc:Choice>
              <mc:Fallback>
                <p:oleObj name="Equation" r:id="rId4" imgW="8255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286000"/>
                        <a:ext cx="23622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2895600" y="4011613"/>
          <a:ext cx="28908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6" imgW="1066800" imgH="342900" progId="Equation.3">
                  <p:embed/>
                </p:oleObj>
              </mc:Choice>
              <mc:Fallback>
                <p:oleObj name="Equation" r:id="rId6" imgW="10668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11613"/>
                        <a:ext cx="28908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0"/>
            <a:ext cx="7793037" cy="700088"/>
          </a:xfrm>
        </p:spPr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Least Squares Estimation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876300"/>
            <a:ext cx="8534400" cy="52578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dirty="0">
                <a:latin typeface="+mj-lt"/>
                <a:ea typeface="MS PGothic" charset="0"/>
              </a:rPr>
              <a:t>These values are: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w"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w"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w"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w"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w"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w"/>
              <a:defRPr/>
            </a:pPr>
            <a:r>
              <a:rPr lang="en-US" dirty="0">
                <a:latin typeface="+mj-lt"/>
                <a:ea typeface="MS PGothic" charset="0"/>
              </a:rPr>
              <a:t>We estimate the variance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+mj-lt"/>
              <a:ea typeface="MS PGothic" charset="0"/>
            </a:endParaRPr>
          </a:p>
        </p:txBody>
      </p:sp>
      <p:graphicFrame>
        <p:nvGraphicFramePr>
          <p:cNvPr id="20483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6600" y="2247900"/>
          <a:ext cx="34655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1422400" imgH="495300" progId="Equation.3">
                  <p:embed/>
                </p:oleObj>
              </mc:Choice>
              <mc:Fallback>
                <p:oleObj name="Equation" r:id="rId4" imgW="14224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247900"/>
                        <a:ext cx="346551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812800" y="1638300"/>
          <a:ext cx="1905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6" imgW="838200" imgH="254000" progId="Equation.3">
                  <p:embed/>
                </p:oleObj>
              </mc:Choice>
              <mc:Fallback>
                <p:oleObj name="Equation" r:id="rId6" imgW="8382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638300"/>
                        <a:ext cx="1905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889000" y="4211638"/>
          <a:ext cx="59436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8" imgW="3124200" imgH="609600" progId="Equation.3">
                  <p:embed/>
                </p:oleObj>
              </mc:Choice>
              <mc:Fallback>
                <p:oleObj name="Equation" r:id="rId8" imgW="31242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211638"/>
                        <a:ext cx="59436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9"/>
          <p:cNvSpPr>
            <a:spLocks noChangeArrowheads="1"/>
          </p:cNvSpPr>
          <p:nvPr/>
        </p:nvSpPr>
        <p:spPr bwMode="auto">
          <a:xfrm>
            <a:off x="127000" y="2600325"/>
            <a:ext cx="1841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73100"/>
            <a:ext cx="8534400" cy="18383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lvl="1" eaLnBrk="1" hangingPunct="1">
              <a:defRPr/>
            </a:pPr>
            <a:r>
              <a:rPr lang="en-US" sz="2000" dirty="0" smtClean="0">
                <a:latin typeface="+mj-lt"/>
                <a:ea typeface="MS PGothic" charset="0"/>
              </a:rPr>
              <a:t>Since regression parameters are estimated based on a sample, there will be uncertainty in the estimates which we express using their </a:t>
            </a:r>
            <a:r>
              <a:rPr lang="en-US" sz="2000" b="1" dirty="0" smtClean="0">
                <a:latin typeface="+mj-lt"/>
                <a:ea typeface="MS PGothic" charset="0"/>
              </a:rPr>
              <a:t>standard errors</a:t>
            </a:r>
            <a:endParaRPr lang="en-US" sz="2000" dirty="0" smtClean="0">
              <a:latin typeface="+mj-lt"/>
              <a:ea typeface="MS PGothic" charset="0"/>
            </a:endParaRPr>
          </a:p>
          <a:p>
            <a:pPr lvl="1" eaLnBrk="1" hangingPunct="1">
              <a:defRPr/>
            </a:pPr>
            <a:r>
              <a:rPr lang="en-US" sz="2000" dirty="0" smtClean="0">
                <a:latin typeface="+mj-lt"/>
                <a:ea typeface="MS PGothic" charset="0"/>
              </a:rPr>
              <a:t>Estimate </a:t>
            </a:r>
            <a:r>
              <a:rPr lang="en-US" sz="2000" dirty="0">
                <a:latin typeface="+mj-lt"/>
                <a:ea typeface="MS PGothic" charset="0"/>
              </a:rPr>
              <a:t>the variability of             in repeated sampling  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z="2000" dirty="0">
              <a:latin typeface="+mj-lt"/>
              <a:ea typeface="MS PGothic" charset="0"/>
            </a:endParaRPr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717800" y="4057650"/>
          <a:ext cx="31750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4" imgW="1295400" imgH="482600" progId="Equation.3">
                  <p:embed/>
                </p:oleObj>
              </mc:Choice>
              <mc:Fallback>
                <p:oleObj name="Equation" r:id="rId4" imgW="12954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057650"/>
                        <a:ext cx="31750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Rectangle 10"/>
          <p:cNvSpPr>
            <a:spLocks noChangeArrowheads="1"/>
          </p:cNvSpPr>
          <p:nvPr/>
        </p:nvSpPr>
        <p:spPr bwMode="auto">
          <a:xfrm>
            <a:off x="0" y="-152400"/>
            <a:ext cx="1841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476500" y="2632075"/>
          <a:ext cx="36830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6" imgW="1562100" imgH="495300" progId="Equation.3">
                  <p:embed/>
                </p:oleObj>
              </mc:Choice>
              <mc:Fallback>
                <p:oleObj name="Equation" r:id="rId6" imgW="15621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632075"/>
                        <a:ext cx="36830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771900" y="1625600"/>
          <a:ext cx="838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8" imgW="457200" imgH="254000" progId="Equation.3">
                  <p:embed/>
                </p:oleObj>
              </mc:Choice>
              <mc:Fallback>
                <p:oleObj name="Equation" r:id="rId8" imgW="4572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625600"/>
                        <a:ext cx="838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5"/>
          <p:cNvSpPr>
            <a:spLocks noGrp="1" noChangeArrowheads="1"/>
          </p:cNvSpPr>
          <p:nvPr>
            <p:ph type="title"/>
          </p:nvPr>
        </p:nvSpPr>
        <p:spPr>
          <a:xfrm>
            <a:off x="96838" y="0"/>
            <a:ext cx="7793037" cy="700088"/>
          </a:xfrm>
        </p:spPr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Estimated Standard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elman School of Medicine Template 2011">
  <a:themeElements>
    <a:clrScheme name="Perelman School of Medicine Template 2011 10">
      <a:dk1>
        <a:srgbClr val="000000"/>
      </a:dk1>
      <a:lt1>
        <a:srgbClr val="FFFFFF"/>
      </a:lt1>
      <a:dk2>
        <a:srgbClr val="800000"/>
      </a:dk2>
      <a:lt2>
        <a:srgbClr val="C0C0C0"/>
      </a:lt2>
      <a:accent1>
        <a:srgbClr val="0099E6"/>
      </a:accent1>
      <a:accent2>
        <a:srgbClr val="F6C700"/>
      </a:accent2>
      <a:accent3>
        <a:srgbClr val="FFFFFF"/>
      </a:accent3>
      <a:accent4>
        <a:srgbClr val="000000"/>
      </a:accent4>
      <a:accent5>
        <a:srgbClr val="AACAF0"/>
      </a:accent5>
      <a:accent6>
        <a:srgbClr val="DFB400"/>
      </a:accent6>
      <a:hlink>
        <a:srgbClr val="003399"/>
      </a:hlink>
      <a:folHlink>
        <a:srgbClr val="6600CC"/>
      </a:folHlink>
    </a:clrScheme>
    <a:fontScheme name="Perelman School of Medicine Template 201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erelman School of Medicine Template 20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elman School of Medicine Template 20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elman School of Medicine Template 20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elman School of Medicine Template 20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elman School of Medicine Template 20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elman School of Medicine Template 20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elman School of Medicine Template 20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elman School of Medicine Template 2011 8">
        <a:dk1>
          <a:srgbClr val="4A85FA"/>
        </a:dk1>
        <a:lt1>
          <a:srgbClr val="FFFFFF"/>
        </a:lt1>
        <a:dk2>
          <a:srgbClr val="001D3A"/>
        </a:dk2>
        <a:lt2>
          <a:srgbClr val="003366"/>
        </a:lt2>
        <a:accent1>
          <a:srgbClr val="A66E5A"/>
        </a:accent1>
        <a:accent2>
          <a:srgbClr val="BA003E"/>
        </a:accent2>
        <a:accent3>
          <a:srgbClr val="AAABAE"/>
        </a:accent3>
        <a:accent4>
          <a:srgbClr val="DADADA"/>
        </a:accent4>
        <a:accent5>
          <a:srgbClr val="D0BAB5"/>
        </a:accent5>
        <a:accent6>
          <a:srgbClr val="A80037"/>
        </a:accent6>
        <a:hlink>
          <a:srgbClr val="666633"/>
        </a:hlink>
        <a:folHlink>
          <a:srgbClr val="FEC42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elman School of Medicine Template 2011 9">
        <a:dk1>
          <a:srgbClr val="000000"/>
        </a:dk1>
        <a:lt1>
          <a:srgbClr val="FFFFFF"/>
        </a:lt1>
        <a:dk2>
          <a:srgbClr val="A2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elman School of Medicine Template 2011 10">
        <a:dk1>
          <a:srgbClr val="000000"/>
        </a:dk1>
        <a:lt1>
          <a:srgbClr val="FFFFFF"/>
        </a:lt1>
        <a:dk2>
          <a:srgbClr val="800000"/>
        </a:dk2>
        <a:lt2>
          <a:srgbClr val="C0C0C0"/>
        </a:lt2>
        <a:accent1>
          <a:srgbClr val="0099E6"/>
        </a:accent1>
        <a:accent2>
          <a:srgbClr val="F6C700"/>
        </a:accent2>
        <a:accent3>
          <a:srgbClr val="FFFFFF"/>
        </a:accent3>
        <a:accent4>
          <a:srgbClr val="000000"/>
        </a:accent4>
        <a:accent5>
          <a:srgbClr val="AACAF0"/>
        </a:accent5>
        <a:accent6>
          <a:srgbClr val="DFB400"/>
        </a:accent6>
        <a:hlink>
          <a:srgbClr val="0033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13650</TotalTime>
  <Pages>32</Pages>
  <Words>2977</Words>
  <Application>Microsoft Macintosh PowerPoint</Application>
  <PresentationFormat>Letter Paper (8.5x11 in)</PresentationFormat>
  <Paragraphs>474</Paragraphs>
  <Slides>53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Courier</vt:lpstr>
      <vt:lpstr>Franklin Gothic Book</vt:lpstr>
      <vt:lpstr>MS PGothic</vt:lpstr>
      <vt:lpstr>ＭＳ Ｐゴシック</vt:lpstr>
      <vt:lpstr>Symbol</vt:lpstr>
      <vt:lpstr>Tahoma</vt:lpstr>
      <vt:lpstr>Wingdings</vt:lpstr>
      <vt:lpstr>Arial</vt:lpstr>
      <vt:lpstr>Perelman School of Medicine Template 2011</vt:lpstr>
      <vt:lpstr>Equation</vt:lpstr>
      <vt:lpstr>Data Science for Biomedical Informatics</vt:lpstr>
      <vt:lpstr>Outline</vt:lpstr>
      <vt:lpstr>General Regression Setting</vt:lpstr>
      <vt:lpstr>Simple linear regression</vt:lpstr>
      <vt:lpstr>Linear Regression Parameters Interpretation</vt:lpstr>
      <vt:lpstr>Simple Linear Regression</vt:lpstr>
      <vt:lpstr>Least Squares Estimation</vt:lpstr>
      <vt:lpstr>Least Squares Estimation</vt:lpstr>
      <vt:lpstr>Estimated Standard Errors</vt:lpstr>
      <vt:lpstr>Inference</vt:lpstr>
      <vt:lpstr>Interpreting Significant Results</vt:lpstr>
      <vt:lpstr>Interpreting Non-Significant Results</vt:lpstr>
      <vt:lpstr>Assumptions for Linear Regression</vt:lpstr>
      <vt:lpstr>Example: Cholesterol and Age</vt:lpstr>
      <vt:lpstr>Example: Regression Model</vt:lpstr>
      <vt:lpstr>Example: Scatterplot</vt:lpstr>
      <vt:lpstr>Example: Results</vt:lpstr>
      <vt:lpstr>Example: Interpretation of Intercept</vt:lpstr>
      <vt:lpstr>Example: Interpretation of Slope</vt:lpstr>
      <vt:lpstr>Example: Interpretation</vt:lpstr>
      <vt:lpstr>Simple Logistic Regression</vt:lpstr>
      <vt:lpstr>Binary outcome and continuous exposure</vt:lpstr>
      <vt:lpstr>Interpretation as Odds</vt:lpstr>
      <vt:lpstr>Parameter Interpretation</vt:lpstr>
      <vt:lpstr>Example: CHD and BMI</vt:lpstr>
      <vt:lpstr>Example: Regression Model</vt:lpstr>
      <vt:lpstr>Example: Logistic Regression Output</vt:lpstr>
      <vt:lpstr>Example: Interpretation of Parameter Estimates</vt:lpstr>
      <vt:lpstr>Example: Interpretation</vt:lpstr>
      <vt:lpstr>Confounding, Effect Modification </vt:lpstr>
      <vt:lpstr>Effect Modifier </vt:lpstr>
      <vt:lpstr>Confounding</vt:lpstr>
      <vt:lpstr>Confounding</vt:lpstr>
      <vt:lpstr>Classical Confounder</vt:lpstr>
      <vt:lpstr>Causal Pathway</vt:lpstr>
      <vt:lpstr>Causal Pathway</vt:lpstr>
      <vt:lpstr>Precision</vt:lpstr>
      <vt:lpstr>Precision Variable</vt:lpstr>
      <vt:lpstr>Adjustment for Covariates</vt:lpstr>
      <vt:lpstr>General Regression</vt:lpstr>
      <vt:lpstr>Comparison of Models</vt:lpstr>
      <vt:lpstr>Interpretation of Parameters</vt:lpstr>
      <vt:lpstr>Example: SBP by Age </vt:lpstr>
      <vt:lpstr>Example: Interpretation of Slope</vt:lpstr>
      <vt:lpstr>Model for Effect Modification</vt:lpstr>
      <vt:lpstr>PowerPoint Presentation</vt:lpstr>
      <vt:lpstr>PowerPoint Presentation</vt:lpstr>
      <vt:lpstr>PowerPoint Presentation</vt:lpstr>
      <vt:lpstr>Example: SBP by Age </vt:lpstr>
      <vt:lpstr>Example: Interpretation of Main Effects</vt:lpstr>
      <vt:lpstr>Example: Interpretation of Interaction</vt:lpstr>
      <vt:lpstr>Summary</vt:lpstr>
      <vt:lpstr>Final Comments</vt:lpstr>
    </vt:vector>
  </TitlesOfParts>
  <Company> 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 </dc:subject>
  <dc:creator>PWheeler</dc:creator>
  <cp:keywords/>
  <dc:description/>
  <cp:lastModifiedBy>Rebecca Hubbard</cp:lastModifiedBy>
  <cp:revision>981</cp:revision>
  <cp:lastPrinted>2016-01-13T18:11:02Z</cp:lastPrinted>
  <dcterms:created xsi:type="dcterms:W3CDTF">2006-02-16T01:55:53Z</dcterms:created>
  <dcterms:modified xsi:type="dcterms:W3CDTF">2018-09-14T17:06:54Z</dcterms:modified>
</cp:coreProperties>
</file>