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71" r:id="rId8"/>
    <p:sldId id="264" r:id="rId9"/>
    <p:sldId id="262" r:id="rId10"/>
    <p:sldId id="263" r:id="rId11"/>
    <p:sldId id="265" r:id="rId12"/>
    <p:sldId id="261" r:id="rId13"/>
    <p:sldId id="267" r:id="rId14"/>
    <p:sldId id="268" r:id="rId15"/>
    <p:sldId id="269" r:id="rId16"/>
    <p:sldId id="270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4" r:id="rId27"/>
    <p:sldId id="282" r:id="rId28"/>
    <p:sldId id="283" r:id="rId29"/>
    <p:sldId id="281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7" r:id="rId52"/>
    <p:sldId id="306" r:id="rId53"/>
    <p:sldId id="310" r:id="rId54"/>
    <p:sldId id="308" r:id="rId55"/>
    <p:sldId id="30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85116"/>
    <a:srgbClr val="F6C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BA8-E224-C61E-942B-9A4114E2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218A-C08A-027D-0F33-087E011B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34B6-83C2-B4A2-9BE6-A5B6ED6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8675-5CF6-89AD-1A5C-11A1864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2A05-4D7E-A358-388F-8E50B1A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2D4-09CF-E29B-D318-8C03DF6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D4741-D368-757D-5F71-AD793910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7E19-8476-CD81-2B2B-291875B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21E2-0ACF-13F9-27F8-17A160FB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14D-E20E-74A0-ABC6-58B4969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DCBB2-5118-96B7-F7E3-98E2AB1B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C785-6659-9CCE-0684-651A0DF9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F893-7421-540D-34F7-A6FD912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7628-EC1B-D573-D067-74533926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14-2E50-FA49-BCC9-B737408B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8A0-7240-84A9-F262-D374934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B2FD-DC07-E8AE-652B-A2D86BA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5842-87F6-84C6-B88D-1CAC71B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5105-79D6-F80F-8CE5-60DD934D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E2A-3A6D-9BB2-A2B8-7FE3999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750-FE09-5B41-4F37-0157A193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EA14-317D-2736-44E2-C1131BA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E04F-6812-0AC8-3689-89EECB81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7709-1FD8-BFC5-8207-09257BA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5726-0638-0452-7192-1B5B830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D767-02A2-9FA1-0972-EA90484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34AA-6BB5-DD38-5E00-FF58DC82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43F8-F066-791E-A554-11A8E506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467E-1DCA-45B4-B917-2BB7BE1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0A81-666D-1827-FF67-C582DB7F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45D6-2824-7F95-9A23-93BF3D7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483-A916-86F5-CC6C-48598DCF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2EC0-2700-BC66-07D5-ED8F3794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8541-1C81-33A2-8EC0-76E8DA6A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FE59-3B63-1F9A-A67A-4BF2FA91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08C17-4C08-1143-4BE7-4747CD34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4745-FCA7-D548-ED3D-BF52DB0F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F562-7143-128D-C8EA-7B8327C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4CAE-7B13-913D-3469-47804FC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029D-55F9-B74D-3D16-19A5217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F805B-2BC4-B7B0-8CF4-E6446B2C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75C5-4003-DA2D-C338-39DB2981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36B-9645-0EE7-7181-7BBB050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ADC7A-79EB-B378-D86D-2C4605E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88C7-F262-06B6-60F0-C01FDB7E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9CAA-EA4B-42C0-5752-194EA7D5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D164-9896-42CB-BF7C-CF62D0CD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6B8D-A1E7-7AC3-9BC3-4249D2B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DBEE-84D7-D3F7-0D31-EA1FA254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5D65-FA96-5753-2B3A-7167852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84ED-861C-569C-AA38-2C22C8BD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A74E-893A-E241-31B3-299880C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01F-7975-331C-950B-DA67059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0F198-78BF-915A-C198-E841865A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B358-2B9B-D6BB-9365-62D5DC96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E30A-D38E-DFF8-061E-75B3AE5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ACCA-7D5E-1AB2-9D01-59ED4659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FA90-B56A-D185-9E19-6D44751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DEB17-B5B3-3D97-D922-89C1C2F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5968-96E1-E273-F621-BB166FCF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4F06-8C6E-5232-E33D-8DBB6AD3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C3969-815D-4313-AD47-20854D5F097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47-9F07-E036-0E6E-E3DC8622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E3E6-546D-AB14-FD65-384153CD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</p:spTree>
    <p:extLst>
      <p:ext uri="{BB962C8B-B14F-4D97-AF65-F5344CB8AC3E}">
        <p14:creationId xmlns:p14="http://schemas.microsoft.com/office/powerpoint/2010/main" val="322297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E70546-58A2-CD52-7E63-8B97FB029EA8}"/>
              </a:ext>
            </a:extLst>
          </p:cNvPr>
          <p:cNvSpPr/>
          <p:nvPr/>
        </p:nvSpPr>
        <p:spPr>
          <a:xfrm>
            <a:off x="2310094" y="2798617"/>
            <a:ext cx="3998106" cy="3359115"/>
          </a:xfrm>
          <a:custGeom>
            <a:avLst/>
            <a:gdLst>
              <a:gd name="connsiteX0" fmla="*/ 4094018 w 4094018"/>
              <a:gd name="connsiteY0" fmla="*/ 3456709 h 3456709"/>
              <a:gd name="connsiteX1" fmla="*/ 0 w 4094018"/>
              <a:gd name="connsiteY1" fmla="*/ 1011382 h 3456709"/>
              <a:gd name="connsiteX2" fmla="*/ 6927 w 4094018"/>
              <a:gd name="connsiteY2" fmla="*/ 0 h 3456709"/>
              <a:gd name="connsiteX3" fmla="*/ 4094018 w 4094018"/>
              <a:gd name="connsiteY3" fmla="*/ 3456709 h 34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4018" h="3456709">
                <a:moveTo>
                  <a:pt x="4094018" y="3456709"/>
                </a:moveTo>
                <a:lnTo>
                  <a:pt x="0" y="1011382"/>
                </a:lnTo>
                <a:lnTo>
                  <a:pt x="6927" y="0"/>
                </a:lnTo>
                <a:lnTo>
                  <a:pt x="4094018" y="345670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47CE43-CA8F-DF6E-977A-CDBC08987779}"/>
              </a:ext>
            </a:extLst>
          </p:cNvPr>
          <p:cNvCxnSpPr>
            <a:cxnSpLocks/>
          </p:cNvCxnSpPr>
          <p:nvPr/>
        </p:nvCxnSpPr>
        <p:spPr>
          <a:xfrm>
            <a:off x="2357676" y="2798618"/>
            <a:ext cx="4271724" cy="360805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E6E697-C2F1-D2D0-FB37-EB67FD94048A}"/>
              </a:ext>
            </a:extLst>
          </p:cNvPr>
          <p:cNvSpPr txBox="1"/>
          <p:nvPr/>
        </p:nvSpPr>
        <p:spPr>
          <a:xfrm>
            <a:off x="4421863" y="2399587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on Coffee Production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E795C4-8704-C245-C4C5-70E122902B65}"/>
              </a:ext>
            </a:extLst>
          </p:cNvPr>
          <p:cNvSpPr/>
          <p:nvPr/>
        </p:nvSpPr>
        <p:spPr>
          <a:xfrm>
            <a:off x="3489861" y="3217603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FF35F0-C04C-9761-1B89-7D6AD5CE8DED}"/>
              </a:ext>
            </a:extLst>
          </p:cNvPr>
          <p:cNvSpPr/>
          <p:nvPr/>
        </p:nvSpPr>
        <p:spPr>
          <a:xfrm>
            <a:off x="6403056" y="62257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3D3A2-E9F5-89CB-E34C-AA0CA658DA7D}"/>
              </a:ext>
            </a:extLst>
          </p:cNvPr>
          <p:cNvSpPr txBox="1"/>
          <p:nvPr/>
        </p:nvSpPr>
        <p:spPr>
          <a:xfrm>
            <a:off x="6572451" y="581127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33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A11BCB-E338-A062-1BCB-4A1C1DCDE615}"/>
              </a:ext>
            </a:extLst>
          </p:cNvPr>
          <p:cNvSpPr/>
          <p:nvPr/>
        </p:nvSpPr>
        <p:spPr>
          <a:xfrm>
            <a:off x="4868333" y="3822704"/>
            <a:ext cx="3162484" cy="2462949"/>
          </a:xfrm>
          <a:custGeom>
            <a:avLst/>
            <a:gdLst>
              <a:gd name="connsiteX0" fmla="*/ 0 w 3154017"/>
              <a:gd name="connsiteY0" fmla="*/ 0 h 2458279"/>
              <a:gd name="connsiteX1" fmla="*/ 3154017 w 3154017"/>
              <a:gd name="connsiteY1" fmla="*/ 2458279 h 2458279"/>
              <a:gd name="connsiteX2" fmla="*/ 3154017 w 3154017"/>
              <a:gd name="connsiteY2" fmla="*/ 2458279 h 2458279"/>
              <a:gd name="connsiteX3" fmla="*/ 2365513 w 3154017"/>
              <a:gd name="connsiteY3" fmla="*/ 2451653 h 2458279"/>
              <a:gd name="connsiteX4" fmla="*/ 0 w 3154017"/>
              <a:gd name="connsiteY4" fmla="*/ 0 h 245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017" h="2458279">
                <a:moveTo>
                  <a:pt x="0" y="0"/>
                </a:moveTo>
                <a:lnTo>
                  <a:pt x="3154017" y="2458279"/>
                </a:lnTo>
                <a:lnTo>
                  <a:pt x="3154017" y="2458279"/>
                </a:lnTo>
                <a:lnTo>
                  <a:pt x="2365513" y="24516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521527" y="1939636"/>
            <a:ext cx="5618019" cy="440910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B75F4B-BA93-4091-363C-ADB17F9D8337}"/>
              </a:ext>
            </a:extLst>
          </p:cNvPr>
          <p:cNvSpPr txBox="1"/>
          <p:nvPr/>
        </p:nvSpPr>
        <p:spPr>
          <a:xfrm>
            <a:off x="6096000" y="3358505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C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4F6098-1E55-8045-57AC-AACF6B6558AF}"/>
              </a:ext>
            </a:extLst>
          </p:cNvPr>
          <p:cNvSpPr/>
          <p:nvPr/>
        </p:nvSpPr>
        <p:spPr>
          <a:xfrm>
            <a:off x="6526545" y="4295293"/>
            <a:ext cx="1039091" cy="1170709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B76FB-B494-0739-3E0F-2041F09ADC93}"/>
              </a:ext>
            </a:extLst>
          </p:cNvPr>
          <p:cNvSpPr/>
          <p:nvPr/>
        </p:nvSpPr>
        <p:spPr>
          <a:xfrm>
            <a:off x="4759604" y="370048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A79F2-1CBF-A229-8C97-515C0BD7AC84}"/>
              </a:ext>
            </a:extLst>
          </p:cNvPr>
          <p:cNvSpPr txBox="1"/>
          <p:nvPr/>
        </p:nvSpPr>
        <p:spPr>
          <a:xfrm>
            <a:off x="4865636" y="333844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27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B0F2026-AE57-3309-58A3-C114D1ED419B}"/>
              </a:ext>
            </a:extLst>
          </p:cNvPr>
          <p:cNvSpPr/>
          <p:nvPr/>
        </p:nvSpPr>
        <p:spPr>
          <a:xfrm>
            <a:off x="2298071" y="1162073"/>
            <a:ext cx="6301919" cy="5134555"/>
          </a:xfrm>
          <a:custGeom>
            <a:avLst/>
            <a:gdLst>
              <a:gd name="connsiteX0" fmla="*/ 0 w 6273479"/>
              <a:gd name="connsiteY0" fmla="*/ 0 h 5069712"/>
              <a:gd name="connsiteX1" fmla="*/ 4919241 w 6273479"/>
              <a:gd name="connsiteY1" fmla="*/ 5069712 h 5069712"/>
              <a:gd name="connsiteX2" fmla="*/ 6273479 w 6273479"/>
              <a:gd name="connsiteY2" fmla="*/ 5063925 h 5069712"/>
              <a:gd name="connsiteX3" fmla="*/ 0 w 6273479"/>
              <a:gd name="connsiteY3" fmla="*/ 0 h 506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3479" h="5069712">
                <a:moveTo>
                  <a:pt x="0" y="0"/>
                </a:moveTo>
                <a:lnTo>
                  <a:pt x="4919241" y="5069712"/>
                </a:lnTo>
                <a:lnTo>
                  <a:pt x="6273479" y="50639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298071" y="1162073"/>
            <a:ext cx="6312529" cy="512358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C46EC4-7D9C-B991-679C-DE888EB6D5D8}"/>
              </a:ext>
            </a:extLst>
          </p:cNvPr>
          <p:cNvSpPr txBox="1"/>
          <p:nvPr/>
        </p:nvSpPr>
        <p:spPr>
          <a:xfrm>
            <a:off x="6020577" y="2526286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in Tea Production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CF35-9CEB-9765-232B-5E1C5C68A087}"/>
              </a:ext>
            </a:extLst>
          </p:cNvPr>
          <p:cNvSpPr/>
          <p:nvPr/>
        </p:nvSpPr>
        <p:spPr>
          <a:xfrm>
            <a:off x="6432550" y="4034305"/>
            <a:ext cx="665000" cy="1115545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A57EE1-B372-D3E4-82FD-4F98494612F8}"/>
              </a:ext>
            </a:extLst>
          </p:cNvPr>
          <p:cNvSpPr/>
          <p:nvPr/>
        </p:nvSpPr>
        <p:spPr>
          <a:xfrm>
            <a:off x="2215502" y="1126283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02A3F-2762-FAA6-9AA2-60A1E4CA9229}"/>
              </a:ext>
            </a:extLst>
          </p:cNvPr>
          <p:cNvSpPr txBox="1"/>
          <p:nvPr/>
        </p:nvSpPr>
        <p:spPr>
          <a:xfrm>
            <a:off x="2321534" y="76423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748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BA2347-6D45-AE32-FB46-8EA44E23DB6B}"/>
              </a:ext>
            </a:extLst>
          </p:cNvPr>
          <p:cNvSpPr/>
          <p:nvPr/>
        </p:nvSpPr>
        <p:spPr>
          <a:xfrm>
            <a:off x="3395837" y="257605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41161D-32AC-EE75-B4D1-12F374563E92}"/>
              </a:ext>
            </a:extLst>
          </p:cNvPr>
          <p:cNvSpPr/>
          <p:nvPr/>
        </p:nvSpPr>
        <p:spPr>
          <a:xfrm>
            <a:off x="4222076" y="4911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5B3C9-6AD5-14C4-6351-DFB740841125}"/>
              </a:ext>
            </a:extLst>
          </p:cNvPr>
          <p:cNvSpPr txBox="1"/>
          <p:nvPr/>
        </p:nvSpPr>
        <p:spPr>
          <a:xfrm>
            <a:off x="4421863" y="4456108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(45,35)</a:t>
            </a:r>
          </a:p>
        </p:txBody>
      </p:sp>
    </p:spTree>
    <p:extLst>
      <p:ext uri="{BB962C8B-B14F-4D97-AF65-F5344CB8AC3E}">
        <p14:creationId xmlns:p14="http://schemas.microsoft.com/office/powerpoint/2010/main" val="224168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62864F4-262B-345A-E471-8956BD3350B7}"/>
              </a:ext>
            </a:extLst>
          </p:cNvPr>
          <p:cNvSpPr/>
          <p:nvPr/>
        </p:nvSpPr>
        <p:spPr>
          <a:xfrm>
            <a:off x="3138532" y="549151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6AD1FC-34D2-A15D-C58D-DC905F569984}"/>
              </a:ext>
            </a:extLst>
          </p:cNvPr>
          <p:cNvSpPr/>
          <p:nvPr/>
        </p:nvSpPr>
        <p:spPr>
          <a:xfrm>
            <a:off x="3613420" y="258824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7957-E413-23FB-17BA-B6E73C193CC9}"/>
              </a:ext>
            </a:extLst>
          </p:cNvPr>
          <p:cNvSpPr txBox="1"/>
          <p:nvPr/>
        </p:nvSpPr>
        <p:spPr>
          <a:xfrm>
            <a:off x="3752075" y="2210146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(30,80)</a:t>
            </a:r>
          </a:p>
        </p:txBody>
      </p:sp>
    </p:spTree>
    <p:extLst>
      <p:ext uri="{BB962C8B-B14F-4D97-AF65-F5344CB8AC3E}">
        <p14:creationId xmlns:p14="http://schemas.microsoft.com/office/powerpoint/2010/main" val="123152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326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142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76852"/>
              </p:ext>
            </p:extLst>
          </p:nvPr>
        </p:nvGraphicFramePr>
        <p:xfrm>
          <a:off x="4379191" y="2199024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1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370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1690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1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3E9F43-B9F1-3B61-0AB3-CEBBF1BD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53549"/>
              </p:ext>
            </p:extLst>
          </p:nvPr>
        </p:nvGraphicFramePr>
        <p:xfrm>
          <a:off x="3408795" y="2018674"/>
          <a:ext cx="5374410" cy="282065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79147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94021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Costa 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90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150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300 Farmers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 Farmers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356031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Beef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B455D7-AF12-58D1-890A-63F7864F8DE0}"/>
              </a:ext>
            </a:extLst>
          </p:cNvPr>
          <p:cNvCxnSpPr>
            <a:cxnSpLocks/>
          </p:cNvCxnSpPr>
          <p:nvPr/>
        </p:nvCxnSpPr>
        <p:spPr>
          <a:xfrm>
            <a:off x="3469888" y="3917092"/>
            <a:ext cx="0" cy="57421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3BB00-0051-2FC0-9DE9-8E6B52952262}"/>
              </a:ext>
            </a:extLst>
          </p:cNvPr>
          <p:cNvCxnSpPr>
            <a:cxnSpLocks/>
          </p:cNvCxnSpPr>
          <p:nvPr/>
        </p:nvCxnSpPr>
        <p:spPr>
          <a:xfrm>
            <a:off x="3455060" y="4472471"/>
            <a:ext cx="31865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479311"/>
              <a:ext cx="3737653" cy="524213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C784EB-E362-0230-A0F8-5592B1FE21B4}"/>
              </a:ext>
            </a:extLst>
          </p:cNvPr>
          <p:cNvSpPr txBox="1"/>
          <p:nvPr/>
        </p:nvSpPr>
        <p:spPr>
          <a:xfrm>
            <a:off x="4043626" y="3750474"/>
            <a:ext cx="2349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Slope =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-4</a:t>
            </a:r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003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F66FAE-6BB1-86C3-7AA1-DB849EC37F1F}"/>
              </a:ext>
            </a:extLst>
          </p:cNvPr>
          <p:cNvGrpSpPr/>
          <p:nvPr/>
        </p:nvGrpSpPr>
        <p:grpSpPr>
          <a:xfrm>
            <a:off x="2333625" y="1679334"/>
            <a:ext cx="1544955" cy="4369041"/>
            <a:chOff x="2333625" y="1679334"/>
            <a:chExt cx="1544955" cy="43690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E6385-814C-7031-24CF-ACB12C948B27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92B57-1394-D809-343E-08CA3A86BBD3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E145AB-70F5-794E-758B-23ADF4B2766F}"/>
              </a:ext>
            </a:extLst>
          </p:cNvPr>
          <p:cNvGrpSpPr/>
          <p:nvPr/>
        </p:nvGrpSpPr>
        <p:grpSpPr>
          <a:xfrm>
            <a:off x="2333625" y="1600298"/>
            <a:ext cx="1160145" cy="4477528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BF37FE-CAC0-B2DE-7020-7775CE5844C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5C7674-9DFC-E3D1-B23A-59D630C71545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BD147-E010-AFE4-A8AF-09C3D6953F8D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53A5-A69D-8781-3A05-D59E6445D502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2A8ECF-B95A-9AD3-D902-EFE27F2D4338}"/>
              </a:ext>
            </a:extLst>
          </p:cNvPr>
          <p:cNvGrpSpPr/>
          <p:nvPr/>
        </p:nvGrpSpPr>
        <p:grpSpPr>
          <a:xfrm>
            <a:off x="2333625" y="4886349"/>
            <a:ext cx="4276723" cy="1162026"/>
            <a:chOff x="2333625" y="1679334"/>
            <a:chExt cx="1544955" cy="436904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1671FCB-12AF-6A01-F474-833432CF4D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2002A-A207-DB1F-CEAC-9C41334C024B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A9CEE-6529-8406-0D04-183AF7A731DB}"/>
              </a:ext>
            </a:extLst>
          </p:cNvPr>
          <p:cNvGrpSpPr/>
          <p:nvPr/>
        </p:nvGrpSpPr>
        <p:grpSpPr>
          <a:xfrm>
            <a:off x="2333625" y="4391024"/>
            <a:ext cx="4086218" cy="1686801"/>
            <a:chOff x="2333625" y="1600298"/>
            <a:chExt cx="1160145" cy="447752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1CD473-0B92-DC8C-AFF2-2C7ED55FCCC6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B0F82B-7761-33CE-BFE4-C573C1A2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D7808-38BA-66A6-4588-0D8E4374848E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B3440E-91EE-1C14-5A34-A51CD8DD68B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076385-67C4-38D3-98D4-961B913F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0A726F-01D0-B3AA-A394-ABA6DE2AAE25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2FBC72-9600-7A8D-CCB2-83AC0AA252D4}"/>
              </a:ext>
            </a:extLst>
          </p:cNvPr>
          <p:cNvCxnSpPr>
            <a:cxnSpLocks/>
          </p:cNvCxnSpPr>
          <p:nvPr/>
        </p:nvCxnSpPr>
        <p:spPr>
          <a:xfrm>
            <a:off x="2598420" y="1251632"/>
            <a:ext cx="5257800" cy="327464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BD203-018B-1D92-BE9B-29C2AA456BA0}"/>
              </a:ext>
            </a:extLst>
          </p:cNvPr>
          <p:cNvSpPr txBox="1"/>
          <p:nvPr/>
        </p:nvSpPr>
        <p:spPr>
          <a:xfrm>
            <a:off x="7214626" y="4576384"/>
            <a:ext cx="3253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Opportunity Cost of Capital-Intensive Good Within Country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F4EAFE-1FB2-460F-7D3D-97ACFF821273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3AEF3-50B8-157B-821E-4F69199D8DA0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770877-35B0-683C-2E43-A5C80BA95CBF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5F0E48-84AF-C45C-08AA-B4FA6B81475B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744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6623954" y="4958628"/>
            <a:ext cx="32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World Price of Capital-Intensive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440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5326846" y="732618"/>
            <a:ext cx="429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Trade, the country shifts their production bundle and consumes at a higher indifference curve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782A34-63F0-39A6-6290-F350111CF0D9}"/>
              </a:ext>
            </a:extLst>
          </p:cNvPr>
          <p:cNvSpPr/>
          <p:nvPr/>
        </p:nvSpPr>
        <p:spPr>
          <a:xfrm>
            <a:off x="4436010" y="108982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60277-E9F1-9F88-0222-8A30DCB2BF55}"/>
              </a:ext>
            </a:extLst>
          </p:cNvPr>
          <p:cNvSpPr txBox="1"/>
          <p:nvPr/>
        </p:nvSpPr>
        <p:spPr>
          <a:xfrm>
            <a:off x="4617821" y="90787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7074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9FD28-C231-3F71-C9C5-503CED302BCB}"/>
              </a:ext>
            </a:extLst>
          </p:cNvPr>
          <p:cNvSpPr txBox="1"/>
          <p:nvPr/>
        </p:nvSpPr>
        <p:spPr>
          <a:xfrm>
            <a:off x="4800032" y="6137148"/>
            <a:ext cx="161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DA754-B764-E901-4040-350E2620ACD5}"/>
              </a:ext>
            </a:extLst>
          </p:cNvPr>
          <p:cNvSpPr txBox="1"/>
          <p:nvPr/>
        </p:nvSpPr>
        <p:spPr>
          <a:xfrm rot="16200000">
            <a:off x="966688" y="2967335"/>
            <a:ext cx="188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Goods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A09041-018D-E36F-F760-B59D9065DF57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DB0AE3-6580-47A2-1AEB-993EC7906A8E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A38846-BE81-0444-A025-39B4B0826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E9D778-4D50-FEF6-24BA-1ECEE3FA1039}"/>
              </a:ext>
            </a:extLst>
          </p:cNvPr>
          <p:cNvSpPr/>
          <p:nvPr/>
        </p:nvSpPr>
        <p:spPr>
          <a:xfrm>
            <a:off x="2874819" y="1577621"/>
            <a:ext cx="5313218" cy="3070579"/>
          </a:xfrm>
          <a:custGeom>
            <a:avLst/>
            <a:gdLst>
              <a:gd name="connsiteX0" fmla="*/ 0 w 5313218"/>
              <a:gd name="connsiteY0" fmla="*/ 3070579 h 3070579"/>
              <a:gd name="connsiteX1" fmla="*/ 2819400 w 5313218"/>
              <a:gd name="connsiteY1" fmla="*/ 209615 h 3070579"/>
              <a:gd name="connsiteX2" fmla="*/ 5313218 w 5313218"/>
              <a:gd name="connsiteY2" fmla="*/ 258106 h 307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8" h="3070579">
                <a:moveTo>
                  <a:pt x="0" y="3070579"/>
                </a:moveTo>
                <a:cubicBezTo>
                  <a:pt x="966932" y="1874469"/>
                  <a:pt x="1933864" y="678360"/>
                  <a:pt x="2819400" y="209615"/>
                </a:cubicBezTo>
                <a:cubicBezTo>
                  <a:pt x="3704936" y="-259131"/>
                  <a:pt x="4917209" y="195761"/>
                  <a:pt x="5313218" y="258106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02811-FEE6-5BF2-5B65-1B7CE780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A230B6-9444-CBB6-3805-93DDB67527C7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Omicron Persei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2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3A4490-5877-1ED8-0997-E5A4D4C3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31512"/>
              </p:ext>
            </p:extLst>
          </p:nvPr>
        </p:nvGraphicFramePr>
        <p:xfrm>
          <a:off x="1981200" y="942108"/>
          <a:ext cx="8236527" cy="33724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056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14F386-3AEA-6065-D009-E63D99B28BE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12666" y="1716284"/>
            <a:ext cx="3665570" cy="461156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4D808AB-5B95-3341-528E-C4F44A2E774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98583A-A620-E38D-F045-93B3D29A1320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73249B-7638-6EA8-9F35-A9C491D66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79E9BE-4826-03AB-81A0-80B244D66BAD}"/>
              </a:ext>
            </a:extLst>
          </p:cNvPr>
          <p:cNvSpPr txBox="1"/>
          <p:nvPr/>
        </p:nvSpPr>
        <p:spPr>
          <a:xfrm>
            <a:off x="546073" y="247647"/>
            <a:ext cx="175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Popplers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4D1ED-B05D-3BE6-8139-18A4E9572920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Slurm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6BAB6-F50D-FDFC-7F21-9C8249B19D74}"/>
              </a:ext>
            </a:extLst>
          </p:cNvPr>
          <p:cNvSpPr txBox="1"/>
          <p:nvPr/>
        </p:nvSpPr>
        <p:spPr>
          <a:xfrm>
            <a:off x="1423574" y="1454674"/>
            <a:ext cx="889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0801-55C8-4E7F-4E52-68E0AA7A5F74}"/>
              </a:ext>
            </a:extLst>
          </p:cNvPr>
          <p:cNvSpPr txBox="1"/>
          <p:nvPr/>
        </p:nvSpPr>
        <p:spPr>
          <a:xfrm>
            <a:off x="5598813" y="6327853"/>
            <a:ext cx="106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152830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8CB20-1E15-1B0D-6687-8165C8E4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89223"/>
              </p:ext>
            </p:extLst>
          </p:nvPr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Cloth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Specific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6409DC-EAD3-7D4A-B189-2BB5AEB9E141}"/>
              </a:ext>
            </a:extLst>
          </p:cNvPr>
          <p:cNvSpPr/>
          <p:nvPr/>
        </p:nvSpPr>
        <p:spPr>
          <a:xfrm>
            <a:off x="2922760" y="361987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FA5C44-A3B8-8686-6EEA-5205C7189549}"/>
              </a:ext>
            </a:extLst>
          </p:cNvPr>
          <p:cNvSpPr/>
          <p:nvPr/>
        </p:nvSpPr>
        <p:spPr>
          <a:xfrm>
            <a:off x="7123567" y="396331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83356-B090-EC86-8716-A75052B9EB61}"/>
              </a:ext>
            </a:extLst>
          </p:cNvPr>
          <p:cNvSpPr txBox="1"/>
          <p:nvPr/>
        </p:nvSpPr>
        <p:spPr>
          <a:xfrm>
            <a:off x="2612512" y="32887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BEE02-4650-0C64-C719-8C7FE8F61016}"/>
              </a:ext>
            </a:extLst>
          </p:cNvPr>
          <p:cNvSpPr txBox="1"/>
          <p:nvPr/>
        </p:nvSpPr>
        <p:spPr>
          <a:xfrm>
            <a:off x="7221046" y="363647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9891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C0B34-0713-91CA-535E-362E8C30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B5DDD9-BBD6-FCE1-5B3E-B3A08449B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62283"/>
              </p:ext>
            </p:extLst>
          </p:nvPr>
        </p:nvGraphicFramePr>
        <p:xfrm>
          <a:off x="3350491" y="945573"/>
          <a:ext cx="5232400" cy="436764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</a:tblGrid>
              <a:tr h="1402069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Exports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5635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40206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41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2233-48E5-979E-4DCE-5699B0A5C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90068" r="-100667" b="-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90068" r="-443" b="-904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211832" r="-100667" b="-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211832" r="-443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3277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E6016A1-7D86-8E60-348F-BF548BCDC948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3B5133-79F1-8DF6-F715-B7BEB70E5F6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198D6D-DCC4-3869-2E41-0DFFC523AAC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AA828E-9415-5767-D83A-CBB8CFF31BCE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1EA1F44-954A-86E6-DA94-B2BC1380DE3E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4A29792-2242-1F89-749B-9B26F5F25903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14B8F9-CE01-0C5D-9B2C-DF0C09B0D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78B90-0BB2-55D4-D297-5B11D7E56CD1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5922C6C-45E3-BB8A-C2B4-DECD851FB628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578C99-BE6E-D101-E5CC-B06411EB1B6D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48F35-67D9-092E-A29A-6E92C93D629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AC168-0AE3-2437-66CD-B984D679AA63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E76FE-D04A-D8B0-DB61-9499276ABAE0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F127A-FB78-AAF9-FF2F-2217B3F7A1A2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031650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DD4F-2941-1957-18BA-87AD99450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000A7-64BD-6AA4-3227-09A126FD3FB9}"/>
              </a:ext>
            </a:extLst>
          </p:cNvPr>
          <p:cNvGrpSpPr/>
          <p:nvPr/>
        </p:nvGrpSpPr>
        <p:grpSpPr>
          <a:xfrm>
            <a:off x="2256508" y="4580709"/>
            <a:ext cx="4126873" cy="1532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340949B-027E-3420-D05D-427560B393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4D26F-FFEC-3603-D4D5-72E228B747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1301CD-EB67-26AF-CC54-BA253440242E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04C122-A852-6578-EFF2-DADE2D4E11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A4EBAD-92BA-2A7B-A601-9918470AEA1F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ED014-547B-2B24-B6A9-65B630F860B6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6743F65-2269-9E02-426B-E264F79B8BDD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AE9A81-9BC9-F5B2-84B8-82C7C7F5676B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2AD2304-1FDC-C5B7-A855-09AE267D3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E59232-CEC2-E19F-54E8-4D2E05D92441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F63CA-3D87-6E81-BE47-868D0DD0358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1897BC-62EB-FB83-F029-66E4F28C0EE8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56C9E83F-A31A-5A3B-0561-FFF0532039A0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9987A-66BC-7A06-633F-346D61E9BC92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9E3DC-CB55-17DD-D270-E665D81DE2EC}"/>
              </a:ext>
            </a:extLst>
          </p:cNvPr>
          <p:cNvCxnSpPr>
            <a:cxnSpLocks/>
          </p:cNvCxnSpPr>
          <p:nvPr/>
        </p:nvCxnSpPr>
        <p:spPr>
          <a:xfrm flipH="1">
            <a:off x="4720046" y="1921055"/>
            <a:ext cx="4782063" cy="406039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/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′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141FD16-AC83-6D73-4131-6BD26000F7B1}"/>
              </a:ext>
            </a:extLst>
          </p:cNvPr>
          <p:cNvSpPr/>
          <p:nvPr/>
        </p:nvSpPr>
        <p:spPr>
          <a:xfrm>
            <a:off x="6297478" y="448539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5E165-128A-D2E5-83AD-AA51754DD1E6}"/>
              </a:ext>
            </a:extLst>
          </p:cNvPr>
          <p:cNvSpPr txBox="1"/>
          <p:nvPr/>
        </p:nvSpPr>
        <p:spPr>
          <a:xfrm>
            <a:off x="6201386" y="4023371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23347-ADCA-C9D1-455C-1BBA555DF448}"/>
              </a:ext>
            </a:extLst>
          </p:cNvPr>
          <p:cNvCxnSpPr/>
          <p:nvPr/>
        </p:nvCxnSpPr>
        <p:spPr>
          <a:xfrm>
            <a:off x="6869563" y="2408249"/>
            <a:ext cx="175042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ACD1C8-06CF-0575-2A60-15F73B1146AA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0A562-8AB2-CE52-D779-01C868D69A5D}"/>
              </a:ext>
            </a:extLst>
          </p:cNvPr>
          <p:cNvSpPr txBox="1"/>
          <p:nvPr/>
        </p:nvSpPr>
        <p:spPr>
          <a:xfrm>
            <a:off x="6136670" y="6184500"/>
            <a:ext cx="51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55865B-3DBF-91FF-8F90-A1FD5F9266EB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D78EBF-9385-C5A9-3F7E-F9A8AED140F8}"/>
              </a:ext>
            </a:extLst>
          </p:cNvPr>
          <p:cNvSpPr txBox="1"/>
          <p:nvPr/>
        </p:nvSpPr>
        <p:spPr>
          <a:xfrm>
            <a:off x="1625525" y="4349876"/>
            <a:ext cx="70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W’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92E79B-C86E-22FC-9EDB-5A4EA1A443E3}"/>
              </a:ext>
            </a:extLst>
          </p:cNvPr>
          <p:cNvCxnSpPr>
            <a:cxnSpLocks/>
            <a:stCxn id="26" idx="2"/>
          </p:cNvCxnSpPr>
          <p:nvPr/>
        </p:nvCxnSpPr>
        <p:spPr>
          <a:xfrm flipV="1">
            <a:off x="5167734" y="6646165"/>
            <a:ext cx="1343900" cy="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60F2A1-D22E-9942-71C3-4CD1A60F5B0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625525" y="3604093"/>
            <a:ext cx="0" cy="976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65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93CF18-936B-D51F-AA2D-7FCD3E4E5A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9AB1C-5866-A3A1-89C2-53907EBD8EE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84FEA4-61BA-4D69-468C-10E6FCB4056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2C764F-CB8C-8B55-DFE2-680223C0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E4ABB0-2FE8-77DC-C0F6-60C9334F0AAE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4E91F-BCAE-BC58-56C6-6FC7E5FF7C8E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FB27A3-588F-EE48-072A-8225389CF86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9EA1B0-9AF6-DEB8-694F-8D0D292FF629}"/>
              </a:ext>
            </a:extLst>
          </p:cNvPr>
          <p:cNvGrpSpPr/>
          <p:nvPr/>
        </p:nvGrpSpPr>
        <p:grpSpPr>
          <a:xfrm>
            <a:off x="2298071" y="3475863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224E81-1517-60DD-1C96-897909AC8BC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5B8F21-EBD6-C844-C714-DC5A0C6CDECE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695A0B1-890E-D7CC-15B7-BAC730FCE30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/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/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513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297B2-DEE0-0F5D-C759-FA50EE13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6AF7BD-C7DA-AE63-54CC-4C8CD74A951D}"/>
              </a:ext>
            </a:extLst>
          </p:cNvPr>
          <p:cNvCxnSpPr>
            <a:cxnSpLocks/>
          </p:cNvCxnSpPr>
          <p:nvPr/>
        </p:nvCxnSpPr>
        <p:spPr>
          <a:xfrm>
            <a:off x="2668560" y="352552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10979-8C12-049C-7D17-5CF73DF61DF3}"/>
              </a:ext>
            </a:extLst>
          </p:cNvPr>
          <p:cNvGrpSpPr/>
          <p:nvPr/>
        </p:nvGrpSpPr>
        <p:grpSpPr>
          <a:xfrm>
            <a:off x="2668560" y="-329682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48E445B-C1C0-88E3-CD6D-CECCC97BC73D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4E0564-A0D0-8A70-6F71-5F9ED4B13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5C12C2-F95B-5932-072A-4649034B33D1}"/>
              </a:ext>
            </a:extLst>
          </p:cNvPr>
          <p:cNvSpPr txBox="1"/>
          <p:nvPr/>
        </p:nvSpPr>
        <p:spPr>
          <a:xfrm>
            <a:off x="1561981" y="-514348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C6D09-5011-0AE5-F39A-5C4CE9B387C2}"/>
              </a:ext>
            </a:extLst>
          </p:cNvPr>
          <p:cNvSpPr txBox="1"/>
          <p:nvPr/>
        </p:nvSpPr>
        <p:spPr>
          <a:xfrm>
            <a:off x="9270044" y="5238886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5E0F11-A7F8-DA03-1175-0CD8B3BF65A5}"/>
              </a:ext>
            </a:extLst>
          </p:cNvPr>
          <p:cNvCxnSpPr>
            <a:cxnSpLocks/>
          </p:cNvCxnSpPr>
          <p:nvPr/>
        </p:nvCxnSpPr>
        <p:spPr>
          <a:xfrm flipV="1">
            <a:off x="2680582" y="193225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BE204-AB2F-A5B6-44DB-88C27C3F98B1}"/>
              </a:ext>
            </a:extLst>
          </p:cNvPr>
          <p:cNvGrpSpPr/>
          <p:nvPr/>
        </p:nvGrpSpPr>
        <p:grpSpPr>
          <a:xfrm>
            <a:off x="2668560" y="2636924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92F648-BD74-1015-CE86-BC25E843A53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22ED06-B248-0BEE-3D39-F63FE6D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4EBD560-F20A-6111-DF51-58EDC88136B9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/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/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5749D90-3CFB-A218-985B-35387F07B534}"/>
              </a:ext>
            </a:extLst>
          </p:cNvPr>
          <p:cNvSpPr/>
          <p:nvPr/>
        </p:nvSpPr>
        <p:spPr>
          <a:xfrm>
            <a:off x="2713265" y="437037"/>
            <a:ext cx="2952377" cy="2169459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2CDE9D-EDE6-322C-58F3-61D744EDABC0}"/>
              </a:ext>
            </a:extLst>
          </p:cNvPr>
          <p:cNvSpPr/>
          <p:nvPr/>
        </p:nvSpPr>
        <p:spPr>
          <a:xfrm>
            <a:off x="2723793" y="2667352"/>
            <a:ext cx="2972759" cy="2291097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E4DFC-D28D-8233-8263-3671369A8D6A}"/>
              </a:ext>
            </a:extLst>
          </p:cNvPr>
          <p:cNvSpPr/>
          <p:nvPr/>
        </p:nvSpPr>
        <p:spPr>
          <a:xfrm>
            <a:off x="6420833" y="6076163"/>
            <a:ext cx="4187226" cy="491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PRODUCER SURPLUS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59F26A-2111-F99F-1224-B842AF175732}"/>
              </a:ext>
            </a:extLst>
          </p:cNvPr>
          <p:cNvSpPr/>
          <p:nvPr/>
        </p:nvSpPr>
        <p:spPr>
          <a:xfrm>
            <a:off x="926550" y="6076163"/>
            <a:ext cx="4187226" cy="4915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CONSUMER SURPLUS</a:t>
            </a:r>
          </a:p>
        </p:txBody>
      </p:sp>
    </p:spTree>
    <p:extLst>
      <p:ext uri="{BB962C8B-B14F-4D97-AF65-F5344CB8AC3E}">
        <p14:creationId xmlns:p14="http://schemas.microsoft.com/office/powerpoint/2010/main" val="266299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025DB-0696-6973-35E5-E8CC4993F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E98F1C-F1A5-BB56-10E4-18FEDAE937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57554-D2A9-3D1F-4BA7-F50A0C8087D5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C8EEE8-ABA9-AEBB-3437-0E175C12AA26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AD9199-8F5C-B92B-28E6-8700EBD22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C00A4B-D93E-4C1B-880B-AA87ACFECEC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E43E5-CD4E-2058-B9FF-F3CC1E8F3F91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C3E126-2CF9-B36D-BAF8-D868C4637642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12CABC-F9D2-FE23-C5D6-0EC142A9C6B0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1ECBFC-6C87-B6B9-11A1-15B5D14B855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BE66FA-4525-6333-A3AA-F6A24BACC60C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E33B91A-12E1-384E-1210-64B00A5BEC84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CB958E-640A-82B9-DF4B-D117E7E7694D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17077-0942-BA1A-74F8-A028EF6A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408C0D-2D4A-2A75-09B0-8DF09C491E7E}"/>
              </a:ext>
            </a:extLst>
          </p:cNvPr>
          <p:cNvSpPr/>
          <p:nvPr/>
        </p:nvSpPr>
        <p:spPr>
          <a:xfrm>
            <a:off x="2348917" y="1317841"/>
            <a:ext cx="4839283" cy="3527517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9A4CAF-BBDD-1623-F86C-629C08D76171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789CB7E-8AA5-FAB9-CA5C-7AB86B6422A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9878C0-C2BB-91F7-6C5B-A29124F39CE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4BC39AD-AC9D-928D-7017-70172B500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ABA7C13-05A9-ED2A-8048-9E1FB851F86B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56C30-CDBB-8F56-160F-60299A73AF02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0432FD-CA37-55F1-837C-2589D791EB9E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8B9F2-D07D-51E3-95B3-A192C2EDE1FA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62133C-BDE8-CFA8-B825-62E59E301CB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8168AE-074B-13AC-EB0B-77F00FCE3BD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2F5028A-0B07-85D4-CDDF-BC591DD2CC4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5C7150-84C4-60FC-FAB3-B495954A1AC3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166E3A-AAAE-9B88-465C-BB57673DC621}"/>
              </a:ext>
            </a:extLst>
          </p:cNvPr>
          <p:cNvSpPr/>
          <p:nvPr/>
        </p:nvSpPr>
        <p:spPr>
          <a:xfrm>
            <a:off x="2367695" y="4920344"/>
            <a:ext cx="1144750" cy="865091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63445-6B9D-4FFB-AAD9-44021C39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EE1234-9FB4-5374-9732-4665FF9205C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499E9-6ABD-F7DD-CCB2-E884F1485F5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31AE59-BA0B-C215-777C-C2EE11C2EC8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94CE71-9E82-1A82-E3AD-6CCD01800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495345C-E4F7-068B-1785-F6A5E405A7F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BF2E5-4526-5A2C-750C-76E741BA9964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35E25-CF95-2DF5-A267-CEB17B6F0CC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A7A74F-304F-72B5-23F4-42A46411F827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2A43C8-2663-75F3-A299-F287CA64AB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0CA052-C683-881B-512F-7F647720A15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6371D81-F5CB-D556-2881-711466380DEE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/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B8EAE7-455D-1099-5BDD-1ADF1BCE5431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/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/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3CA7446-7D36-773B-BAD6-8F71BC5BBCC5}"/>
              </a:ext>
            </a:extLst>
          </p:cNvPr>
          <p:cNvGrpSpPr/>
          <p:nvPr/>
        </p:nvGrpSpPr>
        <p:grpSpPr>
          <a:xfrm>
            <a:off x="2310092" y="4486929"/>
            <a:ext cx="4454534" cy="1827270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90DC-E301-1F72-E77C-3D8150F287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D59D0D-8D9C-01D6-EC8A-55617FE825B7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6CF65-FC0E-5D4A-D31E-99C219B2E1D9}"/>
              </a:ext>
            </a:extLst>
          </p:cNvPr>
          <p:cNvCxnSpPr>
            <a:cxnSpLocks/>
          </p:cNvCxnSpPr>
          <p:nvPr/>
        </p:nvCxnSpPr>
        <p:spPr>
          <a:xfrm>
            <a:off x="4155527" y="4486929"/>
            <a:ext cx="0" cy="18272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/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/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B26A99-41E1-EBD5-DB22-495611EE21AC}"/>
              </a:ext>
            </a:extLst>
          </p:cNvPr>
          <p:cNvCxnSpPr>
            <a:cxnSpLocks/>
          </p:cNvCxnSpPr>
          <p:nvPr/>
        </p:nvCxnSpPr>
        <p:spPr>
          <a:xfrm flipV="1">
            <a:off x="5427131" y="4486929"/>
            <a:ext cx="0" cy="3959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/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441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29569-AF7D-C582-EFFB-B1A891ADB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37DE38-E58E-1ADE-029F-36F6427E451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8EDDA63-AEE3-3985-7537-97CC340AF60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A2367B3-F7E3-E9A1-2F74-B47C740DD64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FC5488-AA9A-FDCF-D894-A5771424E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07CFFC-4F34-2AC6-0103-38EA6BAD5D3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C9B53-FF9C-5334-7A40-6EFAE5BA80F6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08EECC-E22D-A33A-5EC5-64C1D80AF8D0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DF22D-C2FE-BC66-3EB4-86B87F1DB3D3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BD5FEC-6B75-807A-1C0C-57F976720745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002609-65C2-36E9-4589-E4DCDE10406A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03D4C4-BB5C-135E-A74E-FC0EBA97DE43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/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02235FC-5871-0BAD-9F2C-B5D6160B48DD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9CBCCC-414E-7953-9560-0B7055250D5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186C12-30D6-86C0-3934-80F60ADC009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169F6-8880-63AA-E07E-9BBDD70A63F1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98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3786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E6156-E18C-A07D-9F1F-8CBBBF83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E41400-5FA8-80FB-7E7C-2FB9252B9D08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DFA3F9-E86E-3685-5714-6C8AB773883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A5510D-A3C9-83EE-CBEB-1104BFAA75E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50F73A-BF8C-E8FA-B138-6E6B464B2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74116C3-72E6-C65D-D2C9-FFDC205CB994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E0308-0CA2-B08D-CCA4-251A07E9126C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D235A-7007-FA67-D1C2-85628FCC9A77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29C4CD-3AEE-0ED5-E916-8870611B1F16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B48987-5A8D-C079-F590-AC9FAF3168B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3B1540-B8E1-DBFC-3B2A-8DB32F8B2E1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77F080-9ED7-997D-3A7B-075D3AC0A27E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5619571-1B43-050B-9B45-9CFF6F28E85B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286064-FD75-6563-02A0-94C621DDCB0A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B0B8E2-6A8B-5E94-26CC-181E8A15520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0FC38-6BE2-2786-420F-15DD6094396C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25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582E8-5542-1986-146D-352F7B3F5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050350-49DA-9625-2C90-0A91D975DA3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A09D1A2-89AD-AD93-8293-86E15A52E04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67D345A-D0EA-1092-D73D-17723B64F788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9F2D5A-5F56-AED4-3C9B-19A856D1D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053C649-E6A2-47BF-74CA-85E537DF91CC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F043B-D77D-3220-4CFB-F41928D76453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122D2B-6A99-4812-11F7-D84092921778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7F04CD-0B27-A68C-8E36-C3119BF0068D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98EF4-DC12-1684-8839-8C590D9C7C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8DD4C2-F830-187B-0D12-D84B807916B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1C7B3-098A-F8DE-170B-0B2D7F2F7748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1C7B3-098A-F8DE-170B-0B2D7F2F7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FE0F40-5F85-C46E-0801-5D66633550C9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FE0F40-5F85-C46E-0801-5D666335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3F52C2-6859-662C-9230-A954F383E29D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36AD8-BF20-1246-4E18-9E71A2F5016A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36AD8-BF20-1246-4E18-9E71A2F5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0F5A9-4E22-602E-5878-BE990D26E06C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0F5A9-4E22-602E-5878-BE990D26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B80FBF4-C842-79B3-61D6-B14FDB1183E1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B95D20-00A9-6E72-5672-DD1825E7847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F6A9FF-5C31-FEF0-D269-5F94DE3D0B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EDF3AA-0AD4-908C-8D0C-D0ADFF0E2B1D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A87060-264B-7893-FF2A-C409432501C6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A87060-264B-7893-FF2A-C4094325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265EC-E794-3218-A12B-2AD9579EBE3E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265EC-E794-3218-A12B-2AD9579E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8570D-AD64-DC75-96F3-C630F69C0CE2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8570D-AD64-DC75-96F3-C630F69C0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955CE-98C0-8D59-D080-E6D4BC1AAD8A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955CE-98C0-8D59-D080-E6D4BC1AA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54123-AE23-4E7B-B342-605611E94C11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54123-AE23-4E7B-B342-605611E94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C9F510-77D0-80B5-E755-50CA6A2203DE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C9F510-77D0-80B5-E755-50CA6A22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8985F-3B92-9C6D-2F04-C250B1A91605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8985F-3B92-9C6D-2F04-C250B1A9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97CCFD-A4A0-F764-67B3-3760239CEBAE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97CCFD-A4A0-F764-67B3-3760239CE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AE6AAD-9416-6827-5977-669091F978C3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AE6AAD-9416-6827-5977-669091F9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FE139-3740-5920-F609-FC349D93F236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FE139-3740-5920-F609-FC349D93F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14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78D47B-FC93-1D32-C404-959528FC9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46873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21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58884-E486-60B6-8972-6947B4F4A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98A65E-6E7E-3197-629C-01588684A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81319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64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9D0BE-6E7E-39EB-E6FD-7A7FAA13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8629D2-17E6-676B-2546-94A3AD5B7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06694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748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73020-04FE-9B1E-ED0E-FBA72050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5AB685-4100-1C67-F7D1-742D5E6F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44017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324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13095-F95F-09FA-C2C9-498E348C2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E52CFF-0208-DE3B-6B4B-6D029A9F962B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E29D56B-9D74-622E-5F16-09EE272B39A0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E1EEC9E-79B0-12C5-95E5-D0F2124B641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21C3C3-B486-EEA2-D24A-759EDB64D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5A2208-EB6E-8BFD-E438-3291D2F32CF6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FFD85-8F8D-BB1E-05DD-501818B2637D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4B38DB-DF70-5A95-7142-1F339BD0D9CE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CF05B4-3070-67FC-03FB-7A9175EFE8B9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1219F4-EB78-6F62-0CE3-27134C4C5A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8D6020-0154-F56C-1FD3-641E9E80AD6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4D252C-D144-CD2E-5AA7-3F74DCD4BAE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4D252C-D144-CD2E-5AA7-3F74DCD4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B09AA8-FA1E-EF79-DC8E-3CF5A900EB60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B09AA8-FA1E-EF79-DC8E-3CF5A900E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CC9D92-52A3-8F03-CC48-F9E5B81D48F6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3925F-564B-82E9-2C26-7E098B426B43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3925F-564B-82E9-2C26-7E098B426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C9F3E-3FD8-275C-ABE8-A856655B0F92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C9F3E-3FD8-275C-ABE8-A856655B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758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75762-9D68-509C-1585-774541E92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C4B93C-DF62-2A1F-E226-13B4C2C05A8F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F5067-0FE3-B46D-EBE4-2FE3E7D015B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0599BF-8880-6933-343A-E31FBC69EEE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E37C18-4E8D-0A05-8132-3B95C534A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99C2B-CFB9-EDEC-2944-E1A750DF1E5B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88D9B-55EB-02B6-8144-C0F4822F8127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D97BE9-5729-F9EE-2952-719C11CE8ABA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DDE33B-EBDC-E90F-A2ED-44378D7B7460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DDE33B-EBDC-E90F-A2ED-44378D7B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BFCF5-4C4C-4C50-D792-113331E59D0C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BFCF5-4C4C-4C50-D792-113331E5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FF7CBA4-0F37-F021-C1A3-D365C5942CB0}"/>
              </a:ext>
            </a:extLst>
          </p:cNvPr>
          <p:cNvGrpSpPr/>
          <p:nvPr/>
        </p:nvGrpSpPr>
        <p:grpSpPr>
          <a:xfrm>
            <a:off x="2298071" y="4882853"/>
            <a:ext cx="5040777" cy="1465889"/>
            <a:chOff x="2298071" y="4882853"/>
            <a:chExt cx="5040777" cy="146588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0CA429-0F6C-D2E6-E7B5-787A68DF4CCA}"/>
                </a:ext>
              </a:extLst>
            </p:cNvPr>
            <p:cNvGrpSpPr/>
            <p:nvPr/>
          </p:nvGrpSpPr>
          <p:grpSpPr>
            <a:xfrm>
              <a:off x="2298071" y="4882853"/>
              <a:ext cx="5040777" cy="1447271"/>
              <a:chOff x="2333625" y="1600298"/>
              <a:chExt cx="1160145" cy="447752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8F5470D-F8A7-243B-1341-A5D8943C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3625" y="1600298"/>
                <a:ext cx="116014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978E546-1B9C-0253-6B07-EFB955C7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3770" y="1600298"/>
                <a:ext cx="0" cy="44775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C9175A3-34C0-3E85-2FD3-49CABA6101CD}"/>
                </a:ext>
              </a:extLst>
            </p:cNvPr>
            <p:cNvCxnSpPr>
              <a:cxnSpLocks/>
            </p:cNvCxnSpPr>
            <p:nvPr/>
          </p:nvCxnSpPr>
          <p:spPr>
            <a:xfrm>
              <a:off x="3660228" y="4901471"/>
              <a:ext cx="0" cy="144727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EE1B5-1FFA-4C79-5AD8-7EE7668D06B7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EE1B5-1FFA-4C79-5AD8-7EE7668D0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67C8A-A543-1488-FC51-DF9799A95F6D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67C8A-A543-1488-FC51-DF9799A9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ECEE2-DEA3-8C2D-7882-EBBBB3BD590D}"/>
              </a:ext>
            </a:extLst>
          </p:cNvPr>
          <p:cNvGrpSpPr/>
          <p:nvPr/>
        </p:nvGrpSpPr>
        <p:grpSpPr>
          <a:xfrm>
            <a:off x="2301488" y="4194770"/>
            <a:ext cx="4143742" cy="2099045"/>
            <a:chOff x="2333625" y="1600298"/>
            <a:chExt cx="1160145" cy="447752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9F09B4-55BF-9F3F-9C4E-651C4661FB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CA2575-4E06-B782-957E-69D938AB9E4D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143A2F-4001-E9C3-FC59-A0AC14DB1370}"/>
              </a:ext>
            </a:extLst>
          </p:cNvPr>
          <p:cNvCxnSpPr>
            <a:cxnSpLocks/>
          </p:cNvCxnSpPr>
          <p:nvPr/>
        </p:nvCxnSpPr>
        <p:spPr>
          <a:xfrm>
            <a:off x="4494968" y="4249697"/>
            <a:ext cx="0" cy="209904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F962FE-6DBD-7167-F59A-3B24BB1CA7A1}"/>
                  </a:ext>
                </a:extLst>
              </p:cNvPr>
              <p:cNvSpPr txBox="1"/>
              <p:nvPr/>
            </p:nvSpPr>
            <p:spPr>
              <a:xfrm>
                <a:off x="4235707" y="6304002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F962FE-6DBD-7167-F59A-3B24BB1CA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707" y="6304002"/>
                <a:ext cx="57547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B9BB6C-DE4F-4E07-A4A4-E30E34DD3F24}"/>
                  </a:ext>
                </a:extLst>
              </p:cNvPr>
              <p:cNvSpPr txBox="1"/>
              <p:nvPr/>
            </p:nvSpPr>
            <p:spPr>
              <a:xfrm>
                <a:off x="6205266" y="629316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B9BB6C-DE4F-4E07-A4A4-E30E34DD3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266" y="6293169"/>
                <a:ext cx="575479" cy="566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2102EF-1C6B-3E78-E44C-C0BD2EB09EB8}"/>
                  </a:ext>
                </a:extLst>
              </p:cNvPr>
              <p:cNvSpPr txBox="1"/>
              <p:nvPr/>
            </p:nvSpPr>
            <p:spPr>
              <a:xfrm>
                <a:off x="1561376" y="3866719"/>
                <a:ext cx="522707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2102EF-1C6B-3E78-E44C-C0BD2EB09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76" y="3866719"/>
                <a:ext cx="522707" cy="5967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502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line and a line&#10;&#10;Description automatically generated">
            <a:extLst>
              <a:ext uri="{FF2B5EF4-FFF2-40B4-BE49-F238E27FC236}">
                <a16:creationId xmlns:a16="http://schemas.microsoft.com/office/drawing/2014/main" id="{8794C31E-FD06-155A-BF2B-9ED916F00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4" y="695184"/>
            <a:ext cx="10325631" cy="5467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5A0498-4299-6302-C840-FD89839E3EDD}"/>
              </a:ext>
            </a:extLst>
          </p:cNvPr>
          <p:cNvCxnSpPr/>
          <p:nvPr/>
        </p:nvCxnSpPr>
        <p:spPr>
          <a:xfrm>
            <a:off x="3020291" y="4925291"/>
            <a:ext cx="174567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15C429-9D89-3267-105B-3DE1C22DB09E}"/>
              </a:ext>
            </a:extLst>
          </p:cNvPr>
          <p:cNvSpPr txBox="1"/>
          <p:nvPr/>
        </p:nvSpPr>
        <p:spPr>
          <a:xfrm>
            <a:off x="3193472" y="4332151"/>
            <a:ext cx="13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Quota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727CA-1DF2-45CB-AAC8-48B5177735F5}"/>
              </a:ext>
            </a:extLst>
          </p:cNvPr>
          <p:cNvSpPr txBox="1"/>
          <p:nvPr/>
        </p:nvSpPr>
        <p:spPr>
          <a:xfrm>
            <a:off x="3193471" y="5020833"/>
            <a:ext cx="13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Quota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D82512-5936-4753-0160-2F841F269D24}"/>
              </a:ext>
            </a:extLst>
          </p:cNvPr>
          <p:cNvSpPr/>
          <p:nvPr/>
        </p:nvSpPr>
        <p:spPr>
          <a:xfrm rot="19414680">
            <a:off x="3105236" y="3410204"/>
            <a:ext cx="1438539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iangle&#10;&#10;Description automatically generated">
            <a:extLst>
              <a:ext uri="{FF2B5EF4-FFF2-40B4-BE49-F238E27FC236}">
                <a16:creationId xmlns:a16="http://schemas.microsoft.com/office/drawing/2014/main" id="{79FAB072-99EE-289F-FC8D-43B6A24FF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60" y="685659"/>
            <a:ext cx="10293879" cy="54866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0724352-C99C-C7F7-8BBD-E1DB2EF37E20}"/>
              </a:ext>
            </a:extLst>
          </p:cNvPr>
          <p:cNvSpPr/>
          <p:nvPr/>
        </p:nvSpPr>
        <p:spPr>
          <a:xfrm rot="19493466">
            <a:off x="3165399" y="3936269"/>
            <a:ext cx="498764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5D8DD9-EF34-1A28-BC73-A800D4BA27A5}"/>
              </a:ext>
            </a:extLst>
          </p:cNvPr>
          <p:cNvSpPr/>
          <p:nvPr/>
        </p:nvSpPr>
        <p:spPr>
          <a:xfrm rot="19493466">
            <a:off x="3700136" y="3556043"/>
            <a:ext cx="498764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C1ABBA-CEE2-082E-43C3-178493DE9555}"/>
              </a:ext>
            </a:extLst>
          </p:cNvPr>
          <p:cNvSpPr/>
          <p:nvPr/>
        </p:nvSpPr>
        <p:spPr>
          <a:xfrm rot="16200000">
            <a:off x="1311969" y="3677019"/>
            <a:ext cx="384328" cy="18428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5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F4F9F2-3540-95C5-5747-F79ED86F2E2D}"/>
              </a:ext>
            </a:extLst>
          </p:cNvPr>
          <p:cNvSpPr/>
          <p:nvPr/>
        </p:nvSpPr>
        <p:spPr>
          <a:xfrm>
            <a:off x="4439015" y="2646113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4D1F8A-9E23-AAEF-93D6-B1544E8BE7DC}"/>
              </a:ext>
            </a:extLst>
          </p:cNvPr>
          <p:cNvSpPr/>
          <p:nvPr/>
        </p:nvSpPr>
        <p:spPr>
          <a:xfrm>
            <a:off x="3176371" y="296534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CC9A9C-247E-1692-E1C0-CA5886A99969}"/>
              </a:ext>
            </a:extLst>
          </p:cNvPr>
          <p:cNvSpPr/>
          <p:nvPr/>
        </p:nvSpPr>
        <p:spPr>
          <a:xfrm>
            <a:off x="5271562" y="198349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0EA59-C08E-3B68-13F1-5319AD3AF0A6}"/>
              </a:ext>
            </a:extLst>
          </p:cNvPr>
          <p:cNvSpPr txBox="1"/>
          <p:nvPr/>
        </p:nvSpPr>
        <p:spPr>
          <a:xfrm>
            <a:off x="8477939" y="5697071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45CEA-0E56-86DC-47E6-C052D9F417B7}"/>
              </a:ext>
            </a:extLst>
          </p:cNvPr>
          <p:cNvSpPr txBox="1"/>
          <p:nvPr/>
        </p:nvSpPr>
        <p:spPr>
          <a:xfrm>
            <a:off x="9339090" y="5039072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DCE1B-F399-9851-FE5E-D5B023F87727}"/>
              </a:ext>
            </a:extLst>
          </p:cNvPr>
          <p:cNvSpPr txBox="1"/>
          <p:nvPr/>
        </p:nvSpPr>
        <p:spPr>
          <a:xfrm>
            <a:off x="7210283" y="5927903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7566D-ADA4-EBF1-F058-B1EA1F35EED0}"/>
              </a:ext>
            </a:extLst>
          </p:cNvPr>
          <p:cNvSpPr txBox="1"/>
          <p:nvPr/>
        </p:nvSpPr>
        <p:spPr>
          <a:xfrm>
            <a:off x="6560132" y="1556332"/>
            <a:ext cx="4156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Country would choose Bundle D as it is the max production bundle that satisfies their consumers </a:t>
            </a:r>
          </a:p>
        </p:txBody>
      </p:sp>
    </p:spTree>
    <p:extLst>
      <p:ext uri="{BB962C8B-B14F-4D97-AF65-F5344CB8AC3E}">
        <p14:creationId xmlns:p14="http://schemas.microsoft.com/office/powerpoint/2010/main" val="14725685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718E01-52F8-A84B-8F15-63688645A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38152"/>
              </p:ext>
            </p:extLst>
          </p:nvPr>
        </p:nvGraphicFramePr>
        <p:xfrm>
          <a:off x="574964" y="719665"/>
          <a:ext cx="10972800" cy="5765454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762117843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16066865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3248748935"/>
                    </a:ext>
                  </a:extLst>
                </a:gridCol>
              </a:tblGrid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3600" b="0" dirty="0">
                          <a:latin typeface="Franklin Gothic Medium Cond" panose="020B06060304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>
                          <a:latin typeface="Franklin Gothic Medium Cond" panose="020B0606030402020204" pitchFamily="34" charset="0"/>
                        </a:rPr>
                        <a:t>DEBIT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6128674"/>
                  </a:ext>
                </a:extLst>
              </a:tr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GOODS AND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IMPORTS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248095"/>
                  </a:ext>
                </a:extLst>
              </a:tr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PRIMARY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INVESTMENT EARNINGS</a:t>
                      </a:r>
                    </a:p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INCOME RECEIVED FROM FOREIGNERS</a:t>
                      </a:r>
                    </a:p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COMPENSATION OF EMPLOYEES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INVESTMENT EARNINGS</a:t>
                      </a:r>
                    </a:p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INCOME RECEIVED FROM FOREIGNERS</a:t>
                      </a:r>
                    </a:p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COMPENSATION OF EMPLOYEES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1873573"/>
                  </a:ext>
                </a:extLst>
              </a:tr>
              <a:tr h="12817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SECONDARY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TRANSFERS RECEIVED FROM ABROAD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Franklin Gothic Medium Cond" panose="020B0606030402020204" pitchFamily="34" charset="0"/>
                        </a:rPr>
                        <a:t>TRANSFERS MADE TO FOREIGNERS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898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1698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C8D36E-8906-8E26-429A-6B9F5747F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94824"/>
              </p:ext>
            </p:extLst>
          </p:nvPr>
        </p:nvGraphicFramePr>
        <p:xfrm>
          <a:off x="2680854" y="91440"/>
          <a:ext cx="6830291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3845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3967428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177636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  <a:gridCol w="1011382">
                  <a:extLst>
                    <a:ext uri="{9D8B030D-6E8A-4147-A177-3AD203B41FA5}">
                      <a16:colId xmlns:a16="http://schemas.microsoft.com/office/drawing/2014/main" val="15405368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DEBIT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AND SERVICES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SERVICES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PRIMARY INCOME RECEIPTS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INVESTMENT INCOME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1116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COMPENSATION OF EMPLOYEES RECEIVED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SECONDARY INCOME RECEIPTS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AND SERVICES IMPORTS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GOODS IMPORTS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2519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SERVICE IMPORTS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PRIMARY INCOME PAYMENTS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729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INVESTMENT INCOME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9945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COMPENSATION OF EMPLOYEES PAID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96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SECONDARY INCOME PAYMENTS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03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TOTAL DEBIT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4262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560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TOTAL 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3764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956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CURRENT ACCOUNT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370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5384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DE9977-E1EF-FEF6-905F-3324C0B32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984911"/>
              </p:ext>
            </p:extLst>
          </p:nvPr>
        </p:nvGraphicFramePr>
        <p:xfrm>
          <a:off x="540327" y="200891"/>
          <a:ext cx="11187546" cy="6466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6582">
                  <a:extLst>
                    <a:ext uri="{9D8B030D-6E8A-4147-A177-3AD203B41FA5}">
                      <a16:colId xmlns:a16="http://schemas.microsoft.com/office/drawing/2014/main" val="1979872496"/>
                    </a:ext>
                  </a:extLst>
                </a:gridCol>
                <a:gridCol w="8388927">
                  <a:extLst>
                    <a:ext uri="{9D8B030D-6E8A-4147-A177-3AD203B41FA5}">
                      <a16:colId xmlns:a16="http://schemas.microsoft.com/office/drawing/2014/main" val="667324735"/>
                    </a:ext>
                  </a:extLst>
                </a:gridCol>
                <a:gridCol w="2092037">
                  <a:extLst>
                    <a:ext uri="{9D8B030D-6E8A-4147-A177-3AD203B41FA5}">
                      <a16:colId xmlns:a16="http://schemas.microsoft.com/office/drawing/2014/main" val="1295395371"/>
                    </a:ext>
                  </a:extLst>
                </a:gridCol>
              </a:tblGrid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BILLIONS (USD)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4746828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CURRENT ACCOUNT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6893988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CAPITAL ACCOUNT BALANCE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8859831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FINANCIAL ACCOUNT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682749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059829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473687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2268102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SATISTICAL DISCREPANCY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310287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MEMORANDA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011066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BALANCE OF CURRENT AND CAPITAL ACCOUNTS (LINES 1 + 2)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-498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931768"/>
                  </a:ext>
                </a:extLst>
              </a:tr>
              <a:tr h="5762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BALANCE ON FINANCIAL ACCOUNT (LINES 3a – 3b + 3c)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1364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556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586E8-4B36-CD18-82D2-91BEDD069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77D476-98EA-AA75-594B-7BF59D836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1716187"/>
              </p:ext>
            </p:extLst>
          </p:nvPr>
        </p:nvGraphicFramePr>
        <p:xfrm>
          <a:off x="1908864" y="102964"/>
          <a:ext cx="8374271" cy="66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2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5709716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</a:tblGrid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198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39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3a.iii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189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3a.iv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RESERVE ASSETS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>
                    <a:solidFill>
                      <a:srgbClr val="C851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LIABILITIES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LIABILITIES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232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3b.iii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LIABILITIES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242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2268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41648-318F-FC52-D175-143FFD2B2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4F9F23E-585B-FA8E-D576-D9DAEA31B0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25732"/>
              </p:ext>
            </p:extLst>
          </p:nvPr>
        </p:nvGraphicFramePr>
        <p:xfrm>
          <a:off x="1908864" y="102964"/>
          <a:ext cx="8374271" cy="66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2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5709716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</a:tblGrid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ASSETS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198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RESERVE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LIABILITIES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LIABILITIES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LIABILITIES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9124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47DDF-48B5-0BBD-8936-B07BE0C4C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B6E698C-0141-3B11-5F95-7A039FAC3C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776287"/>
              </p:ext>
            </p:extLst>
          </p:nvPr>
        </p:nvGraphicFramePr>
        <p:xfrm>
          <a:off x="1908864" y="102964"/>
          <a:ext cx="8374271" cy="6652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762">
                  <a:extLst>
                    <a:ext uri="{9D8B030D-6E8A-4147-A177-3AD203B41FA5}">
                      <a16:colId xmlns:a16="http://schemas.microsoft.com/office/drawing/2014/main" val="2453607841"/>
                    </a:ext>
                  </a:extLst>
                </a:gridCol>
                <a:gridCol w="5709716">
                  <a:extLst>
                    <a:ext uri="{9D8B030D-6E8A-4147-A177-3AD203B41FA5}">
                      <a16:colId xmlns:a16="http://schemas.microsoft.com/office/drawing/2014/main" val="3505106705"/>
                    </a:ext>
                  </a:extLst>
                </a:gridCol>
                <a:gridCol w="1694793">
                  <a:extLst>
                    <a:ext uri="{9D8B030D-6E8A-4147-A177-3AD203B41FA5}">
                      <a16:colId xmlns:a16="http://schemas.microsoft.com/office/drawing/2014/main" val="971399632"/>
                    </a:ext>
                  </a:extLst>
                </a:gridCol>
              </a:tblGrid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CREDIT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01151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ACQUISITION OF FINANCIAL ASSETS, EXCLUDING FINANCIAL DERIVATIVES (INCREASE/OUTFLOW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427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537906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ASSETS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198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148933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ASSETS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35703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ASSETS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189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006210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3a.iv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RESERVE ASSETS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1901681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US INCURRENCE OF LIABILITIES, EXCLUDING FINANCIAL DERIVATIVES (INCREASE/INFLOW (+))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784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815096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DIRECT INVESTMENT LIABILITIES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311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778158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PORTFOLIO INVESTMENT LIABILITIES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232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43864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3b.iii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OTHER INVESTMENT LIABILITIES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242</a:t>
                      </a:r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998507"/>
                  </a:ext>
                </a:extLst>
              </a:tr>
              <a:tr h="59687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3c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NET CHANGE IN FINANCIAL DERIVATIVES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Franklin Gothic Medium Cond" panose="020B0606030402020204" pitchFamily="34" charset="0"/>
                        </a:rPr>
                        <a:t>-38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598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95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2E8F6-8777-F7FF-0CD5-504A23B65EEE}"/>
              </a:ext>
            </a:extLst>
          </p:cNvPr>
          <p:cNvSpPr txBox="1"/>
          <p:nvPr/>
        </p:nvSpPr>
        <p:spPr>
          <a:xfrm>
            <a:off x="4648396" y="3428147"/>
            <a:ext cx="505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PPF for the Home Country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2F59D6-4AB4-6E7E-B63E-146E0906D2B4}"/>
              </a:ext>
            </a:extLst>
          </p:cNvPr>
          <p:cNvSpPr/>
          <p:nvPr/>
        </p:nvSpPr>
        <p:spPr>
          <a:xfrm>
            <a:off x="3658940" y="3421101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329474-E704-3390-C95A-A0692B4DA1B1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B612A9-3488-C14C-CCEA-4BC0E1A1831B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1F00-8210-D6D0-E923-8C2B84B404A3}"/>
              </a:ext>
            </a:extLst>
          </p:cNvPr>
          <p:cNvSpPr txBox="1"/>
          <p:nvPr/>
        </p:nvSpPr>
        <p:spPr>
          <a:xfrm>
            <a:off x="6816078" y="6264872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C07ED-0E0C-8862-BF53-082D94703EA4}"/>
              </a:ext>
            </a:extLst>
          </p:cNvPr>
          <p:cNvSpPr txBox="1"/>
          <p:nvPr/>
        </p:nvSpPr>
        <p:spPr>
          <a:xfrm>
            <a:off x="8099094" y="1577683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CFF-A8CD-C59C-2EF5-FA4CEBB49DC1}"/>
              </a:ext>
            </a:extLst>
          </p:cNvPr>
          <p:cNvSpPr txBox="1"/>
          <p:nvPr/>
        </p:nvSpPr>
        <p:spPr>
          <a:xfrm>
            <a:off x="8099093" y="2175466"/>
            <a:ext cx="166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Foreign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8CFAA-B96D-1992-F11C-AA7A693214D1}"/>
              </a:ext>
            </a:extLst>
          </p:cNvPr>
          <p:cNvCxnSpPr>
            <a:cxnSpLocks/>
          </p:cNvCxnSpPr>
          <p:nvPr/>
        </p:nvCxnSpPr>
        <p:spPr>
          <a:xfrm flipV="1">
            <a:off x="7578631" y="2427769"/>
            <a:ext cx="441225" cy="930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9FD27E-7492-7B73-1A4E-CFA9188749D9}"/>
              </a:ext>
            </a:extLst>
          </p:cNvPr>
          <p:cNvCxnSpPr>
            <a:cxnSpLocks/>
          </p:cNvCxnSpPr>
          <p:nvPr/>
        </p:nvCxnSpPr>
        <p:spPr>
          <a:xfrm flipV="1">
            <a:off x="7558949" y="1839293"/>
            <a:ext cx="441225" cy="93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7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67ED28-F44E-049D-3EDE-D3FBBE8F62CA}"/>
              </a:ext>
            </a:extLst>
          </p:cNvPr>
          <p:cNvCxnSpPr>
            <a:cxnSpLocks/>
          </p:cNvCxnSpPr>
          <p:nvPr/>
        </p:nvCxnSpPr>
        <p:spPr>
          <a:xfrm>
            <a:off x="4045527" y="3054927"/>
            <a:ext cx="15791" cy="14270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7AEB46-383B-A769-4C38-386AB51E205C}"/>
              </a:ext>
            </a:extLst>
          </p:cNvPr>
          <p:cNvCxnSpPr>
            <a:cxnSpLocks/>
          </p:cNvCxnSpPr>
          <p:nvPr/>
        </p:nvCxnSpPr>
        <p:spPr>
          <a:xfrm>
            <a:off x="4061318" y="4481945"/>
            <a:ext cx="136273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/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−12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10</m:t>
                        </m:r>
                      </m:den>
                    </m:f>
                  </m:oMath>
                </a14:m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blipFill>
                <a:blip r:embed="rId2"/>
                <a:stretch>
                  <a:fillRect l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66036C-8631-6CE7-9F02-759040F443D2}"/>
              </a:ext>
            </a:extLst>
          </p:cNvPr>
          <p:cNvSpPr/>
          <p:nvPr/>
        </p:nvSpPr>
        <p:spPr>
          <a:xfrm>
            <a:off x="2344257" y="3141404"/>
            <a:ext cx="2230145" cy="1982355"/>
          </a:xfrm>
          <a:custGeom>
            <a:avLst/>
            <a:gdLst>
              <a:gd name="connsiteX0" fmla="*/ 0 w 2244436"/>
              <a:gd name="connsiteY0" fmla="*/ 0 h 2050473"/>
              <a:gd name="connsiteX1" fmla="*/ 0 w 2244436"/>
              <a:gd name="connsiteY1" fmla="*/ 671946 h 2050473"/>
              <a:gd name="connsiteX2" fmla="*/ 2244436 w 2244436"/>
              <a:gd name="connsiteY2" fmla="*/ 2050473 h 2050473"/>
              <a:gd name="connsiteX3" fmla="*/ 0 w 2244436"/>
              <a:gd name="connsiteY3" fmla="*/ 0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2050473">
                <a:moveTo>
                  <a:pt x="0" y="0"/>
                </a:moveTo>
                <a:lnTo>
                  <a:pt x="0" y="671946"/>
                </a:lnTo>
                <a:lnTo>
                  <a:pt x="2244436" y="2050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B1BE3D-F6E9-80DF-1460-BC65C0CFCA0B}"/>
              </a:ext>
            </a:extLst>
          </p:cNvPr>
          <p:cNvCxnSpPr>
            <a:cxnSpLocks/>
          </p:cNvCxnSpPr>
          <p:nvPr/>
        </p:nvCxnSpPr>
        <p:spPr>
          <a:xfrm>
            <a:off x="2357676" y="3103418"/>
            <a:ext cx="3607417" cy="323601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0406A9-9C08-A477-D0DC-57BA15A8E271}"/>
              </a:ext>
            </a:extLst>
          </p:cNvPr>
          <p:cNvSpPr txBox="1"/>
          <p:nvPr/>
        </p:nvSpPr>
        <p:spPr>
          <a:xfrm>
            <a:off x="3809369" y="2678289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B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DEA0FB-F628-7395-B1BC-AF7EC69162E2}"/>
              </a:ext>
            </a:extLst>
          </p:cNvPr>
          <p:cNvSpPr/>
          <p:nvPr/>
        </p:nvSpPr>
        <p:spPr>
          <a:xfrm>
            <a:off x="2941576" y="2966389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68198-94D4-5166-320F-BE9711AAC1E8}"/>
              </a:ext>
            </a:extLst>
          </p:cNvPr>
          <p:cNvSpPr/>
          <p:nvPr/>
        </p:nvSpPr>
        <p:spPr>
          <a:xfrm>
            <a:off x="4574402" y="51053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5CC6-1850-BAB4-D2AD-377D6B470B0B}"/>
              </a:ext>
            </a:extLst>
          </p:cNvPr>
          <p:cNvSpPr txBox="1"/>
          <p:nvPr/>
        </p:nvSpPr>
        <p:spPr>
          <a:xfrm>
            <a:off x="4680434" y="474334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0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8226</TotalTime>
  <Words>1191</Words>
  <Application>Microsoft Office PowerPoint</Application>
  <PresentationFormat>Widescreen</PresentationFormat>
  <Paragraphs>603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Aharoni</vt:lpstr>
      <vt:lpstr>Aptos</vt:lpstr>
      <vt:lpstr>Aptos Display</vt:lpstr>
      <vt:lpstr>Arial</vt:lpstr>
      <vt:lpstr>Arial Rounded MT Bold</vt:lpstr>
      <vt:lpstr>Cambria Math</vt:lpstr>
      <vt:lpstr>Franklin Gothic Medium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40</cp:revision>
  <dcterms:created xsi:type="dcterms:W3CDTF">2024-09-11T19:47:58Z</dcterms:created>
  <dcterms:modified xsi:type="dcterms:W3CDTF">2024-11-20T19:45:14Z</dcterms:modified>
</cp:coreProperties>
</file>