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79" r:id="rId3"/>
    <p:sldId id="257" r:id="rId4"/>
    <p:sldId id="258" r:id="rId5"/>
    <p:sldId id="259" r:id="rId6"/>
    <p:sldId id="260" r:id="rId7"/>
    <p:sldId id="271" r:id="rId8"/>
    <p:sldId id="264" r:id="rId9"/>
    <p:sldId id="262" r:id="rId10"/>
    <p:sldId id="263" r:id="rId11"/>
    <p:sldId id="265" r:id="rId12"/>
    <p:sldId id="261" r:id="rId13"/>
    <p:sldId id="267" r:id="rId14"/>
    <p:sldId id="268" r:id="rId15"/>
    <p:sldId id="269" r:id="rId16"/>
    <p:sldId id="270" r:id="rId17"/>
    <p:sldId id="266" r:id="rId18"/>
    <p:sldId id="272" r:id="rId19"/>
    <p:sldId id="273" r:id="rId20"/>
    <p:sldId id="274" r:id="rId21"/>
    <p:sldId id="275" r:id="rId22"/>
    <p:sldId id="276" r:id="rId23"/>
    <p:sldId id="277" r:id="rId24"/>
    <p:sldId id="278" r:id="rId25"/>
    <p:sldId id="280" r:id="rId26"/>
    <p:sldId id="284" r:id="rId27"/>
    <p:sldId id="282" r:id="rId28"/>
    <p:sldId id="283" r:id="rId29"/>
    <p:sldId id="281" r:id="rId30"/>
    <p:sldId id="285" r:id="rId31"/>
    <p:sldId id="286" r:id="rId32"/>
    <p:sldId id="287" r:id="rId33"/>
    <p:sldId id="288" r:id="rId34"/>
    <p:sldId id="289" r:id="rId35"/>
    <p:sldId id="290" r:id="rId36"/>
    <p:sldId id="291" r:id="rId37"/>
    <p:sldId id="292" r:id="rId38"/>
    <p:sldId id="293" r:id="rId39"/>
    <p:sldId id="294" r:id="rId40"/>
    <p:sldId id="295" r:id="rId41"/>
    <p:sldId id="296" r:id="rId42"/>
    <p:sldId id="297" r:id="rId43"/>
    <p:sldId id="298" r:id="rId44"/>
    <p:sldId id="299" r:id="rId45"/>
    <p:sldId id="300" r:id="rId46"/>
    <p:sldId id="301" r:id="rId47"/>
    <p:sldId id="302" r:id="rId48"/>
    <p:sldId id="303" r:id="rId49"/>
    <p:sldId id="304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C6AD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EC20E35-A176-4012-BC5E-935CFFF8708E}" styleName="Medium Style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1FECB4D8-DB02-4DC6-A0A2-4F2EBAE1DC90}" styleName="Medium Style 1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3">
              <a:tint val="20000"/>
            </a:schemeClr>
          </a:solidFill>
        </a:fill>
      </a:tcStyle>
    </a:band1H>
    <a:band1V>
      <a:tcStyle>
        <a:tcBdr/>
        <a:fill>
          <a:solidFill>
            <a:schemeClr val="accent3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Row>
  </a:tblStyle>
  <a:tblStyle styleId="{AF606853-7671-496A-8E4F-DF71F8EC918B}" styleName="Dark Style 1 - Accent 6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wholeTbl>
    <a:band1H>
      <a:tcStyle>
        <a:tcBdr/>
        <a:fill>
          <a:solidFill>
            <a:schemeClr val="accent6">
              <a:shade val="60000"/>
            </a:schemeClr>
          </a:solidFill>
        </a:fill>
      </a:tcStyle>
    </a:band1H>
    <a:band1V>
      <a:tcStyle>
        <a:tcBdr/>
        <a:fill>
          <a:solidFill>
            <a:schemeClr val="accent6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6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6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6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85BE263C-DBD7-4A20-BB59-AAB30ACAA65A}" styleName="Medium Style 3 - Accent 2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>
        <p:scale>
          <a:sx n="100" d="100"/>
          <a:sy n="100" d="100"/>
        </p:scale>
        <p:origin x="48" y="-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presProps" Target="pres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D13BA8-E224-C61E-942B-9A4114E2157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99B218A-C08A-027D-0F33-087E011B746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6F734B6-83C2-B4A2-9BE6-A5B6ED662B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B438675-5CF6-89AD-1A5C-11A186484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22A05-4D7E-A358-388F-8E50B1A4C1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139535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58F2D4-09CF-E29B-D318-8C03DF612F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C9D4741-D368-757D-5F71-AD793910861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04E7E19-8476-CD81-2B2B-291875BAB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5C221E2-0ACF-13F9-27F8-17A160FB0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FD4C14D-E20E-74A0-ABC6-58B4969BD9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81485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9CADCBB2-5118-96B7-F7E3-98E2AB1BD0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DACC785-6659-9CCE-0684-651A0DF97E6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E3F893-7421-540D-34F7-A6FD912695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D3A7628-EC1B-D573-D067-74533926E1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ABD3F14-2E50-FA49-BCC9-B737408BC9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085023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1608A0-7240-84A9-F262-D374934494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9DB2FD-DC07-E8AE-652B-A2D86BAFE8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5495842-87F6-84C6-B88D-1CAC71BA1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1D5105-79D6-F80F-8CE5-60DD934D52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961E2A-3A6D-9BB2-A2B8-7FE39996F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65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6EA750-FE09-5B41-4F37-0157A19370D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8FAEA14-317D-2736-44E2-C1131BAC8A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68E04F-6812-0AC8-3689-89EECB81BDB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3337709-1FD8-BFC5-8207-09257BA567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6D5726-0638-0452-7192-1B5B830ECF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33450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77D767-02A2-9FA1-0972-EA90484D40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57134AA-6BB5-DD38-5E00-FF58DC827C3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AA43F8-F066-791E-A554-11A8E5060A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69467E-1DCA-45B4-B917-2BB7BE1992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940A81-666D-1827-FF67-C582DB7F22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CF45D6-2824-7F95-9A23-93BF3D7FBAF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011560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7B483-A916-86F5-CC6C-48598DCFEE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F472EC0-2700-BC66-07D5-ED8F379443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EA908541-1C81-33A2-8EC0-76E8DA6A0C7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AEBFE59-3B63-1F9A-A67A-4BF2FA91CBF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D008C17-4C08-1143-4BE7-4747CD3422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24D94745-FCA7-D548-ED3D-BF52DB0FFD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4E1FF562-7143-128D-C8EA-7B8327CE65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45E4CAE-7B13-913D-3469-47804FC704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41302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E2029D-55F9-B74D-3D16-19A52176F1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9AF805B-2BC4-B7B0-8CF4-E6446B2C74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52875C5-4003-DA2D-C338-39DB2981FB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814E36B-9645-0EE7-7181-7BBB050A2D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20589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D6ADC7A-79EB-B378-D86D-2C4605ECFA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6E388C7-F262-06B6-60F0-C01FDB7E2F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969CAA-EA4B-42C0-5752-194EA7D5D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81254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56D164-9896-42CB-BF7C-CF62D0CD62F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2D6B8D-A1E7-7AC3-9BC3-4249D2B071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B14DBEE-84D7-D3F7-0D31-EA1FA254B43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CB5D65-FA96-5753-2B3A-7167852568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F7784ED-861C-569C-AA38-2C22C8BDE9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D8A74E-893A-E241-31B3-299880C3C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681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5E501F-7975-331C-950B-DA67059F0C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BB0F198-78BF-915A-C198-E841865AEEC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D63B358-2B9B-D6BB-9365-62D5DC9668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5D7E30A-D38E-DFF8-061E-75B3AE5D1A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C6ACCA-7D5E-1AB2-9D01-59ED4659E6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C95FA90-B56A-D185-9E19-6D44751E4A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602108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DCDEB17-B5B3-3D97-D922-89C1C2F61E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35968-96E1-E273-F621-BB166FCFDAD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904F06-8C6E-5232-E33D-8DBB6AD3F2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F9C3969-815D-4313-AD47-20854D5F097C}" type="datetimeFigureOut">
              <a:rPr lang="en-US" smtClean="0"/>
              <a:t>11/3/2024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181347-9F07-E036-0E6E-E3DC8622916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27E3E6-546D-AB14-FD65-384153CD8D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7AB5BC4-BE1E-4583-BD32-97E8397F3C0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219974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3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9.png"/><Relationship Id="rId3" Type="http://schemas.openxmlformats.org/officeDocument/2006/relationships/image" Target="../media/image14.png"/><Relationship Id="rId7" Type="http://schemas.openxmlformats.org/officeDocument/2006/relationships/image" Target="../media/image18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9" Type="http://schemas.openxmlformats.org/officeDocument/2006/relationships/image" Target="../media/image20.png"/></Relationships>
</file>

<file path=ppt/slides/_rels/slide3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2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17.png"/><Relationship Id="rId10" Type="http://schemas.openxmlformats.org/officeDocument/2006/relationships/image" Target="../media/image28.png"/><Relationship Id="rId4" Type="http://schemas.openxmlformats.org/officeDocument/2006/relationships/image" Target="../media/image23.png"/><Relationship Id="rId9" Type="http://schemas.openxmlformats.org/officeDocument/2006/relationships/image" Target="../media/image27.png"/><Relationship Id="rId14" Type="http://schemas.openxmlformats.org/officeDocument/2006/relationships/image" Target="../media/image32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13" Type="http://schemas.openxmlformats.org/officeDocument/2006/relationships/image" Target="../media/image30.png"/><Relationship Id="rId3" Type="http://schemas.openxmlformats.org/officeDocument/2006/relationships/image" Target="../media/image22.png"/><Relationship Id="rId7" Type="http://schemas.openxmlformats.org/officeDocument/2006/relationships/image" Target="../media/image24.png"/><Relationship Id="rId12" Type="http://schemas.openxmlformats.org/officeDocument/2006/relationships/image" Target="../media/image29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7.png"/><Relationship Id="rId11" Type="http://schemas.openxmlformats.org/officeDocument/2006/relationships/image" Target="../media/image28.png"/><Relationship Id="rId5" Type="http://schemas.openxmlformats.org/officeDocument/2006/relationships/image" Target="../media/image32.png"/><Relationship Id="rId15" Type="http://schemas.openxmlformats.org/officeDocument/2006/relationships/image" Target="../media/image33.png"/><Relationship Id="rId10" Type="http://schemas.openxmlformats.org/officeDocument/2006/relationships/image" Target="../media/image27.png"/><Relationship Id="rId4" Type="http://schemas.openxmlformats.org/officeDocument/2006/relationships/image" Target="../media/image23.png"/><Relationship Id="rId9" Type="http://schemas.openxmlformats.org/officeDocument/2006/relationships/image" Target="../media/image26.png"/><Relationship Id="rId14" Type="http://schemas.openxmlformats.org/officeDocument/2006/relationships/image" Target="../media/image31.png"/></Relationships>
</file>

<file path=ppt/slides/_rels/slide41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13" Type="http://schemas.openxmlformats.org/officeDocument/2006/relationships/image" Target="../media/image45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12" Type="http://schemas.openxmlformats.org/officeDocument/2006/relationships/image" Target="../media/image44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8.png"/><Relationship Id="rId11" Type="http://schemas.openxmlformats.org/officeDocument/2006/relationships/image" Target="../media/image43.png"/><Relationship Id="rId5" Type="http://schemas.openxmlformats.org/officeDocument/2006/relationships/image" Target="../media/image37.png"/><Relationship Id="rId15" Type="http://schemas.openxmlformats.org/officeDocument/2006/relationships/image" Target="../media/image47.png"/><Relationship Id="rId10" Type="http://schemas.openxmlformats.org/officeDocument/2006/relationships/image" Target="../media/image42.png"/><Relationship Id="rId4" Type="http://schemas.openxmlformats.org/officeDocument/2006/relationships/image" Target="../media/image36.png"/><Relationship Id="rId9" Type="http://schemas.openxmlformats.org/officeDocument/2006/relationships/image" Target="../media/image41.png"/><Relationship Id="rId14" Type="http://schemas.openxmlformats.org/officeDocument/2006/relationships/image" Target="../media/image46.png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4.png"/><Relationship Id="rId3" Type="http://schemas.openxmlformats.org/officeDocument/2006/relationships/image" Target="../media/image49.png"/><Relationship Id="rId7" Type="http://schemas.openxmlformats.org/officeDocument/2006/relationships/image" Target="../media/image53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2.png"/><Relationship Id="rId5" Type="http://schemas.openxmlformats.org/officeDocument/2006/relationships/image" Target="../media/image51.png"/><Relationship Id="rId4" Type="http://schemas.openxmlformats.org/officeDocument/2006/relationships/image" Target="../media/image50.png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</p:spTree>
    <p:extLst>
      <p:ext uri="{BB962C8B-B14F-4D97-AF65-F5344CB8AC3E}">
        <p14:creationId xmlns:p14="http://schemas.microsoft.com/office/powerpoint/2010/main" val="322297220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: Shape 4">
            <a:extLst>
              <a:ext uri="{FF2B5EF4-FFF2-40B4-BE49-F238E27FC236}">
                <a16:creationId xmlns:a16="http://schemas.microsoft.com/office/drawing/2014/main" id="{98E70546-58A2-CD52-7E63-8B97FB029EA8}"/>
              </a:ext>
            </a:extLst>
          </p:cNvPr>
          <p:cNvSpPr/>
          <p:nvPr/>
        </p:nvSpPr>
        <p:spPr>
          <a:xfrm>
            <a:off x="2310094" y="2798617"/>
            <a:ext cx="3998106" cy="3359115"/>
          </a:xfrm>
          <a:custGeom>
            <a:avLst/>
            <a:gdLst>
              <a:gd name="connsiteX0" fmla="*/ 4094018 w 4094018"/>
              <a:gd name="connsiteY0" fmla="*/ 3456709 h 3456709"/>
              <a:gd name="connsiteX1" fmla="*/ 0 w 4094018"/>
              <a:gd name="connsiteY1" fmla="*/ 1011382 h 3456709"/>
              <a:gd name="connsiteX2" fmla="*/ 6927 w 4094018"/>
              <a:gd name="connsiteY2" fmla="*/ 0 h 3456709"/>
              <a:gd name="connsiteX3" fmla="*/ 4094018 w 4094018"/>
              <a:gd name="connsiteY3" fmla="*/ 3456709 h 3456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094018" h="3456709">
                <a:moveTo>
                  <a:pt x="4094018" y="3456709"/>
                </a:moveTo>
                <a:lnTo>
                  <a:pt x="0" y="1011382"/>
                </a:lnTo>
                <a:lnTo>
                  <a:pt x="6927" y="0"/>
                </a:lnTo>
                <a:lnTo>
                  <a:pt x="4094018" y="3456709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7F47CE43-CA8F-DF6E-977A-CDBC08987779}"/>
              </a:ext>
            </a:extLst>
          </p:cNvPr>
          <p:cNvCxnSpPr>
            <a:cxnSpLocks/>
          </p:cNvCxnSpPr>
          <p:nvPr/>
        </p:nvCxnSpPr>
        <p:spPr>
          <a:xfrm>
            <a:off x="2357676" y="2798618"/>
            <a:ext cx="4271724" cy="3608054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B6E6E697-C2F1-D2D0-FB37-EB67FD94048A}"/>
              </a:ext>
            </a:extLst>
          </p:cNvPr>
          <p:cNvSpPr txBox="1"/>
          <p:nvPr/>
        </p:nvSpPr>
        <p:spPr>
          <a:xfrm>
            <a:off x="4421863" y="2399587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on Coffee Production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5DE795C4-8704-C245-C4C5-70E122902B65}"/>
              </a:ext>
            </a:extLst>
          </p:cNvPr>
          <p:cNvSpPr/>
          <p:nvPr/>
        </p:nvSpPr>
        <p:spPr>
          <a:xfrm>
            <a:off x="3489861" y="3217603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EFFF35F0-C04C-9761-1B89-7D6AD5CE8DED}"/>
              </a:ext>
            </a:extLst>
          </p:cNvPr>
          <p:cNvSpPr/>
          <p:nvPr/>
        </p:nvSpPr>
        <p:spPr>
          <a:xfrm>
            <a:off x="6403056" y="62257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8F3D3A2-E9F5-89CB-E34C-AA0CA658DA7D}"/>
              </a:ext>
            </a:extLst>
          </p:cNvPr>
          <p:cNvSpPr txBox="1"/>
          <p:nvPr/>
        </p:nvSpPr>
        <p:spPr>
          <a:xfrm>
            <a:off x="6572451" y="581127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189331823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BA11BCB-E338-A062-1BCB-4A1C1DCDE615}"/>
              </a:ext>
            </a:extLst>
          </p:cNvPr>
          <p:cNvSpPr/>
          <p:nvPr/>
        </p:nvSpPr>
        <p:spPr>
          <a:xfrm>
            <a:off x="4868333" y="3822704"/>
            <a:ext cx="3162484" cy="2462949"/>
          </a:xfrm>
          <a:custGeom>
            <a:avLst/>
            <a:gdLst>
              <a:gd name="connsiteX0" fmla="*/ 0 w 3154017"/>
              <a:gd name="connsiteY0" fmla="*/ 0 h 2458279"/>
              <a:gd name="connsiteX1" fmla="*/ 3154017 w 3154017"/>
              <a:gd name="connsiteY1" fmla="*/ 2458279 h 2458279"/>
              <a:gd name="connsiteX2" fmla="*/ 3154017 w 3154017"/>
              <a:gd name="connsiteY2" fmla="*/ 2458279 h 2458279"/>
              <a:gd name="connsiteX3" fmla="*/ 2365513 w 3154017"/>
              <a:gd name="connsiteY3" fmla="*/ 2451653 h 2458279"/>
              <a:gd name="connsiteX4" fmla="*/ 0 w 3154017"/>
              <a:gd name="connsiteY4" fmla="*/ 0 h 24582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154017" h="2458279">
                <a:moveTo>
                  <a:pt x="0" y="0"/>
                </a:moveTo>
                <a:lnTo>
                  <a:pt x="3154017" y="2458279"/>
                </a:lnTo>
                <a:lnTo>
                  <a:pt x="3154017" y="2458279"/>
                </a:lnTo>
                <a:lnTo>
                  <a:pt x="2365513" y="245165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521527" y="1939636"/>
            <a:ext cx="5618019" cy="440910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55B75F4B-BA93-4091-363C-ADB17F9D8337}"/>
              </a:ext>
            </a:extLst>
          </p:cNvPr>
          <p:cNvSpPr txBox="1"/>
          <p:nvPr/>
        </p:nvSpPr>
        <p:spPr>
          <a:xfrm>
            <a:off x="6096000" y="3358505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C</a:t>
            </a:r>
          </a:p>
        </p:txBody>
      </p:sp>
      <p:sp>
        <p:nvSpPr>
          <p:cNvPr id="14" name="Freeform: Shape 13">
            <a:extLst>
              <a:ext uri="{FF2B5EF4-FFF2-40B4-BE49-F238E27FC236}">
                <a16:creationId xmlns:a16="http://schemas.microsoft.com/office/drawing/2014/main" id="{A54F6098-1E55-8045-57AC-AACF6B6558AF}"/>
              </a:ext>
            </a:extLst>
          </p:cNvPr>
          <p:cNvSpPr/>
          <p:nvPr/>
        </p:nvSpPr>
        <p:spPr>
          <a:xfrm>
            <a:off x="6526545" y="4295293"/>
            <a:ext cx="1039091" cy="1170709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3D2B76FB-B494-0739-3E0F-2041F09ADC93}"/>
              </a:ext>
            </a:extLst>
          </p:cNvPr>
          <p:cNvSpPr/>
          <p:nvPr/>
        </p:nvSpPr>
        <p:spPr>
          <a:xfrm>
            <a:off x="4759604" y="370048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95A79F2-1CBF-A229-8C97-515C0BD7AC84}"/>
              </a:ext>
            </a:extLst>
          </p:cNvPr>
          <p:cNvSpPr txBox="1"/>
          <p:nvPr/>
        </p:nvSpPr>
        <p:spPr>
          <a:xfrm>
            <a:off x="4865636" y="333844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42227750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Freeform: Shape 25">
            <a:extLst>
              <a:ext uri="{FF2B5EF4-FFF2-40B4-BE49-F238E27FC236}">
                <a16:creationId xmlns:a16="http://schemas.microsoft.com/office/drawing/2014/main" id="{9B0F2026-AE57-3309-58A3-C114D1ED419B}"/>
              </a:ext>
            </a:extLst>
          </p:cNvPr>
          <p:cNvSpPr/>
          <p:nvPr/>
        </p:nvSpPr>
        <p:spPr>
          <a:xfrm>
            <a:off x="2298071" y="1162073"/>
            <a:ext cx="6301919" cy="5134555"/>
          </a:xfrm>
          <a:custGeom>
            <a:avLst/>
            <a:gdLst>
              <a:gd name="connsiteX0" fmla="*/ 0 w 6273479"/>
              <a:gd name="connsiteY0" fmla="*/ 0 h 5069712"/>
              <a:gd name="connsiteX1" fmla="*/ 4919241 w 6273479"/>
              <a:gd name="connsiteY1" fmla="*/ 5069712 h 5069712"/>
              <a:gd name="connsiteX2" fmla="*/ 6273479 w 6273479"/>
              <a:gd name="connsiteY2" fmla="*/ 5063925 h 5069712"/>
              <a:gd name="connsiteX3" fmla="*/ 0 w 6273479"/>
              <a:gd name="connsiteY3" fmla="*/ 0 h 506971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273479" h="5069712">
                <a:moveTo>
                  <a:pt x="0" y="0"/>
                </a:moveTo>
                <a:lnTo>
                  <a:pt x="4919241" y="5069712"/>
                </a:lnTo>
                <a:lnTo>
                  <a:pt x="6273479" y="5063925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2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347F89B-96E9-C925-8E28-19887BBD7671}"/>
              </a:ext>
            </a:extLst>
          </p:cNvPr>
          <p:cNvCxnSpPr>
            <a:cxnSpLocks/>
          </p:cNvCxnSpPr>
          <p:nvPr/>
        </p:nvCxnSpPr>
        <p:spPr>
          <a:xfrm>
            <a:off x="2298071" y="1162073"/>
            <a:ext cx="6312529" cy="5123580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7" name="TextBox 26">
            <a:extLst>
              <a:ext uri="{FF2B5EF4-FFF2-40B4-BE49-F238E27FC236}">
                <a16:creationId xmlns:a16="http://schemas.microsoft.com/office/drawing/2014/main" id="{6FC46EC4-7D9C-B991-679C-DE888EB6D5D8}"/>
              </a:ext>
            </a:extLst>
          </p:cNvPr>
          <p:cNvSpPr txBox="1"/>
          <p:nvPr/>
        </p:nvSpPr>
        <p:spPr>
          <a:xfrm>
            <a:off x="6020577" y="2526286"/>
            <a:ext cx="5057481" cy="1384995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Specializing in Tea Production</a:t>
            </a:r>
          </a:p>
        </p:txBody>
      </p:sp>
      <p:sp>
        <p:nvSpPr>
          <p:cNvPr id="28" name="Freeform: Shape 27">
            <a:extLst>
              <a:ext uri="{FF2B5EF4-FFF2-40B4-BE49-F238E27FC236}">
                <a16:creationId xmlns:a16="http://schemas.microsoft.com/office/drawing/2014/main" id="{EF6DCF35-9CEB-9765-232B-5E1C5C68A087}"/>
              </a:ext>
            </a:extLst>
          </p:cNvPr>
          <p:cNvSpPr/>
          <p:nvPr/>
        </p:nvSpPr>
        <p:spPr>
          <a:xfrm>
            <a:off x="6432550" y="4034305"/>
            <a:ext cx="665000" cy="1115545"/>
          </a:xfrm>
          <a:custGeom>
            <a:avLst/>
            <a:gdLst>
              <a:gd name="connsiteX0" fmla="*/ 0 w 1039091"/>
              <a:gd name="connsiteY0" fmla="*/ 1170709 h 1170709"/>
              <a:gd name="connsiteX1" fmla="*/ 858982 w 1039091"/>
              <a:gd name="connsiteY1" fmla="*/ 678873 h 1170709"/>
              <a:gd name="connsiteX2" fmla="*/ 1039091 w 1039091"/>
              <a:gd name="connsiteY2" fmla="*/ 0 h 11707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091" h="1170709">
                <a:moveTo>
                  <a:pt x="0" y="1170709"/>
                </a:moveTo>
                <a:cubicBezTo>
                  <a:pt x="342900" y="1022350"/>
                  <a:pt x="685800" y="873991"/>
                  <a:pt x="858982" y="678873"/>
                </a:cubicBezTo>
                <a:cubicBezTo>
                  <a:pt x="1032164" y="483755"/>
                  <a:pt x="1035627" y="241877"/>
                  <a:pt x="1039091" y="0"/>
                </a:cubicBezTo>
              </a:path>
            </a:pathLst>
          </a:custGeom>
          <a:noFill/>
          <a:ln w="38100">
            <a:solidFill>
              <a:schemeClr val="accent2">
                <a:lumMod val="40000"/>
                <a:lumOff val="60000"/>
              </a:schemeClr>
            </a:solidFill>
            <a:headEnd type="none" w="med" len="med"/>
            <a:tailEnd type="arrow" w="med" len="med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CEA57EE1-B372-D3E4-82FD-4F98494612F8}"/>
              </a:ext>
            </a:extLst>
          </p:cNvPr>
          <p:cNvSpPr/>
          <p:nvPr/>
        </p:nvSpPr>
        <p:spPr>
          <a:xfrm>
            <a:off x="2215502" y="1126283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D6102A3F-2762-FAA6-9AA2-60A1E4CA9229}"/>
              </a:ext>
            </a:extLst>
          </p:cNvPr>
          <p:cNvSpPr txBox="1"/>
          <p:nvPr/>
        </p:nvSpPr>
        <p:spPr>
          <a:xfrm>
            <a:off x="2321534" y="76423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264748662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: Shape 3">
            <a:extLst>
              <a:ext uri="{FF2B5EF4-FFF2-40B4-BE49-F238E27FC236}">
                <a16:creationId xmlns:a16="http://schemas.microsoft.com/office/drawing/2014/main" id="{65BA2347-6D45-AE32-FB46-8EA44E23DB6B}"/>
              </a:ext>
            </a:extLst>
          </p:cNvPr>
          <p:cNvSpPr/>
          <p:nvPr/>
        </p:nvSpPr>
        <p:spPr>
          <a:xfrm>
            <a:off x="3395837" y="257605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4641161D-32AC-EE75-B4D1-12F374563E92}"/>
              </a:ext>
            </a:extLst>
          </p:cNvPr>
          <p:cNvSpPr/>
          <p:nvPr/>
        </p:nvSpPr>
        <p:spPr>
          <a:xfrm>
            <a:off x="4222076" y="4911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595B3C9-6AD5-14C4-6351-DFB740841125}"/>
              </a:ext>
            </a:extLst>
          </p:cNvPr>
          <p:cNvSpPr txBox="1"/>
          <p:nvPr/>
        </p:nvSpPr>
        <p:spPr>
          <a:xfrm>
            <a:off x="4421863" y="4456108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(45,35)</a:t>
            </a:r>
          </a:p>
        </p:txBody>
      </p:sp>
    </p:spTree>
    <p:extLst>
      <p:ext uri="{BB962C8B-B14F-4D97-AF65-F5344CB8AC3E}">
        <p14:creationId xmlns:p14="http://schemas.microsoft.com/office/powerpoint/2010/main" val="224168416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62864F4-262B-345A-E471-8956BD3350B7}"/>
              </a:ext>
            </a:extLst>
          </p:cNvPr>
          <p:cNvSpPr/>
          <p:nvPr/>
        </p:nvSpPr>
        <p:spPr>
          <a:xfrm>
            <a:off x="3138532" y="549151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56AD1FC-34D2-A15D-C58D-DC905F569984}"/>
              </a:ext>
            </a:extLst>
          </p:cNvPr>
          <p:cNvSpPr/>
          <p:nvPr/>
        </p:nvSpPr>
        <p:spPr>
          <a:xfrm>
            <a:off x="3613420" y="258824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FD37957-E413-23FB-17BA-B6E73C193CC9}"/>
              </a:ext>
            </a:extLst>
          </p:cNvPr>
          <p:cNvSpPr txBox="1"/>
          <p:nvPr/>
        </p:nvSpPr>
        <p:spPr>
          <a:xfrm>
            <a:off x="3752075" y="2210146"/>
            <a:ext cx="166463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(30,80)</a:t>
            </a:r>
          </a:p>
        </p:txBody>
      </p:sp>
    </p:spTree>
    <p:extLst>
      <p:ext uri="{BB962C8B-B14F-4D97-AF65-F5344CB8AC3E}">
        <p14:creationId xmlns:p14="http://schemas.microsoft.com/office/powerpoint/2010/main" val="12315244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6020326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878142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423818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49376852"/>
              </p:ext>
            </p:extLst>
          </p:nvPr>
        </p:nvGraphicFramePr>
        <p:xfrm>
          <a:off x="4379191" y="2199024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7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8921677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B6C6C2E-C5EE-BC97-131A-D22186BF114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22383703"/>
              </p:ext>
            </p:extLst>
          </p:nvPr>
        </p:nvGraphicFramePr>
        <p:xfrm>
          <a:off x="1872673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BB6C0F30-6C3F-4B56-C988-EDEA9448E42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74916906"/>
              </p:ext>
            </p:extLst>
          </p:nvPr>
        </p:nvGraphicFramePr>
        <p:xfrm>
          <a:off x="6885710" y="1523230"/>
          <a:ext cx="3433617" cy="2459952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14453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14453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Coffee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Tea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Home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819984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Foreign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3312130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D73E9F43-B9F1-3B61-0AB3-CEBBF1BD988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75053549"/>
              </p:ext>
            </p:extLst>
          </p:nvPr>
        </p:nvGraphicFramePr>
        <p:xfrm>
          <a:off x="3408795" y="2018674"/>
          <a:ext cx="5374410" cy="2820651"/>
        </p:xfrm>
        <a:graphic>
          <a:graphicData uri="http://schemas.openxmlformats.org/drawingml/2006/table">
            <a:tbl>
              <a:tblPr firstRow="1">
                <a:tableStyleId>{7DF18680-E054-41AD-8BC1-D1AEF772440D}</a:tableStyleId>
              </a:tblPr>
              <a:tblGrid>
                <a:gridCol w="179147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1791470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940217">
                <a:tc>
                  <a:txBody>
                    <a:bodyPr/>
                    <a:lstStyle/>
                    <a:p>
                      <a:pPr algn="ctr"/>
                      <a:endParaRPr lang="en-US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Costa Rica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Japan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800" b="1" dirty="0"/>
                        <a:t>90 Machines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150 Machines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940217"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300 Farmers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1" dirty="0"/>
                        <a:t>400 Farmers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7702425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41450649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356031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Beef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FBB455D7-AF12-58D1-890A-63F7864F8DE0}"/>
              </a:ext>
            </a:extLst>
          </p:cNvPr>
          <p:cNvCxnSpPr>
            <a:cxnSpLocks/>
          </p:cNvCxnSpPr>
          <p:nvPr/>
        </p:nvCxnSpPr>
        <p:spPr>
          <a:xfrm>
            <a:off x="3469888" y="3917092"/>
            <a:ext cx="0" cy="574216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F5D3BB00-0051-2FC0-9DE9-8E6B52952262}"/>
              </a:ext>
            </a:extLst>
          </p:cNvPr>
          <p:cNvCxnSpPr>
            <a:cxnSpLocks/>
          </p:cNvCxnSpPr>
          <p:nvPr/>
        </p:nvCxnSpPr>
        <p:spPr>
          <a:xfrm>
            <a:off x="3455060" y="4472471"/>
            <a:ext cx="318655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479311"/>
              <a:ext cx="3737653" cy="524213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1C784EB-E362-0230-A0F8-5592B1FE21B4}"/>
              </a:ext>
            </a:extLst>
          </p:cNvPr>
          <p:cNvSpPr txBox="1"/>
          <p:nvPr/>
        </p:nvSpPr>
        <p:spPr>
          <a:xfrm>
            <a:off x="4043626" y="3750474"/>
            <a:ext cx="2349224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Slope = </a:t>
            </a:r>
            <a:r>
              <a:rPr lang="en-US" sz="4400" dirty="0">
                <a:latin typeface="Aharoni" panose="02010803020104030203" pitchFamily="2" charset="-79"/>
                <a:cs typeface="Aharoni" panose="02010803020104030203" pitchFamily="2" charset="-79"/>
              </a:rPr>
              <a:t>-4</a:t>
            </a:r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b="0" dirty="0">
              <a:latin typeface="Aharoni" panose="02010803020104030203" pitchFamily="2" charset="-79"/>
              <a:cs typeface="Aharoni" panose="02010803020104030203" pitchFamily="2" charset="-79"/>
            </a:endParaRPr>
          </a:p>
          <a:p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8003920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6928E2F0-3533-FE6F-F49B-3B4E99FF1FF3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FA46183-8211-0CD5-DA8E-C4328668CFB3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FF66FAE-6BB1-86C3-7AA1-DB849EC37F1F}"/>
              </a:ext>
            </a:extLst>
          </p:cNvPr>
          <p:cNvGrpSpPr/>
          <p:nvPr/>
        </p:nvGrpSpPr>
        <p:grpSpPr>
          <a:xfrm>
            <a:off x="2333625" y="1679334"/>
            <a:ext cx="1544955" cy="4369041"/>
            <a:chOff x="2333625" y="1679334"/>
            <a:chExt cx="1544955" cy="4369041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8F7E6385-814C-7031-24CF-ACB12C948B27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67F92B57-1394-D809-343E-08CA3A86BBD3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73E145AB-70F5-794E-758B-23ADF4B2766F}"/>
              </a:ext>
            </a:extLst>
          </p:cNvPr>
          <p:cNvGrpSpPr/>
          <p:nvPr/>
        </p:nvGrpSpPr>
        <p:grpSpPr>
          <a:xfrm>
            <a:off x="2333625" y="1600298"/>
            <a:ext cx="1160145" cy="4477528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0BBF37FE-CAC0-B2DE-7020-7775CE5844C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935C7674-9DFC-E3D1-B23A-59D630C71545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4DF63BB-28C8-F652-725E-08567FA7CA84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3" name="Straight Connector 2">
              <a:extLst>
                <a:ext uri="{FF2B5EF4-FFF2-40B4-BE49-F238E27FC236}">
                  <a16:creationId xmlns:a16="http://schemas.microsoft.com/office/drawing/2014/main" id="{B6A5731A-868D-C451-3693-6E24FC288C7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6F0BC38-970F-604A-2776-C6B6C99C024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79B9A6D7-8A67-6E73-689F-7C91720FB11C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860634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747BD147-E010-AFE4-A8AF-09C3D6953F8D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57453A5-A69D-8781-3A05-D59E6445D502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C2A8ECF-B95A-9AD3-D902-EFE27F2D4338}"/>
              </a:ext>
            </a:extLst>
          </p:cNvPr>
          <p:cNvGrpSpPr/>
          <p:nvPr/>
        </p:nvGrpSpPr>
        <p:grpSpPr>
          <a:xfrm>
            <a:off x="2333625" y="4886349"/>
            <a:ext cx="4276723" cy="1162026"/>
            <a:chOff x="2333625" y="1679334"/>
            <a:chExt cx="1544955" cy="4369041"/>
          </a:xfrm>
        </p:grpSpPr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1671FCB-12AF-6A01-F474-833432CF4D0E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79334"/>
              <a:ext cx="1544955" cy="0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54A2002A-A207-DB1F-CEAC-9C41334C024B}"/>
                </a:ext>
              </a:extLst>
            </p:cNvPr>
            <p:cNvCxnSpPr>
              <a:cxnSpLocks/>
            </p:cNvCxnSpPr>
            <p:nvPr/>
          </p:nvCxnSpPr>
          <p:spPr>
            <a:xfrm>
              <a:off x="3878580" y="1679334"/>
              <a:ext cx="0" cy="4369041"/>
            </a:xfrm>
            <a:prstGeom prst="line">
              <a:avLst/>
            </a:prstGeom>
            <a:ln>
              <a:solidFill>
                <a:srgbClr val="FF0000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92FA9CEE-6529-8406-0D04-183AF7A731DB}"/>
              </a:ext>
            </a:extLst>
          </p:cNvPr>
          <p:cNvGrpSpPr/>
          <p:nvPr/>
        </p:nvGrpSpPr>
        <p:grpSpPr>
          <a:xfrm>
            <a:off x="2333625" y="4391024"/>
            <a:ext cx="4086218" cy="1686801"/>
            <a:chOff x="2333625" y="1600298"/>
            <a:chExt cx="1160145" cy="4477528"/>
          </a:xfrm>
        </p:grpSpPr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B01CD473-0B92-DC8C-AFF2-2C7ED55FCCC6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65B0F82B-7761-33CE-BFE4-C573C1A2177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14D7808-38BA-66A6-4588-0D8E4374848E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F0B3440E-91EE-1C14-5A34-A51CD8DD68B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45076385-67C4-38D3-98D4-961B913FE40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C70A726F-01D0-B3AA-A394-ABA6DE2AAE25}"/>
              </a:ext>
            </a:extLst>
          </p:cNvPr>
          <p:cNvSpPr/>
          <p:nvPr/>
        </p:nvSpPr>
        <p:spPr>
          <a:xfrm>
            <a:off x="2333625" y="1457325"/>
            <a:ext cx="4591050" cy="4591050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14286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F2FBC72-9600-7A8D-CCB2-83AC0AA252D4}"/>
              </a:ext>
            </a:extLst>
          </p:cNvPr>
          <p:cNvCxnSpPr>
            <a:cxnSpLocks/>
          </p:cNvCxnSpPr>
          <p:nvPr/>
        </p:nvCxnSpPr>
        <p:spPr>
          <a:xfrm>
            <a:off x="2598420" y="1251632"/>
            <a:ext cx="5257800" cy="3274648"/>
          </a:xfrm>
          <a:prstGeom prst="line">
            <a:avLst/>
          </a:prstGeom>
          <a:ln w="38100">
            <a:solidFill>
              <a:srgbClr val="00B05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7BD203-018B-1D92-BE9B-29C2AA456BA0}"/>
              </a:ext>
            </a:extLst>
          </p:cNvPr>
          <p:cNvSpPr txBox="1"/>
          <p:nvPr/>
        </p:nvSpPr>
        <p:spPr>
          <a:xfrm>
            <a:off x="7214626" y="4576384"/>
            <a:ext cx="3253407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B05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Opportunity Cost of Capital-Intensive Good Within Country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7CF4EAFE-1FB2-460F-7D3D-97ACFF821273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DCE3AEF3-50B8-157B-821E-4F69199D8DA0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9" name="Freeform: Shape 28">
            <a:extLst>
              <a:ext uri="{FF2B5EF4-FFF2-40B4-BE49-F238E27FC236}">
                <a16:creationId xmlns:a16="http://schemas.microsoft.com/office/drawing/2014/main" id="{E8770877-35B0-683C-2E43-A5C80BA95CBF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C15F0E48-84AF-C45C-08AA-B4FA6B81475B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</p:spTree>
    <p:extLst>
      <p:ext uri="{BB962C8B-B14F-4D97-AF65-F5344CB8AC3E}">
        <p14:creationId xmlns:p14="http://schemas.microsoft.com/office/powerpoint/2010/main" val="374744475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6623954" y="4958628"/>
            <a:ext cx="325340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0070C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Slope = World Price of Capital-Intensive Good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</p:spTree>
    <p:extLst>
      <p:ext uri="{BB962C8B-B14F-4D97-AF65-F5344CB8AC3E}">
        <p14:creationId xmlns:p14="http://schemas.microsoft.com/office/powerpoint/2010/main" val="15444095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A01A9B-3DD1-5044-E8D8-154A1D8636BE}"/>
              </a:ext>
            </a:extLst>
          </p:cNvPr>
          <p:cNvCxnSpPr>
            <a:cxnSpLocks/>
          </p:cNvCxnSpPr>
          <p:nvPr/>
        </p:nvCxnSpPr>
        <p:spPr>
          <a:xfrm>
            <a:off x="3588754" y="354409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175E0A42-A061-871C-AD46-1E957B15D321}"/>
              </a:ext>
            </a:extLst>
          </p:cNvPr>
          <p:cNvCxnSpPr>
            <a:cxnSpLocks/>
          </p:cNvCxnSpPr>
          <p:nvPr/>
        </p:nvCxnSpPr>
        <p:spPr>
          <a:xfrm>
            <a:off x="4130143" y="469148"/>
            <a:ext cx="2499360" cy="5327756"/>
          </a:xfrm>
          <a:prstGeom prst="line">
            <a:avLst/>
          </a:prstGeom>
          <a:ln w="38100">
            <a:solidFill>
              <a:srgbClr val="0070C0"/>
            </a:solidFill>
            <a:prstDash val="sysDot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738DD322-B2B5-3279-0075-12EFD716F9CF}"/>
              </a:ext>
            </a:extLst>
          </p:cNvPr>
          <p:cNvSpPr txBox="1"/>
          <p:nvPr/>
        </p:nvSpPr>
        <p:spPr>
          <a:xfrm>
            <a:off x="3230416" y="6192566"/>
            <a:ext cx="475790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Manufacturing Output (Capital Good)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9438687-0940-2840-BC74-70B6314D9B81}"/>
              </a:ext>
            </a:extLst>
          </p:cNvPr>
          <p:cNvSpPr txBox="1"/>
          <p:nvPr/>
        </p:nvSpPr>
        <p:spPr>
          <a:xfrm rot="16200000">
            <a:off x="8265" y="2967335"/>
            <a:ext cx="383151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Textiles Output (Labor Good)</a:t>
            </a:r>
          </a:p>
        </p:txBody>
      </p:sp>
      <p:sp>
        <p:nvSpPr>
          <p:cNvPr id="9" name="Freeform: Shape 8">
            <a:extLst>
              <a:ext uri="{FF2B5EF4-FFF2-40B4-BE49-F238E27FC236}">
                <a16:creationId xmlns:a16="http://schemas.microsoft.com/office/drawing/2014/main" id="{F0C259EA-60DD-1B96-82BD-F3AE0B2938D7}"/>
              </a:ext>
            </a:extLst>
          </p:cNvPr>
          <p:cNvSpPr/>
          <p:nvPr/>
        </p:nvSpPr>
        <p:spPr>
          <a:xfrm>
            <a:off x="2333625" y="2009783"/>
            <a:ext cx="4048125" cy="4038592"/>
          </a:xfrm>
          <a:custGeom>
            <a:avLst/>
            <a:gdLst>
              <a:gd name="connsiteX0" fmla="*/ 0 w 4591050"/>
              <a:gd name="connsiteY0" fmla="*/ 0 h 4591050"/>
              <a:gd name="connsiteX1" fmla="*/ 3057525 w 4591050"/>
              <a:gd name="connsiteY1" fmla="*/ 962025 h 4591050"/>
              <a:gd name="connsiteX2" fmla="*/ 4591050 w 4591050"/>
              <a:gd name="connsiteY2" fmla="*/ 4591050 h 45910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591050" h="4591050">
                <a:moveTo>
                  <a:pt x="0" y="0"/>
                </a:moveTo>
                <a:cubicBezTo>
                  <a:pt x="1146175" y="98425"/>
                  <a:pt x="2292350" y="196850"/>
                  <a:pt x="3057525" y="962025"/>
                </a:cubicBezTo>
                <a:cubicBezTo>
                  <a:pt x="3822700" y="1727200"/>
                  <a:pt x="4206875" y="3159125"/>
                  <a:pt x="4591050" y="4591050"/>
                </a:cubicBezTo>
              </a:path>
            </a:pathLst>
          </a:custGeom>
          <a:noFill/>
          <a:ln w="571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D81D7FF-B64B-D2A4-BB35-157EDD6BD259}"/>
              </a:ext>
            </a:extLst>
          </p:cNvPr>
          <p:cNvGrpSpPr/>
          <p:nvPr/>
        </p:nvGrpSpPr>
        <p:grpSpPr>
          <a:xfrm>
            <a:off x="2333625" y="2571766"/>
            <a:ext cx="2305038" cy="3506060"/>
            <a:chOff x="2333625" y="1600298"/>
            <a:chExt cx="1160145" cy="4477528"/>
          </a:xfrm>
        </p:grpSpPr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1FEB4C20-ADDC-D30C-A5A3-D4161A4190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F2744DE-8286-0967-C6CD-6E3C7E5296A9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7EF2E20F-AA25-7BAA-78C8-CDA4AF4E13CE}"/>
              </a:ext>
            </a:extLst>
          </p:cNvPr>
          <p:cNvSpPr/>
          <p:nvPr/>
        </p:nvSpPr>
        <p:spPr>
          <a:xfrm rot="20964176">
            <a:off x="4040648" y="410252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EC8523CB-722D-AF0A-7B37-62135FF789DB}"/>
              </a:ext>
            </a:extLst>
          </p:cNvPr>
          <p:cNvSpPr/>
          <p:nvPr/>
        </p:nvSpPr>
        <p:spPr>
          <a:xfrm>
            <a:off x="4543604" y="248575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Freeform: Shape 17">
            <a:extLst>
              <a:ext uri="{FF2B5EF4-FFF2-40B4-BE49-F238E27FC236}">
                <a16:creationId xmlns:a16="http://schemas.microsoft.com/office/drawing/2014/main" id="{35BF6A4E-E07D-D596-FA37-3C830F5505FC}"/>
              </a:ext>
            </a:extLst>
          </p:cNvPr>
          <p:cNvSpPr/>
          <p:nvPr/>
        </p:nvSpPr>
        <p:spPr>
          <a:xfrm rot="20964176">
            <a:off x="4445946" y="-136515"/>
            <a:ext cx="2895691" cy="281939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B1F47D9D-F24D-8175-223F-F8585CA2CAAB}"/>
              </a:ext>
            </a:extLst>
          </p:cNvPr>
          <p:cNvSpPr/>
          <p:nvPr/>
        </p:nvSpPr>
        <p:spPr>
          <a:xfrm>
            <a:off x="5466683" y="3537724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638DBE3-181C-C9E7-69E8-AAC958BF8EF4}"/>
              </a:ext>
            </a:extLst>
          </p:cNvPr>
          <p:cNvSpPr txBox="1"/>
          <p:nvPr/>
        </p:nvSpPr>
        <p:spPr>
          <a:xfrm>
            <a:off x="7147103" y="2730085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DB332388-FD2A-AD85-0D4E-2128DB65F3C3}"/>
              </a:ext>
            </a:extLst>
          </p:cNvPr>
          <p:cNvSpPr txBox="1"/>
          <p:nvPr/>
        </p:nvSpPr>
        <p:spPr>
          <a:xfrm>
            <a:off x="7547285" y="2153681"/>
            <a:ext cx="63291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B4BE03-37E1-FE44-7D21-8ACDFCF2734C}"/>
              </a:ext>
            </a:extLst>
          </p:cNvPr>
          <p:cNvSpPr txBox="1"/>
          <p:nvPr/>
        </p:nvSpPr>
        <p:spPr>
          <a:xfrm>
            <a:off x="5326846" y="732618"/>
            <a:ext cx="4293404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With Trade, the country shifts their production bundle and consumes at a higher indifference curve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EFE1EEBB-6D8A-DE4E-85A9-410123A9DCDC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11" name="Straight Connector 10">
              <a:extLst>
                <a:ext uri="{FF2B5EF4-FFF2-40B4-BE49-F238E27FC236}">
                  <a16:creationId xmlns:a16="http://schemas.microsoft.com/office/drawing/2014/main" id="{909EE02B-B612-2014-E79C-DF1FF3AE39F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C10BCCDB-E5A6-1B63-850B-96437078DCA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DDD4F9FC-8F29-8130-906B-60EEFDAE0A75}"/>
              </a:ext>
            </a:extLst>
          </p:cNvPr>
          <p:cNvSpPr txBox="1"/>
          <p:nvPr/>
        </p:nvSpPr>
        <p:spPr>
          <a:xfrm>
            <a:off x="4220821" y="261534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B5E375E3-11E7-33DF-2A3F-CF076F0BD6C9}"/>
              </a:ext>
            </a:extLst>
          </p:cNvPr>
          <p:cNvSpPr txBox="1"/>
          <p:nvPr/>
        </p:nvSpPr>
        <p:spPr>
          <a:xfrm>
            <a:off x="5648494" y="335577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8782A34-63F0-39A6-6290-F350111CF0D9}"/>
              </a:ext>
            </a:extLst>
          </p:cNvPr>
          <p:cNvSpPr/>
          <p:nvPr/>
        </p:nvSpPr>
        <p:spPr>
          <a:xfrm>
            <a:off x="4436010" y="1089827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8560277-E9F1-9F88-0222-8A30DCB2BF55}"/>
              </a:ext>
            </a:extLst>
          </p:cNvPr>
          <p:cNvSpPr txBox="1"/>
          <p:nvPr/>
        </p:nvSpPr>
        <p:spPr>
          <a:xfrm>
            <a:off x="4617821" y="90787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6707460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A99FD28-C231-3F71-C9C5-503CED302BCB}"/>
              </a:ext>
            </a:extLst>
          </p:cNvPr>
          <p:cNvSpPr txBox="1"/>
          <p:nvPr/>
        </p:nvSpPr>
        <p:spPr>
          <a:xfrm>
            <a:off x="4800032" y="6137148"/>
            <a:ext cx="161867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Input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ACDA754-B764-E901-4040-350E2620ACD5}"/>
              </a:ext>
            </a:extLst>
          </p:cNvPr>
          <p:cNvSpPr txBox="1"/>
          <p:nvPr/>
        </p:nvSpPr>
        <p:spPr>
          <a:xfrm rot="16200000">
            <a:off x="966688" y="2967335"/>
            <a:ext cx="188967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Goods Output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0A09041-018D-E36F-F760-B59D9065DF57}"/>
              </a:ext>
            </a:extLst>
          </p:cNvPr>
          <p:cNvGrpSpPr/>
          <p:nvPr/>
        </p:nvGrpSpPr>
        <p:grpSpPr>
          <a:xfrm>
            <a:off x="2308628" y="247648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4DB0AE3-6580-47A2-1AEB-993EC7906A8E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0A38846-BE81-0444-A025-39B4B08263D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Freeform: Shape 6">
            <a:extLst>
              <a:ext uri="{FF2B5EF4-FFF2-40B4-BE49-F238E27FC236}">
                <a16:creationId xmlns:a16="http://schemas.microsoft.com/office/drawing/2014/main" id="{2DE9D778-4D50-FEF6-24BA-1ECEE3FA1039}"/>
              </a:ext>
            </a:extLst>
          </p:cNvPr>
          <p:cNvSpPr/>
          <p:nvPr/>
        </p:nvSpPr>
        <p:spPr>
          <a:xfrm>
            <a:off x="2874819" y="1577621"/>
            <a:ext cx="5313218" cy="3070579"/>
          </a:xfrm>
          <a:custGeom>
            <a:avLst/>
            <a:gdLst>
              <a:gd name="connsiteX0" fmla="*/ 0 w 5313218"/>
              <a:gd name="connsiteY0" fmla="*/ 3070579 h 3070579"/>
              <a:gd name="connsiteX1" fmla="*/ 2819400 w 5313218"/>
              <a:gd name="connsiteY1" fmla="*/ 209615 h 3070579"/>
              <a:gd name="connsiteX2" fmla="*/ 5313218 w 5313218"/>
              <a:gd name="connsiteY2" fmla="*/ 258106 h 30705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5313218" h="3070579">
                <a:moveTo>
                  <a:pt x="0" y="3070579"/>
                </a:moveTo>
                <a:cubicBezTo>
                  <a:pt x="966932" y="1874469"/>
                  <a:pt x="1933864" y="678360"/>
                  <a:pt x="2819400" y="209615"/>
                </a:cubicBezTo>
                <a:cubicBezTo>
                  <a:pt x="3704936" y="-259131"/>
                  <a:pt x="4917209" y="195761"/>
                  <a:pt x="5313218" y="258106"/>
                </a:cubicBezTo>
              </a:path>
            </a:pathLst>
          </a:custGeom>
          <a:noFill/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4544107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002811-FEE6-5BF2-5B65-1B7CE78015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6DA230B6-9444-CBB6-3805-93DDB67527C7}"/>
              </a:ext>
            </a:extLst>
          </p:cNvPr>
          <p:cNvGraphicFramePr>
            <a:graphicFrameLocks noGrp="1"/>
          </p:cNvGraphicFramePr>
          <p:nvPr/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Omicron Persei 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14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28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345297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703A4490-5877-1ED8-0997-E5A4D4C358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03831512"/>
              </p:ext>
            </p:extLst>
          </p:nvPr>
        </p:nvGraphicFramePr>
        <p:xfrm>
          <a:off x="1981200" y="942108"/>
          <a:ext cx="8236527" cy="3372432"/>
        </p:xfrm>
        <a:graphic>
          <a:graphicData uri="http://schemas.openxmlformats.org/drawingml/2006/table">
            <a:tbl>
              <a:tblPr firstRow="1" bandRow="1">
                <a:tableStyleId>{85BE263C-DBD7-4A20-BB59-AAB30ACAA65A}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Slurm</a:t>
                      </a:r>
                      <a:endParaRPr lang="en-US" sz="320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dirty="0" err="1"/>
                        <a:t>Popplers</a:t>
                      </a:r>
                      <a:endParaRPr lang="en-US" sz="320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New </a:t>
                      </a:r>
                      <a:r>
                        <a:rPr lang="en-US" sz="3200" b="1" dirty="0" err="1"/>
                        <a:t>New</a:t>
                      </a:r>
                      <a:r>
                        <a:rPr lang="en-US" sz="3200" b="1" dirty="0"/>
                        <a:t> York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7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9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8705611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14F386-3AEA-6065-D009-E63D99B28BE2}"/>
              </a:ext>
            </a:extLst>
          </p:cNvPr>
          <p:cNvCxnSpPr>
            <a:cxnSpLocks/>
            <a:stCxn id="8" idx="3"/>
          </p:cNvCxnSpPr>
          <p:nvPr/>
        </p:nvCxnSpPr>
        <p:spPr>
          <a:xfrm>
            <a:off x="2312666" y="1716284"/>
            <a:ext cx="3665570" cy="4611569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3" name="Group 2">
            <a:extLst>
              <a:ext uri="{FF2B5EF4-FFF2-40B4-BE49-F238E27FC236}">
                <a16:creationId xmlns:a16="http://schemas.microsoft.com/office/drawing/2014/main" id="{24D808AB-5B95-3341-528E-C4F44A2E774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4" name="Straight Connector 3">
              <a:extLst>
                <a:ext uri="{FF2B5EF4-FFF2-40B4-BE49-F238E27FC236}">
                  <a16:creationId xmlns:a16="http://schemas.microsoft.com/office/drawing/2014/main" id="{F998583A-A620-E38D-F045-93B3D29A1320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9A73249B-7638-6EA8-9F35-A9C491D662E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2F79E9BE-4826-03AB-81A0-80B244D66BAD}"/>
              </a:ext>
            </a:extLst>
          </p:cNvPr>
          <p:cNvSpPr txBox="1"/>
          <p:nvPr/>
        </p:nvSpPr>
        <p:spPr>
          <a:xfrm>
            <a:off x="546073" y="247647"/>
            <a:ext cx="175500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Popplers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3A4D1ED-B05D-3BE6-8139-18A4E9572920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 err="1">
                <a:latin typeface="Aharoni" panose="02010803020104030203" pitchFamily="2" charset="-79"/>
                <a:cs typeface="Aharoni" panose="02010803020104030203" pitchFamily="2" charset="-79"/>
              </a:rPr>
              <a:t>Slurm</a:t>
            </a:r>
            <a:endParaRPr lang="en-US" sz="2800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366BAB6-F50D-FDFC-7F21-9C8249B19D74}"/>
              </a:ext>
            </a:extLst>
          </p:cNvPr>
          <p:cNvSpPr txBox="1"/>
          <p:nvPr/>
        </p:nvSpPr>
        <p:spPr>
          <a:xfrm>
            <a:off x="1423574" y="1454674"/>
            <a:ext cx="889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180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0550801-55C8-4E7F-4E52-68E0AA7A5F74}"/>
              </a:ext>
            </a:extLst>
          </p:cNvPr>
          <p:cNvSpPr txBox="1"/>
          <p:nvPr/>
        </p:nvSpPr>
        <p:spPr>
          <a:xfrm>
            <a:off x="5598813" y="6327853"/>
            <a:ext cx="10605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140</a:t>
            </a:r>
          </a:p>
        </p:txBody>
      </p:sp>
    </p:spTree>
    <p:extLst>
      <p:ext uri="{BB962C8B-B14F-4D97-AF65-F5344CB8AC3E}">
        <p14:creationId xmlns:p14="http://schemas.microsoft.com/office/powerpoint/2010/main" val="1528304403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9758CB20-1E15-1B0D-6687-8165C8E48B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13689223"/>
              </p:ext>
            </p:extLst>
          </p:nvPr>
        </p:nvGraphicFramePr>
        <p:xfrm>
          <a:off x="1981200" y="942108"/>
          <a:ext cx="8236527" cy="496685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745509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  <a:gridCol w="2745509">
                  <a:extLst>
                    <a:ext uri="{9D8B030D-6E8A-4147-A177-3AD203B41FA5}">
                      <a16:colId xmlns:a16="http://schemas.microsoft.com/office/drawing/2014/main" val="2101699905"/>
                    </a:ext>
                  </a:extLst>
                </a:gridCol>
              </a:tblGrid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Factors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Cloth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Food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77800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Specific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594423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Labor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531590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3D6409DC-EAD3-7D4A-B189-2BB5AEB9E141}"/>
              </a:ext>
            </a:extLst>
          </p:cNvPr>
          <p:cNvSpPr/>
          <p:nvPr/>
        </p:nvSpPr>
        <p:spPr>
          <a:xfrm>
            <a:off x="2922760" y="361987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8BFA5C44-A3B8-8686-6EEA-5205C7189549}"/>
              </a:ext>
            </a:extLst>
          </p:cNvPr>
          <p:cNvSpPr/>
          <p:nvPr/>
        </p:nvSpPr>
        <p:spPr>
          <a:xfrm>
            <a:off x="7123567" y="396331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A383356-B090-EC86-8716-A75052B9EB61}"/>
              </a:ext>
            </a:extLst>
          </p:cNvPr>
          <p:cNvSpPr txBox="1"/>
          <p:nvPr/>
        </p:nvSpPr>
        <p:spPr>
          <a:xfrm>
            <a:off x="2612512" y="32887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CEBEE02-4650-0C64-C719-8C7FE8F61016}"/>
              </a:ext>
            </a:extLst>
          </p:cNvPr>
          <p:cNvSpPr txBox="1"/>
          <p:nvPr/>
        </p:nvSpPr>
        <p:spPr>
          <a:xfrm>
            <a:off x="7221046" y="3636477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</p:spTree>
    <p:extLst>
      <p:ext uri="{BB962C8B-B14F-4D97-AF65-F5344CB8AC3E}">
        <p14:creationId xmlns:p14="http://schemas.microsoft.com/office/powerpoint/2010/main" val="371989135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4C0B34-0713-91CA-535E-362E8C30BE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FB5DDD9-BBD6-FCE1-5B3E-B3A08449BFC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72162283"/>
              </p:ext>
            </p:extLst>
          </p:nvPr>
        </p:nvGraphicFramePr>
        <p:xfrm>
          <a:off x="3350491" y="945573"/>
          <a:ext cx="5232400" cy="4367645"/>
        </p:xfrm>
        <a:graphic>
          <a:graphicData uri="http://schemas.openxmlformats.org/drawingml/2006/table">
            <a:tbl>
              <a:tblPr bandRow="1">
                <a:tableStyleId>{BC89EF96-8CEA-46FF-86C4-4CE0E7609802}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3160644143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3886888139"/>
                    </a:ext>
                  </a:extLst>
                </a:gridCol>
              </a:tblGrid>
              <a:tr h="1402069">
                <a:tc>
                  <a:txBody>
                    <a:bodyPr/>
                    <a:lstStyle/>
                    <a:p>
                      <a:pPr algn="ctr"/>
                      <a:endParaRPr lang="en-US" sz="32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Exports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453696166"/>
                  </a:ext>
                </a:extLst>
              </a:tr>
              <a:tr h="1563507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A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Land-Intensive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45930810"/>
                  </a:ext>
                </a:extLst>
              </a:tr>
              <a:tr h="1402069"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Country B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3200" b="1" dirty="0"/>
                        <a:t>Capital-Intensive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9540556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52141873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87A2233-48E5-979E-4DCE-5699B0A5CF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↑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marL="0" marR="0" lvl="0" indent="0" algn="ctr" defTabSz="914400" rtl="0" eaLnBrk="1" fontAlgn="auto" latinLnBrk="0" hangingPunct="1">
                            <a:lnSpc>
                              <a:spcPct val="100000"/>
                            </a:lnSpc>
                            <a:spcBef>
                              <a:spcPts val="0"/>
                            </a:spcBef>
                            <a:spcAft>
                              <a:spcPts val="0"/>
                            </a:spcAft>
                            <a:buClrTx/>
                            <a:buSzTx/>
                            <a:buFontTx/>
                            <a:buNone/>
                            <a:tabLst/>
                            <a:defRPr/>
                          </a:pPr>
                          <a14:m>
                            <m:oMathPara xmlns:m="http://schemas.openxmlformats.org/officeDocument/2006/math">
                              <m:oMathParaPr>
                                <m:jc m:val="centerGroup"/>
                              </m:oMathParaPr>
                              <m:oMath xmlns:m="http://schemas.openxmlformats.org/officeDocument/2006/math">
                                <m:r>
                                  <a:rPr lang="en-US" sz="8000" b="1" i="1" smtClean="0">
                                    <a:latin typeface="Cambria Math" panose="02040503050406030204" pitchFamily="18" charset="0"/>
                                  </a:rPr>
                                  <m:t>↓</m:t>
                                </m:r>
                              </m:oMath>
                            </m:oMathPara>
                          </a14:m>
                          <a:endParaRPr lang="en-US" sz="8000" b="1" dirty="0"/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Choice>
        <mc:Fallback xmlns="">
          <p:graphicFrame>
            <p:nvGraphicFramePr>
              <p:cNvPr id="2" name="Table 1">
                <a:extLst>
                  <a:ext uri="{FF2B5EF4-FFF2-40B4-BE49-F238E27FC236}">
                    <a16:creationId xmlns:a16="http://schemas.microsoft.com/office/drawing/2014/main" id="{536B91F4-02D6-5C1B-4761-3BDF4795AE5C}"/>
                  </a:ext>
                </a:extLst>
              </p:cNvPr>
              <p:cNvGraphicFramePr>
                <a:graphicFrameLocks noGrp="1"/>
              </p:cNvGraphicFramePr>
              <p:nvPr>
                <p:extLst>
                  <p:ext uri="{D42A27DB-BD31-4B8C-83A1-F6EECF244321}">
                    <p14:modId xmlns:p14="http://schemas.microsoft.com/office/powerpoint/2010/main" val="96173610"/>
                  </p:ext>
                </p:extLst>
              </p:nvPr>
            </p:nvGraphicFramePr>
            <p:xfrm>
              <a:off x="1981200" y="942108"/>
              <a:ext cx="8236527" cy="4966855"/>
            </p:xfrm>
            <a:graphic>
              <a:graphicData uri="http://schemas.openxmlformats.org/drawingml/2006/table">
                <a:tbl>
                  <a:tblPr bandRow="1">
                    <a:tableStyleId>{BC89EF96-8CEA-46FF-86C4-4CE0E7609802}</a:tableStyleId>
                  </a:tblPr>
                  <a:tblGrid>
                    <a:gridCol w="2745509">
                      <a:extLst>
                        <a:ext uri="{9D8B030D-6E8A-4147-A177-3AD203B41FA5}">
                          <a16:colId xmlns:a16="http://schemas.microsoft.com/office/drawing/2014/main" val="3160644143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3886888139"/>
                        </a:ext>
                      </a:extLst>
                    </a:gridCol>
                    <a:gridCol w="2745509">
                      <a:extLst>
                        <a:ext uri="{9D8B030D-6E8A-4147-A177-3AD203B41FA5}">
                          <a16:colId xmlns:a16="http://schemas.microsoft.com/office/drawing/2014/main" val="2101699905"/>
                        </a:ext>
                      </a:extLst>
                    </a:gridCol>
                  </a:tblGrid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Income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Capital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Land</a:t>
                          </a:r>
                        </a:p>
                      </a:txBody>
                      <a:tcPr anchor="ctr"/>
                    </a:tc>
                    <a:extLst>
                      <a:ext uri="{0D108BD9-81ED-4DB2-BD59-A6C34878D82A}">
                        <a16:rowId xmlns:a16="http://schemas.microsoft.com/office/drawing/2014/main" val="1453696166"/>
                      </a:ext>
                    </a:extLst>
                  </a:tr>
                  <a:tr h="1778009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A</a:t>
                          </a:r>
                        </a:p>
                        <a:p>
                          <a:pPr algn="ctr"/>
                          <a:r>
                            <a:rPr lang="en-US" sz="3200" b="1" dirty="0"/>
                            <a:t>Owner 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90068" r="-100667" b="-90411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90068" r="-443" b="-90411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345930810"/>
                      </a:ext>
                    </a:extLst>
                  </a:tr>
                  <a:tr h="1594423">
                    <a:tc>
                      <a:txBody>
                        <a:bodyPr/>
                        <a:lstStyle/>
                        <a:p>
                          <a:pPr algn="ctr"/>
                          <a:r>
                            <a:rPr lang="en-US" sz="3200" b="1" dirty="0"/>
                            <a:t>Country B Owner</a:t>
                          </a:r>
                        </a:p>
                      </a:txBody>
                      <a:tcPr anchor="ctr"/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100667" t="-211832" r="-100667" b="-763"/>
                          </a:stretch>
                        </a:blipFill>
                      </a:tcPr>
                    </a:tc>
                    <a:tc>
                      <a:txBody>
                        <a:bodyPr/>
                        <a:lstStyle/>
                        <a:p>
                          <a:endParaRPr lang="en-US"/>
                        </a:p>
                      </a:txBody>
                      <a:tcPr anchor="ctr">
                        <a:blipFill>
                          <a:blip r:embed="rId2"/>
                          <a:stretch>
                            <a:fillRect l="-200222" t="-211832" r="-443" b="-763"/>
                          </a:stretch>
                        </a:blipFill>
                      </a:tcPr>
                    </a:tc>
                    <a:extLst>
                      <a:ext uri="{0D108BD9-81ED-4DB2-BD59-A6C34878D82A}">
                        <a16:rowId xmlns:a16="http://schemas.microsoft.com/office/drawing/2014/main" val="1095405567"/>
                      </a:ext>
                    </a:extLst>
                  </a:tr>
                </a:tbl>
              </a:graphicData>
            </a:graphic>
          </p:graphicFrame>
        </mc:Fallback>
      </mc:AlternateContent>
    </p:spTree>
    <p:extLst>
      <p:ext uri="{BB962C8B-B14F-4D97-AF65-F5344CB8AC3E}">
        <p14:creationId xmlns:p14="http://schemas.microsoft.com/office/powerpoint/2010/main" val="853277500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>
            <a:extLst>
              <a:ext uri="{FF2B5EF4-FFF2-40B4-BE49-F238E27FC236}">
                <a16:creationId xmlns:a16="http://schemas.microsoft.com/office/drawing/2014/main" id="{4E6016A1-7D86-8E60-348F-BF548BCDC948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503B5133-79F1-8DF6-F715-B7BEB70E5F6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95198D6D-DCC4-3869-2E41-0DFFC523AAC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6AA828E-9415-5767-D83A-CBB8CFF31BCE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1EA1F44-954A-86E6-DA94-B2BC1380DE3E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4A29792-2242-1F89-749B-9B26F5F25903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FD14B8F9-CE01-0C5D-9B2C-DF0C09B0D58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8478B90-0BB2-55D4-D297-5B11D7E56CD1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7FF12C73-48D6-AAB3-D77F-3DF5E0F83F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FCE84128-FDB5-15D6-454E-9FA78B6E26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35922C6C-45E3-BB8A-C2B4-DECD851FB628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7578C99-BE6E-D101-E5CC-B06411EB1B6D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6E48F35-67D9-092E-A29A-6E92C93D629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FEAC168-0AE3-2437-66CD-B984D679AA63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1D7E76FE-D04A-D8B0-DB61-9499276ABAE0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4C9F127A-FB78-AAF9-FF2F-2217B3F7A1A2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</p:spTree>
    <p:extLst>
      <p:ext uri="{BB962C8B-B14F-4D97-AF65-F5344CB8AC3E}">
        <p14:creationId xmlns:p14="http://schemas.microsoft.com/office/powerpoint/2010/main" val="203165057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42ADD4F-2941-1957-18BA-87AD99450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606000A7-64BD-6AA4-3227-09A126FD3FB9}"/>
              </a:ext>
            </a:extLst>
          </p:cNvPr>
          <p:cNvGrpSpPr/>
          <p:nvPr/>
        </p:nvGrpSpPr>
        <p:grpSpPr>
          <a:xfrm>
            <a:off x="2256508" y="4580709"/>
            <a:ext cx="4126873" cy="1532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E340949B-027E-3420-D05D-427560B3932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01A4D26F-FFEC-3603-D4D5-72E228B747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D1301CD-EB67-26AF-CC54-BA253440242E}"/>
              </a:ext>
            </a:extLst>
          </p:cNvPr>
          <p:cNvGrpSpPr/>
          <p:nvPr/>
        </p:nvGrpSpPr>
        <p:grpSpPr>
          <a:xfrm>
            <a:off x="2333625" y="3595262"/>
            <a:ext cx="2834110" cy="2482564"/>
            <a:chOff x="2333625" y="1600298"/>
            <a:chExt cx="1160145" cy="4477528"/>
          </a:xfrm>
        </p:grpSpPr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3B04C122-A852-6578-EFF2-DADE2D4E11FB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B5A4EBAD-92BA-2A7B-A601-9918470AEA1F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34ED014-547B-2B24-B6A9-65B630F860B6}"/>
              </a:ext>
            </a:extLst>
          </p:cNvPr>
          <p:cNvCxnSpPr>
            <a:cxnSpLocks/>
          </p:cNvCxnSpPr>
          <p:nvPr/>
        </p:nvCxnSpPr>
        <p:spPr>
          <a:xfrm>
            <a:off x="2400961" y="1397835"/>
            <a:ext cx="5461494" cy="4360327"/>
          </a:xfrm>
          <a:prstGeom prst="line">
            <a:avLst/>
          </a:prstGeom>
          <a:ln w="57150"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86743F65-2269-9E02-426B-E264F79B8BDD}"/>
              </a:ext>
            </a:extLst>
          </p:cNvPr>
          <p:cNvGrpSpPr/>
          <p:nvPr/>
        </p:nvGrpSpPr>
        <p:grpSpPr>
          <a:xfrm>
            <a:off x="2256508" y="322220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BBAE9A81-9BC9-F5B2-84B8-82C7C7F5676B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92AD2304-1FDC-C5B7-A855-09AE267D3C1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98E59232-CEC2-E19F-54E8-4D2E05D92441}"/>
              </a:ext>
            </a:extLst>
          </p:cNvPr>
          <p:cNvSpPr txBox="1"/>
          <p:nvPr/>
        </p:nvSpPr>
        <p:spPr>
          <a:xfrm>
            <a:off x="679479" y="122165"/>
            <a:ext cx="165414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Wages (w)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A3F63CA-3D87-6E81-BE47-868D0DD03581}"/>
              </a:ext>
            </a:extLst>
          </p:cNvPr>
          <p:cNvSpPr txBox="1"/>
          <p:nvPr/>
        </p:nvSpPr>
        <p:spPr>
          <a:xfrm>
            <a:off x="8943897" y="5961650"/>
            <a:ext cx="19196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haroni" panose="02010803020104030203" pitchFamily="2" charset="-79"/>
                <a:cs typeface="Aharoni" panose="02010803020104030203" pitchFamily="2" charset="-79"/>
              </a:rPr>
              <a:t>Labor Supply</a:t>
            </a: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EF1897BC-62EB-FB83-F029-66E4F28C0EE8}"/>
              </a:ext>
            </a:extLst>
          </p:cNvPr>
          <p:cNvCxnSpPr>
            <a:cxnSpLocks/>
          </p:cNvCxnSpPr>
          <p:nvPr/>
        </p:nvCxnSpPr>
        <p:spPr>
          <a:xfrm flipH="1">
            <a:off x="2632940" y="1362909"/>
            <a:ext cx="5229515" cy="4395253"/>
          </a:xfrm>
          <a:prstGeom prst="line">
            <a:avLst/>
          </a:prstGeom>
          <a:ln w="57150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/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88EF5F0C-B94E-9FB2-9B05-10FD5FA140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6" y="1139620"/>
                <a:ext cx="2112269" cy="52322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/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2">
                              <a:lumMod val="75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2">
                                  <a:lumMod val="75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𝒀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2">
                      <a:lumMod val="75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BABCCA21-24C6-B13A-BAF1-95213659476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744775" y="5479316"/>
                <a:ext cx="2112269" cy="52322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2" name="Oval 21">
            <a:extLst>
              <a:ext uri="{FF2B5EF4-FFF2-40B4-BE49-F238E27FC236}">
                <a16:creationId xmlns:a16="http://schemas.microsoft.com/office/drawing/2014/main" id="{56C9E83F-A31A-5A3B-0561-FFF0532039A0}"/>
              </a:ext>
            </a:extLst>
          </p:cNvPr>
          <p:cNvSpPr/>
          <p:nvPr/>
        </p:nvSpPr>
        <p:spPr>
          <a:xfrm>
            <a:off x="5072676" y="3520690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79B9987A-66BC-7A06-633F-346D61E9BC92}"/>
              </a:ext>
            </a:extLst>
          </p:cNvPr>
          <p:cNvSpPr txBox="1"/>
          <p:nvPr/>
        </p:nvSpPr>
        <p:spPr>
          <a:xfrm>
            <a:off x="4976584" y="305866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229E3DC-CB55-17DD-D270-E665D81DE2EC}"/>
              </a:ext>
            </a:extLst>
          </p:cNvPr>
          <p:cNvCxnSpPr>
            <a:cxnSpLocks/>
          </p:cNvCxnSpPr>
          <p:nvPr/>
        </p:nvCxnSpPr>
        <p:spPr>
          <a:xfrm flipH="1">
            <a:off x="4720046" y="1921055"/>
            <a:ext cx="4782063" cy="4060396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/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𝑷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∗</m:t>
                      </m:r>
                      <m:r>
                        <a:rPr lang="en-US" sz="2800" b="1" i="1" smtClean="0">
                          <a:solidFill>
                            <a:schemeClr val="accent6">
                              <a:lumMod val="60000"/>
                              <a:lumOff val="40000"/>
                            </a:schemeClr>
                          </a:solidFill>
                          <a:latin typeface="Cambria Math" panose="02040503050406030204" pitchFamily="18" charset="0"/>
                          <a:cs typeface="Aharoni" panose="02010803020104030203" pitchFamily="2" charset="-79"/>
                        </a:rPr>
                        <m:t>𝑴𝑷</m:t>
                      </m:r>
                      <m:sSub>
                        <m:sSubPr>
                          <m:ctrlP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</m:ctrlPr>
                        </m:sSubPr>
                        <m:e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𝑳</m:t>
                          </m:r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′</m:t>
                          </m:r>
                        </m:e>
                        <m:sub>
                          <m:r>
                            <a:rPr lang="en-US" sz="2800" b="1" i="1" smtClean="0">
                              <a:solidFill>
                                <a:schemeClr val="accent6">
                                  <a:lumMod val="60000"/>
                                  <a:lumOff val="40000"/>
                                </a:schemeClr>
                              </a:solidFill>
                              <a:latin typeface="Cambria Math" panose="02040503050406030204" pitchFamily="18" charset="0"/>
                              <a:cs typeface="Aharoni" panose="02010803020104030203" pitchFamily="2" charset="-79"/>
                            </a:rPr>
                            <m:t>𝑿</m:t>
                          </m:r>
                        </m:sub>
                      </m:sSub>
                    </m:oMath>
                  </m:oMathPara>
                </a14:m>
                <a:endParaRPr lang="en-US" sz="2800" b="1" dirty="0">
                  <a:solidFill>
                    <a:schemeClr val="accent6">
                      <a:lumMod val="60000"/>
                      <a:lumOff val="40000"/>
                    </a:schemeClr>
                  </a:solidFill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C42B2F02-5627-75DB-751C-97A1265378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125405" y="2150729"/>
                <a:ext cx="2112269" cy="523220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Oval 14">
            <a:extLst>
              <a:ext uri="{FF2B5EF4-FFF2-40B4-BE49-F238E27FC236}">
                <a16:creationId xmlns:a16="http://schemas.microsoft.com/office/drawing/2014/main" id="{A141FD16-AC83-6D73-4131-6BD26000F7B1}"/>
              </a:ext>
            </a:extLst>
          </p:cNvPr>
          <p:cNvSpPr/>
          <p:nvPr/>
        </p:nvSpPr>
        <p:spPr>
          <a:xfrm>
            <a:off x="6297478" y="448539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655E165-128A-D2E5-83AD-AA51754DD1E6}"/>
              </a:ext>
            </a:extLst>
          </p:cNvPr>
          <p:cNvSpPr txBox="1"/>
          <p:nvPr/>
        </p:nvSpPr>
        <p:spPr>
          <a:xfrm>
            <a:off x="6201386" y="4023371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C623347-ADCA-C9D1-455C-1BBA555DF448}"/>
              </a:ext>
            </a:extLst>
          </p:cNvPr>
          <p:cNvCxnSpPr/>
          <p:nvPr/>
        </p:nvCxnSpPr>
        <p:spPr>
          <a:xfrm>
            <a:off x="6869563" y="2408249"/>
            <a:ext cx="1750423" cy="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5AACD1C8-06CF-0575-2A60-15F73B1146AA}"/>
              </a:ext>
            </a:extLst>
          </p:cNvPr>
          <p:cNvSpPr txBox="1"/>
          <p:nvPr/>
        </p:nvSpPr>
        <p:spPr>
          <a:xfrm>
            <a:off x="5012610" y="618458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610A562-8AB2-CE52-D779-01C868D69A5D}"/>
              </a:ext>
            </a:extLst>
          </p:cNvPr>
          <p:cNvSpPr txBox="1"/>
          <p:nvPr/>
        </p:nvSpPr>
        <p:spPr>
          <a:xfrm>
            <a:off x="6136670" y="6184500"/>
            <a:ext cx="51173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L’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B655865B-3DBF-91FF-8F90-A1FD5F9266EB}"/>
              </a:ext>
            </a:extLst>
          </p:cNvPr>
          <p:cNvSpPr txBox="1"/>
          <p:nvPr/>
        </p:nvSpPr>
        <p:spPr>
          <a:xfrm>
            <a:off x="1846330" y="334716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CAD78EBF-9385-C5A9-3F7E-F9A8AED140F8}"/>
              </a:ext>
            </a:extLst>
          </p:cNvPr>
          <p:cNvSpPr txBox="1"/>
          <p:nvPr/>
        </p:nvSpPr>
        <p:spPr>
          <a:xfrm>
            <a:off x="1625525" y="4349876"/>
            <a:ext cx="70661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W’</a:t>
            </a:r>
          </a:p>
        </p:txBody>
      </p: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B192E79B-C86E-22FC-9EDB-5A4EA1A443E3}"/>
              </a:ext>
            </a:extLst>
          </p:cNvPr>
          <p:cNvCxnSpPr>
            <a:cxnSpLocks/>
            <a:stCxn id="26" idx="2"/>
          </p:cNvCxnSpPr>
          <p:nvPr/>
        </p:nvCxnSpPr>
        <p:spPr>
          <a:xfrm flipV="1">
            <a:off x="5167734" y="6646165"/>
            <a:ext cx="1343900" cy="80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660F2A1-D22E-9942-71C3-4CD1A60F5B00}"/>
              </a:ext>
            </a:extLst>
          </p:cNvPr>
          <p:cNvCxnSpPr>
            <a:cxnSpLocks/>
            <a:endCxn id="29" idx="1"/>
          </p:cNvCxnSpPr>
          <p:nvPr/>
        </p:nvCxnSpPr>
        <p:spPr>
          <a:xfrm>
            <a:off x="1625525" y="3604093"/>
            <a:ext cx="0" cy="976616"/>
          </a:xfrm>
          <a:prstGeom prst="straightConnector1">
            <a:avLst/>
          </a:prstGeom>
          <a:ln w="57150"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582265284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493CF18-936B-D51F-AA2D-7FCD3E4E5A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3E79AB1C-5866-A3A1-89C2-53907EBD8EE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984FEA4-61BA-4D69-468C-10E6FCB4056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62C764F-CB8C-8B55-DFE2-680223C0593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91E4ABB0-2FE8-77DC-C0F6-60C9334F0AAE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584E91F-BCAE-BC58-56C6-6FC7E5FF7C8E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3FB27A3-588F-EE48-072A-8225389CF86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A9EA1B0-9AF6-DEB8-694F-8D0D292FF629}"/>
              </a:ext>
            </a:extLst>
          </p:cNvPr>
          <p:cNvGrpSpPr/>
          <p:nvPr/>
        </p:nvGrpSpPr>
        <p:grpSpPr>
          <a:xfrm>
            <a:off x="2298071" y="3475863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3E224E81-1517-60DD-1C96-897909AC8BC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25B8F21-EBD6-C844-C714-DC5A0C6CDECE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3695A0B1-890E-D7CC-15B7-BAC730FCE30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/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5CD639A7-EC5D-84E7-C3B9-FCA5E12B67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31198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/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530A5C5-FB87-6F0F-FC1B-BF6DC9CC6B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01026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07513193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6297B2-DEE0-0F5D-C759-FA50EE13F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D46AF7BD-C7DA-AE63-54CC-4C8CD74A951D}"/>
              </a:ext>
            </a:extLst>
          </p:cNvPr>
          <p:cNvCxnSpPr>
            <a:cxnSpLocks/>
          </p:cNvCxnSpPr>
          <p:nvPr/>
        </p:nvCxnSpPr>
        <p:spPr>
          <a:xfrm>
            <a:off x="2668560" y="352552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29F10979-8C12-049C-7D17-5CF73DF61DF3}"/>
              </a:ext>
            </a:extLst>
          </p:cNvPr>
          <p:cNvGrpSpPr/>
          <p:nvPr/>
        </p:nvGrpSpPr>
        <p:grpSpPr>
          <a:xfrm>
            <a:off x="2668560" y="-329682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148E445B-C1C0-88E3-CD6D-CECCC97BC73D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194E0564-A0D0-8A70-6F71-5F9ED4B1343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505C12C2-F95B-5932-072A-4649034B33D1}"/>
              </a:ext>
            </a:extLst>
          </p:cNvPr>
          <p:cNvSpPr txBox="1"/>
          <p:nvPr/>
        </p:nvSpPr>
        <p:spPr>
          <a:xfrm>
            <a:off x="1561981" y="-514348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EDC6D09-5011-0AE5-F39A-5C4CE9B387C2}"/>
              </a:ext>
            </a:extLst>
          </p:cNvPr>
          <p:cNvSpPr txBox="1"/>
          <p:nvPr/>
        </p:nvSpPr>
        <p:spPr>
          <a:xfrm>
            <a:off x="9270044" y="5238886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C5E0F11-A7F8-DA03-1175-0CD8B3BF65A5}"/>
              </a:ext>
            </a:extLst>
          </p:cNvPr>
          <p:cNvCxnSpPr>
            <a:cxnSpLocks/>
          </p:cNvCxnSpPr>
          <p:nvPr/>
        </p:nvCxnSpPr>
        <p:spPr>
          <a:xfrm flipV="1">
            <a:off x="2680582" y="193225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EEBE204-AB2F-A5B6-44DB-88C27C3F98B1}"/>
              </a:ext>
            </a:extLst>
          </p:cNvPr>
          <p:cNvGrpSpPr/>
          <p:nvPr/>
        </p:nvGrpSpPr>
        <p:grpSpPr>
          <a:xfrm>
            <a:off x="2668560" y="2636924"/>
            <a:ext cx="3129061" cy="285426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F92F648-BD74-1015-CE86-BC25E843A53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D322ED06-B248-0BEE-3D39-F63FE6DEBC80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A4EBD560-F20A-6111-DF51-58EDC88136B9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/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8E1A03F-3BDE-DF8A-DE0B-36CC7B9A54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01687" y="2371362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/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538C9F46-149A-083B-FC55-57C223C5695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571515" y="5491185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Freeform: Shape 1">
            <a:extLst>
              <a:ext uri="{FF2B5EF4-FFF2-40B4-BE49-F238E27FC236}">
                <a16:creationId xmlns:a16="http://schemas.microsoft.com/office/drawing/2014/main" id="{85749D90-3CFB-A218-985B-35387F07B534}"/>
              </a:ext>
            </a:extLst>
          </p:cNvPr>
          <p:cNvSpPr/>
          <p:nvPr/>
        </p:nvSpPr>
        <p:spPr>
          <a:xfrm>
            <a:off x="2713265" y="437037"/>
            <a:ext cx="2952377" cy="2169459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: Shape 7">
            <a:extLst>
              <a:ext uri="{FF2B5EF4-FFF2-40B4-BE49-F238E27FC236}">
                <a16:creationId xmlns:a16="http://schemas.microsoft.com/office/drawing/2014/main" id="{AC2CDE9D-EDE6-322C-58F3-61D744EDABC0}"/>
              </a:ext>
            </a:extLst>
          </p:cNvPr>
          <p:cNvSpPr/>
          <p:nvPr/>
        </p:nvSpPr>
        <p:spPr>
          <a:xfrm>
            <a:off x="2723793" y="2667352"/>
            <a:ext cx="2972759" cy="2291097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BA9E4DFC-D28D-8233-8263-3671369A8D6A}"/>
              </a:ext>
            </a:extLst>
          </p:cNvPr>
          <p:cNvSpPr/>
          <p:nvPr/>
        </p:nvSpPr>
        <p:spPr>
          <a:xfrm>
            <a:off x="6420833" y="6076163"/>
            <a:ext cx="4187226" cy="49158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PRODUCER SURPLUS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6559F26A-2111-F99F-1224-B842AF175732}"/>
              </a:ext>
            </a:extLst>
          </p:cNvPr>
          <p:cNvSpPr/>
          <p:nvPr/>
        </p:nvSpPr>
        <p:spPr>
          <a:xfrm>
            <a:off x="926550" y="6076163"/>
            <a:ext cx="4187226" cy="49158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3200" dirty="0"/>
              <a:t>CONSUMER SURPLUS</a:t>
            </a:r>
          </a:p>
        </p:txBody>
      </p:sp>
    </p:spTree>
    <p:extLst>
      <p:ext uri="{BB962C8B-B14F-4D97-AF65-F5344CB8AC3E}">
        <p14:creationId xmlns:p14="http://schemas.microsoft.com/office/powerpoint/2010/main" val="266299507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7025DB-0696-6973-35E5-E8CC4993F9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8EE98F1C-F1A5-BB56-10E4-18FEDAE9376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57554-D2A9-3D1F-4BA7-F50A0C8087D5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67C8EEE8-ABA9-AEBB-3437-0E175C12AA26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AD9199-8F5C-B92B-28E6-8700EBD22FE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3C00A4B-D93E-4C1B-880B-AA87ACFECEC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42E43E5-CD4E-2058-B9FF-F3CC1E8F3F91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89C3E126-2CF9-B36D-BAF8-D868C4637642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312CABC-F9D2-FE23-C5D6-0EC142A9C6B0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31ECBFC-6C87-B6B9-11A1-15B5D14B8550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FFBE66FA-4525-6333-A3AA-F6A24BACC60C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7E33B91A-12E1-384E-1210-64B00A5BEC84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95400991-9D42-D1E6-1306-9A90C9BA09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0A49289-5547-0147-1EFA-BF3D7BD784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5CB958E-640A-82B9-DF4B-D117E7E7694D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EF1ABE27-3801-F2B9-A6C4-AA1880A398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EA06CAB3-32AF-EBB1-E776-E905EFDB31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58724769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4E17077-0942-BA1A-74F8-A028EF6A51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E1408C0D-2D4A-2A75-09B0-8DF09C491E7E}"/>
              </a:ext>
            </a:extLst>
          </p:cNvPr>
          <p:cNvSpPr/>
          <p:nvPr/>
        </p:nvSpPr>
        <p:spPr>
          <a:xfrm>
            <a:off x="2348917" y="1317841"/>
            <a:ext cx="4839283" cy="3527517"/>
          </a:xfrm>
          <a:custGeom>
            <a:avLst/>
            <a:gdLst>
              <a:gd name="connsiteX0" fmla="*/ 5977 w 2952377"/>
              <a:gd name="connsiteY0" fmla="*/ 2166471 h 2169459"/>
              <a:gd name="connsiteX1" fmla="*/ 2952377 w 2952377"/>
              <a:gd name="connsiteY1" fmla="*/ 2169459 h 2169459"/>
              <a:gd name="connsiteX2" fmla="*/ 0 w 2952377"/>
              <a:gd name="connsiteY2" fmla="*/ 0 h 2169459"/>
              <a:gd name="connsiteX3" fmla="*/ 5977 w 2952377"/>
              <a:gd name="connsiteY3" fmla="*/ 2166471 h 2169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52377" h="2169459">
                <a:moveTo>
                  <a:pt x="5977" y="2166471"/>
                </a:moveTo>
                <a:lnTo>
                  <a:pt x="2952377" y="2169459"/>
                </a:lnTo>
                <a:lnTo>
                  <a:pt x="0" y="0"/>
                </a:lnTo>
                <a:cubicBezTo>
                  <a:pt x="996" y="710204"/>
                  <a:pt x="1993" y="1420408"/>
                  <a:pt x="5977" y="2166471"/>
                </a:cubicBezTo>
                <a:close/>
              </a:path>
            </a:pathLst>
          </a:cu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BE9A4CAF-BBDD-1623-F86C-629C08D76171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B789CB7E-8AA5-FAB9-CA5C-7AB86B6422A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AE9878C0-C2BB-91F7-6C5B-A29124F39C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D4BC39AD-AC9D-928D-7017-70172B50027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6ABA7C13-05A9-ED2A-8048-9E1FB851F86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D956C30-CDBB-8F56-160F-60299A73AF02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D0432FD-CA37-55F1-837C-2589D791EB9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E58B9F2-D07D-51E3-95B3-A192C2EDE1FA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F262133C-BDE8-CFA8-B825-62E59E301CBC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C48168AE-074B-13AC-EB0B-77F00FCE3BD3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C2F5028A-0B07-85D4-CDDF-BC591DD2CC47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E1CC4B50-FEE9-200B-FB75-D046775E49F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1A2305D7-F449-0B01-AC0C-57F08B6A287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8A5C7150-84C4-60FC-FAB3-B495954A1AC3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4ADC3CB1-F10C-F53E-7616-B6F748B4D5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7CDA859C-CCB1-5AC2-985F-1C9671414E0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3" name="Freeform: Shape 12">
            <a:extLst>
              <a:ext uri="{FF2B5EF4-FFF2-40B4-BE49-F238E27FC236}">
                <a16:creationId xmlns:a16="http://schemas.microsoft.com/office/drawing/2014/main" id="{84166E3A-AAAE-9B88-465C-BB57673DC621}"/>
              </a:ext>
            </a:extLst>
          </p:cNvPr>
          <p:cNvSpPr/>
          <p:nvPr/>
        </p:nvSpPr>
        <p:spPr>
          <a:xfrm>
            <a:off x="2367695" y="4920344"/>
            <a:ext cx="1144750" cy="865091"/>
          </a:xfrm>
          <a:custGeom>
            <a:avLst/>
            <a:gdLst>
              <a:gd name="connsiteX0" fmla="*/ 0 w 2924223"/>
              <a:gd name="connsiteY0" fmla="*/ 13925 h 2297604"/>
              <a:gd name="connsiteX1" fmla="*/ 2924223 w 2924223"/>
              <a:gd name="connsiteY1" fmla="*/ 0 h 2297604"/>
              <a:gd name="connsiteX2" fmla="*/ 0 w 2924223"/>
              <a:gd name="connsiteY2" fmla="*/ 2297604 h 2297604"/>
              <a:gd name="connsiteX3" fmla="*/ 0 w 2924223"/>
              <a:gd name="connsiteY3" fmla="*/ 13925 h 229760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924223" h="2297604">
                <a:moveTo>
                  <a:pt x="0" y="13925"/>
                </a:moveTo>
                <a:lnTo>
                  <a:pt x="2924223" y="0"/>
                </a:lnTo>
                <a:lnTo>
                  <a:pt x="0" y="2297604"/>
                </a:lnTo>
                <a:lnTo>
                  <a:pt x="0" y="13925"/>
                </a:lnTo>
                <a:close/>
              </a:path>
            </a:pathLst>
          </a:cu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40000"/>
                <a:lumOff val="6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3193231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F363445-6B9D-4FFB-AAD9-44021C39B5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E1EE1234-9FB4-5374-9732-4665FF9205C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FA8499E9-6ABD-F7DD-CCB2-E884F1485F5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FD31AE59-BA0B-C215-777C-C2EE11C2EC8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A994CE71-9E82-1A82-E3AD-6CCD018006B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F495345C-E4F7-068B-1785-F6A5E405A7F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BFBF2E5-4526-5A2C-750C-76E741BA9964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F135E25-CF95-2DF5-A267-CEB17B6F0CCC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CA7A74F-304F-72B5-23F4-42A46411F827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1F2A43C8-2663-75F3-A299-F287CA64AB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BF0CA052-C683-881B-512F-7F647720A15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9" name="Oval 18">
            <a:extLst>
              <a:ext uri="{FF2B5EF4-FFF2-40B4-BE49-F238E27FC236}">
                <a16:creationId xmlns:a16="http://schemas.microsoft.com/office/drawing/2014/main" id="{E6371D81-F5CB-D556-2881-711466380DEE}"/>
              </a:ext>
            </a:extLst>
          </p:cNvPr>
          <p:cNvSpPr/>
          <p:nvPr/>
        </p:nvSpPr>
        <p:spPr>
          <a:xfrm>
            <a:off x="5332073" y="340129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CBEDB26A-8617-5F01-05DB-4817BAC0E48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/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63D0B618-D692-72A5-6905-CC2F778606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372488" y="6431871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EB8EAE7-455D-1099-5BDD-1ADF1BCE5431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/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B0E60BA-DC2A-84D9-7172-A53887A1AC1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42711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/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B3178826-290A-17C5-1419-01BBE552944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0785" y="4819389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3CA7446-7D36-773B-BAD6-8F71BC5BBCC5}"/>
              </a:ext>
            </a:extLst>
          </p:cNvPr>
          <p:cNvGrpSpPr/>
          <p:nvPr/>
        </p:nvGrpSpPr>
        <p:grpSpPr>
          <a:xfrm>
            <a:off x="2310092" y="4486929"/>
            <a:ext cx="4454534" cy="1827270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D590DC-E301-1F72-E77C-3D8150F2879F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ABD59D0D-8D9C-01D6-EC8A-55617FE825B7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D8C6CF65-FC0E-5D4A-D31E-99C219B2E1D9}"/>
              </a:ext>
            </a:extLst>
          </p:cNvPr>
          <p:cNvCxnSpPr>
            <a:cxnSpLocks/>
          </p:cNvCxnSpPr>
          <p:nvPr/>
        </p:nvCxnSpPr>
        <p:spPr>
          <a:xfrm>
            <a:off x="4155527" y="4486929"/>
            <a:ext cx="0" cy="1827270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E9545A6-6989-5BE4-AF41-3D0FEFBB7BF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/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159F3542-BE3F-1739-D3AD-6C5282A523B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38660" y="6374770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/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9F6CDF62-4811-CA8E-F43B-21B415F969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1273" y="4209930"/>
                <a:ext cx="570091" cy="553998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0BB26A99-41E1-EBD5-DB22-495611EE21AC}"/>
              </a:ext>
            </a:extLst>
          </p:cNvPr>
          <p:cNvCxnSpPr>
            <a:cxnSpLocks/>
          </p:cNvCxnSpPr>
          <p:nvPr/>
        </p:nvCxnSpPr>
        <p:spPr>
          <a:xfrm flipV="1">
            <a:off x="5427131" y="4486929"/>
            <a:ext cx="0" cy="395924"/>
          </a:xfrm>
          <a:prstGeom prst="straightConnector1">
            <a:avLst/>
          </a:prstGeom>
          <a:ln>
            <a:solidFill>
              <a:schemeClr val="tx1"/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/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94240119-C007-C618-B1AF-13AB4D0D948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27131" y="4451966"/>
                <a:ext cx="575479" cy="43088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144195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C329569-AF7D-C582-EFFB-B1A891ADB1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A37DE38-E58E-1ADE-029F-36F6427E4516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48EDDA63-AEE3-3985-7537-97CC340AF60A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CA2367B3-F7E3-E9A1-2F74-B47C740DD649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E8FC5488-AA9A-FDCF-D894-A5771424EA8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707CFFC-4F34-2AC6-0103-38EA6BAD5D33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D0C9B53-FF9C-5334-7A40-6EFAE5BA80F6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9708EECC-E22D-A33A-5EC5-64C1D80AF8D0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72DF22D-C2FE-BC66-3EB4-86B87F1DB3D3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28BD5FEC-6B75-807A-1C0C-57F976720745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0B002609-65C2-36E9-4589-E4DCDE10406A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71F0BAE1-9163-8374-4755-CAC844BFFE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CC478041-5D61-824E-6538-8242C33F8C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B403D4C4-BB5C-135E-A74E-FC0EBA97DE43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/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88EDBC96-540A-B1A4-230E-FBAD106627E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0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702235FC-5871-0BAD-9F2C-B5D6160B48DD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1B9CBCCC-414E-7953-9560-0B7055250D5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C3186C12-30D6-86C0-3934-80F60ADC009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5E169F6-8880-63AA-E07E-9BBDD70A63F1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59CB86F5-2E9E-F431-DF99-ADBEF49AD86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6C07C55B-F22D-D37B-FC24-0CF78533FE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023CD92C-EA17-7132-54A0-DEDBC7CF50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9572961C-EDF1-48BF-56B2-AA0BE89A41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FF40DCA5-85FF-8662-DE48-C511F81DA58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32069F6-9B2D-D462-8882-03072D07ABD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0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7BB02AF8-375C-7352-41F7-6258CE5CBB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16DCD4C5-51EC-3D73-AE9A-8258D1A2F25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470346BB-D7AC-EDCF-81AE-8A84C545318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3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774F1648-5A04-8BFD-D6E9-C1B63925F6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019846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</p:spTree>
    <p:extLst>
      <p:ext uri="{BB962C8B-B14F-4D97-AF65-F5344CB8AC3E}">
        <p14:creationId xmlns:p14="http://schemas.microsoft.com/office/powerpoint/2010/main" val="372378699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26E6156-E18C-A07D-9F1F-8CBBBF83134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4DE41400-5FA8-80FB-7E7C-2FB9252B9D08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DFA3F9-E86E-3685-5714-6C8AB773883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DDA5510D-A3C9-83EE-CBEB-1104BFAA75E1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3850F73A-BF8C-E8FA-B138-6E6B464B2C7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174116C3-72E6-C65D-D2C9-FFDC205CB994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09E0308-0CA2-B08D-CCA4-251A07E9126C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1DD235A-7007-FA67-D1C2-85628FCC9A77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FC29C4CD-3AEE-0ED5-E916-8870611B1F16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FB48987-5A8D-C079-F590-AC9FAF3168B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7C3B1540-B8E1-DBFC-3B2A-8DB32F8B2E1B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9FA43A7-418C-5236-F910-E98554945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085B4A0E-A34F-8B33-9ADD-1EF092BB31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9B77F080-9ED7-997D-3A7B-075D3AC0A27E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72F1725F-CB0F-2B86-420A-787C01B1738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289E5A5-7A64-DA41-1627-E17B0566994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05619571-1B43-050B-9B45-9CFF6F28E85B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01286064-FD75-6563-02A0-94C621DDCB0A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DFB0B8E2-6A8B-5E94-26CC-181E8A15520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5B40FC38-6BE2-2786-420F-15DD6094396C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3E9FC1C0-4654-FC36-0164-9C364356A1D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960C83EE-E634-8B84-80CC-4979793B4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A404FF25-6B99-AF63-E901-09516094731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A58FBCFE-815C-404D-9B41-24AA628FC12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3C564168-59F5-7306-4C68-4978B38136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8A9769FF-2590-1BBB-0172-352146BE3A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E0D78B88-DC71-9ED6-FB4C-D4B7E2F5060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BBA983A-9FAA-F3F0-CB97-642116D5BF7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CE94414A-EAA5-AD0C-A29D-58A9C0DB35F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B392BC71-30A2-ECA7-8511-1B8A80FA68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7552572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5D582E8-5542-1986-146D-352F7B3F557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D050350-49DA-9625-2C90-0A91D975DA3A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7503087" cy="401989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1A09D1A2-89AD-AD93-8293-86E15A52E04E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E67D345A-D0EA-1092-D73D-17723B64F788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09F2D5A-5F56-AED4-3C9B-19A856D1DE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D053C649-E6A2-47BF-74CA-85E537DF91CC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FAF043B-D77D-3220-4CFB-F41928D76453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7122D2B-6A99-4812-11F7-D84092921778}"/>
              </a:ext>
            </a:extLst>
          </p:cNvPr>
          <p:cNvCxnSpPr>
            <a:cxnSpLocks/>
          </p:cNvCxnSpPr>
          <p:nvPr/>
        </p:nvCxnSpPr>
        <p:spPr>
          <a:xfrm flipV="1">
            <a:off x="2310093" y="426128"/>
            <a:ext cx="5621480" cy="5482836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8B7F04CD-0B27-A68C-8E36-C3119BF0068D}"/>
              </a:ext>
            </a:extLst>
          </p:cNvPr>
          <p:cNvGrpSpPr/>
          <p:nvPr/>
        </p:nvGrpSpPr>
        <p:grpSpPr>
          <a:xfrm>
            <a:off x="2298071" y="4381053"/>
            <a:ext cx="5917980" cy="19490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B8598EF4-DC12-1684-8839-8C590D9C7C9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328DD4C2-F830-187B-0D12-D84B807916B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/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0381C7B3-098A-F8DE-170B-0B2D7F2F77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19238" y="26044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/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3CFE0F40-5F85-C46E-0801-5D66633550C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571332" y="6363892"/>
                <a:ext cx="575479" cy="43088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CC3F52C2-6859-662C-9230-A954F383E29D}"/>
              </a:ext>
            </a:extLst>
          </p:cNvPr>
          <p:cNvCxnSpPr>
            <a:cxnSpLocks/>
          </p:cNvCxnSpPr>
          <p:nvPr/>
        </p:nvCxnSpPr>
        <p:spPr>
          <a:xfrm>
            <a:off x="3854002" y="4420005"/>
            <a:ext cx="0" cy="1894194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/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22536AD8-BF20-1246-4E18-9E71A2F501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31573" y="6317583"/>
                <a:ext cx="575479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/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𝑊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26B0F5A9-4E22-602E-5878-BE990D26E0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97599" y="4143006"/>
                <a:ext cx="748795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0" name="Group 9">
            <a:extLst>
              <a:ext uri="{FF2B5EF4-FFF2-40B4-BE49-F238E27FC236}">
                <a16:creationId xmlns:a16="http://schemas.microsoft.com/office/drawing/2014/main" id="{2B80FBF4-C842-79B3-61D6-B14FDB1183E1}"/>
              </a:ext>
            </a:extLst>
          </p:cNvPr>
          <p:cNvGrpSpPr/>
          <p:nvPr/>
        </p:nvGrpSpPr>
        <p:grpSpPr>
          <a:xfrm>
            <a:off x="2310091" y="3623155"/>
            <a:ext cx="4510637" cy="2691044"/>
            <a:chOff x="2333625" y="1600298"/>
            <a:chExt cx="1160145" cy="4477528"/>
          </a:xfrm>
        </p:grpSpPr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75B95D20-00A9-6E72-5672-DD1825E78471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E4F6A9FF-5C31-FEF0-D269-5F94DE3D0B41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BEDF3AA-0AD4-908C-8D0C-D0ADFF0E2B1D}"/>
              </a:ext>
            </a:extLst>
          </p:cNvPr>
          <p:cNvCxnSpPr>
            <a:cxnSpLocks/>
          </p:cNvCxnSpPr>
          <p:nvPr/>
        </p:nvCxnSpPr>
        <p:spPr>
          <a:xfrm>
            <a:off x="4616114" y="3665627"/>
            <a:ext cx="0" cy="268311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/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ACA87060-264B-7893-FF2A-C409432501C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84936" y="6367290"/>
                <a:ext cx="575479" cy="44781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/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∗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4B265EC-E794-3218-A12B-2AD9579EBE3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7669" y="6355568"/>
                <a:ext cx="575479" cy="44781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/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𝑒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0" name="TextBox 29">
                <a:extLst>
                  <a:ext uri="{FF2B5EF4-FFF2-40B4-BE49-F238E27FC236}">
                    <a16:creationId xmlns:a16="http://schemas.microsoft.com/office/drawing/2014/main" id="{C7B8570D-AD64-DC75-96F3-C630F69C0C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7865" y="2998112"/>
                <a:ext cx="575479" cy="440377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/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2" name="TextBox 21">
                <a:extLst>
                  <a:ext uri="{FF2B5EF4-FFF2-40B4-BE49-F238E27FC236}">
                    <a16:creationId xmlns:a16="http://schemas.microsoft.com/office/drawing/2014/main" id="{390955CE-98C0-8D59-D080-E6D4BC1AAD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1" y="3077565"/>
                <a:ext cx="575479" cy="440377"/>
              </a:xfrm>
              <a:prstGeom prst="rect">
                <a:avLst/>
              </a:prstGeom>
              <a:blipFill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/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3" name="TextBox 22">
                <a:extLst>
                  <a:ext uri="{FF2B5EF4-FFF2-40B4-BE49-F238E27FC236}">
                    <a16:creationId xmlns:a16="http://schemas.microsoft.com/office/drawing/2014/main" id="{5DF54123-AE23-4E7B-B342-605611E94C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988" y="3738928"/>
                <a:ext cx="575479" cy="440377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/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𝑏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C9F510-77D0-80B5-E755-50CA6A2203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46216" y="3974936"/>
                <a:ext cx="575479" cy="369332"/>
              </a:xfrm>
              <a:prstGeom prst="rect">
                <a:avLst/>
              </a:prstGeom>
              <a:blipFill>
                <a:blip r:embed="rId11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/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29" name="TextBox 28">
                <a:extLst>
                  <a:ext uri="{FF2B5EF4-FFF2-40B4-BE49-F238E27FC236}">
                    <a16:creationId xmlns:a16="http://schemas.microsoft.com/office/drawing/2014/main" id="{02E8985F-3B92-9C6D-2F04-C250B1A9160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57060" y="3754748"/>
                <a:ext cx="575479" cy="440377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/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𝑔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4C97CCFD-A4A0-F764-67B3-3760239CEB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20020" y="4643152"/>
                <a:ext cx="575479" cy="440377"/>
              </a:xfrm>
              <a:prstGeom prst="rect">
                <a:avLst/>
              </a:prstGeom>
              <a:blipFill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/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24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𝑑</m:t>
                          </m:r>
                        </m:e>
                        <m:sub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b>
                        <m:sup>
                          <m:r>
                            <a:rPr lang="en-US" sz="24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2400" dirty="0"/>
              </a:p>
            </p:txBody>
          </p:sp>
        </mc:Choice>
        <mc:Fallback xmlns=""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57AE6AAD-9416-6827-5977-669091F978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61038" y="3913690"/>
                <a:ext cx="575479" cy="369332"/>
              </a:xfrm>
              <a:prstGeom prst="rect">
                <a:avLst/>
              </a:prstGeom>
              <a:blipFill>
                <a:blip r:embed="rId1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/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𝑡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 xmlns=""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E80FE139-3740-5920-F609-FC349D93F23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70513" y="3348577"/>
                <a:ext cx="570091" cy="553998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8431438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E278D47B-FC93-1D32-C404-959528FC967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41846873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68021195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EB58884-E486-60B6-8972-6947B4F4AA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2198A65E-6E7E-3197-629C-01588684A79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85481319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2864269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59D0BE-6E7E-39EB-E6FD-7A7FAA1393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438629D2-17E6-676B-2546-94A3AD5B7C9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84106694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endParaRPr lang="en-US" sz="4000" dirty="0">
                        <a:latin typeface="Franklin Gothic Medium Cond" panose="020B0606030402020204" pitchFamily="34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1274803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3A73020-04FE-9B1E-ED0E-FBA7205071E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Table 1">
            <a:extLst>
              <a:ext uri="{FF2B5EF4-FFF2-40B4-BE49-F238E27FC236}">
                <a16:creationId xmlns:a16="http://schemas.microsoft.com/office/drawing/2014/main" id="{C15AB685-4100-1C67-F7D1-742D5E6F47A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50944017"/>
              </p:ext>
            </p:extLst>
          </p:nvPr>
        </p:nvGraphicFramePr>
        <p:xfrm>
          <a:off x="1125682" y="105988"/>
          <a:ext cx="9940636" cy="60876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85159">
                  <a:extLst>
                    <a:ext uri="{9D8B030D-6E8A-4147-A177-3AD203B41FA5}">
                      <a16:colId xmlns:a16="http://schemas.microsoft.com/office/drawing/2014/main" val="4215559265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200238693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3592116414"/>
                    </a:ext>
                  </a:extLst>
                </a:gridCol>
                <a:gridCol w="2485159">
                  <a:extLst>
                    <a:ext uri="{9D8B030D-6E8A-4147-A177-3AD203B41FA5}">
                      <a16:colId xmlns:a16="http://schemas.microsoft.com/office/drawing/2014/main" val="1928638502"/>
                    </a:ext>
                  </a:extLst>
                </a:gridCol>
              </a:tblGrid>
              <a:tr h="1179021">
                <a:tc>
                  <a:txBody>
                    <a:bodyPr/>
                    <a:lstStyle/>
                    <a:p>
                      <a:pPr algn="ctr"/>
                      <a:r>
                        <a:rPr lang="en-US" sz="2800" b="1" dirty="0">
                          <a:latin typeface="Franklin Gothic Medium Cond" panose="020B0606030402020204" pitchFamily="34" charset="0"/>
                        </a:rPr>
                        <a:t>VARIABLE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NO TARIFF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40% TARIFF ON FINAL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+10% TARIFF, INTERMEDIATE GOOD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822759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PRICE OF GOOD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5,000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7,000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92890936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VALUE OF IMPORTED INPUT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965898327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DOMESTIC VALUE-ADDED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6,600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6,560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252150911"/>
                  </a:ext>
                </a:extLst>
              </a:tr>
              <a:tr h="1179021">
                <a:tc>
                  <a:txBody>
                    <a:bodyPr/>
                    <a:lstStyle/>
                    <a:p>
                      <a:r>
                        <a:rPr lang="en-US" sz="2800" dirty="0">
                          <a:latin typeface="Franklin Gothic Medium Cond" panose="020B0606030402020204" pitchFamily="34" charset="0"/>
                        </a:rPr>
                        <a:t>EFFECTIVE RP, %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43.5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4000" dirty="0">
                          <a:latin typeface="Franklin Gothic Medium Cond" panose="020B0606030402020204" pitchFamily="34" charset="0"/>
                        </a:rPr>
                        <a:t>42.6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405215946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026324053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BA13095-F95F-09FA-C2C9-498E348C28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7E52CFF-0208-DE3B-6B4B-6D029A9F962B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CE29D56B-9D74-622E-5F16-09EE272B39A0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7E1EEC9E-79B0-12C5-95E5-D0F2124B641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6F21C3C3-B486-EEA2-D24A-759EDB64D549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CF5A2208-EB6E-8BFD-E438-3291D2F32CF6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57FFD85-8F8D-BB1E-05DD-501818B2637D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D4B38DB-DF70-5A95-7142-1F339BD0D9CE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6" name="Group 15">
            <a:extLst>
              <a:ext uri="{FF2B5EF4-FFF2-40B4-BE49-F238E27FC236}">
                <a16:creationId xmlns:a16="http://schemas.microsoft.com/office/drawing/2014/main" id="{ECCF05B4-3070-67FC-03FB-7A9175EFE8B9}"/>
              </a:ext>
            </a:extLst>
          </p:cNvPr>
          <p:cNvGrpSpPr/>
          <p:nvPr/>
        </p:nvGrpSpPr>
        <p:grpSpPr>
          <a:xfrm>
            <a:off x="2298071" y="4882853"/>
            <a:ext cx="5040777" cy="1447271"/>
            <a:chOff x="2333625" y="1600298"/>
            <a:chExt cx="1160145" cy="4477528"/>
          </a:xfrm>
        </p:grpSpPr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C21219F4-EB78-6F62-0CE3-27134C4C5A72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418D6020-0154-F56C-1FD3-641E9E80AD62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D4D252C-D144-CD2E-5AA7-3F74DCD4BAE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ABB09AA8-FA1E-EF79-DC8E-3CF5A900EB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3CC9D92-52A3-8F03-CC48-F9E5B81D48F6}"/>
              </a:ext>
            </a:extLst>
          </p:cNvPr>
          <p:cNvCxnSpPr>
            <a:cxnSpLocks/>
          </p:cNvCxnSpPr>
          <p:nvPr/>
        </p:nvCxnSpPr>
        <p:spPr>
          <a:xfrm>
            <a:off x="3660228" y="4901471"/>
            <a:ext cx="0" cy="1447271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B383925F-564B-82E9-2C26-7E098B426B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63C9F3E-3FD8-275C-ABE8-A856655B0F9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42758443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675762-9D68-509C-1585-774541E920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16C4B93C-DF62-2A1F-E226-13B4C2C05A8F}"/>
              </a:ext>
            </a:extLst>
          </p:cNvPr>
          <p:cNvCxnSpPr>
            <a:cxnSpLocks/>
          </p:cNvCxnSpPr>
          <p:nvPr/>
        </p:nvCxnSpPr>
        <p:spPr>
          <a:xfrm>
            <a:off x="2298071" y="1191491"/>
            <a:ext cx="6430293" cy="47174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4" name="Group 3">
            <a:extLst>
              <a:ext uri="{FF2B5EF4-FFF2-40B4-BE49-F238E27FC236}">
                <a16:creationId xmlns:a16="http://schemas.microsoft.com/office/drawing/2014/main" id="{746F5067-0FE3-B46D-EBE4-2FE3E7D015B2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5" name="Straight Connector 4">
              <a:extLst>
                <a:ext uri="{FF2B5EF4-FFF2-40B4-BE49-F238E27FC236}">
                  <a16:creationId xmlns:a16="http://schemas.microsoft.com/office/drawing/2014/main" id="{470599BF-8880-6933-343A-E31FBC69EEE7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6" name="Straight Connector 5">
              <a:extLst>
                <a:ext uri="{FF2B5EF4-FFF2-40B4-BE49-F238E27FC236}">
                  <a16:creationId xmlns:a16="http://schemas.microsoft.com/office/drawing/2014/main" id="{03E37C18-4E8D-0A05-8132-3B95C534A9E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7" name="TextBox 6">
            <a:extLst>
              <a:ext uri="{FF2B5EF4-FFF2-40B4-BE49-F238E27FC236}">
                <a16:creationId xmlns:a16="http://schemas.microsoft.com/office/drawing/2014/main" id="{A7899C2B-CFB9-EDEC-2944-E1A750DF1E5B}"/>
              </a:ext>
            </a:extLst>
          </p:cNvPr>
          <p:cNvSpPr txBox="1"/>
          <p:nvPr/>
        </p:nvSpPr>
        <p:spPr>
          <a:xfrm>
            <a:off x="1191492" y="324591"/>
            <a:ext cx="110658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Price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E488D9B-55EB-02B6-8144-C0F4822F8127}"/>
              </a:ext>
            </a:extLst>
          </p:cNvPr>
          <p:cNvSpPr txBox="1"/>
          <p:nvPr/>
        </p:nvSpPr>
        <p:spPr>
          <a:xfrm>
            <a:off x="8899555" y="6077825"/>
            <a:ext cx="177537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Quantity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5AD97BE9-5729-F9EE-2952-719C11CE8ABA}"/>
              </a:ext>
            </a:extLst>
          </p:cNvPr>
          <p:cNvCxnSpPr>
            <a:cxnSpLocks/>
          </p:cNvCxnSpPr>
          <p:nvPr/>
        </p:nvCxnSpPr>
        <p:spPr>
          <a:xfrm flipV="1">
            <a:off x="2310093" y="1032164"/>
            <a:ext cx="6321289" cy="4876800"/>
          </a:xfrm>
          <a:prstGeom prst="line">
            <a:avLst/>
          </a:prstGeom>
          <a:ln w="57150">
            <a:solidFill>
              <a:schemeClr val="accent6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/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</m:sup>
                      </m:s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3EDDE33B-EBDC-E90F-A2ED-44378D7B74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5610" y="3210301"/>
                <a:ext cx="575479" cy="553998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/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7BCBFCF5-4C4C-4C50-D792-113331E59D0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65633" y="6330124"/>
                <a:ext cx="575479" cy="553998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5" name="Group 14">
            <a:extLst>
              <a:ext uri="{FF2B5EF4-FFF2-40B4-BE49-F238E27FC236}">
                <a16:creationId xmlns:a16="http://schemas.microsoft.com/office/drawing/2014/main" id="{8FF7CBA4-0F37-F021-C1A3-D365C5942CB0}"/>
              </a:ext>
            </a:extLst>
          </p:cNvPr>
          <p:cNvGrpSpPr/>
          <p:nvPr/>
        </p:nvGrpSpPr>
        <p:grpSpPr>
          <a:xfrm>
            <a:off x="2298071" y="4882853"/>
            <a:ext cx="5040777" cy="1465889"/>
            <a:chOff x="2298071" y="4882853"/>
            <a:chExt cx="5040777" cy="1465889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BF0CA429-0F6C-D2E6-E7B5-787A68DF4CCA}"/>
                </a:ext>
              </a:extLst>
            </p:cNvPr>
            <p:cNvGrpSpPr/>
            <p:nvPr/>
          </p:nvGrpSpPr>
          <p:grpSpPr>
            <a:xfrm>
              <a:off x="2298071" y="4882853"/>
              <a:ext cx="5040777" cy="1447271"/>
              <a:chOff x="2333625" y="1600298"/>
              <a:chExt cx="1160145" cy="4477528"/>
            </a:xfrm>
          </p:grpSpPr>
          <p:cxnSp>
            <p:nvCxnSpPr>
              <p:cNvPr id="17" name="Straight Connector 16">
                <a:extLst>
                  <a:ext uri="{FF2B5EF4-FFF2-40B4-BE49-F238E27FC236}">
                    <a16:creationId xmlns:a16="http://schemas.microsoft.com/office/drawing/2014/main" id="{58F5470D-F8A7-243B-1341-A5D8943C481A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333625" y="1600298"/>
                <a:ext cx="1160145" cy="0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18" name="Straight Connector 17">
                <a:extLst>
                  <a:ext uri="{FF2B5EF4-FFF2-40B4-BE49-F238E27FC236}">
                    <a16:creationId xmlns:a16="http://schemas.microsoft.com/office/drawing/2014/main" id="{2978E546-1B9C-0253-6B07-EFB955C73F14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493770" y="1600298"/>
                <a:ext cx="0" cy="4477528"/>
              </a:xfrm>
              <a:prstGeom prst="line">
                <a:avLst/>
              </a:prstGeom>
              <a:ln>
                <a:prstDash val="dash"/>
              </a:ln>
            </p:spPr>
            <p:style>
              <a:lnRef idx="2">
                <a:schemeClr val="accent1"/>
              </a:lnRef>
              <a:fillRef idx="0">
                <a:schemeClr val="accent1"/>
              </a:fillRef>
              <a:effectRef idx="1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2" name="Straight Connector 1">
              <a:extLst>
                <a:ext uri="{FF2B5EF4-FFF2-40B4-BE49-F238E27FC236}">
                  <a16:creationId xmlns:a16="http://schemas.microsoft.com/office/drawing/2014/main" id="{7C9175A3-34C0-3E85-2FD3-49CABA6101CD}"/>
                </a:ext>
              </a:extLst>
            </p:cNvPr>
            <p:cNvCxnSpPr>
              <a:cxnSpLocks/>
            </p:cNvCxnSpPr>
            <p:nvPr/>
          </p:nvCxnSpPr>
          <p:spPr>
            <a:xfrm>
              <a:off x="3660228" y="4901471"/>
              <a:ext cx="0" cy="1447271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/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8" name="TextBox 7">
                <a:extLst>
                  <a:ext uri="{FF2B5EF4-FFF2-40B4-BE49-F238E27FC236}">
                    <a16:creationId xmlns:a16="http://schemas.microsoft.com/office/drawing/2014/main" id="{129EE1B5-1FFA-4C79-5AD8-7EE7668D06B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51108" y="6314199"/>
                <a:ext cx="575479" cy="566245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/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94067C8A-A543-1488-FC51-DF9799A95F6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7882" y="4605854"/>
                <a:ext cx="594778" cy="55399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2" name="Group 21">
            <a:extLst>
              <a:ext uri="{FF2B5EF4-FFF2-40B4-BE49-F238E27FC236}">
                <a16:creationId xmlns:a16="http://schemas.microsoft.com/office/drawing/2014/main" id="{D20ECEE2-DEA3-8C2D-7882-EBBBB3BD590D}"/>
              </a:ext>
            </a:extLst>
          </p:cNvPr>
          <p:cNvGrpSpPr/>
          <p:nvPr/>
        </p:nvGrpSpPr>
        <p:grpSpPr>
          <a:xfrm>
            <a:off x="2301488" y="4194770"/>
            <a:ext cx="4143742" cy="2099045"/>
            <a:chOff x="2333625" y="1600298"/>
            <a:chExt cx="1160145" cy="4477528"/>
          </a:xfrm>
        </p:grpSpPr>
        <p:cxnSp>
          <p:nvCxnSpPr>
            <p:cNvPr id="24" name="Straight Connector 23">
              <a:extLst>
                <a:ext uri="{FF2B5EF4-FFF2-40B4-BE49-F238E27FC236}">
                  <a16:creationId xmlns:a16="http://schemas.microsoft.com/office/drawing/2014/main" id="{069F09B4-55BF-9F3F-9C4E-651C4661FB8D}"/>
                </a:ext>
              </a:extLst>
            </p:cNvPr>
            <p:cNvCxnSpPr>
              <a:cxnSpLocks/>
            </p:cNvCxnSpPr>
            <p:nvPr/>
          </p:nvCxnSpPr>
          <p:spPr>
            <a:xfrm>
              <a:off x="2333625" y="1600298"/>
              <a:ext cx="1160145" cy="0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Connector 24">
              <a:extLst>
                <a:ext uri="{FF2B5EF4-FFF2-40B4-BE49-F238E27FC236}">
                  <a16:creationId xmlns:a16="http://schemas.microsoft.com/office/drawing/2014/main" id="{59CA2575-4E06-B782-957E-69D938AB9E4D}"/>
                </a:ext>
              </a:extLst>
            </p:cNvPr>
            <p:cNvCxnSpPr>
              <a:cxnSpLocks/>
            </p:cNvCxnSpPr>
            <p:nvPr/>
          </p:nvCxnSpPr>
          <p:spPr>
            <a:xfrm>
              <a:off x="3493770" y="1600298"/>
              <a:ext cx="0" cy="4477528"/>
            </a:xfrm>
            <a:prstGeom prst="line">
              <a:avLst/>
            </a:prstGeom>
            <a:ln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1143A2F-4001-E9C3-FC59-A0AC14DB1370}"/>
              </a:ext>
            </a:extLst>
          </p:cNvPr>
          <p:cNvCxnSpPr>
            <a:cxnSpLocks/>
          </p:cNvCxnSpPr>
          <p:nvPr/>
        </p:nvCxnSpPr>
        <p:spPr>
          <a:xfrm>
            <a:off x="4494968" y="4249697"/>
            <a:ext cx="0" cy="2099045"/>
          </a:xfrm>
          <a:prstGeom prst="line">
            <a:avLst/>
          </a:prstGeom>
          <a:ln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/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6" name="TextBox 25">
                <a:extLst>
                  <a:ext uri="{FF2B5EF4-FFF2-40B4-BE49-F238E27FC236}">
                    <a16:creationId xmlns:a16="http://schemas.microsoft.com/office/drawing/2014/main" id="{CCF962FE-6DBD-7167-F59A-3B24BB1CA7A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35707" y="6304002"/>
                <a:ext cx="575479" cy="553998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/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𝑄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∗</m:t>
                          </m:r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6AB9BB6C-DE4F-4E07-A4A4-E30E34DD3F2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05266" y="6293169"/>
                <a:ext cx="575479" cy="566245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/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Sup>
                        <m:sSubSupPr>
                          <m:ctrlPr>
                            <a:rPr lang="en-US" sz="3600" b="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  <m:sup>
                          <m:r>
                            <a:rPr lang="en-US" sz="3600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</m:sup>
                      </m:sSubSup>
                    </m:oMath>
                  </m:oMathPara>
                </a14:m>
                <a:endParaRPr lang="en-US" sz="3600" dirty="0"/>
              </a:p>
            </p:txBody>
          </p:sp>
        </mc:Choice>
        <mc:Fallback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A02102EF-1C6B-3E78-E44C-C0BD2EB09EB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61376" y="3866719"/>
                <a:ext cx="522707" cy="59676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465028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A diagram of a line and a line&#10;&#10;Description automatically generated">
            <a:extLst>
              <a:ext uri="{FF2B5EF4-FFF2-40B4-BE49-F238E27FC236}">
                <a16:creationId xmlns:a16="http://schemas.microsoft.com/office/drawing/2014/main" id="{8794C31E-FD06-155A-BF2B-9ED916F002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3184" y="695184"/>
            <a:ext cx="10325631" cy="5467631"/>
          </a:xfrm>
          <a:prstGeom prst="rect">
            <a:avLst/>
          </a:prstGeom>
        </p:spPr>
      </p:pic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A45A0498-4299-6302-C840-FD89839E3EDD}"/>
              </a:ext>
            </a:extLst>
          </p:cNvPr>
          <p:cNvCxnSpPr/>
          <p:nvPr/>
        </p:nvCxnSpPr>
        <p:spPr>
          <a:xfrm>
            <a:off x="3020291" y="4925291"/>
            <a:ext cx="1745673" cy="0"/>
          </a:xfrm>
          <a:prstGeom prst="straightConnector1">
            <a:avLst/>
          </a:prstGeom>
          <a:ln w="76200">
            <a:solidFill>
              <a:schemeClr val="accent2">
                <a:lumMod val="75000"/>
              </a:schemeClr>
            </a:solidFill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C815C429-9D89-3267-105B-3DE1C22DB09E}"/>
              </a:ext>
            </a:extLst>
          </p:cNvPr>
          <p:cNvSpPr txBox="1"/>
          <p:nvPr/>
        </p:nvSpPr>
        <p:spPr>
          <a:xfrm>
            <a:off x="3193472" y="4332151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4727CA-1DF2-45CB-AAC8-48B5177735F5}"/>
              </a:ext>
            </a:extLst>
          </p:cNvPr>
          <p:cNvSpPr txBox="1"/>
          <p:nvPr/>
        </p:nvSpPr>
        <p:spPr>
          <a:xfrm>
            <a:off x="3193471" y="5020833"/>
            <a:ext cx="139930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Quota</a:t>
            </a:r>
            <a:endParaRPr lang="en-US" sz="2800" b="1" dirty="0"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C8D82512-5936-4753-0160-2F841F269D24}"/>
              </a:ext>
            </a:extLst>
          </p:cNvPr>
          <p:cNvSpPr/>
          <p:nvPr/>
        </p:nvSpPr>
        <p:spPr>
          <a:xfrm rot="19414680">
            <a:off x="3105236" y="3410204"/>
            <a:ext cx="1438539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7459035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triangle&#10;&#10;Description automatically generated">
            <a:extLst>
              <a:ext uri="{FF2B5EF4-FFF2-40B4-BE49-F238E27FC236}">
                <a16:creationId xmlns:a16="http://schemas.microsoft.com/office/drawing/2014/main" id="{79FAB072-99EE-289F-FC8D-43B6A24FFB5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9060" y="685659"/>
            <a:ext cx="10293879" cy="5486682"/>
          </a:xfrm>
          <a:prstGeom prst="rect">
            <a:avLst/>
          </a:prstGeom>
        </p:spPr>
      </p:pic>
      <p:sp>
        <p:nvSpPr>
          <p:cNvPr id="4" name="Arrow: Right 3">
            <a:extLst>
              <a:ext uri="{FF2B5EF4-FFF2-40B4-BE49-F238E27FC236}">
                <a16:creationId xmlns:a16="http://schemas.microsoft.com/office/drawing/2014/main" id="{60724352-C99C-C7F7-8BBD-E1DB2EF37E20}"/>
              </a:ext>
            </a:extLst>
          </p:cNvPr>
          <p:cNvSpPr/>
          <p:nvPr/>
        </p:nvSpPr>
        <p:spPr>
          <a:xfrm rot="19493466">
            <a:off x="3165399" y="3936269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85D8DD9-EF34-1A28-BC73-A800D4BA27A5}"/>
              </a:ext>
            </a:extLst>
          </p:cNvPr>
          <p:cNvSpPr/>
          <p:nvPr/>
        </p:nvSpPr>
        <p:spPr>
          <a:xfrm rot="19493466">
            <a:off x="3700136" y="3556043"/>
            <a:ext cx="498764" cy="180109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5BC1ABBA-CEE2-082E-43C3-178493DE9555}"/>
              </a:ext>
            </a:extLst>
          </p:cNvPr>
          <p:cNvSpPr/>
          <p:nvPr/>
        </p:nvSpPr>
        <p:spPr>
          <a:xfrm rot="16200000">
            <a:off x="1311969" y="3677019"/>
            <a:ext cx="384328" cy="184280"/>
          </a:xfrm>
          <a:prstGeom prst="rightArrow">
            <a:avLst/>
          </a:prstGeom>
          <a:solidFill>
            <a:schemeClr val="accent2"/>
          </a:solidFill>
          <a:ln>
            <a:solidFill>
              <a:schemeClr val="tx2">
                <a:lumMod val="75000"/>
                <a:lumOff val="25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51583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8" name="Group 17">
            <a:extLst>
              <a:ext uri="{FF2B5EF4-FFF2-40B4-BE49-F238E27FC236}">
                <a16:creationId xmlns:a16="http://schemas.microsoft.com/office/drawing/2014/main" id="{42CBDF4B-1F6C-F6C9-28C9-786BC5DAEEAF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303BDCBB-FEAD-8C23-1336-89D864B2CB7F}"/>
                </a:ext>
              </a:extLst>
            </p:cNvPr>
            <p:cNvCxnSpPr>
              <a:cxnSpLocks/>
            </p:cNvCxnSpPr>
            <p:nvPr/>
          </p:nvCxnSpPr>
          <p:spPr>
            <a:xfrm>
              <a:off x="1023042" y="1729212"/>
              <a:ext cx="6418907" cy="5002793"/>
            </a:xfrm>
            <a:prstGeom prst="line">
              <a:avLst/>
            </a:prstGeom>
            <a:ln w="57150">
              <a:solidFill>
                <a:schemeClr val="accent1"/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10" name="Group 9">
              <a:extLst>
                <a:ext uri="{FF2B5EF4-FFF2-40B4-BE49-F238E27FC236}">
                  <a16:creationId xmlns:a16="http://schemas.microsoft.com/office/drawing/2014/main" id="{F2E800C3-AE30-4059-E0DB-80E6645431A3}"/>
                </a:ext>
              </a:extLst>
            </p:cNvPr>
            <p:cNvGrpSpPr/>
            <p:nvPr/>
          </p:nvGrpSpPr>
          <p:grpSpPr>
            <a:xfrm>
              <a:off x="1023042" y="115432"/>
              <a:ext cx="9942214" cy="6627136"/>
              <a:chOff x="1023042" y="115432"/>
              <a:chExt cx="9942214" cy="6627136"/>
            </a:xfrm>
          </p:grpSpPr>
          <p:cxnSp>
            <p:nvCxnSpPr>
              <p:cNvPr id="7" name="Straight Connector 6">
                <a:extLst>
                  <a:ext uri="{FF2B5EF4-FFF2-40B4-BE49-F238E27FC236}">
                    <a16:creationId xmlns:a16="http://schemas.microsoft.com/office/drawing/2014/main" id="{88A9F51F-A4EA-13FB-4AD1-8280DEFAE93A}"/>
                  </a:ext>
                </a:extLst>
              </p:cNvPr>
              <p:cNvCxnSpPr/>
              <p:nvPr/>
            </p:nvCxnSpPr>
            <p:spPr>
              <a:xfrm>
                <a:off x="1032095" y="115432"/>
                <a:ext cx="0" cy="6627136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  <p:cxnSp>
            <p:nvCxnSpPr>
              <p:cNvPr id="8" name="Straight Connector 7">
                <a:extLst>
                  <a:ext uri="{FF2B5EF4-FFF2-40B4-BE49-F238E27FC236}">
                    <a16:creationId xmlns:a16="http://schemas.microsoft.com/office/drawing/2014/main" id="{71D505CB-A2F8-1C91-F83A-F52C10DC0A0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023042" y="6732006"/>
                <a:ext cx="9942214" cy="0"/>
              </a:xfrm>
              <a:prstGeom prst="line">
                <a:avLst/>
              </a:prstGeom>
              <a:ln w="57150"/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265976" y="324591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Y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899556" y="6164076"/>
            <a:ext cx="10320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Aharoni" panose="02010803020104030203" pitchFamily="2" charset="-79"/>
                <a:cs typeface="Aharoni" panose="02010803020104030203" pitchFamily="2" charset="-79"/>
              </a:rPr>
              <a:t>Good X</a:t>
            </a: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D3D576D7-4919-FC24-997B-DB955515E539}"/>
              </a:ext>
            </a:extLst>
          </p:cNvPr>
          <p:cNvSpPr/>
          <p:nvPr/>
        </p:nvSpPr>
        <p:spPr>
          <a:xfrm>
            <a:off x="4952245" y="4680642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9E3374A-47A2-7DE0-6A50-046D33CD53A5}"/>
              </a:ext>
            </a:extLst>
          </p:cNvPr>
          <p:cNvSpPr txBox="1"/>
          <p:nvPr/>
        </p:nvSpPr>
        <p:spPr>
          <a:xfrm>
            <a:off x="5058277" y="4318596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D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2158E9C-FB6D-7FD5-B21D-51A90A10E0C8}"/>
              </a:ext>
            </a:extLst>
          </p:cNvPr>
          <p:cNvSpPr/>
          <p:nvPr/>
        </p:nvSpPr>
        <p:spPr>
          <a:xfrm>
            <a:off x="2623995" y="2283975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FEED2B5-9527-9016-B21B-90B5F98938E4}"/>
              </a:ext>
            </a:extLst>
          </p:cNvPr>
          <p:cNvSpPr txBox="1"/>
          <p:nvPr/>
        </p:nvSpPr>
        <p:spPr>
          <a:xfrm>
            <a:off x="2730027" y="1921929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A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53102099-7533-F824-892A-D3AC80327A92}"/>
              </a:ext>
            </a:extLst>
          </p:cNvPr>
          <p:cNvSpPr/>
          <p:nvPr/>
        </p:nvSpPr>
        <p:spPr>
          <a:xfrm>
            <a:off x="3324965" y="3008159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DF9CB204-F8F3-6DDD-005C-C2107D355DAD}"/>
              </a:ext>
            </a:extLst>
          </p:cNvPr>
          <p:cNvSpPr txBox="1"/>
          <p:nvPr/>
        </p:nvSpPr>
        <p:spPr>
          <a:xfrm>
            <a:off x="3430997" y="2646113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8FCE6324-5F6F-6142-6B4C-574DDFD6BB56}"/>
              </a:ext>
            </a:extLst>
          </p:cNvPr>
          <p:cNvSpPr/>
          <p:nvPr/>
        </p:nvSpPr>
        <p:spPr>
          <a:xfrm>
            <a:off x="4128908" y="3791046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316E7A3-F81E-C4D9-66EC-0D6C8CF53F44}"/>
              </a:ext>
            </a:extLst>
          </p:cNvPr>
          <p:cNvSpPr txBox="1"/>
          <p:nvPr/>
        </p:nvSpPr>
        <p:spPr>
          <a:xfrm>
            <a:off x="4234940" y="3429000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C</a:t>
            </a:r>
          </a:p>
        </p:txBody>
      </p:sp>
      <p:sp>
        <p:nvSpPr>
          <p:cNvPr id="21" name="Oval 20">
            <a:extLst>
              <a:ext uri="{FF2B5EF4-FFF2-40B4-BE49-F238E27FC236}">
                <a16:creationId xmlns:a16="http://schemas.microsoft.com/office/drawing/2014/main" id="{0EB7E852-E54F-BC74-A1E9-453E152D0F44}"/>
              </a:ext>
            </a:extLst>
          </p:cNvPr>
          <p:cNvSpPr/>
          <p:nvPr/>
        </p:nvSpPr>
        <p:spPr>
          <a:xfrm>
            <a:off x="5905883" y="5665961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21A3E32-2100-5210-9472-88791B4B90A3}"/>
              </a:ext>
            </a:extLst>
          </p:cNvPr>
          <p:cNvSpPr txBox="1"/>
          <p:nvPr/>
        </p:nvSpPr>
        <p:spPr>
          <a:xfrm>
            <a:off x="6011915" y="5303915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E</a:t>
            </a:r>
          </a:p>
        </p:txBody>
      </p:sp>
      <p:sp>
        <p:nvSpPr>
          <p:cNvPr id="23" name="Freeform: Shape 22">
            <a:extLst>
              <a:ext uri="{FF2B5EF4-FFF2-40B4-BE49-F238E27FC236}">
                <a16:creationId xmlns:a16="http://schemas.microsoft.com/office/drawing/2014/main" id="{7DF4F9F2-3540-95C5-5747-F79ED86F2E2D}"/>
              </a:ext>
            </a:extLst>
          </p:cNvPr>
          <p:cNvSpPr/>
          <p:nvPr/>
        </p:nvSpPr>
        <p:spPr>
          <a:xfrm>
            <a:off x="4439015" y="2646113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4" name="Freeform: Shape 23">
            <a:extLst>
              <a:ext uri="{FF2B5EF4-FFF2-40B4-BE49-F238E27FC236}">
                <a16:creationId xmlns:a16="http://schemas.microsoft.com/office/drawing/2014/main" id="{C14D1F8A-9E23-AAEF-93D6-B1544E8BE7DC}"/>
              </a:ext>
            </a:extLst>
          </p:cNvPr>
          <p:cNvSpPr/>
          <p:nvPr/>
        </p:nvSpPr>
        <p:spPr>
          <a:xfrm>
            <a:off x="3176371" y="296534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" name="Freeform: Shape 24">
            <a:extLst>
              <a:ext uri="{FF2B5EF4-FFF2-40B4-BE49-F238E27FC236}">
                <a16:creationId xmlns:a16="http://schemas.microsoft.com/office/drawing/2014/main" id="{74CC9A9C-247E-1692-E1C0-CA5886A99969}"/>
              </a:ext>
            </a:extLst>
          </p:cNvPr>
          <p:cNvSpPr/>
          <p:nvPr/>
        </p:nvSpPr>
        <p:spPr>
          <a:xfrm>
            <a:off x="5271562" y="1983498"/>
            <a:ext cx="4074059" cy="3286407"/>
          </a:xfrm>
          <a:custGeom>
            <a:avLst/>
            <a:gdLst>
              <a:gd name="connsiteX0" fmla="*/ 0 w 4074059"/>
              <a:gd name="connsiteY0" fmla="*/ 0 h 3286407"/>
              <a:gd name="connsiteX1" fmla="*/ 805758 w 4074059"/>
              <a:gd name="connsiteY1" fmla="*/ 2290526 h 3286407"/>
              <a:gd name="connsiteX2" fmla="*/ 4074059 w 4074059"/>
              <a:gd name="connsiteY2" fmla="*/ 3286407 h 3286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074059" h="3286407">
                <a:moveTo>
                  <a:pt x="0" y="0"/>
                </a:moveTo>
                <a:cubicBezTo>
                  <a:pt x="63374" y="871396"/>
                  <a:pt x="126748" y="1742792"/>
                  <a:pt x="805758" y="2290526"/>
                </a:cubicBezTo>
                <a:cubicBezTo>
                  <a:pt x="1484768" y="2838260"/>
                  <a:pt x="4074059" y="3286407"/>
                  <a:pt x="4074059" y="3286407"/>
                </a:cubicBezTo>
              </a:path>
            </a:pathLst>
          </a:custGeom>
          <a:noFill/>
          <a:ln w="57150">
            <a:solidFill>
              <a:srgbClr val="C0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5FF0EA59-C08E-3B68-13F1-5319AD3AF0A6}"/>
              </a:ext>
            </a:extLst>
          </p:cNvPr>
          <p:cNvSpPr txBox="1"/>
          <p:nvPr/>
        </p:nvSpPr>
        <p:spPr>
          <a:xfrm>
            <a:off x="8477939" y="5697071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IC2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3F845CEA-0E56-86DC-47E6-C052D9F417B7}"/>
              </a:ext>
            </a:extLst>
          </p:cNvPr>
          <p:cNvSpPr txBox="1"/>
          <p:nvPr/>
        </p:nvSpPr>
        <p:spPr>
          <a:xfrm>
            <a:off x="9339090" y="5039072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IC3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DDCE1B-F399-9851-FE5E-D5B023F87727}"/>
              </a:ext>
            </a:extLst>
          </p:cNvPr>
          <p:cNvSpPr txBox="1"/>
          <p:nvPr/>
        </p:nvSpPr>
        <p:spPr>
          <a:xfrm>
            <a:off x="7210283" y="5927903"/>
            <a:ext cx="73290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IC1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55F7566D-ADA4-EBF1-F058-B1EA1F35EED0}"/>
              </a:ext>
            </a:extLst>
          </p:cNvPr>
          <p:cNvSpPr txBox="1"/>
          <p:nvPr/>
        </p:nvSpPr>
        <p:spPr>
          <a:xfrm>
            <a:off x="6560132" y="1556332"/>
            <a:ext cx="415655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This Country would choose Bundle D as it is the max production bundle that satisfies their consumers </a:t>
            </a:r>
          </a:p>
        </p:txBody>
      </p:sp>
    </p:spTree>
    <p:extLst>
      <p:ext uri="{BB962C8B-B14F-4D97-AF65-F5344CB8AC3E}">
        <p14:creationId xmlns:p14="http://schemas.microsoft.com/office/powerpoint/2010/main" val="14725685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A432E8F6-8777-F7FF-0CD5-504A23B65EEE}"/>
              </a:ext>
            </a:extLst>
          </p:cNvPr>
          <p:cNvSpPr txBox="1"/>
          <p:nvPr/>
        </p:nvSpPr>
        <p:spPr>
          <a:xfrm>
            <a:off x="4648396" y="3428147"/>
            <a:ext cx="505748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C00000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PPF for the Home Country</a:t>
            </a:r>
          </a:p>
        </p:txBody>
      </p:sp>
      <p:sp>
        <p:nvSpPr>
          <p:cNvPr id="17" name="Freeform: Shape 16">
            <a:extLst>
              <a:ext uri="{FF2B5EF4-FFF2-40B4-BE49-F238E27FC236}">
                <a16:creationId xmlns:a16="http://schemas.microsoft.com/office/drawing/2014/main" id="{162F59D6-4AB4-6E7E-B63E-146E0906D2B4}"/>
              </a:ext>
            </a:extLst>
          </p:cNvPr>
          <p:cNvSpPr/>
          <p:nvPr/>
        </p:nvSpPr>
        <p:spPr>
          <a:xfrm>
            <a:off x="3658940" y="3421101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rgbClr val="C00000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026677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7D329474-E704-3390-C95A-A0692B4DA1B1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D9B612A9-3488-C14C-CCEA-4BC0E1A1831B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5B461F00-8210-D6D0-E923-8C2B84B404A3}"/>
              </a:ext>
            </a:extLst>
          </p:cNvPr>
          <p:cNvSpPr txBox="1"/>
          <p:nvPr/>
        </p:nvSpPr>
        <p:spPr>
          <a:xfrm>
            <a:off x="6816078" y="6264872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B2C07ED-0E0C-8862-BF53-082D94703EA4}"/>
              </a:ext>
            </a:extLst>
          </p:cNvPr>
          <p:cNvSpPr txBox="1"/>
          <p:nvPr/>
        </p:nvSpPr>
        <p:spPr>
          <a:xfrm>
            <a:off x="8099094" y="1577683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Home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4E26CFF-A8CD-C59C-2EF5-FA4CEBB49DC1}"/>
              </a:ext>
            </a:extLst>
          </p:cNvPr>
          <p:cNvSpPr txBox="1"/>
          <p:nvPr/>
        </p:nvSpPr>
        <p:spPr>
          <a:xfrm>
            <a:off x="8099093" y="2175466"/>
            <a:ext cx="166143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Foreign</a:t>
            </a:r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828CFAA-B96D-1992-F11C-AA7A693214D1}"/>
              </a:ext>
            </a:extLst>
          </p:cNvPr>
          <p:cNvCxnSpPr>
            <a:cxnSpLocks/>
          </p:cNvCxnSpPr>
          <p:nvPr/>
        </p:nvCxnSpPr>
        <p:spPr>
          <a:xfrm flipV="1">
            <a:off x="7578631" y="2427769"/>
            <a:ext cx="441225" cy="9307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F9FD27E-7492-7B73-1A4E-CFA9188749D9}"/>
              </a:ext>
            </a:extLst>
          </p:cNvPr>
          <p:cNvCxnSpPr>
            <a:cxnSpLocks/>
          </p:cNvCxnSpPr>
          <p:nvPr/>
        </p:nvCxnSpPr>
        <p:spPr>
          <a:xfrm flipV="1">
            <a:off x="7558949" y="1839293"/>
            <a:ext cx="441225" cy="9307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440708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1177636"/>
            <a:ext cx="4940929" cy="5161799"/>
          </a:xfrm>
          <a:prstGeom prst="line">
            <a:avLst/>
          </a:prstGeom>
          <a:ln w="5715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517215" y="916025"/>
            <a:ext cx="1069684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120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732954" y="6285653"/>
            <a:ext cx="101209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100</a:t>
            </a:r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367ED28-F44E-049D-3EDE-D3FBBE8F62CA}"/>
              </a:ext>
            </a:extLst>
          </p:cNvPr>
          <p:cNvCxnSpPr>
            <a:cxnSpLocks/>
          </p:cNvCxnSpPr>
          <p:nvPr/>
        </p:nvCxnSpPr>
        <p:spPr>
          <a:xfrm>
            <a:off x="4045527" y="3054927"/>
            <a:ext cx="15791" cy="1427018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C7AEB46-383B-A769-4C38-386AB51E205C}"/>
              </a:ext>
            </a:extLst>
          </p:cNvPr>
          <p:cNvCxnSpPr>
            <a:cxnSpLocks/>
          </p:cNvCxnSpPr>
          <p:nvPr/>
        </p:nvCxnSpPr>
        <p:spPr>
          <a:xfrm>
            <a:off x="4061318" y="4481945"/>
            <a:ext cx="1362737" cy="0"/>
          </a:xfrm>
          <a:prstGeom prst="line">
            <a:avLst/>
          </a:prstGeom>
          <a:ln w="38100"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/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>
                    <a:latin typeface="Aharoni" panose="02010803020104030203" pitchFamily="2" charset="-79"/>
                    <a:cs typeface="Aharoni" panose="02010803020104030203" pitchFamily="2" charset="-79"/>
                  </a:rPr>
                  <a:t>Slope =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</m:ctrlPr>
                      </m:fPr>
                      <m:num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−12</m:t>
                        </m:r>
                      </m:num>
                      <m:den>
                        <m:r>
                          <a:rPr lang="en-US" sz="4000" b="0" i="1" smtClean="0">
                            <a:latin typeface="Cambria Math" panose="02040503050406030204" pitchFamily="18" charset="0"/>
                            <a:cs typeface="Aharoni" panose="02010803020104030203" pitchFamily="2" charset="-79"/>
                          </a:rPr>
                          <m:t>10</m:t>
                        </m:r>
                      </m:den>
                    </m:f>
                  </m:oMath>
                </a14:m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b="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  <a:p>
                <a:endParaRPr lang="en-US" sz="2800" dirty="0">
                  <a:latin typeface="Aharoni" panose="02010803020104030203" pitchFamily="2" charset="-79"/>
                  <a:cs typeface="Aharoni" panose="02010803020104030203" pitchFamily="2" charset="-79"/>
                </a:endParaRPr>
              </a:p>
            </p:txBody>
          </p:sp>
        </mc:Choice>
        <mc:Fallback xmlns="">
          <p:sp>
            <p:nvSpPr>
              <p:cNvPr id="21" name="TextBox 20">
                <a:extLst>
                  <a:ext uri="{FF2B5EF4-FFF2-40B4-BE49-F238E27FC236}">
                    <a16:creationId xmlns:a16="http://schemas.microsoft.com/office/drawing/2014/main" id="{2164A398-795E-955B-2930-3160AEB9D3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8535" y="2681221"/>
                <a:ext cx="2523309" cy="1828449"/>
              </a:xfrm>
              <a:prstGeom prst="rect">
                <a:avLst/>
              </a:prstGeom>
              <a:blipFill>
                <a:blip r:embed="rId2"/>
                <a:stretch>
                  <a:fillRect l="-48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961748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9A66036C-8631-6CE7-9F02-759040F443D2}"/>
              </a:ext>
            </a:extLst>
          </p:cNvPr>
          <p:cNvSpPr/>
          <p:nvPr/>
        </p:nvSpPr>
        <p:spPr>
          <a:xfrm>
            <a:off x="2344257" y="3141404"/>
            <a:ext cx="2230145" cy="1982355"/>
          </a:xfrm>
          <a:custGeom>
            <a:avLst/>
            <a:gdLst>
              <a:gd name="connsiteX0" fmla="*/ 0 w 2244436"/>
              <a:gd name="connsiteY0" fmla="*/ 0 h 2050473"/>
              <a:gd name="connsiteX1" fmla="*/ 0 w 2244436"/>
              <a:gd name="connsiteY1" fmla="*/ 671946 h 2050473"/>
              <a:gd name="connsiteX2" fmla="*/ 2244436 w 2244436"/>
              <a:gd name="connsiteY2" fmla="*/ 2050473 h 2050473"/>
              <a:gd name="connsiteX3" fmla="*/ 0 w 2244436"/>
              <a:gd name="connsiteY3" fmla="*/ 0 h 205047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244436" h="2050473">
                <a:moveTo>
                  <a:pt x="0" y="0"/>
                </a:moveTo>
                <a:lnTo>
                  <a:pt x="0" y="671946"/>
                </a:lnTo>
                <a:lnTo>
                  <a:pt x="2244436" y="2050473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03BDCBB-FEAD-8C23-1336-89D864B2CB7F}"/>
              </a:ext>
            </a:extLst>
          </p:cNvPr>
          <p:cNvCxnSpPr>
            <a:cxnSpLocks/>
          </p:cNvCxnSpPr>
          <p:nvPr/>
        </p:nvCxnSpPr>
        <p:spPr>
          <a:xfrm>
            <a:off x="2298071" y="3820562"/>
            <a:ext cx="4247584" cy="2518873"/>
          </a:xfrm>
          <a:prstGeom prst="line">
            <a:avLst/>
          </a:prstGeom>
          <a:ln w="57150">
            <a:solidFill>
              <a:srgbClr val="C0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6187ADE1-D53A-37B2-2B99-62E6497F153D}"/>
              </a:ext>
            </a:extLst>
          </p:cNvPr>
          <p:cNvSpPr txBox="1"/>
          <p:nvPr/>
        </p:nvSpPr>
        <p:spPr>
          <a:xfrm>
            <a:off x="1517215" y="247647"/>
            <a:ext cx="84046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Tea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25D70E9-8E5D-20D9-4F55-C9215E02FBCB}"/>
              </a:ext>
            </a:extLst>
          </p:cNvPr>
          <p:cNvSpPr txBox="1"/>
          <p:nvPr/>
        </p:nvSpPr>
        <p:spPr>
          <a:xfrm>
            <a:off x="8910113" y="6087132"/>
            <a:ext cx="140328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haroni" panose="02010803020104030203" pitchFamily="2" charset="-79"/>
                <a:cs typeface="Aharoni" panose="02010803020104030203" pitchFamily="2" charset="-79"/>
              </a:rPr>
              <a:t>Coffee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35B9E321-6A4D-36E5-9D4B-F5712B6E5F74}"/>
              </a:ext>
            </a:extLst>
          </p:cNvPr>
          <p:cNvSpPr txBox="1"/>
          <p:nvPr/>
        </p:nvSpPr>
        <p:spPr>
          <a:xfrm>
            <a:off x="1666589" y="3558951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70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CC7CE06-5E12-EC77-D9EC-F80AD483A829}"/>
              </a:ext>
            </a:extLst>
          </p:cNvPr>
          <p:cNvSpPr txBox="1"/>
          <p:nvPr/>
        </p:nvSpPr>
        <p:spPr>
          <a:xfrm>
            <a:off x="6226908" y="6271798"/>
            <a:ext cx="69108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latin typeface="Arial Rounded MT Bold" panose="020F0704030504030204" pitchFamily="34" charset="0"/>
                <a:cs typeface="Aharoni" panose="02010803020104030203" pitchFamily="2" charset="-79"/>
              </a:rPr>
              <a:t>90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9B1BE3D-F6E9-80DF-1460-BC65C0CFCA0B}"/>
              </a:ext>
            </a:extLst>
          </p:cNvPr>
          <p:cNvCxnSpPr>
            <a:cxnSpLocks/>
          </p:cNvCxnSpPr>
          <p:nvPr/>
        </p:nvCxnSpPr>
        <p:spPr>
          <a:xfrm>
            <a:off x="2357676" y="3103418"/>
            <a:ext cx="3607417" cy="3236017"/>
          </a:xfrm>
          <a:prstGeom prst="line">
            <a:avLst/>
          </a:prstGeom>
          <a:ln w="57150">
            <a:solidFill>
              <a:schemeClr val="accent3">
                <a:lumMod val="60000"/>
                <a:lumOff val="40000"/>
              </a:schemeClr>
            </a:solidFill>
            <a:prstDash val="dash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160406A9-9C08-A477-D0DC-57BA15A8E271}"/>
              </a:ext>
            </a:extLst>
          </p:cNvPr>
          <p:cNvSpPr txBox="1"/>
          <p:nvPr/>
        </p:nvSpPr>
        <p:spPr>
          <a:xfrm>
            <a:off x="3809369" y="2678289"/>
            <a:ext cx="5057481" cy="95410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chemeClr val="accent2">
                    <a:lumMod val="60000"/>
                    <a:lumOff val="40000"/>
                  </a:schemeClr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Potential Gains from Trade When Producing at Bundle B</a:t>
            </a:r>
          </a:p>
        </p:txBody>
      </p:sp>
      <p:sp>
        <p:nvSpPr>
          <p:cNvPr id="38" name="Freeform: Shape 37">
            <a:extLst>
              <a:ext uri="{FF2B5EF4-FFF2-40B4-BE49-F238E27FC236}">
                <a16:creationId xmlns:a16="http://schemas.microsoft.com/office/drawing/2014/main" id="{58DEA0FB-F628-7395-B1BC-AF7EC69162E2}"/>
              </a:ext>
            </a:extLst>
          </p:cNvPr>
          <p:cNvSpPr/>
          <p:nvPr/>
        </p:nvSpPr>
        <p:spPr>
          <a:xfrm>
            <a:off x="2941576" y="2966389"/>
            <a:ext cx="867793" cy="1015097"/>
          </a:xfrm>
          <a:custGeom>
            <a:avLst/>
            <a:gdLst>
              <a:gd name="connsiteX0" fmla="*/ 34874 w 867793"/>
              <a:gd name="connsiteY0" fmla="*/ 1015097 h 1015097"/>
              <a:gd name="connsiteX1" fmla="*/ 98248 w 867793"/>
              <a:gd name="connsiteY1" fmla="*/ 100697 h 1015097"/>
              <a:gd name="connsiteX2" fmla="*/ 867793 w 867793"/>
              <a:gd name="connsiteY2" fmla="*/ 64483 h 10150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867793" h="1015097">
                <a:moveTo>
                  <a:pt x="34874" y="1015097"/>
                </a:moveTo>
                <a:cubicBezTo>
                  <a:pt x="-2849" y="637115"/>
                  <a:pt x="-40572" y="259133"/>
                  <a:pt x="98248" y="100697"/>
                </a:cubicBezTo>
                <a:cubicBezTo>
                  <a:pt x="237068" y="-57739"/>
                  <a:pt x="552430" y="3372"/>
                  <a:pt x="867793" y="64483"/>
                </a:cubicBezTo>
              </a:path>
            </a:pathLst>
          </a:custGeom>
          <a:ln w="38100" cap="flat" cmpd="sng" algn="ctr">
            <a:solidFill>
              <a:schemeClr val="accent2">
                <a:lumMod val="40000"/>
                <a:lumOff val="60000"/>
              </a:schemeClr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6F168198-94D4-5166-320F-BE9711AAC1E8}"/>
              </a:ext>
            </a:extLst>
          </p:cNvPr>
          <p:cNvSpPr/>
          <p:nvPr/>
        </p:nvSpPr>
        <p:spPr>
          <a:xfrm>
            <a:off x="4574402" y="5105388"/>
            <a:ext cx="190117" cy="172016"/>
          </a:xfrm>
          <a:prstGeom prst="ellipse">
            <a:avLst/>
          </a:prstGeom>
          <a:solidFill>
            <a:schemeClr val="accent2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99475CC6-1850-BAB4-D2AD-377D6B470B0B}"/>
              </a:ext>
            </a:extLst>
          </p:cNvPr>
          <p:cNvSpPr txBox="1"/>
          <p:nvPr/>
        </p:nvSpPr>
        <p:spPr>
          <a:xfrm>
            <a:off x="4680434" y="4743342"/>
            <a:ext cx="31024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latin typeface="Aharoni" panose="02010803020104030203" pitchFamily="2" charset="-79"/>
                <a:cs typeface="Aharoni" panose="02010803020104030203" pitchFamily="2" charset="-79"/>
              </a:rPr>
              <a:t>B</a:t>
            </a: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F2E800C3-AE30-4059-E0DB-80E6645431A3}"/>
              </a:ext>
            </a:extLst>
          </p:cNvPr>
          <p:cNvGrpSpPr/>
          <p:nvPr/>
        </p:nvGrpSpPr>
        <p:grpSpPr>
          <a:xfrm>
            <a:off x="2298071" y="509257"/>
            <a:ext cx="6601485" cy="5839485"/>
            <a:chOff x="1023042" y="115432"/>
            <a:chExt cx="9942214" cy="6627136"/>
          </a:xfrm>
        </p:grpSpPr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88A9F51F-A4EA-13FB-4AD1-8280DEFAE93A}"/>
                </a:ext>
              </a:extLst>
            </p:cNvPr>
            <p:cNvCxnSpPr/>
            <p:nvPr/>
          </p:nvCxnSpPr>
          <p:spPr>
            <a:xfrm>
              <a:off x="1032095" y="115432"/>
              <a:ext cx="0" cy="6627136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71D505CB-A2F8-1C91-F83A-F52C10DC0A0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23042" y="6732006"/>
              <a:ext cx="9942214" cy="0"/>
            </a:xfrm>
            <a:prstGeom prst="line">
              <a:avLst/>
            </a:prstGeom>
            <a:ln w="57150"/>
          </p:spPr>
          <p:style>
            <a:lnRef idx="3">
              <a:schemeClr val="dk1"/>
            </a:lnRef>
            <a:fillRef idx="0">
              <a:schemeClr val="dk1"/>
            </a:fillRef>
            <a:effectRef idx="2">
              <a:schemeClr val="dk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1754031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7408</TotalTime>
  <Words>674</Words>
  <Application>Microsoft Office PowerPoint</Application>
  <PresentationFormat>Widescreen</PresentationFormat>
  <Paragraphs>383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Aharoni</vt:lpstr>
      <vt:lpstr>Aptos</vt:lpstr>
      <vt:lpstr>Aptos Display</vt:lpstr>
      <vt:lpstr>Arial</vt:lpstr>
      <vt:lpstr>Arial Rounded MT Bold</vt:lpstr>
      <vt:lpstr>Cambria Math</vt:lpstr>
      <vt:lpstr>Franklin Gothic Medium Cond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Jose Rojas</dc:creator>
  <cp:lastModifiedBy>Jose Rojas</cp:lastModifiedBy>
  <cp:revision>37</cp:revision>
  <dcterms:created xsi:type="dcterms:W3CDTF">2024-09-11T19:47:58Z</dcterms:created>
  <dcterms:modified xsi:type="dcterms:W3CDTF">2024-11-04T16:07:43Z</dcterms:modified>
</cp:coreProperties>
</file>