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98" r:id="rId5"/>
    <p:sldId id="300" r:id="rId6"/>
    <p:sldId id="303" r:id="rId7"/>
    <p:sldId id="304" r:id="rId8"/>
    <p:sldId id="301"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545324-5D3C-4B16-9F1B-8C81076C0F59}" v="6" dt="2021-03-22T01:20:02.1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89532" autoAdjust="0"/>
  </p:normalViewPr>
  <p:slideViewPr>
    <p:cSldViewPr snapToGrid="0">
      <p:cViewPr varScale="1">
        <p:scale>
          <a:sx n="117" d="100"/>
          <a:sy n="117" d="100"/>
        </p:scale>
        <p:origin x="33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EEFC9E-BFA8-4BF0-A020-C411998F6555}" type="datetimeFigureOut">
              <a:rPr lang="en-US" smtClean="0"/>
              <a:t>7/6/2021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05CE8-EF5B-4AEC-9E04-DF5F324AB0C6}" type="slidenum">
              <a:rPr lang="en-US" smtClean="0"/>
              <a:t>‹#›</a:t>
            </a:fld>
            <a:endParaRPr lang="en-US"/>
          </a:p>
        </p:txBody>
      </p:sp>
    </p:spTree>
    <p:extLst>
      <p:ext uri="{BB962C8B-B14F-4D97-AF65-F5344CB8AC3E}">
        <p14:creationId xmlns:p14="http://schemas.microsoft.com/office/powerpoint/2010/main" val="303691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Blue indicates positive correlations. For example, NS_TOT_DIST and SP_TOT_DIST are strongly positively correlated, suggesting that a vole who travels a lot in the NS test also travels a lot in the SP test.</a:t>
            </a:r>
          </a:p>
          <a:p>
            <a:r>
              <a:rPr lang="en-US" dirty="0"/>
              <a:t>Red indicates negative correlations. For example, the PP_INDEX and PP_STRANGER_TOT_DUR are strongly negatively correlated, suggesting that a vole who scores high in the PP_INDEX (prefers spending time with their pair-bonded mate over a stranger) spends less time interacting with the stranger in the PP test.</a:t>
            </a:r>
          </a:p>
          <a:p>
            <a:r>
              <a:rPr lang="en-US" dirty="0"/>
              <a:t>Note: Correlation doesn’t imply causation. From these correlation plots, we can’t say that a high NS_TOT_DIST causes a high SP_TOT_DIST, only that the two tend to increase or decrease in the same direction.</a:t>
            </a:r>
          </a:p>
          <a:p>
            <a:endParaRPr lang="en-US" dirty="0"/>
          </a:p>
        </p:txBody>
      </p:sp>
      <p:sp>
        <p:nvSpPr>
          <p:cNvPr id="4" name="Slide Number Placeholder 3"/>
          <p:cNvSpPr>
            <a:spLocks noGrp="1"/>
          </p:cNvSpPr>
          <p:nvPr>
            <p:ph type="sldNum" sz="quarter" idx="5"/>
          </p:nvPr>
        </p:nvSpPr>
        <p:spPr/>
        <p:txBody>
          <a:bodyPr/>
          <a:lstStyle/>
          <a:p>
            <a:fld id="{D1E05CE8-EF5B-4AEC-9E04-DF5F324AB0C6}" type="slidenum">
              <a:rPr lang="en-US" smtClean="0"/>
              <a:t>4</a:t>
            </a:fld>
            <a:endParaRPr lang="en-US"/>
          </a:p>
        </p:txBody>
      </p:sp>
    </p:spTree>
    <p:extLst>
      <p:ext uri="{BB962C8B-B14F-4D97-AF65-F5344CB8AC3E}">
        <p14:creationId xmlns:p14="http://schemas.microsoft.com/office/powerpoint/2010/main" val="4189675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we used a MANOVA to analyze if treatment and sex had effects on all the distance and time variables, we can also use MANOVA to analyze if treatment and sex have effects on the new ANX and SOC factor ‘variables’ we’ve generated.</a:t>
            </a:r>
          </a:p>
          <a:p>
            <a:r>
              <a:rPr lang="en-US" dirty="0"/>
              <a:t>We see the same results as earlier. It appears treatment matters, sex does not.</a:t>
            </a:r>
          </a:p>
        </p:txBody>
      </p:sp>
      <p:sp>
        <p:nvSpPr>
          <p:cNvPr id="4" name="Slide Number Placeholder 3"/>
          <p:cNvSpPr>
            <a:spLocks noGrp="1"/>
          </p:cNvSpPr>
          <p:nvPr>
            <p:ph type="sldNum" sz="quarter" idx="5"/>
          </p:nvPr>
        </p:nvSpPr>
        <p:spPr/>
        <p:txBody>
          <a:bodyPr/>
          <a:lstStyle/>
          <a:p>
            <a:fld id="{D1E05CE8-EF5B-4AEC-9E04-DF5F324AB0C6}" type="slidenum">
              <a:rPr lang="en-US" smtClean="0"/>
              <a:t>14</a:t>
            </a:fld>
            <a:endParaRPr lang="en-US"/>
          </a:p>
        </p:txBody>
      </p:sp>
    </p:spTree>
    <p:extLst>
      <p:ext uri="{BB962C8B-B14F-4D97-AF65-F5344CB8AC3E}">
        <p14:creationId xmlns:p14="http://schemas.microsoft.com/office/powerpoint/2010/main" val="2782342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a:r>
            <a:r>
              <a:rPr lang="en-US" dirty="0" err="1"/>
              <a:t>bidose</a:t>
            </a:r>
            <a:r>
              <a:rPr lang="en-US" dirty="0"/>
              <a:t>” is what we’re calling our binary version of the TRT vs. LOW/MID/HIGH variable.</a:t>
            </a:r>
          </a:p>
        </p:txBody>
      </p:sp>
      <p:sp>
        <p:nvSpPr>
          <p:cNvPr id="4" name="Slide Number Placeholder 3"/>
          <p:cNvSpPr>
            <a:spLocks noGrp="1"/>
          </p:cNvSpPr>
          <p:nvPr>
            <p:ph type="sldNum" sz="quarter" idx="5"/>
          </p:nvPr>
        </p:nvSpPr>
        <p:spPr/>
        <p:txBody>
          <a:bodyPr/>
          <a:lstStyle/>
          <a:p>
            <a:fld id="{D1E05CE8-EF5B-4AEC-9E04-DF5F324AB0C6}" type="slidenum">
              <a:rPr lang="en-US" smtClean="0"/>
              <a:t>15</a:t>
            </a:fld>
            <a:endParaRPr lang="en-US"/>
          </a:p>
        </p:txBody>
      </p:sp>
    </p:spTree>
    <p:extLst>
      <p:ext uri="{BB962C8B-B14F-4D97-AF65-F5344CB8AC3E}">
        <p14:creationId xmlns:p14="http://schemas.microsoft.com/office/powerpoint/2010/main" val="424291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tests are also ANOVA tests, but they are a bit different from the ones on the previous slides.</a:t>
            </a:r>
          </a:p>
          <a:p>
            <a:r>
              <a:rPr lang="en-US" dirty="0"/>
              <a:t>In this ANOVA tests where we compare 2 models, there is usually one simpler model (Model 1 with a binary CTRL vs. LOW/MID/HIGH variable) and one more complex model (Model 2) with the 4-category (CTRL, LOW, MID, HIGH) variable.</a:t>
            </a:r>
          </a:p>
          <a:p>
            <a:r>
              <a:rPr lang="en-US" dirty="0"/>
              <a:t>Our null hypothesis states that the simpler Model 1 does a sufficient job explaining the data.</a:t>
            </a:r>
          </a:p>
          <a:p>
            <a:r>
              <a:rPr lang="en-US" dirty="0"/>
              <a:t>Our alternative hypothesis states that Model 1 is not sufficient in explaining the data, compared to the more complex Model 2.</a:t>
            </a:r>
          </a:p>
          <a:p>
            <a:r>
              <a:rPr lang="en-US" dirty="0"/>
              <a:t>In both of the table outputs displayed here, the P-values are quite large. Suggesting that we *fail* to reject the null hypothesis. The simpler Model 1 with its binary CTRL vs. LOW/MID/HIGH variable is good enough!</a:t>
            </a:r>
          </a:p>
        </p:txBody>
      </p:sp>
      <p:sp>
        <p:nvSpPr>
          <p:cNvPr id="4" name="Slide Number Placeholder 3"/>
          <p:cNvSpPr>
            <a:spLocks noGrp="1"/>
          </p:cNvSpPr>
          <p:nvPr>
            <p:ph type="sldNum" sz="quarter" idx="5"/>
          </p:nvPr>
        </p:nvSpPr>
        <p:spPr/>
        <p:txBody>
          <a:bodyPr/>
          <a:lstStyle/>
          <a:p>
            <a:fld id="{D1E05CE8-EF5B-4AEC-9E04-DF5F324AB0C6}" type="slidenum">
              <a:rPr lang="en-US" smtClean="0"/>
              <a:t>16</a:t>
            </a:fld>
            <a:endParaRPr lang="en-US"/>
          </a:p>
        </p:txBody>
      </p:sp>
    </p:spTree>
    <p:extLst>
      <p:ext uri="{BB962C8B-B14F-4D97-AF65-F5344CB8AC3E}">
        <p14:creationId xmlns:p14="http://schemas.microsoft.com/office/powerpoint/2010/main" val="3731619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Suggested directions of future research?</a:t>
            </a:r>
          </a:p>
          <a:p>
            <a:r>
              <a:rPr lang="en-US" dirty="0"/>
              <a:t>Clearly, there is a difference between general sociability in voles and opposite-sex, pair-bonding related sociability. The SOC factor we built is negatively correlated with ANX and negatively correlated with </a:t>
            </a:r>
            <a:r>
              <a:rPr lang="en-US" dirty="0" err="1"/>
              <a:t>SP_INDEX_inv</a:t>
            </a:r>
            <a:r>
              <a:rPr lang="en-US" dirty="0"/>
              <a:t>, but not strongly correlated in either positive or negative directions with PP_INDEX. We should probably consider PP_INDEX for a third factor, which we may call “Pair Bonding”</a:t>
            </a:r>
          </a:p>
        </p:txBody>
      </p:sp>
      <p:sp>
        <p:nvSpPr>
          <p:cNvPr id="4" name="Slide Number Placeholder 3"/>
          <p:cNvSpPr>
            <a:spLocks noGrp="1"/>
          </p:cNvSpPr>
          <p:nvPr>
            <p:ph type="sldNum" sz="quarter" idx="5"/>
          </p:nvPr>
        </p:nvSpPr>
        <p:spPr/>
        <p:txBody>
          <a:bodyPr/>
          <a:lstStyle/>
          <a:p>
            <a:fld id="{D1E05CE8-EF5B-4AEC-9E04-DF5F324AB0C6}" type="slidenum">
              <a:rPr lang="en-US" smtClean="0"/>
              <a:t>17</a:t>
            </a:fld>
            <a:endParaRPr lang="en-US"/>
          </a:p>
        </p:txBody>
      </p:sp>
    </p:spTree>
    <p:extLst>
      <p:ext uri="{BB962C8B-B14F-4D97-AF65-F5344CB8AC3E}">
        <p14:creationId xmlns:p14="http://schemas.microsoft.com/office/powerpoint/2010/main" val="1782090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build a confirmatory factor model with an ANX factor and PB (Pair Bonding) factor and it fits okay. This model would probably benefit a lot from having more CTRL male voles, those who show the strongest pair-bonding behavior.</a:t>
            </a:r>
          </a:p>
        </p:txBody>
      </p:sp>
      <p:sp>
        <p:nvSpPr>
          <p:cNvPr id="4" name="Slide Number Placeholder 3"/>
          <p:cNvSpPr>
            <a:spLocks noGrp="1"/>
          </p:cNvSpPr>
          <p:nvPr>
            <p:ph type="sldNum" sz="quarter" idx="5"/>
          </p:nvPr>
        </p:nvSpPr>
        <p:spPr/>
        <p:txBody>
          <a:bodyPr/>
          <a:lstStyle/>
          <a:p>
            <a:fld id="{D1E05CE8-EF5B-4AEC-9E04-DF5F324AB0C6}" type="slidenum">
              <a:rPr lang="en-US" smtClean="0"/>
              <a:t>18</a:t>
            </a:fld>
            <a:endParaRPr lang="en-US"/>
          </a:p>
        </p:txBody>
      </p:sp>
    </p:spTree>
    <p:extLst>
      <p:ext uri="{BB962C8B-B14F-4D97-AF65-F5344CB8AC3E}">
        <p14:creationId xmlns:p14="http://schemas.microsoft.com/office/powerpoint/2010/main" val="3853327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each of the 8 paired box plots, the females are the left box and the males are the right box.</a:t>
            </a:r>
          </a:p>
          <a:p>
            <a:r>
              <a:rPr lang="en-US" dirty="0"/>
              <a:t>Note: In all of the 5 distance variables (NO_TOT_DIST, OF_TOT_DIST, NS_TOT_DIST, SP_TOT_DIST, PP_TOT_DIST), both females and males show a decrease in the distances travelled in the treatment (TRT) group.</a:t>
            </a:r>
          </a:p>
          <a:p>
            <a:r>
              <a:rPr lang="en-US" dirty="0"/>
              <a:t>Note: In the same-sex interaction time variables (NS_DUR_STRANGER, SP_DUR_STRANGER), there still appears to be a trend of decreased interaction with the stranger, although it is less clear.</a:t>
            </a:r>
          </a:p>
          <a:p>
            <a:r>
              <a:rPr lang="en-US" dirty="0"/>
              <a:t>Note: In the opposite-sex interaction time variable (PP_STRANGER_TOT_DUR), there is no clear trend. An argument could be made that treated males prefer the stranger more than control males, but it’s difficult to compare when the control sample sizes are quite small.</a:t>
            </a:r>
          </a:p>
          <a:p>
            <a:endParaRPr lang="en-US" dirty="0"/>
          </a:p>
        </p:txBody>
      </p:sp>
      <p:sp>
        <p:nvSpPr>
          <p:cNvPr id="4" name="Slide Number Placeholder 3"/>
          <p:cNvSpPr>
            <a:spLocks noGrp="1"/>
          </p:cNvSpPr>
          <p:nvPr>
            <p:ph type="sldNum" sz="quarter" idx="5"/>
          </p:nvPr>
        </p:nvSpPr>
        <p:spPr/>
        <p:txBody>
          <a:bodyPr/>
          <a:lstStyle/>
          <a:p>
            <a:fld id="{D1E05CE8-EF5B-4AEC-9E04-DF5F324AB0C6}" type="slidenum">
              <a:rPr lang="en-US" smtClean="0"/>
              <a:t>6</a:t>
            </a:fld>
            <a:endParaRPr lang="en-US"/>
          </a:p>
        </p:txBody>
      </p:sp>
    </p:spTree>
    <p:extLst>
      <p:ext uri="{BB962C8B-B14F-4D97-AF65-F5344CB8AC3E}">
        <p14:creationId xmlns:p14="http://schemas.microsoft.com/office/powerpoint/2010/main" val="3899536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MANOVA = Multivariate analysis of variance</a:t>
            </a:r>
          </a:p>
          <a:p>
            <a:r>
              <a:rPr lang="en-US" dirty="0"/>
              <a:t>MANOVA is related to ANOVA, which stands for “Analysis of Variance”.</a:t>
            </a:r>
          </a:p>
          <a:p>
            <a:r>
              <a:rPr lang="en-US" dirty="0"/>
              <a:t>In the simpler ANOVA test, you are interested in the difference in means between two or more groups.</a:t>
            </a:r>
          </a:p>
          <a:p>
            <a:r>
              <a:rPr lang="en-US" dirty="0"/>
              <a:t>EX: You test if TRT had a significant effect on a single endpoint (like NS_TOT_DIST).</a:t>
            </a:r>
          </a:p>
          <a:p>
            <a:endParaRPr lang="en-US" dirty="0"/>
          </a:p>
          <a:p>
            <a:r>
              <a:rPr lang="en-US" dirty="0"/>
              <a:t>In the MANOVA test, you are interested in the differences in means of multiple variables between two or more groups.</a:t>
            </a:r>
          </a:p>
          <a:p>
            <a:r>
              <a:rPr lang="en-US" dirty="0"/>
              <a:t>EX: You test if TRT has a significant effect on multiple endpoints (like all the distance variables).</a:t>
            </a:r>
          </a:p>
          <a:p>
            <a:endParaRPr lang="en-US" dirty="0"/>
          </a:p>
          <a:p>
            <a:r>
              <a:rPr lang="en-US" dirty="0"/>
              <a:t>How to Read Output (shown here)</a:t>
            </a:r>
          </a:p>
          <a:p>
            <a:r>
              <a:rPr lang="en-US" dirty="0"/>
              <a:t>In reading these printed outputs (produced in R), the most important thing is to look at the </a:t>
            </a:r>
            <a:r>
              <a:rPr lang="en-US" dirty="0" err="1"/>
              <a:t>Pr</a:t>
            </a:r>
            <a:r>
              <a:rPr lang="en-US" dirty="0"/>
              <a:t>(&gt;F) or P-value column. A common rule-of-thumb is to look P-values &lt; 0.05 to determine significance. R helpfully marks those variables with P-values &lt; 0.05 with a “*”, and those &lt; 0.10 with a “.”</a:t>
            </a:r>
          </a:p>
          <a:p>
            <a:r>
              <a:rPr lang="en-US" dirty="0"/>
              <a:t>Although this P-value rule-of-thumb is useful for quickly glancing at the data, we examine more complex models to confirm that TRT has a significant effect on the responses we measured (like distance and interaction time).</a:t>
            </a:r>
          </a:p>
          <a:p>
            <a:endParaRPr lang="en-US" dirty="0"/>
          </a:p>
          <a:p>
            <a:r>
              <a:rPr lang="en-US" dirty="0"/>
              <a:t>Note: The “TRT:SEX” row is R notation for checking the significance of an interaction term.</a:t>
            </a:r>
          </a:p>
          <a:p>
            <a:r>
              <a:rPr lang="en-US" dirty="0"/>
              <a:t>I like to think of interaction terms as “it depends” effects.</a:t>
            </a:r>
          </a:p>
          <a:p>
            <a:r>
              <a:rPr lang="en-US" dirty="0"/>
              <a:t>EX: Let’s consider how the variables of food and condiment choice determine the satisfaction you get from your meal. For simplicity’s sake, let’s say you have ice cream and a hamburger as your food choices, and chocolate sauce and ketchup as your condiment choices.</a:t>
            </a:r>
          </a:p>
          <a:p>
            <a:r>
              <a:rPr lang="en-US" dirty="0"/>
              <a:t>You might ask “Does adding just ice cream to your plate increase satisfaction? Does adding just ketchup increase satisfaction?” to examine individual variables, much like you might ask “Does TRT affect the response? Does SEX affect the responses?”</a:t>
            </a:r>
          </a:p>
          <a:p>
            <a:r>
              <a:rPr lang="en-US" dirty="0"/>
              <a:t>You might also ask “Does adding ice cream AND ketchup increase satisfaction?” to examine the interaction effect between the food variable and the condiment variable. Maybe ice cream or ketchup on their own increase satisfaction, but their combination certainly doesn’t! The same is true of examining TRT:SEX. Does the combination of the two produce something different than the simple sum of its parts? In this case, the TRT:SEX interaction terms are insignificant with high P-values (suggesting they don’t add anything to the MANOVA).</a:t>
            </a:r>
          </a:p>
        </p:txBody>
      </p:sp>
      <p:sp>
        <p:nvSpPr>
          <p:cNvPr id="4" name="Slide Number Placeholder 3"/>
          <p:cNvSpPr>
            <a:spLocks noGrp="1"/>
          </p:cNvSpPr>
          <p:nvPr>
            <p:ph type="sldNum" sz="quarter" idx="5"/>
          </p:nvPr>
        </p:nvSpPr>
        <p:spPr/>
        <p:txBody>
          <a:bodyPr/>
          <a:lstStyle/>
          <a:p>
            <a:fld id="{D1E05CE8-EF5B-4AEC-9E04-DF5F324AB0C6}" type="slidenum">
              <a:rPr lang="en-US" smtClean="0"/>
              <a:t>7</a:t>
            </a:fld>
            <a:endParaRPr lang="en-US"/>
          </a:p>
        </p:txBody>
      </p:sp>
    </p:spTree>
    <p:extLst>
      <p:ext uri="{BB962C8B-B14F-4D97-AF65-F5344CB8AC3E}">
        <p14:creationId xmlns:p14="http://schemas.microsoft.com/office/powerpoint/2010/main" val="2142329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lefthand</a:t>
            </a:r>
            <a:r>
              <a:rPr lang="en-US" dirty="0"/>
              <a:t> column contains ANOVA test results for a binary treatment variable (CTRL vs. TREATED) and a sex variable and their interaction term.</a:t>
            </a:r>
          </a:p>
          <a:p>
            <a:r>
              <a:rPr lang="en-US" dirty="0"/>
              <a:t>We see the binary treatment variable (CTRL vs. TREATED) is significant in all the distances NO_TOT_DIST, OF_TOT_DIST, NS_TOT_DIST, SP_TOT_DIST, PP_TOT_DIST.</a:t>
            </a:r>
          </a:p>
          <a:p>
            <a:r>
              <a:rPr lang="en-US" dirty="0"/>
              <a:t>The sex variable is not significant.</a:t>
            </a:r>
          </a:p>
          <a:p>
            <a:r>
              <a:rPr lang="en-US" dirty="0"/>
              <a:t>We also see the binary treatment variable (CTRL vs. TREATED) is less clearly significant in the various time variables (NS_DUR_STRANGER, SP_DUR_STRANGER, PP_STRANGER_TOT_DUR, SP_DUR_CAGEMATE) and the indices generated off those time variables (PP_INDEX, SP_INDEX). There are still some ‘significant’ variables if you consider P-value &lt; 0.10, but the P-value rule is just a general rule-of-thumb and we should take these ‘significant’ findings with a grain of salt, especially because there is no consistent pattern.</a:t>
            </a:r>
          </a:p>
          <a:p>
            <a:r>
              <a:rPr lang="en-US" dirty="0"/>
              <a:t>Note: </a:t>
            </a:r>
            <a:r>
              <a:rPr lang="en-US" dirty="0" err="1"/>
              <a:t>SP_INDEX_inv</a:t>
            </a:r>
            <a:r>
              <a:rPr lang="en-US" dirty="0"/>
              <a:t> is an inverted version of the SP_INDEX where -1 indicates a stranger preference and 1 indicates a </a:t>
            </a:r>
            <a:r>
              <a:rPr lang="en-US" dirty="0" err="1"/>
              <a:t>cagemate</a:t>
            </a:r>
            <a:r>
              <a:rPr lang="en-US" dirty="0"/>
              <a:t> preference.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righthand column contains ANOVA test results for a 4-category treatment variable (CTRL, LOW, MID, HIGH) and a sex variable and their interaction term.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Again, we see the treatment variable is significant in most of the distances, although the relationship is less clear-cut. This can be due to the fact that the binary treatment variable works with a larger sample size (all the LOW/MID/HIGH voles grouped together) vs. the 4-category treatment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sex variable is not significant.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again, we also see the treatment variable is less clearly significant in the various time and social index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D1E05CE8-EF5B-4AEC-9E04-DF5F324AB0C6}" type="slidenum">
              <a:rPr lang="en-US" smtClean="0"/>
              <a:t>8</a:t>
            </a:fld>
            <a:endParaRPr lang="en-US"/>
          </a:p>
        </p:txBody>
      </p:sp>
    </p:spTree>
    <p:extLst>
      <p:ext uri="{BB962C8B-B14F-4D97-AF65-F5344CB8AC3E}">
        <p14:creationId xmlns:p14="http://schemas.microsoft.com/office/powerpoint/2010/main" val="3351671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popular way of reducing many variables or ‘features’ in a model is factor analysis.</a:t>
            </a:r>
          </a:p>
          <a:p>
            <a:r>
              <a:rPr lang="en-US" dirty="0"/>
              <a:t>The idea is that there are unseen factors or ‘latent variables’ that affect many measured variables.</a:t>
            </a:r>
            <a:br>
              <a:rPr lang="en-US" dirty="0"/>
            </a:br>
            <a:r>
              <a:rPr lang="en-US" dirty="0"/>
              <a:t>EX: A mental-health assessment asks many questions to assess depression, but depression is the single unseen variable the surveyors are interested in).</a:t>
            </a:r>
          </a:p>
          <a:p>
            <a:endParaRPr lang="en-US" dirty="0"/>
          </a:p>
          <a:p>
            <a:r>
              <a:rPr lang="en-US" dirty="0"/>
              <a:t>We won’t describe the mathematical details too much, but it’s important to recognize 2 main types of factor analysis.</a:t>
            </a:r>
            <a:br>
              <a:rPr lang="en-US" dirty="0"/>
            </a:br>
            <a:r>
              <a:rPr lang="en-US" dirty="0"/>
              <a:t>Exploratory factor analysis allows the data to drive the selection of the best model.</a:t>
            </a:r>
            <a:br>
              <a:rPr lang="en-US" dirty="0"/>
            </a:br>
            <a:r>
              <a:rPr lang="en-US" dirty="0"/>
              <a:t>In confirmatory factor analysis, we instead propose a model for the factors (how many factors? What variables go into each factor?) and check how well it explains the data. You can think of confirmatory factor analysis as generating a hypothesis about the factors and then testing it.</a:t>
            </a:r>
          </a:p>
        </p:txBody>
      </p:sp>
      <p:sp>
        <p:nvSpPr>
          <p:cNvPr id="4" name="Slide Number Placeholder 3"/>
          <p:cNvSpPr>
            <a:spLocks noGrp="1"/>
          </p:cNvSpPr>
          <p:nvPr>
            <p:ph type="sldNum" sz="quarter" idx="5"/>
          </p:nvPr>
        </p:nvSpPr>
        <p:spPr/>
        <p:txBody>
          <a:bodyPr/>
          <a:lstStyle/>
          <a:p>
            <a:fld id="{D1E05CE8-EF5B-4AEC-9E04-DF5F324AB0C6}" type="slidenum">
              <a:rPr lang="en-US" smtClean="0"/>
              <a:t>9</a:t>
            </a:fld>
            <a:endParaRPr lang="en-US"/>
          </a:p>
        </p:txBody>
      </p:sp>
    </p:spTree>
    <p:extLst>
      <p:ext uri="{BB962C8B-B14F-4D97-AF65-F5344CB8AC3E}">
        <p14:creationId xmlns:p14="http://schemas.microsoft.com/office/powerpoint/2010/main" val="1670985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Exploratory factor analysis suggests relationships amongst the variables to help guide further analysis. It casts a wide net to show how each variable is influenced by the proposed factors. Notice how variables can be connected to both factors (cross lines)</a:t>
            </a:r>
          </a:p>
          <a:p>
            <a:r>
              <a:rPr lang="en-US" dirty="0"/>
              <a:t>Confirmatory Factor Analysis (shown later) defines the exact relationships amongst variables. This is the end goal!</a:t>
            </a:r>
          </a:p>
          <a:p>
            <a:r>
              <a:rPr lang="en-US" dirty="0"/>
              <a:t>We introduce the exploratory factor model to provide some background on how many factors make sense and what variables should go into which factors.</a:t>
            </a:r>
          </a:p>
          <a:p>
            <a:endParaRPr lang="en-US" dirty="0"/>
          </a:p>
          <a:p>
            <a:r>
              <a:rPr lang="en-US" dirty="0"/>
              <a:t>How to Read the “Factor Loadings”</a:t>
            </a:r>
          </a:p>
          <a:p>
            <a:r>
              <a:rPr lang="en-US" dirty="0"/>
              <a:t>In general, you can read the factor loadings like you read a correlation coefficient. A higher value indicates a stronger relationship (so NO_TOT_DIST is much more important to the factor we call “ML1” or “Anxiety” than to “ML2” or “Sociability”). A positive value indicates a positive relationship.</a:t>
            </a:r>
          </a:p>
        </p:txBody>
      </p:sp>
      <p:sp>
        <p:nvSpPr>
          <p:cNvPr id="4" name="Slide Number Placeholder 3"/>
          <p:cNvSpPr>
            <a:spLocks noGrp="1"/>
          </p:cNvSpPr>
          <p:nvPr>
            <p:ph type="sldNum" sz="quarter" idx="5"/>
          </p:nvPr>
        </p:nvSpPr>
        <p:spPr/>
        <p:txBody>
          <a:bodyPr/>
          <a:lstStyle/>
          <a:p>
            <a:fld id="{D1E05CE8-EF5B-4AEC-9E04-DF5F324AB0C6}" type="slidenum">
              <a:rPr lang="en-US" smtClean="0"/>
              <a:t>10</a:t>
            </a:fld>
            <a:endParaRPr lang="en-US"/>
          </a:p>
        </p:txBody>
      </p:sp>
    </p:spTree>
    <p:extLst>
      <p:ext uri="{BB962C8B-B14F-4D97-AF65-F5344CB8AC3E}">
        <p14:creationId xmlns:p14="http://schemas.microsoft.com/office/powerpoint/2010/main" val="2342085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E05CE8-EF5B-4AEC-9E04-DF5F324AB0C6}" type="slidenum">
              <a:rPr lang="en-US" smtClean="0"/>
              <a:t>11</a:t>
            </a:fld>
            <a:endParaRPr lang="en-US"/>
          </a:p>
        </p:txBody>
      </p:sp>
    </p:spTree>
    <p:extLst>
      <p:ext uri="{BB962C8B-B14F-4D97-AF65-F5344CB8AC3E}">
        <p14:creationId xmlns:p14="http://schemas.microsoft.com/office/powerpoint/2010/main" val="3009518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model did not fit the data quite as well as the exploratory factor analysis, although it was still good! We see the Tucker Lewis index is not as large and the P-value is not as large as in the exploratory factor analysis model.</a:t>
            </a:r>
          </a:p>
          <a:p>
            <a:r>
              <a:rPr lang="en-US" dirty="0"/>
              <a:t>We would still recommend using this 2</a:t>
            </a:r>
            <a:r>
              <a:rPr lang="en-US" baseline="30000" dirty="0"/>
              <a:t>nd</a:t>
            </a:r>
            <a:r>
              <a:rPr lang="en-US" dirty="0"/>
              <a:t> model for inference because it has more strictly specified factors (we don’t allow variables to be included in both the anxiety and sociability factors) and we can consider this model like a hypothesis test.</a:t>
            </a:r>
          </a:p>
          <a:p>
            <a:r>
              <a:rPr lang="en-US" dirty="0"/>
              <a:t>Looking at the factor loadings, we see PP_STRANGER_TOT_DUR has the smallest value of the three variables that the “SOC” factor is hypothesized to affect. This is the weakest link and provides further evidence that the opposite-sex interactions might need to be separated from other sociability measures. You can look at how the voles score in these 2 newly created variables of ANX and SOC (see next slide).</a:t>
            </a:r>
          </a:p>
          <a:p>
            <a:endParaRPr lang="en-US" dirty="0"/>
          </a:p>
          <a:p>
            <a:r>
              <a:rPr lang="en-US" dirty="0"/>
              <a:t>What Is A Factor Score?</a:t>
            </a:r>
            <a:br>
              <a:rPr lang="en-US" dirty="0"/>
            </a:br>
            <a:r>
              <a:rPr lang="en-US" dirty="0"/>
              <a:t>Imagine if you could measure the anxiety and sociability of a vole directly. Well, with this factor model, now you can! We feed the model the measured distance and time variables, and it computes factor scores, which are equivalent to it’s best guess at a vole’s direct measures of anxiety and sociability. </a:t>
            </a:r>
          </a:p>
        </p:txBody>
      </p:sp>
      <p:sp>
        <p:nvSpPr>
          <p:cNvPr id="4" name="Slide Number Placeholder 3"/>
          <p:cNvSpPr>
            <a:spLocks noGrp="1"/>
          </p:cNvSpPr>
          <p:nvPr>
            <p:ph type="sldNum" sz="quarter" idx="5"/>
          </p:nvPr>
        </p:nvSpPr>
        <p:spPr/>
        <p:txBody>
          <a:bodyPr/>
          <a:lstStyle/>
          <a:p>
            <a:fld id="{D1E05CE8-EF5B-4AEC-9E04-DF5F324AB0C6}" type="slidenum">
              <a:rPr lang="en-US" smtClean="0"/>
              <a:t>12</a:t>
            </a:fld>
            <a:endParaRPr lang="en-US"/>
          </a:p>
        </p:txBody>
      </p:sp>
    </p:spTree>
    <p:extLst>
      <p:ext uri="{BB962C8B-B14F-4D97-AF65-F5344CB8AC3E}">
        <p14:creationId xmlns:p14="http://schemas.microsoft.com/office/powerpoint/2010/main" val="1210994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exposure results in increased ANX across both sexes, and decreased SOC across both sexes.</a:t>
            </a:r>
          </a:p>
          <a:p>
            <a:r>
              <a:rPr lang="en-US" dirty="0"/>
              <a:t>While the right-most boxplots suggest a dose-dependent response, we would caution against making this assertion. The middle 50% of those boxplots overlap a lot between the different treatment groups, and there are also fewer data points to generate each box plot (so we’re less sure if these box plots are accurate).</a:t>
            </a:r>
          </a:p>
          <a:p>
            <a:r>
              <a:rPr lang="en-US" dirty="0"/>
              <a:t>Ideally, we could also increase the number of CTRL females and males so that there is even representation between the CTRL vs. the TRT-ed individuals.</a:t>
            </a:r>
          </a:p>
        </p:txBody>
      </p:sp>
      <p:sp>
        <p:nvSpPr>
          <p:cNvPr id="4" name="Slide Number Placeholder 3"/>
          <p:cNvSpPr>
            <a:spLocks noGrp="1"/>
          </p:cNvSpPr>
          <p:nvPr>
            <p:ph type="sldNum" sz="quarter" idx="5"/>
          </p:nvPr>
        </p:nvSpPr>
        <p:spPr/>
        <p:txBody>
          <a:bodyPr/>
          <a:lstStyle/>
          <a:p>
            <a:fld id="{D1E05CE8-EF5B-4AEC-9E04-DF5F324AB0C6}" type="slidenum">
              <a:rPr lang="en-US" smtClean="0"/>
              <a:t>13</a:t>
            </a:fld>
            <a:endParaRPr lang="en-US"/>
          </a:p>
        </p:txBody>
      </p:sp>
    </p:spTree>
    <p:extLst>
      <p:ext uri="{BB962C8B-B14F-4D97-AF65-F5344CB8AC3E}">
        <p14:creationId xmlns:p14="http://schemas.microsoft.com/office/powerpoint/2010/main" val="3929095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5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Methods and Summary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56C12-823A-43EA-8F28-C08E0D01E1A1}"/>
              </a:ext>
            </a:extLst>
          </p:cNvPr>
          <p:cNvSpPr>
            <a:spLocks noGrp="1"/>
          </p:cNvSpPr>
          <p:nvPr>
            <p:ph type="title"/>
          </p:nvPr>
        </p:nvSpPr>
        <p:spPr/>
        <p:txBody>
          <a:bodyPr/>
          <a:lstStyle/>
          <a:p>
            <a:r>
              <a:rPr lang="en-US" dirty="0"/>
              <a:t>Exploratory Factor Model</a:t>
            </a:r>
          </a:p>
        </p:txBody>
      </p:sp>
      <p:sp>
        <p:nvSpPr>
          <p:cNvPr id="4" name="Text Placeholder 3">
            <a:extLst>
              <a:ext uri="{FF2B5EF4-FFF2-40B4-BE49-F238E27FC236}">
                <a16:creationId xmlns:a16="http://schemas.microsoft.com/office/drawing/2014/main" id="{750C34D1-0645-4C82-8A3F-715B30C588D7}"/>
              </a:ext>
            </a:extLst>
          </p:cNvPr>
          <p:cNvSpPr>
            <a:spLocks noGrp="1"/>
          </p:cNvSpPr>
          <p:nvPr>
            <p:ph type="body" sz="half" idx="2"/>
          </p:nvPr>
        </p:nvSpPr>
        <p:spPr/>
        <p:txBody>
          <a:bodyPr>
            <a:normAutofit fontScale="62500" lnSpcReduction="20000"/>
          </a:bodyPr>
          <a:lstStyle/>
          <a:p>
            <a:r>
              <a:rPr lang="en-US" dirty="0"/>
              <a:t>Key Summary:</a:t>
            </a:r>
          </a:p>
          <a:p>
            <a:pPr marL="342900" indent="-342900">
              <a:buFont typeface="+mj-lt"/>
              <a:buAutoNum type="arabicPeriod"/>
            </a:pPr>
            <a:r>
              <a:rPr lang="en-US" dirty="0"/>
              <a:t>This model represents the best case for extracting the commonalities</a:t>
            </a:r>
          </a:p>
          <a:p>
            <a:pPr marL="342900" indent="-342900">
              <a:buFont typeface="+mj-lt"/>
              <a:buAutoNum type="arabicPeriod"/>
            </a:pPr>
            <a:r>
              <a:rPr lang="en-US" dirty="0"/>
              <a:t>Positive relationship between distance traveled (inverted) and “Anxiety” as well as Time spent with strangers and “Sociability”</a:t>
            </a:r>
          </a:p>
          <a:p>
            <a:pPr marL="342900" indent="-342900">
              <a:buFont typeface="+mj-lt"/>
              <a:buAutoNum type="arabicPeriod"/>
            </a:pPr>
            <a:r>
              <a:rPr lang="en-US" dirty="0"/>
              <a:t>We invert distance traveled so that less distance traveled means more anxiety. Invert by subtracting every value from the max of each column. The highest value of distance traveled will become 0.</a:t>
            </a:r>
          </a:p>
          <a:p>
            <a:pPr marL="342900" indent="-342900">
              <a:buFont typeface="+mj-lt"/>
              <a:buAutoNum type="arabicPeriod"/>
            </a:pPr>
            <a:r>
              <a:rPr lang="en-US" dirty="0"/>
              <a:t>Cross factor negative relationships as well. Does “Anxiety” negatively correlate with “Sociability”?</a:t>
            </a:r>
          </a:p>
          <a:p>
            <a:pPr marL="342900" indent="-342900">
              <a:buFont typeface="+mj-lt"/>
              <a:buAutoNum type="arabicPeriod"/>
            </a:pPr>
            <a:endParaRPr lang="en-US" dirty="0"/>
          </a:p>
        </p:txBody>
      </p:sp>
      <p:pic>
        <p:nvPicPr>
          <p:cNvPr id="10" name="Content Placeholder 9">
            <a:extLst>
              <a:ext uri="{FF2B5EF4-FFF2-40B4-BE49-F238E27FC236}">
                <a16:creationId xmlns:a16="http://schemas.microsoft.com/office/drawing/2014/main" id="{D88F911B-33CB-43D5-9B37-598D36442B9B}"/>
              </a:ext>
            </a:extLst>
          </p:cNvPr>
          <p:cNvPicPr>
            <a:picLocks noGrp="1" noChangeAspect="1"/>
          </p:cNvPicPr>
          <p:nvPr>
            <p:ph idx="1"/>
          </p:nvPr>
        </p:nvPicPr>
        <p:blipFill rotWithShape="1">
          <a:blip r:embed="rId3"/>
          <a:srcRect t="10641" r="37862" b="7936"/>
          <a:stretch/>
        </p:blipFill>
        <p:spPr>
          <a:xfrm>
            <a:off x="5035826" y="516835"/>
            <a:ext cx="4137856" cy="3346174"/>
          </a:xfrm>
        </p:spPr>
      </p:pic>
      <p:pic>
        <p:nvPicPr>
          <p:cNvPr id="12" name="Picture 11">
            <a:extLst>
              <a:ext uri="{FF2B5EF4-FFF2-40B4-BE49-F238E27FC236}">
                <a16:creationId xmlns:a16="http://schemas.microsoft.com/office/drawing/2014/main" id="{072CBAA3-4982-44B6-AFF3-FABEDC51FCAF}"/>
              </a:ext>
            </a:extLst>
          </p:cNvPr>
          <p:cNvPicPr>
            <a:picLocks noChangeAspect="1"/>
          </p:cNvPicPr>
          <p:nvPr/>
        </p:nvPicPr>
        <p:blipFill>
          <a:blip r:embed="rId4"/>
          <a:stretch>
            <a:fillRect/>
          </a:stretch>
        </p:blipFill>
        <p:spPr>
          <a:xfrm>
            <a:off x="5486399" y="5181505"/>
            <a:ext cx="6217190" cy="1391159"/>
          </a:xfrm>
          <a:prstGeom prst="rect">
            <a:avLst/>
          </a:prstGeom>
        </p:spPr>
      </p:pic>
      <p:sp>
        <p:nvSpPr>
          <p:cNvPr id="13" name="TextBox 12">
            <a:extLst>
              <a:ext uri="{FF2B5EF4-FFF2-40B4-BE49-F238E27FC236}">
                <a16:creationId xmlns:a16="http://schemas.microsoft.com/office/drawing/2014/main" id="{769F6281-AF04-49EC-BCC7-2D43EAF91492}"/>
              </a:ext>
            </a:extLst>
          </p:cNvPr>
          <p:cNvSpPr txBox="1"/>
          <p:nvPr/>
        </p:nvSpPr>
        <p:spPr>
          <a:xfrm>
            <a:off x="8953090" y="1387292"/>
            <a:ext cx="1095385" cy="369332"/>
          </a:xfrm>
          <a:prstGeom prst="rect">
            <a:avLst/>
          </a:prstGeom>
          <a:noFill/>
        </p:spPr>
        <p:txBody>
          <a:bodyPr wrap="square" rtlCol="0">
            <a:spAutoFit/>
          </a:bodyPr>
          <a:lstStyle/>
          <a:p>
            <a:r>
              <a:rPr lang="en-US" dirty="0"/>
              <a:t>“Anxiety”</a:t>
            </a:r>
          </a:p>
        </p:txBody>
      </p:sp>
      <p:sp>
        <p:nvSpPr>
          <p:cNvPr id="14" name="TextBox 13">
            <a:extLst>
              <a:ext uri="{FF2B5EF4-FFF2-40B4-BE49-F238E27FC236}">
                <a16:creationId xmlns:a16="http://schemas.microsoft.com/office/drawing/2014/main" id="{B9D505A4-F725-4B3F-B885-B3EA69299DEB}"/>
              </a:ext>
            </a:extLst>
          </p:cNvPr>
          <p:cNvSpPr txBox="1"/>
          <p:nvPr/>
        </p:nvSpPr>
        <p:spPr>
          <a:xfrm>
            <a:off x="8953090" y="2627080"/>
            <a:ext cx="1394088" cy="369332"/>
          </a:xfrm>
          <a:prstGeom prst="rect">
            <a:avLst/>
          </a:prstGeom>
          <a:noFill/>
        </p:spPr>
        <p:txBody>
          <a:bodyPr wrap="square" rtlCol="0">
            <a:spAutoFit/>
          </a:bodyPr>
          <a:lstStyle/>
          <a:p>
            <a:r>
              <a:rPr lang="en-US" dirty="0"/>
              <a:t>“Sociability”</a:t>
            </a:r>
          </a:p>
        </p:txBody>
      </p:sp>
      <p:sp>
        <p:nvSpPr>
          <p:cNvPr id="15" name="TextBox 14">
            <a:extLst>
              <a:ext uri="{FF2B5EF4-FFF2-40B4-BE49-F238E27FC236}">
                <a16:creationId xmlns:a16="http://schemas.microsoft.com/office/drawing/2014/main" id="{CDCAD8F4-BACF-4476-97CF-D21131E1000E}"/>
              </a:ext>
            </a:extLst>
          </p:cNvPr>
          <p:cNvSpPr txBox="1"/>
          <p:nvPr/>
        </p:nvSpPr>
        <p:spPr>
          <a:xfrm>
            <a:off x="7611861" y="234238"/>
            <a:ext cx="2088730" cy="577081"/>
          </a:xfrm>
          <a:prstGeom prst="rect">
            <a:avLst/>
          </a:prstGeom>
          <a:noFill/>
        </p:spPr>
        <p:txBody>
          <a:bodyPr wrap="square" rtlCol="0">
            <a:spAutoFit/>
          </a:bodyPr>
          <a:lstStyle/>
          <a:p>
            <a:r>
              <a:rPr lang="en-US" sz="1050" dirty="0"/>
              <a:t>Factor loadings, “How well the factor is explaining the variable”. Similar to correlation.</a:t>
            </a:r>
          </a:p>
        </p:txBody>
      </p:sp>
      <p:sp>
        <p:nvSpPr>
          <p:cNvPr id="16" name="Oval 15">
            <a:extLst>
              <a:ext uri="{FF2B5EF4-FFF2-40B4-BE49-F238E27FC236}">
                <a16:creationId xmlns:a16="http://schemas.microsoft.com/office/drawing/2014/main" id="{DA68A8A5-BD60-4AF3-A96E-0ECBAB0A677D}"/>
              </a:ext>
            </a:extLst>
          </p:cNvPr>
          <p:cNvSpPr/>
          <p:nvPr/>
        </p:nvSpPr>
        <p:spPr>
          <a:xfrm>
            <a:off x="7030278" y="786383"/>
            <a:ext cx="457200" cy="4261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D56A36B6-1C32-44BF-98BD-55707F136B52}"/>
              </a:ext>
            </a:extLst>
          </p:cNvPr>
          <p:cNvCxnSpPr>
            <a:cxnSpLocks/>
            <a:stCxn id="15" idx="2"/>
            <a:endCxn id="16" idx="6"/>
          </p:cNvCxnSpPr>
          <p:nvPr/>
        </p:nvCxnSpPr>
        <p:spPr>
          <a:xfrm flipH="1">
            <a:off x="7487478" y="811319"/>
            <a:ext cx="1168748" cy="188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1C935E2-3CBB-4EB3-9557-3B64EED44015}"/>
              </a:ext>
            </a:extLst>
          </p:cNvPr>
          <p:cNvSpPr txBox="1"/>
          <p:nvPr/>
        </p:nvSpPr>
        <p:spPr>
          <a:xfrm>
            <a:off x="9650134" y="1982173"/>
            <a:ext cx="1769774" cy="415498"/>
          </a:xfrm>
          <a:prstGeom prst="rect">
            <a:avLst/>
          </a:prstGeom>
          <a:noFill/>
        </p:spPr>
        <p:txBody>
          <a:bodyPr wrap="square" rtlCol="0">
            <a:spAutoFit/>
          </a:bodyPr>
          <a:lstStyle/>
          <a:p>
            <a:r>
              <a:rPr lang="en-US" sz="1050" dirty="0"/>
              <a:t>Dotted red lines indicate a negative relationship</a:t>
            </a:r>
          </a:p>
        </p:txBody>
      </p:sp>
      <p:cxnSp>
        <p:nvCxnSpPr>
          <p:cNvPr id="22" name="Straight Arrow Connector 21">
            <a:extLst>
              <a:ext uri="{FF2B5EF4-FFF2-40B4-BE49-F238E27FC236}">
                <a16:creationId xmlns:a16="http://schemas.microsoft.com/office/drawing/2014/main" id="{041AA1AE-EF8B-4C73-B703-CAC58923BC9F}"/>
              </a:ext>
            </a:extLst>
          </p:cNvPr>
          <p:cNvCxnSpPr>
            <a:cxnSpLocks/>
            <a:stCxn id="21" idx="1"/>
          </p:cNvCxnSpPr>
          <p:nvPr/>
        </p:nvCxnSpPr>
        <p:spPr>
          <a:xfrm flipH="1">
            <a:off x="8268390" y="2189922"/>
            <a:ext cx="1381744" cy="33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E3C1BAC-9B64-4D54-98BA-8EEBB43F94DE}"/>
              </a:ext>
            </a:extLst>
          </p:cNvPr>
          <p:cNvSpPr txBox="1"/>
          <p:nvPr/>
        </p:nvSpPr>
        <p:spPr>
          <a:xfrm>
            <a:off x="5596874" y="4059956"/>
            <a:ext cx="1769774" cy="253916"/>
          </a:xfrm>
          <a:prstGeom prst="rect">
            <a:avLst/>
          </a:prstGeom>
          <a:noFill/>
        </p:spPr>
        <p:txBody>
          <a:bodyPr wrap="square" rtlCol="0">
            <a:spAutoFit/>
          </a:bodyPr>
          <a:lstStyle/>
          <a:p>
            <a:r>
              <a:rPr lang="en-US" sz="1050" dirty="0"/>
              <a:t>How well the model fits:</a:t>
            </a:r>
          </a:p>
        </p:txBody>
      </p:sp>
      <p:sp>
        <p:nvSpPr>
          <p:cNvPr id="29" name="TextBox 28">
            <a:extLst>
              <a:ext uri="{FF2B5EF4-FFF2-40B4-BE49-F238E27FC236}">
                <a16:creationId xmlns:a16="http://schemas.microsoft.com/office/drawing/2014/main" id="{1E98AB43-F7B2-4FC1-83E4-31219F9EA6D8}"/>
              </a:ext>
            </a:extLst>
          </p:cNvPr>
          <p:cNvSpPr txBox="1"/>
          <p:nvPr/>
        </p:nvSpPr>
        <p:spPr>
          <a:xfrm>
            <a:off x="7466236" y="4268982"/>
            <a:ext cx="2183898" cy="738664"/>
          </a:xfrm>
          <a:prstGeom prst="rect">
            <a:avLst/>
          </a:prstGeom>
          <a:noFill/>
        </p:spPr>
        <p:txBody>
          <a:bodyPr wrap="square" rtlCol="0">
            <a:spAutoFit/>
          </a:bodyPr>
          <a:lstStyle/>
          <a:p>
            <a:r>
              <a:rPr lang="en-US" sz="1050" dirty="0"/>
              <a:t>Good Model Guidelines:</a:t>
            </a:r>
          </a:p>
          <a:p>
            <a:r>
              <a:rPr lang="en-US" sz="1050" dirty="0"/>
              <a:t>Tucker Lewis Index &gt; .95</a:t>
            </a:r>
            <a:br>
              <a:rPr lang="en-US" sz="1050" dirty="0"/>
            </a:br>
            <a:r>
              <a:rPr lang="en-US" sz="1050" dirty="0" err="1"/>
              <a:t>Pval</a:t>
            </a:r>
            <a:r>
              <a:rPr lang="en-US" sz="1050" dirty="0"/>
              <a:t> &gt; 0.05 (Small </a:t>
            </a:r>
            <a:r>
              <a:rPr lang="en-US" sz="1050" dirty="0" err="1"/>
              <a:t>Pval</a:t>
            </a:r>
            <a:r>
              <a:rPr lang="en-US" sz="1050" dirty="0"/>
              <a:t> = poor fit*)</a:t>
            </a:r>
          </a:p>
          <a:p>
            <a:r>
              <a:rPr lang="en-US" sz="1050" dirty="0"/>
              <a:t>RMSEA &lt; .05</a:t>
            </a:r>
          </a:p>
        </p:txBody>
      </p:sp>
      <p:pic>
        <p:nvPicPr>
          <p:cNvPr id="31" name="Picture 30">
            <a:extLst>
              <a:ext uri="{FF2B5EF4-FFF2-40B4-BE49-F238E27FC236}">
                <a16:creationId xmlns:a16="http://schemas.microsoft.com/office/drawing/2014/main" id="{E6779315-D993-46B5-B0DB-ECBDEAA9AA69}"/>
              </a:ext>
            </a:extLst>
          </p:cNvPr>
          <p:cNvPicPr>
            <a:picLocks noChangeAspect="1"/>
          </p:cNvPicPr>
          <p:nvPr/>
        </p:nvPicPr>
        <p:blipFill>
          <a:blip r:embed="rId5"/>
          <a:stretch>
            <a:fillRect/>
          </a:stretch>
        </p:blipFill>
        <p:spPr>
          <a:xfrm>
            <a:off x="5519736" y="4312321"/>
            <a:ext cx="1924050" cy="695325"/>
          </a:xfrm>
          <a:prstGeom prst="rect">
            <a:avLst/>
          </a:prstGeom>
        </p:spPr>
      </p:pic>
      <p:sp>
        <p:nvSpPr>
          <p:cNvPr id="32" name="TextBox 31">
            <a:extLst>
              <a:ext uri="{FF2B5EF4-FFF2-40B4-BE49-F238E27FC236}">
                <a16:creationId xmlns:a16="http://schemas.microsoft.com/office/drawing/2014/main" id="{5ED8D42F-566F-4F32-97C8-DBA8EB016AB9}"/>
              </a:ext>
            </a:extLst>
          </p:cNvPr>
          <p:cNvSpPr txBox="1"/>
          <p:nvPr/>
        </p:nvSpPr>
        <p:spPr>
          <a:xfrm>
            <a:off x="9874610" y="4840660"/>
            <a:ext cx="1828979" cy="253916"/>
          </a:xfrm>
          <a:prstGeom prst="rect">
            <a:avLst/>
          </a:prstGeom>
          <a:noFill/>
        </p:spPr>
        <p:txBody>
          <a:bodyPr wrap="square" rtlCol="0">
            <a:spAutoFit/>
          </a:bodyPr>
          <a:lstStyle/>
          <a:p>
            <a:r>
              <a:rPr lang="en-US" sz="1050" dirty="0"/>
              <a:t>Factor loadings (correlations)</a:t>
            </a:r>
          </a:p>
        </p:txBody>
      </p:sp>
    </p:spTree>
    <p:extLst>
      <p:ext uri="{BB962C8B-B14F-4D97-AF65-F5344CB8AC3E}">
        <p14:creationId xmlns:p14="http://schemas.microsoft.com/office/powerpoint/2010/main" val="3423616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A8D8-7DEE-481F-BA44-47780D331D22}"/>
              </a:ext>
            </a:extLst>
          </p:cNvPr>
          <p:cNvSpPr>
            <a:spLocks noGrp="1"/>
          </p:cNvSpPr>
          <p:nvPr>
            <p:ph type="title"/>
          </p:nvPr>
        </p:nvSpPr>
        <p:spPr/>
        <p:txBody>
          <a:bodyPr/>
          <a:lstStyle/>
          <a:p>
            <a:r>
              <a:rPr lang="en-US" dirty="0"/>
              <a:t>Confirmatory Factor Model</a:t>
            </a:r>
          </a:p>
        </p:txBody>
      </p:sp>
      <p:sp>
        <p:nvSpPr>
          <p:cNvPr id="3" name="Content Placeholder 2">
            <a:extLst>
              <a:ext uri="{FF2B5EF4-FFF2-40B4-BE49-F238E27FC236}">
                <a16:creationId xmlns:a16="http://schemas.microsoft.com/office/drawing/2014/main" id="{3C67F381-6F37-42EB-910C-D6410E44FC2E}"/>
              </a:ext>
            </a:extLst>
          </p:cNvPr>
          <p:cNvSpPr>
            <a:spLocks noGrp="1"/>
          </p:cNvSpPr>
          <p:nvPr>
            <p:ph idx="1"/>
          </p:nvPr>
        </p:nvSpPr>
        <p:spPr>
          <a:xfrm>
            <a:off x="5422408" y="373824"/>
            <a:ext cx="5928344" cy="5294757"/>
          </a:xfrm>
        </p:spPr>
        <p:txBody>
          <a:bodyPr/>
          <a:lstStyle/>
          <a:p>
            <a:r>
              <a:rPr lang="en-US" dirty="0"/>
              <a:t>Can we create a specific model where distance variables (inverted) are influenced by anxiety, Stranger duration variables are influenced by sociability, and anxiety is correlated with sociability?</a:t>
            </a:r>
          </a:p>
        </p:txBody>
      </p:sp>
      <p:sp>
        <p:nvSpPr>
          <p:cNvPr id="4" name="Text Placeholder 3">
            <a:extLst>
              <a:ext uri="{FF2B5EF4-FFF2-40B4-BE49-F238E27FC236}">
                <a16:creationId xmlns:a16="http://schemas.microsoft.com/office/drawing/2014/main" id="{D9167DF0-AE70-4C4C-831F-AC085EBA0093}"/>
              </a:ext>
            </a:extLst>
          </p:cNvPr>
          <p:cNvSpPr>
            <a:spLocks noGrp="1"/>
          </p:cNvSpPr>
          <p:nvPr>
            <p:ph type="body" sz="half" idx="2"/>
          </p:nvPr>
        </p:nvSpPr>
        <p:spPr/>
        <p:txBody>
          <a:bodyPr/>
          <a:lstStyle/>
          <a:p>
            <a:r>
              <a:rPr lang="en-US" dirty="0"/>
              <a:t>Proposed design</a:t>
            </a:r>
          </a:p>
        </p:txBody>
      </p:sp>
      <p:sp>
        <p:nvSpPr>
          <p:cNvPr id="5" name="Oval 4">
            <a:extLst>
              <a:ext uri="{FF2B5EF4-FFF2-40B4-BE49-F238E27FC236}">
                <a16:creationId xmlns:a16="http://schemas.microsoft.com/office/drawing/2014/main" id="{EA6AD6CB-D928-492F-A80C-44C77170C22B}"/>
              </a:ext>
            </a:extLst>
          </p:cNvPr>
          <p:cNvSpPr/>
          <p:nvPr/>
        </p:nvSpPr>
        <p:spPr>
          <a:xfrm>
            <a:off x="6547104" y="3422650"/>
            <a:ext cx="1389888" cy="829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Anxiety</a:t>
            </a:r>
            <a:endParaRPr lang="en-US" dirty="0"/>
          </a:p>
        </p:txBody>
      </p:sp>
      <p:sp>
        <p:nvSpPr>
          <p:cNvPr id="6" name="Oval 5">
            <a:extLst>
              <a:ext uri="{FF2B5EF4-FFF2-40B4-BE49-F238E27FC236}">
                <a16:creationId xmlns:a16="http://schemas.microsoft.com/office/drawing/2014/main" id="{FE3F3F5D-8D91-42E7-88CF-E05BA9EF1378}"/>
              </a:ext>
            </a:extLst>
          </p:cNvPr>
          <p:cNvSpPr/>
          <p:nvPr/>
        </p:nvSpPr>
        <p:spPr>
          <a:xfrm>
            <a:off x="9046464" y="3422650"/>
            <a:ext cx="1389888" cy="829056"/>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Sociability</a:t>
            </a:r>
          </a:p>
        </p:txBody>
      </p:sp>
      <p:sp>
        <p:nvSpPr>
          <p:cNvPr id="7" name="Rectangle 6">
            <a:extLst>
              <a:ext uri="{FF2B5EF4-FFF2-40B4-BE49-F238E27FC236}">
                <a16:creationId xmlns:a16="http://schemas.microsoft.com/office/drawing/2014/main" id="{C785C4EC-E151-4FEB-B2DC-FE22B2A6F04B}"/>
              </a:ext>
            </a:extLst>
          </p:cNvPr>
          <p:cNvSpPr/>
          <p:nvPr/>
        </p:nvSpPr>
        <p:spPr>
          <a:xfrm>
            <a:off x="6021952" y="4644898"/>
            <a:ext cx="396272" cy="37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D1</a:t>
            </a:r>
          </a:p>
        </p:txBody>
      </p:sp>
      <p:sp>
        <p:nvSpPr>
          <p:cNvPr id="8" name="Rectangle 7">
            <a:extLst>
              <a:ext uri="{FF2B5EF4-FFF2-40B4-BE49-F238E27FC236}">
                <a16:creationId xmlns:a16="http://schemas.microsoft.com/office/drawing/2014/main" id="{C298712C-7B6D-4E85-9DA6-77A6D2042551}"/>
              </a:ext>
            </a:extLst>
          </p:cNvPr>
          <p:cNvSpPr/>
          <p:nvPr/>
        </p:nvSpPr>
        <p:spPr>
          <a:xfrm>
            <a:off x="6531416" y="4644898"/>
            <a:ext cx="396272" cy="37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D1</a:t>
            </a:r>
          </a:p>
        </p:txBody>
      </p:sp>
      <p:sp>
        <p:nvSpPr>
          <p:cNvPr id="9" name="Rectangle 8">
            <a:extLst>
              <a:ext uri="{FF2B5EF4-FFF2-40B4-BE49-F238E27FC236}">
                <a16:creationId xmlns:a16="http://schemas.microsoft.com/office/drawing/2014/main" id="{321EFB38-F93D-4FF6-81DD-A97214EB3C8A}"/>
              </a:ext>
            </a:extLst>
          </p:cNvPr>
          <p:cNvSpPr/>
          <p:nvPr/>
        </p:nvSpPr>
        <p:spPr>
          <a:xfrm>
            <a:off x="7040880" y="4644898"/>
            <a:ext cx="396272" cy="37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D1</a:t>
            </a:r>
          </a:p>
        </p:txBody>
      </p:sp>
      <p:sp>
        <p:nvSpPr>
          <p:cNvPr id="10" name="Rectangle 9">
            <a:extLst>
              <a:ext uri="{FF2B5EF4-FFF2-40B4-BE49-F238E27FC236}">
                <a16:creationId xmlns:a16="http://schemas.microsoft.com/office/drawing/2014/main" id="{741D0EA3-CA42-4AEF-A129-BE3C4F9169EE}"/>
              </a:ext>
            </a:extLst>
          </p:cNvPr>
          <p:cNvSpPr/>
          <p:nvPr/>
        </p:nvSpPr>
        <p:spPr>
          <a:xfrm>
            <a:off x="7550344" y="4644898"/>
            <a:ext cx="396272" cy="37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D1</a:t>
            </a:r>
          </a:p>
        </p:txBody>
      </p:sp>
      <p:sp>
        <p:nvSpPr>
          <p:cNvPr id="11" name="Rectangle 10">
            <a:extLst>
              <a:ext uri="{FF2B5EF4-FFF2-40B4-BE49-F238E27FC236}">
                <a16:creationId xmlns:a16="http://schemas.microsoft.com/office/drawing/2014/main" id="{DB05735F-BD51-432B-9FD8-4A7827BE630D}"/>
              </a:ext>
            </a:extLst>
          </p:cNvPr>
          <p:cNvSpPr/>
          <p:nvPr/>
        </p:nvSpPr>
        <p:spPr>
          <a:xfrm>
            <a:off x="8059808" y="4644898"/>
            <a:ext cx="396272" cy="37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D1</a:t>
            </a:r>
          </a:p>
        </p:txBody>
      </p:sp>
      <p:cxnSp>
        <p:nvCxnSpPr>
          <p:cNvPr id="15" name="Straight Arrow Connector 14">
            <a:extLst>
              <a:ext uri="{FF2B5EF4-FFF2-40B4-BE49-F238E27FC236}">
                <a16:creationId xmlns:a16="http://schemas.microsoft.com/office/drawing/2014/main" id="{864DA31B-8B19-4FAA-8983-D6EC3687D409}"/>
              </a:ext>
            </a:extLst>
          </p:cNvPr>
          <p:cNvCxnSpPr>
            <a:stCxn id="5" idx="4"/>
            <a:endCxn id="7" idx="0"/>
          </p:cNvCxnSpPr>
          <p:nvPr/>
        </p:nvCxnSpPr>
        <p:spPr>
          <a:xfrm flipH="1">
            <a:off x="6220088" y="4251706"/>
            <a:ext cx="1021960" cy="393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6621607-8D03-425C-9FD8-42B03AE32CF6}"/>
              </a:ext>
            </a:extLst>
          </p:cNvPr>
          <p:cNvCxnSpPr>
            <a:cxnSpLocks/>
            <a:stCxn id="5" idx="4"/>
            <a:endCxn id="8" idx="0"/>
          </p:cNvCxnSpPr>
          <p:nvPr/>
        </p:nvCxnSpPr>
        <p:spPr>
          <a:xfrm flipH="1">
            <a:off x="6729552" y="4251706"/>
            <a:ext cx="512496" cy="393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FB30963-8800-44D5-81D1-58F51EE2FDC9}"/>
              </a:ext>
            </a:extLst>
          </p:cNvPr>
          <p:cNvCxnSpPr>
            <a:cxnSpLocks/>
            <a:stCxn id="5" idx="4"/>
            <a:endCxn id="9" idx="0"/>
          </p:cNvCxnSpPr>
          <p:nvPr/>
        </p:nvCxnSpPr>
        <p:spPr>
          <a:xfrm flipH="1">
            <a:off x="7239016" y="4251706"/>
            <a:ext cx="3032" cy="393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89D840D-663A-41B8-8D09-9C83F3D1D904}"/>
              </a:ext>
            </a:extLst>
          </p:cNvPr>
          <p:cNvCxnSpPr>
            <a:cxnSpLocks/>
            <a:stCxn id="5" idx="4"/>
            <a:endCxn id="10" idx="0"/>
          </p:cNvCxnSpPr>
          <p:nvPr/>
        </p:nvCxnSpPr>
        <p:spPr>
          <a:xfrm>
            <a:off x="7242048" y="4251706"/>
            <a:ext cx="506432" cy="393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F83CC49-CDE9-4FF9-8E1C-325FEA60A70E}"/>
              </a:ext>
            </a:extLst>
          </p:cNvPr>
          <p:cNvCxnSpPr>
            <a:cxnSpLocks/>
            <a:stCxn id="5" idx="4"/>
            <a:endCxn id="11" idx="0"/>
          </p:cNvCxnSpPr>
          <p:nvPr/>
        </p:nvCxnSpPr>
        <p:spPr>
          <a:xfrm>
            <a:off x="7242048" y="4251706"/>
            <a:ext cx="1015896" cy="393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8FCD270F-C150-40A1-8D93-3C9B2F8635FC}"/>
              </a:ext>
            </a:extLst>
          </p:cNvPr>
          <p:cNvCxnSpPr>
            <a:stCxn id="5" idx="0"/>
            <a:endCxn id="6" idx="0"/>
          </p:cNvCxnSpPr>
          <p:nvPr/>
        </p:nvCxnSpPr>
        <p:spPr>
          <a:xfrm rot="5400000" flipH="1" flipV="1">
            <a:off x="8491728" y="2172970"/>
            <a:ext cx="12700" cy="2499360"/>
          </a:xfrm>
          <a:prstGeom prst="curvedConnector3">
            <a:avLst>
              <a:gd name="adj1" fmla="val 348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A1568DE-7FE0-4B3D-B1D4-BEFE34E63CB0}"/>
              </a:ext>
            </a:extLst>
          </p:cNvPr>
          <p:cNvSpPr/>
          <p:nvPr/>
        </p:nvSpPr>
        <p:spPr>
          <a:xfrm>
            <a:off x="9543272" y="4644898"/>
            <a:ext cx="396272" cy="37490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S2</a:t>
            </a:r>
          </a:p>
        </p:txBody>
      </p:sp>
      <p:sp>
        <p:nvSpPr>
          <p:cNvPr id="32" name="Rectangle 31">
            <a:extLst>
              <a:ext uri="{FF2B5EF4-FFF2-40B4-BE49-F238E27FC236}">
                <a16:creationId xmlns:a16="http://schemas.microsoft.com/office/drawing/2014/main" id="{532ACACF-A4AB-4783-8575-43E763E8F0D2}"/>
              </a:ext>
            </a:extLst>
          </p:cNvPr>
          <p:cNvSpPr/>
          <p:nvPr/>
        </p:nvSpPr>
        <p:spPr>
          <a:xfrm>
            <a:off x="10046208" y="4647946"/>
            <a:ext cx="396272" cy="37490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S3</a:t>
            </a:r>
          </a:p>
        </p:txBody>
      </p:sp>
      <p:sp>
        <p:nvSpPr>
          <p:cNvPr id="33" name="Rectangle 32">
            <a:extLst>
              <a:ext uri="{FF2B5EF4-FFF2-40B4-BE49-F238E27FC236}">
                <a16:creationId xmlns:a16="http://schemas.microsoft.com/office/drawing/2014/main" id="{BAB3DB8F-9C48-4FFF-A3E1-DD6CA6186DB9}"/>
              </a:ext>
            </a:extLst>
          </p:cNvPr>
          <p:cNvSpPr/>
          <p:nvPr/>
        </p:nvSpPr>
        <p:spPr>
          <a:xfrm>
            <a:off x="9046431" y="4644898"/>
            <a:ext cx="396272" cy="37490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S1</a:t>
            </a:r>
          </a:p>
        </p:txBody>
      </p:sp>
      <p:cxnSp>
        <p:nvCxnSpPr>
          <p:cNvPr id="35" name="Straight Arrow Connector 34">
            <a:extLst>
              <a:ext uri="{FF2B5EF4-FFF2-40B4-BE49-F238E27FC236}">
                <a16:creationId xmlns:a16="http://schemas.microsoft.com/office/drawing/2014/main" id="{7733970D-19AA-4F9E-BFBA-A870344EB176}"/>
              </a:ext>
            </a:extLst>
          </p:cNvPr>
          <p:cNvCxnSpPr>
            <a:stCxn id="6" idx="4"/>
            <a:endCxn id="33" idx="0"/>
          </p:cNvCxnSpPr>
          <p:nvPr/>
        </p:nvCxnSpPr>
        <p:spPr>
          <a:xfrm flipH="1">
            <a:off x="9244567" y="4251706"/>
            <a:ext cx="496841" cy="393192"/>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900241A-A000-4C3C-A6A5-05783908F7EC}"/>
              </a:ext>
            </a:extLst>
          </p:cNvPr>
          <p:cNvCxnSpPr>
            <a:cxnSpLocks/>
            <a:stCxn id="6" idx="4"/>
            <a:endCxn id="31" idx="0"/>
          </p:cNvCxnSpPr>
          <p:nvPr/>
        </p:nvCxnSpPr>
        <p:spPr>
          <a:xfrm>
            <a:off x="9741408" y="4251706"/>
            <a:ext cx="0" cy="393192"/>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6345870-4B64-4905-B562-B5B77E287925}"/>
              </a:ext>
            </a:extLst>
          </p:cNvPr>
          <p:cNvCxnSpPr>
            <a:cxnSpLocks/>
            <a:stCxn id="6" idx="4"/>
            <a:endCxn id="32" idx="0"/>
          </p:cNvCxnSpPr>
          <p:nvPr/>
        </p:nvCxnSpPr>
        <p:spPr>
          <a:xfrm>
            <a:off x="9741408" y="4251706"/>
            <a:ext cx="502936" cy="39624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2" name="Lightning Bolt 41">
            <a:extLst>
              <a:ext uri="{FF2B5EF4-FFF2-40B4-BE49-F238E27FC236}">
                <a16:creationId xmlns:a16="http://schemas.microsoft.com/office/drawing/2014/main" id="{BC497D43-4BEE-4FF6-8BC6-7CDDAA9E1873}"/>
              </a:ext>
            </a:extLst>
          </p:cNvPr>
          <p:cNvSpPr/>
          <p:nvPr/>
        </p:nvSpPr>
        <p:spPr>
          <a:xfrm>
            <a:off x="7748480" y="2144791"/>
            <a:ext cx="846870" cy="815594"/>
          </a:xfrm>
          <a:prstGeom prst="lightningBolt">
            <a:avLst/>
          </a:prstGeom>
          <a:solidFill>
            <a:schemeClr val="accent4">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43" name="TextBox 42">
            <a:extLst>
              <a:ext uri="{FF2B5EF4-FFF2-40B4-BE49-F238E27FC236}">
                <a16:creationId xmlns:a16="http://schemas.microsoft.com/office/drawing/2014/main" id="{67F4B430-7A7F-4241-B50E-392F2D1403DA}"/>
              </a:ext>
            </a:extLst>
          </p:cNvPr>
          <p:cNvSpPr txBox="1"/>
          <p:nvPr/>
        </p:nvSpPr>
        <p:spPr>
          <a:xfrm>
            <a:off x="7410832" y="1938792"/>
            <a:ext cx="648976" cy="261610"/>
          </a:xfrm>
          <a:prstGeom prst="rect">
            <a:avLst/>
          </a:prstGeom>
          <a:noFill/>
        </p:spPr>
        <p:txBody>
          <a:bodyPr wrap="square" rtlCol="0">
            <a:spAutoFit/>
          </a:bodyPr>
          <a:lstStyle/>
          <a:p>
            <a:r>
              <a:rPr lang="en-US" sz="1100" dirty="0"/>
              <a:t>FM550</a:t>
            </a:r>
          </a:p>
        </p:txBody>
      </p:sp>
    </p:spTree>
    <p:extLst>
      <p:ext uri="{BB962C8B-B14F-4D97-AF65-F5344CB8AC3E}">
        <p14:creationId xmlns:p14="http://schemas.microsoft.com/office/powerpoint/2010/main" val="659742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A8D8-7DEE-481F-BA44-47780D331D22}"/>
              </a:ext>
            </a:extLst>
          </p:cNvPr>
          <p:cNvSpPr>
            <a:spLocks noGrp="1"/>
          </p:cNvSpPr>
          <p:nvPr>
            <p:ph type="title"/>
          </p:nvPr>
        </p:nvSpPr>
        <p:spPr/>
        <p:txBody>
          <a:bodyPr/>
          <a:lstStyle/>
          <a:p>
            <a:r>
              <a:rPr lang="en-US" dirty="0"/>
              <a:t>Confirmatory Factor Model</a:t>
            </a:r>
          </a:p>
        </p:txBody>
      </p:sp>
      <p:sp>
        <p:nvSpPr>
          <p:cNvPr id="4" name="Text Placeholder 3">
            <a:extLst>
              <a:ext uri="{FF2B5EF4-FFF2-40B4-BE49-F238E27FC236}">
                <a16:creationId xmlns:a16="http://schemas.microsoft.com/office/drawing/2014/main" id="{D9167DF0-AE70-4C4C-831F-AC085EBA0093}"/>
              </a:ext>
            </a:extLst>
          </p:cNvPr>
          <p:cNvSpPr>
            <a:spLocks noGrp="1"/>
          </p:cNvSpPr>
          <p:nvPr>
            <p:ph type="body" sz="half" idx="2"/>
          </p:nvPr>
        </p:nvSpPr>
        <p:spPr/>
        <p:txBody>
          <a:bodyPr>
            <a:normAutofit fontScale="77500" lnSpcReduction="20000"/>
          </a:bodyPr>
          <a:lstStyle/>
          <a:p>
            <a:r>
              <a:rPr lang="en-US" dirty="0"/>
              <a:t>Key Summary:</a:t>
            </a:r>
          </a:p>
          <a:p>
            <a:pPr marL="342900" indent="-342900">
              <a:buFont typeface="+mj-lt"/>
              <a:buAutoNum type="arabicPeriod"/>
            </a:pPr>
            <a:r>
              <a:rPr lang="en-US" dirty="0"/>
              <a:t>Proposed model “fits” moderately well</a:t>
            </a:r>
          </a:p>
          <a:p>
            <a:pPr marL="342900" indent="-342900">
              <a:buFont typeface="+mj-lt"/>
              <a:buAutoNum type="arabicPeriod"/>
            </a:pPr>
            <a:r>
              <a:rPr lang="en-US" dirty="0"/>
              <a:t>There is a negative correlation between “Anxiety” and “Sociability”</a:t>
            </a:r>
          </a:p>
          <a:p>
            <a:pPr marL="342900" indent="-342900">
              <a:buFont typeface="+mj-lt"/>
              <a:buAutoNum type="arabicPeriod"/>
            </a:pPr>
            <a:r>
              <a:rPr lang="en-US" dirty="0"/>
              <a:t>PP stranger interaction is the weakest in terms of being explained by “Sociability” (opposite sex interactions should be separated)</a:t>
            </a:r>
          </a:p>
          <a:p>
            <a:pPr marL="342900" indent="-342900">
              <a:buFont typeface="+mj-lt"/>
              <a:buAutoNum type="arabicPeriod"/>
            </a:pPr>
            <a:r>
              <a:rPr lang="en-US" dirty="0"/>
              <a:t>We can now extract these “factor scores” to create two new variables for the voles</a:t>
            </a:r>
          </a:p>
        </p:txBody>
      </p:sp>
      <p:pic>
        <p:nvPicPr>
          <p:cNvPr id="13" name="Picture 12">
            <a:extLst>
              <a:ext uri="{FF2B5EF4-FFF2-40B4-BE49-F238E27FC236}">
                <a16:creationId xmlns:a16="http://schemas.microsoft.com/office/drawing/2014/main" id="{FAED6DA2-F387-4109-9038-3BAFB432EA2B}"/>
              </a:ext>
            </a:extLst>
          </p:cNvPr>
          <p:cNvPicPr>
            <a:picLocks noChangeAspect="1"/>
          </p:cNvPicPr>
          <p:nvPr/>
        </p:nvPicPr>
        <p:blipFill>
          <a:blip r:embed="rId3"/>
          <a:stretch>
            <a:fillRect/>
          </a:stretch>
        </p:blipFill>
        <p:spPr>
          <a:xfrm>
            <a:off x="5096930" y="5018846"/>
            <a:ext cx="4472402" cy="1540986"/>
          </a:xfrm>
          <a:prstGeom prst="rect">
            <a:avLst/>
          </a:prstGeom>
        </p:spPr>
      </p:pic>
      <p:pic>
        <p:nvPicPr>
          <p:cNvPr id="17" name="Picture 16">
            <a:extLst>
              <a:ext uri="{FF2B5EF4-FFF2-40B4-BE49-F238E27FC236}">
                <a16:creationId xmlns:a16="http://schemas.microsoft.com/office/drawing/2014/main" id="{8230FDFE-3A5C-4449-81AB-F4361AD32DF0}"/>
              </a:ext>
            </a:extLst>
          </p:cNvPr>
          <p:cNvPicPr>
            <a:picLocks noChangeAspect="1"/>
          </p:cNvPicPr>
          <p:nvPr/>
        </p:nvPicPr>
        <p:blipFill>
          <a:blip r:embed="rId4"/>
          <a:stretch>
            <a:fillRect/>
          </a:stretch>
        </p:blipFill>
        <p:spPr>
          <a:xfrm>
            <a:off x="5061390" y="33879"/>
            <a:ext cx="6419409" cy="4814556"/>
          </a:xfrm>
          <a:prstGeom prst="rect">
            <a:avLst/>
          </a:prstGeom>
        </p:spPr>
      </p:pic>
      <p:sp>
        <p:nvSpPr>
          <p:cNvPr id="18" name="Rectangle 17">
            <a:extLst>
              <a:ext uri="{FF2B5EF4-FFF2-40B4-BE49-F238E27FC236}">
                <a16:creationId xmlns:a16="http://schemas.microsoft.com/office/drawing/2014/main" id="{0C4FAAFB-D10C-4DF4-99F6-681123D24824}"/>
              </a:ext>
            </a:extLst>
          </p:cNvPr>
          <p:cNvSpPr/>
          <p:nvPr/>
        </p:nvSpPr>
        <p:spPr>
          <a:xfrm>
            <a:off x="5173783" y="5480834"/>
            <a:ext cx="1172818" cy="1722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0F1DBF89-92B6-4F2F-B846-6D68088DFF30}"/>
              </a:ext>
            </a:extLst>
          </p:cNvPr>
          <p:cNvSpPr/>
          <p:nvPr/>
        </p:nvSpPr>
        <p:spPr>
          <a:xfrm>
            <a:off x="5175131" y="5755154"/>
            <a:ext cx="2089603" cy="1722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56EED6C-9DAE-44FF-8804-A890509C621B}"/>
              </a:ext>
            </a:extLst>
          </p:cNvPr>
          <p:cNvSpPr/>
          <p:nvPr/>
        </p:nvSpPr>
        <p:spPr>
          <a:xfrm>
            <a:off x="7943742" y="5076127"/>
            <a:ext cx="1595827" cy="1722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58168DA8-176B-4785-84B3-CA403BD8F8F0}"/>
              </a:ext>
            </a:extLst>
          </p:cNvPr>
          <p:cNvSpPr txBox="1"/>
          <p:nvPr/>
        </p:nvSpPr>
        <p:spPr>
          <a:xfrm>
            <a:off x="9606150" y="5050675"/>
            <a:ext cx="2183898" cy="1546577"/>
          </a:xfrm>
          <a:prstGeom prst="rect">
            <a:avLst/>
          </a:prstGeom>
          <a:noFill/>
        </p:spPr>
        <p:txBody>
          <a:bodyPr wrap="square" rtlCol="0">
            <a:spAutoFit/>
          </a:bodyPr>
          <a:lstStyle/>
          <a:p>
            <a:r>
              <a:rPr lang="en-US" sz="1050" dirty="0"/>
              <a:t>Good Model Guidelines:</a:t>
            </a:r>
          </a:p>
          <a:p>
            <a:r>
              <a:rPr lang="en-US" sz="1050" dirty="0"/>
              <a:t>Tucker Lewis Index &gt; .95</a:t>
            </a:r>
            <a:br>
              <a:rPr lang="en-US" sz="1050" dirty="0"/>
            </a:br>
            <a:r>
              <a:rPr lang="en-US" sz="1050" dirty="0" err="1"/>
              <a:t>Pval</a:t>
            </a:r>
            <a:r>
              <a:rPr lang="en-US" sz="1050" dirty="0"/>
              <a:t> &gt; 0.05 (Small </a:t>
            </a:r>
            <a:r>
              <a:rPr lang="en-US" sz="1050" dirty="0" err="1"/>
              <a:t>Pval</a:t>
            </a:r>
            <a:r>
              <a:rPr lang="en-US" sz="1050" dirty="0"/>
              <a:t> = poor fit*)</a:t>
            </a:r>
          </a:p>
          <a:p>
            <a:r>
              <a:rPr lang="en-US" sz="1050" dirty="0"/>
              <a:t>RMSEA &lt; .05</a:t>
            </a:r>
          </a:p>
          <a:p>
            <a:endParaRPr lang="en-US" sz="1050" dirty="0"/>
          </a:p>
          <a:p>
            <a:r>
              <a:rPr lang="en-US" sz="1050" dirty="0"/>
              <a:t>Recall the previous model had:</a:t>
            </a:r>
          </a:p>
          <a:p>
            <a:r>
              <a:rPr lang="en-US" sz="1050" dirty="0"/>
              <a:t>Tucker Lewis Index = 1.06</a:t>
            </a:r>
          </a:p>
          <a:p>
            <a:r>
              <a:rPr lang="en-US" sz="1050" dirty="0" err="1"/>
              <a:t>Pval</a:t>
            </a:r>
            <a:r>
              <a:rPr lang="en-US" sz="1050" dirty="0"/>
              <a:t> = 0.87</a:t>
            </a:r>
          </a:p>
          <a:p>
            <a:r>
              <a:rPr lang="en-US" sz="1050" dirty="0"/>
              <a:t>RMSEA = 0.00</a:t>
            </a:r>
          </a:p>
        </p:txBody>
      </p:sp>
      <p:sp>
        <p:nvSpPr>
          <p:cNvPr id="12" name="Rectangle 11">
            <a:extLst>
              <a:ext uri="{FF2B5EF4-FFF2-40B4-BE49-F238E27FC236}">
                <a16:creationId xmlns:a16="http://schemas.microsoft.com/office/drawing/2014/main" id="{41ECBEEB-5C50-4FF1-959E-7A7FA60918BF}"/>
              </a:ext>
            </a:extLst>
          </p:cNvPr>
          <p:cNvSpPr/>
          <p:nvPr/>
        </p:nvSpPr>
        <p:spPr>
          <a:xfrm>
            <a:off x="8322733" y="1003649"/>
            <a:ext cx="728134" cy="1732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02361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F366-B908-4474-932C-4CC415BD318A}"/>
              </a:ext>
            </a:extLst>
          </p:cNvPr>
          <p:cNvSpPr>
            <a:spLocks noGrp="1"/>
          </p:cNvSpPr>
          <p:nvPr>
            <p:ph type="title"/>
          </p:nvPr>
        </p:nvSpPr>
        <p:spPr/>
        <p:txBody>
          <a:bodyPr/>
          <a:lstStyle/>
          <a:p>
            <a:r>
              <a:rPr lang="en-US" dirty="0"/>
              <a:t>Factor Scores CTRL vs TREATED</a:t>
            </a:r>
          </a:p>
        </p:txBody>
      </p:sp>
      <p:pic>
        <p:nvPicPr>
          <p:cNvPr id="4" name="Picture 3">
            <a:extLst>
              <a:ext uri="{FF2B5EF4-FFF2-40B4-BE49-F238E27FC236}">
                <a16:creationId xmlns:a16="http://schemas.microsoft.com/office/drawing/2014/main" id="{6B8297F3-0E0F-45AA-819E-3C68E6BD209F}"/>
              </a:ext>
            </a:extLst>
          </p:cNvPr>
          <p:cNvPicPr>
            <a:picLocks noChangeAspect="1"/>
          </p:cNvPicPr>
          <p:nvPr/>
        </p:nvPicPr>
        <p:blipFill>
          <a:blip r:embed="rId3"/>
          <a:stretch>
            <a:fillRect/>
          </a:stretch>
        </p:blipFill>
        <p:spPr>
          <a:xfrm>
            <a:off x="1958819" y="2042416"/>
            <a:ext cx="3057692" cy="1887033"/>
          </a:xfrm>
          <a:prstGeom prst="rect">
            <a:avLst/>
          </a:prstGeom>
        </p:spPr>
      </p:pic>
      <p:pic>
        <p:nvPicPr>
          <p:cNvPr id="6" name="Picture 5">
            <a:extLst>
              <a:ext uri="{FF2B5EF4-FFF2-40B4-BE49-F238E27FC236}">
                <a16:creationId xmlns:a16="http://schemas.microsoft.com/office/drawing/2014/main" id="{B51772AE-17F8-4C2C-BB53-D1B43D52E399}"/>
              </a:ext>
            </a:extLst>
          </p:cNvPr>
          <p:cNvPicPr>
            <a:picLocks noChangeAspect="1"/>
          </p:cNvPicPr>
          <p:nvPr/>
        </p:nvPicPr>
        <p:blipFill>
          <a:blip r:embed="rId4"/>
          <a:stretch>
            <a:fillRect/>
          </a:stretch>
        </p:blipFill>
        <p:spPr>
          <a:xfrm>
            <a:off x="1958819" y="4099818"/>
            <a:ext cx="3057693" cy="1887034"/>
          </a:xfrm>
          <a:prstGeom prst="rect">
            <a:avLst/>
          </a:prstGeom>
        </p:spPr>
      </p:pic>
      <p:pic>
        <p:nvPicPr>
          <p:cNvPr id="12" name="Picture 11">
            <a:extLst>
              <a:ext uri="{FF2B5EF4-FFF2-40B4-BE49-F238E27FC236}">
                <a16:creationId xmlns:a16="http://schemas.microsoft.com/office/drawing/2014/main" id="{94F91F7A-F509-4EE4-8FAB-4C3E1ECAF170}"/>
              </a:ext>
            </a:extLst>
          </p:cNvPr>
          <p:cNvPicPr>
            <a:picLocks noChangeAspect="1"/>
          </p:cNvPicPr>
          <p:nvPr/>
        </p:nvPicPr>
        <p:blipFill>
          <a:blip r:embed="rId5"/>
          <a:stretch>
            <a:fillRect/>
          </a:stretch>
        </p:blipFill>
        <p:spPr>
          <a:xfrm>
            <a:off x="7175491" y="2042416"/>
            <a:ext cx="3057690" cy="1887031"/>
          </a:xfrm>
          <a:prstGeom prst="rect">
            <a:avLst/>
          </a:prstGeom>
        </p:spPr>
      </p:pic>
      <p:pic>
        <p:nvPicPr>
          <p:cNvPr id="14" name="Picture 13">
            <a:extLst>
              <a:ext uri="{FF2B5EF4-FFF2-40B4-BE49-F238E27FC236}">
                <a16:creationId xmlns:a16="http://schemas.microsoft.com/office/drawing/2014/main" id="{4FE3462E-3004-4C4A-8128-DB14BA88F770}"/>
              </a:ext>
            </a:extLst>
          </p:cNvPr>
          <p:cNvPicPr>
            <a:picLocks noChangeAspect="1"/>
          </p:cNvPicPr>
          <p:nvPr/>
        </p:nvPicPr>
        <p:blipFill>
          <a:blip r:embed="rId6"/>
          <a:stretch>
            <a:fillRect/>
          </a:stretch>
        </p:blipFill>
        <p:spPr>
          <a:xfrm>
            <a:off x="7175490" y="4099819"/>
            <a:ext cx="3057690" cy="1887032"/>
          </a:xfrm>
          <a:prstGeom prst="rect">
            <a:avLst/>
          </a:prstGeom>
        </p:spPr>
      </p:pic>
    </p:spTree>
    <p:extLst>
      <p:ext uri="{BB962C8B-B14F-4D97-AF65-F5344CB8AC3E}">
        <p14:creationId xmlns:p14="http://schemas.microsoft.com/office/powerpoint/2010/main" val="2930007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D62A4-0941-4F98-9B3D-B63439FF96EF}"/>
              </a:ext>
            </a:extLst>
          </p:cNvPr>
          <p:cNvSpPr>
            <a:spLocks noGrp="1"/>
          </p:cNvSpPr>
          <p:nvPr>
            <p:ph type="title"/>
          </p:nvPr>
        </p:nvSpPr>
        <p:spPr/>
        <p:txBody>
          <a:bodyPr/>
          <a:lstStyle/>
          <a:p>
            <a:r>
              <a:rPr lang="en-US" dirty="0"/>
              <a:t>Factor Scores:</a:t>
            </a:r>
            <a:br>
              <a:rPr lang="en-US" dirty="0"/>
            </a:br>
            <a:r>
              <a:rPr lang="en-US" dirty="0"/>
              <a:t>MANOVA</a:t>
            </a:r>
          </a:p>
        </p:txBody>
      </p:sp>
      <p:pic>
        <p:nvPicPr>
          <p:cNvPr id="6" name="Content Placeholder 5">
            <a:extLst>
              <a:ext uri="{FF2B5EF4-FFF2-40B4-BE49-F238E27FC236}">
                <a16:creationId xmlns:a16="http://schemas.microsoft.com/office/drawing/2014/main" id="{A2BD397C-FE8C-4ED5-905E-5990C856ED68}"/>
              </a:ext>
            </a:extLst>
          </p:cNvPr>
          <p:cNvPicPr>
            <a:picLocks noGrp="1" noChangeAspect="1"/>
          </p:cNvPicPr>
          <p:nvPr>
            <p:ph idx="1"/>
          </p:nvPr>
        </p:nvPicPr>
        <p:blipFill>
          <a:blip r:embed="rId3"/>
          <a:stretch>
            <a:fillRect/>
          </a:stretch>
        </p:blipFill>
        <p:spPr>
          <a:xfrm>
            <a:off x="6165988" y="1135260"/>
            <a:ext cx="4526765" cy="1071424"/>
          </a:xfrm>
        </p:spPr>
      </p:pic>
      <p:sp>
        <p:nvSpPr>
          <p:cNvPr id="4" name="Text Placeholder 3">
            <a:extLst>
              <a:ext uri="{FF2B5EF4-FFF2-40B4-BE49-F238E27FC236}">
                <a16:creationId xmlns:a16="http://schemas.microsoft.com/office/drawing/2014/main" id="{2629627F-F66B-4FB5-805F-F75CE337571C}"/>
              </a:ext>
            </a:extLst>
          </p:cNvPr>
          <p:cNvSpPr>
            <a:spLocks noGrp="1"/>
          </p:cNvSpPr>
          <p:nvPr>
            <p:ph type="body" sz="half" idx="2"/>
          </p:nvPr>
        </p:nvSpPr>
        <p:spPr/>
        <p:txBody>
          <a:bodyPr/>
          <a:lstStyle/>
          <a:p>
            <a:r>
              <a:rPr lang="en-US" dirty="0"/>
              <a:t>Key Summary:</a:t>
            </a:r>
          </a:p>
          <a:p>
            <a:pPr marL="342900" indent="-342900">
              <a:buFont typeface="+mj-lt"/>
              <a:buAutoNum type="arabicPeriod"/>
            </a:pPr>
            <a:r>
              <a:rPr lang="en-US" dirty="0"/>
              <a:t>There seems to be evidence of an effect of FM550 on both Anxiety and Sociability</a:t>
            </a:r>
          </a:p>
          <a:p>
            <a:pPr marL="342900" indent="-342900">
              <a:buFont typeface="+mj-lt"/>
              <a:buAutoNum type="arabicPeriod"/>
            </a:pPr>
            <a:r>
              <a:rPr lang="en-US" dirty="0"/>
              <a:t>Based on our factor model, sex is not a major driving role</a:t>
            </a:r>
          </a:p>
        </p:txBody>
      </p:sp>
      <p:pic>
        <p:nvPicPr>
          <p:cNvPr id="8" name="Picture 7">
            <a:extLst>
              <a:ext uri="{FF2B5EF4-FFF2-40B4-BE49-F238E27FC236}">
                <a16:creationId xmlns:a16="http://schemas.microsoft.com/office/drawing/2014/main" id="{BF1AADE9-026C-40C5-8B59-114D37825CA8}"/>
              </a:ext>
            </a:extLst>
          </p:cNvPr>
          <p:cNvPicPr>
            <a:picLocks noChangeAspect="1"/>
          </p:cNvPicPr>
          <p:nvPr/>
        </p:nvPicPr>
        <p:blipFill>
          <a:blip r:embed="rId4"/>
          <a:stretch>
            <a:fillRect/>
          </a:stretch>
        </p:blipFill>
        <p:spPr>
          <a:xfrm>
            <a:off x="6014784" y="3489104"/>
            <a:ext cx="4829175" cy="1073150"/>
          </a:xfrm>
          <a:prstGeom prst="rect">
            <a:avLst/>
          </a:prstGeom>
        </p:spPr>
      </p:pic>
      <p:sp>
        <p:nvSpPr>
          <p:cNvPr id="10" name="Arrow: Right 9">
            <a:extLst>
              <a:ext uri="{FF2B5EF4-FFF2-40B4-BE49-F238E27FC236}">
                <a16:creationId xmlns:a16="http://schemas.microsoft.com/office/drawing/2014/main" id="{BC9179B0-8F29-45EF-9E75-327D4FF028DB}"/>
              </a:ext>
            </a:extLst>
          </p:cNvPr>
          <p:cNvSpPr/>
          <p:nvPr/>
        </p:nvSpPr>
        <p:spPr>
          <a:xfrm>
            <a:off x="5661578" y="1303876"/>
            <a:ext cx="364435" cy="257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35D181DE-5DF1-4018-9AEB-B503E979C399}"/>
              </a:ext>
            </a:extLst>
          </p:cNvPr>
          <p:cNvSpPr/>
          <p:nvPr/>
        </p:nvSpPr>
        <p:spPr>
          <a:xfrm>
            <a:off x="5550009" y="3614260"/>
            <a:ext cx="364435" cy="257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315116E-2504-4B4F-A915-C4F74E5D84C2}"/>
              </a:ext>
            </a:extLst>
          </p:cNvPr>
          <p:cNvSpPr txBox="1"/>
          <p:nvPr/>
        </p:nvSpPr>
        <p:spPr>
          <a:xfrm>
            <a:off x="6614160" y="3043050"/>
            <a:ext cx="3517567" cy="369332"/>
          </a:xfrm>
          <a:prstGeom prst="rect">
            <a:avLst/>
          </a:prstGeom>
          <a:noFill/>
        </p:spPr>
        <p:txBody>
          <a:bodyPr wrap="square" rtlCol="0">
            <a:spAutoFit/>
          </a:bodyPr>
          <a:lstStyle/>
          <a:p>
            <a:r>
              <a:rPr lang="en-US" dirty="0"/>
              <a:t>Treating exposure as a binary Y/N</a:t>
            </a:r>
          </a:p>
        </p:txBody>
      </p:sp>
      <p:sp>
        <p:nvSpPr>
          <p:cNvPr id="14" name="TextBox 13">
            <a:extLst>
              <a:ext uri="{FF2B5EF4-FFF2-40B4-BE49-F238E27FC236}">
                <a16:creationId xmlns:a16="http://schemas.microsoft.com/office/drawing/2014/main" id="{E2CB8CF5-D5C7-4898-9594-DE55A8BDDF55}"/>
              </a:ext>
            </a:extLst>
          </p:cNvPr>
          <p:cNvSpPr txBox="1"/>
          <p:nvPr/>
        </p:nvSpPr>
        <p:spPr>
          <a:xfrm>
            <a:off x="6670586" y="786383"/>
            <a:ext cx="3517567" cy="369332"/>
          </a:xfrm>
          <a:prstGeom prst="rect">
            <a:avLst/>
          </a:prstGeom>
          <a:noFill/>
        </p:spPr>
        <p:txBody>
          <a:bodyPr wrap="square" rtlCol="0">
            <a:spAutoFit/>
          </a:bodyPr>
          <a:lstStyle/>
          <a:p>
            <a:r>
              <a:rPr lang="en-US" dirty="0"/>
              <a:t>Treating exposure at 4 levels</a:t>
            </a:r>
          </a:p>
        </p:txBody>
      </p:sp>
    </p:spTree>
    <p:extLst>
      <p:ext uri="{BB962C8B-B14F-4D97-AF65-F5344CB8AC3E}">
        <p14:creationId xmlns:p14="http://schemas.microsoft.com/office/powerpoint/2010/main" val="2822016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10D9F-0699-44FF-92E5-A8282962745A}"/>
              </a:ext>
            </a:extLst>
          </p:cNvPr>
          <p:cNvSpPr>
            <a:spLocks noGrp="1"/>
          </p:cNvSpPr>
          <p:nvPr>
            <p:ph type="title"/>
          </p:nvPr>
        </p:nvSpPr>
        <p:spPr/>
        <p:txBody>
          <a:bodyPr/>
          <a:lstStyle/>
          <a:p>
            <a:r>
              <a:rPr lang="en-US" dirty="0"/>
              <a:t>Factor Scores:</a:t>
            </a:r>
            <a:br>
              <a:rPr lang="en-US" dirty="0"/>
            </a:br>
            <a:r>
              <a:rPr lang="en-US" dirty="0"/>
              <a:t>ANOVA</a:t>
            </a:r>
          </a:p>
        </p:txBody>
      </p:sp>
      <p:sp>
        <p:nvSpPr>
          <p:cNvPr id="4" name="Text Placeholder 3">
            <a:extLst>
              <a:ext uri="{FF2B5EF4-FFF2-40B4-BE49-F238E27FC236}">
                <a16:creationId xmlns:a16="http://schemas.microsoft.com/office/drawing/2014/main" id="{68E1C097-ACD2-4315-AB71-4B83B314E903}"/>
              </a:ext>
            </a:extLst>
          </p:cNvPr>
          <p:cNvSpPr>
            <a:spLocks noGrp="1"/>
          </p:cNvSpPr>
          <p:nvPr>
            <p:ph type="body" sz="half" idx="2"/>
          </p:nvPr>
        </p:nvSpPr>
        <p:spPr/>
        <p:txBody>
          <a:bodyPr/>
          <a:lstStyle/>
          <a:p>
            <a:r>
              <a:rPr lang="en-US" dirty="0"/>
              <a:t>Key Summary:</a:t>
            </a:r>
          </a:p>
          <a:p>
            <a:pPr marL="342900" indent="-342900">
              <a:buFont typeface="+mj-lt"/>
              <a:buAutoNum type="arabicPeriod"/>
            </a:pPr>
            <a:r>
              <a:rPr lang="en-US" dirty="0"/>
              <a:t>Anxiety shows a significant relationship with both Treatment and “</a:t>
            </a:r>
            <a:r>
              <a:rPr lang="en-US" dirty="0" err="1"/>
              <a:t>bidose</a:t>
            </a:r>
            <a:r>
              <a:rPr lang="en-US" dirty="0"/>
              <a:t>”</a:t>
            </a:r>
          </a:p>
          <a:p>
            <a:pPr marL="342900" indent="-342900">
              <a:buFont typeface="+mj-lt"/>
              <a:buAutoNum type="arabicPeriod"/>
            </a:pPr>
            <a:r>
              <a:rPr lang="en-US" dirty="0"/>
              <a:t>Sociability shows a smaller effect with both as well</a:t>
            </a:r>
          </a:p>
          <a:p>
            <a:pPr marL="342900" indent="-342900">
              <a:buFont typeface="+mj-lt"/>
              <a:buAutoNum type="arabicPeriod"/>
            </a:pPr>
            <a:r>
              <a:rPr lang="en-US" dirty="0"/>
              <a:t>Is the 4 level model better than the 2 level binary model?</a:t>
            </a:r>
          </a:p>
        </p:txBody>
      </p:sp>
      <p:pic>
        <p:nvPicPr>
          <p:cNvPr id="5" name="Picture 4">
            <a:extLst>
              <a:ext uri="{FF2B5EF4-FFF2-40B4-BE49-F238E27FC236}">
                <a16:creationId xmlns:a16="http://schemas.microsoft.com/office/drawing/2014/main" id="{928A1A43-FA96-4518-B110-15415218D784}"/>
              </a:ext>
            </a:extLst>
          </p:cNvPr>
          <p:cNvPicPr>
            <a:picLocks noChangeAspect="1"/>
          </p:cNvPicPr>
          <p:nvPr/>
        </p:nvPicPr>
        <p:blipFill>
          <a:blip r:embed="rId3"/>
          <a:stretch>
            <a:fillRect/>
          </a:stretch>
        </p:blipFill>
        <p:spPr>
          <a:xfrm>
            <a:off x="7074215" y="3859101"/>
            <a:ext cx="4924425" cy="1143000"/>
          </a:xfrm>
          <a:prstGeom prst="rect">
            <a:avLst/>
          </a:prstGeom>
        </p:spPr>
      </p:pic>
      <p:pic>
        <p:nvPicPr>
          <p:cNvPr id="7" name="Picture 6">
            <a:extLst>
              <a:ext uri="{FF2B5EF4-FFF2-40B4-BE49-F238E27FC236}">
                <a16:creationId xmlns:a16="http://schemas.microsoft.com/office/drawing/2014/main" id="{32733F77-8CB6-47E7-8DBD-2E32D653262B}"/>
              </a:ext>
            </a:extLst>
          </p:cNvPr>
          <p:cNvPicPr>
            <a:picLocks noChangeAspect="1"/>
          </p:cNvPicPr>
          <p:nvPr/>
        </p:nvPicPr>
        <p:blipFill>
          <a:blip r:embed="rId4"/>
          <a:stretch>
            <a:fillRect/>
          </a:stretch>
        </p:blipFill>
        <p:spPr>
          <a:xfrm>
            <a:off x="7074217" y="5497955"/>
            <a:ext cx="5019675" cy="1219200"/>
          </a:xfrm>
          <a:prstGeom prst="rect">
            <a:avLst/>
          </a:prstGeom>
        </p:spPr>
      </p:pic>
      <p:sp>
        <p:nvSpPr>
          <p:cNvPr id="8" name="TextBox 7">
            <a:extLst>
              <a:ext uri="{FF2B5EF4-FFF2-40B4-BE49-F238E27FC236}">
                <a16:creationId xmlns:a16="http://schemas.microsoft.com/office/drawing/2014/main" id="{24D19A93-E4EE-4CCE-A4A9-FCFC733A7CCA}"/>
              </a:ext>
            </a:extLst>
          </p:cNvPr>
          <p:cNvSpPr txBox="1"/>
          <p:nvPr/>
        </p:nvSpPr>
        <p:spPr>
          <a:xfrm>
            <a:off x="7074215" y="3517670"/>
            <a:ext cx="4130231" cy="369332"/>
          </a:xfrm>
          <a:prstGeom prst="rect">
            <a:avLst/>
          </a:prstGeom>
          <a:noFill/>
        </p:spPr>
        <p:txBody>
          <a:bodyPr wrap="square" rtlCol="0">
            <a:spAutoFit/>
          </a:bodyPr>
          <a:lstStyle/>
          <a:p>
            <a:r>
              <a:rPr lang="en-US" dirty="0"/>
              <a:t>ANOVA: Anxiety on Treatment and Sex</a:t>
            </a:r>
          </a:p>
        </p:txBody>
      </p:sp>
      <p:sp>
        <p:nvSpPr>
          <p:cNvPr id="32" name="TextBox 31">
            <a:extLst>
              <a:ext uri="{FF2B5EF4-FFF2-40B4-BE49-F238E27FC236}">
                <a16:creationId xmlns:a16="http://schemas.microsoft.com/office/drawing/2014/main" id="{885742C4-AA70-482B-8D6A-DDE06DC96609}"/>
              </a:ext>
            </a:extLst>
          </p:cNvPr>
          <p:cNvSpPr txBox="1"/>
          <p:nvPr/>
        </p:nvSpPr>
        <p:spPr>
          <a:xfrm>
            <a:off x="7074216" y="5167392"/>
            <a:ext cx="4130231" cy="369332"/>
          </a:xfrm>
          <a:prstGeom prst="rect">
            <a:avLst/>
          </a:prstGeom>
          <a:noFill/>
        </p:spPr>
        <p:txBody>
          <a:bodyPr wrap="square" rtlCol="0">
            <a:spAutoFit/>
          </a:bodyPr>
          <a:lstStyle/>
          <a:p>
            <a:r>
              <a:rPr lang="en-US" dirty="0"/>
              <a:t>ANOVA: Sociability on Treatment and Sex</a:t>
            </a:r>
          </a:p>
        </p:txBody>
      </p:sp>
      <p:sp>
        <p:nvSpPr>
          <p:cNvPr id="28" name="Arrow: Left 27">
            <a:extLst>
              <a:ext uri="{FF2B5EF4-FFF2-40B4-BE49-F238E27FC236}">
                <a16:creationId xmlns:a16="http://schemas.microsoft.com/office/drawing/2014/main" id="{2009D53C-D7DD-49E0-A4EE-4D160DEF5F29}"/>
              </a:ext>
            </a:extLst>
          </p:cNvPr>
          <p:cNvSpPr/>
          <p:nvPr/>
        </p:nvSpPr>
        <p:spPr>
          <a:xfrm>
            <a:off x="10905744" y="4092257"/>
            <a:ext cx="201168" cy="853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Left 36">
            <a:extLst>
              <a:ext uri="{FF2B5EF4-FFF2-40B4-BE49-F238E27FC236}">
                <a16:creationId xmlns:a16="http://schemas.microsoft.com/office/drawing/2014/main" id="{77E214AE-3963-470F-8926-C2839F17F162}"/>
              </a:ext>
            </a:extLst>
          </p:cNvPr>
          <p:cNvSpPr/>
          <p:nvPr/>
        </p:nvSpPr>
        <p:spPr>
          <a:xfrm>
            <a:off x="10747247" y="5824615"/>
            <a:ext cx="201168" cy="853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12256EAF-4629-4FA8-8B2D-D3E9DAC13F67}"/>
              </a:ext>
            </a:extLst>
          </p:cNvPr>
          <p:cNvSpPr txBox="1"/>
          <p:nvPr/>
        </p:nvSpPr>
        <p:spPr>
          <a:xfrm>
            <a:off x="4948528" y="4729474"/>
            <a:ext cx="1551240" cy="646331"/>
          </a:xfrm>
          <a:prstGeom prst="rect">
            <a:avLst/>
          </a:prstGeom>
          <a:noFill/>
        </p:spPr>
        <p:txBody>
          <a:bodyPr wrap="square" rtlCol="0">
            <a:spAutoFit/>
          </a:bodyPr>
          <a:lstStyle/>
          <a:p>
            <a:r>
              <a:rPr lang="en-US" dirty="0"/>
              <a:t>Treatment as 4 levels</a:t>
            </a:r>
          </a:p>
        </p:txBody>
      </p:sp>
      <p:sp>
        <p:nvSpPr>
          <p:cNvPr id="39" name="TextBox 38">
            <a:extLst>
              <a:ext uri="{FF2B5EF4-FFF2-40B4-BE49-F238E27FC236}">
                <a16:creationId xmlns:a16="http://schemas.microsoft.com/office/drawing/2014/main" id="{1E5954A3-C016-4562-9BF5-9D2B54DEBD02}"/>
              </a:ext>
            </a:extLst>
          </p:cNvPr>
          <p:cNvSpPr txBox="1"/>
          <p:nvPr/>
        </p:nvSpPr>
        <p:spPr>
          <a:xfrm>
            <a:off x="4948529" y="1553153"/>
            <a:ext cx="1551239" cy="646331"/>
          </a:xfrm>
          <a:prstGeom prst="rect">
            <a:avLst/>
          </a:prstGeom>
          <a:noFill/>
        </p:spPr>
        <p:txBody>
          <a:bodyPr wrap="square" rtlCol="0">
            <a:spAutoFit/>
          </a:bodyPr>
          <a:lstStyle/>
          <a:p>
            <a:r>
              <a:rPr lang="en-US" dirty="0"/>
              <a:t>Treatment as binary Y/N</a:t>
            </a:r>
          </a:p>
        </p:txBody>
      </p:sp>
      <p:pic>
        <p:nvPicPr>
          <p:cNvPr id="10" name="Picture 9">
            <a:extLst>
              <a:ext uri="{FF2B5EF4-FFF2-40B4-BE49-F238E27FC236}">
                <a16:creationId xmlns:a16="http://schemas.microsoft.com/office/drawing/2014/main" id="{58CEC1E7-985D-4AF9-8526-3F3FE375E3C9}"/>
              </a:ext>
            </a:extLst>
          </p:cNvPr>
          <p:cNvPicPr>
            <a:picLocks noChangeAspect="1"/>
          </p:cNvPicPr>
          <p:nvPr/>
        </p:nvPicPr>
        <p:blipFill>
          <a:blip r:embed="rId5"/>
          <a:stretch>
            <a:fillRect/>
          </a:stretch>
        </p:blipFill>
        <p:spPr>
          <a:xfrm>
            <a:off x="7074216" y="667471"/>
            <a:ext cx="4642297" cy="1078971"/>
          </a:xfrm>
          <a:prstGeom prst="rect">
            <a:avLst/>
          </a:prstGeom>
        </p:spPr>
      </p:pic>
      <p:sp>
        <p:nvSpPr>
          <p:cNvPr id="40" name="Arrow: Left 39">
            <a:extLst>
              <a:ext uri="{FF2B5EF4-FFF2-40B4-BE49-F238E27FC236}">
                <a16:creationId xmlns:a16="http://schemas.microsoft.com/office/drawing/2014/main" id="{67BAABA1-FB13-4B89-9936-E27ED9CCF977}"/>
              </a:ext>
            </a:extLst>
          </p:cNvPr>
          <p:cNvSpPr/>
          <p:nvPr/>
        </p:nvSpPr>
        <p:spPr>
          <a:xfrm>
            <a:off x="10847831" y="859182"/>
            <a:ext cx="201168" cy="853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26393CAF-4967-4D32-8CF4-6EBEEC45D326}"/>
              </a:ext>
            </a:extLst>
          </p:cNvPr>
          <p:cNvSpPr txBox="1"/>
          <p:nvPr/>
        </p:nvSpPr>
        <p:spPr>
          <a:xfrm>
            <a:off x="7074215" y="310909"/>
            <a:ext cx="4130231" cy="369332"/>
          </a:xfrm>
          <a:prstGeom prst="rect">
            <a:avLst/>
          </a:prstGeom>
          <a:noFill/>
        </p:spPr>
        <p:txBody>
          <a:bodyPr wrap="square" rtlCol="0">
            <a:spAutoFit/>
          </a:bodyPr>
          <a:lstStyle/>
          <a:p>
            <a:r>
              <a:rPr lang="en-US" dirty="0"/>
              <a:t>ANOVA: Anxiety on Treatment and Sex</a:t>
            </a:r>
          </a:p>
        </p:txBody>
      </p:sp>
      <p:pic>
        <p:nvPicPr>
          <p:cNvPr id="12" name="Picture 11">
            <a:extLst>
              <a:ext uri="{FF2B5EF4-FFF2-40B4-BE49-F238E27FC236}">
                <a16:creationId xmlns:a16="http://schemas.microsoft.com/office/drawing/2014/main" id="{911AFB50-B32B-4BB6-BE24-1D7A08A915AD}"/>
              </a:ext>
            </a:extLst>
          </p:cNvPr>
          <p:cNvPicPr>
            <a:picLocks noChangeAspect="1"/>
          </p:cNvPicPr>
          <p:nvPr/>
        </p:nvPicPr>
        <p:blipFill>
          <a:blip r:embed="rId6"/>
          <a:stretch>
            <a:fillRect/>
          </a:stretch>
        </p:blipFill>
        <p:spPr>
          <a:xfrm>
            <a:off x="7075358" y="2136022"/>
            <a:ext cx="4641155" cy="1078064"/>
          </a:xfrm>
          <a:prstGeom prst="rect">
            <a:avLst/>
          </a:prstGeom>
        </p:spPr>
      </p:pic>
      <p:sp>
        <p:nvSpPr>
          <p:cNvPr id="42" name="TextBox 41">
            <a:extLst>
              <a:ext uri="{FF2B5EF4-FFF2-40B4-BE49-F238E27FC236}">
                <a16:creationId xmlns:a16="http://schemas.microsoft.com/office/drawing/2014/main" id="{2C172247-210F-488C-B818-094D5ADE89BA}"/>
              </a:ext>
            </a:extLst>
          </p:cNvPr>
          <p:cNvSpPr txBox="1"/>
          <p:nvPr/>
        </p:nvSpPr>
        <p:spPr>
          <a:xfrm>
            <a:off x="7074215" y="1814014"/>
            <a:ext cx="4130231" cy="369332"/>
          </a:xfrm>
          <a:prstGeom prst="rect">
            <a:avLst/>
          </a:prstGeom>
          <a:noFill/>
        </p:spPr>
        <p:txBody>
          <a:bodyPr wrap="square" rtlCol="0">
            <a:spAutoFit/>
          </a:bodyPr>
          <a:lstStyle/>
          <a:p>
            <a:r>
              <a:rPr lang="en-US" dirty="0"/>
              <a:t>ANOVA: Sociability on Treatment and Sex</a:t>
            </a:r>
          </a:p>
        </p:txBody>
      </p:sp>
      <p:sp>
        <p:nvSpPr>
          <p:cNvPr id="13" name="Left Brace 12">
            <a:extLst>
              <a:ext uri="{FF2B5EF4-FFF2-40B4-BE49-F238E27FC236}">
                <a16:creationId xmlns:a16="http://schemas.microsoft.com/office/drawing/2014/main" id="{376E6C52-99B0-4525-9A93-A53A3B1FEC33}"/>
              </a:ext>
            </a:extLst>
          </p:cNvPr>
          <p:cNvSpPr/>
          <p:nvPr/>
        </p:nvSpPr>
        <p:spPr>
          <a:xfrm>
            <a:off x="6505861" y="495575"/>
            <a:ext cx="414528" cy="2761488"/>
          </a:xfrm>
          <a:prstGeom prst="leftBrace">
            <a:avLst>
              <a:gd name="adj1" fmla="val 8333"/>
              <a:gd name="adj2" fmla="val 4977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Left Brace 42">
            <a:extLst>
              <a:ext uri="{FF2B5EF4-FFF2-40B4-BE49-F238E27FC236}">
                <a16:creationId xmlns:a16="http://schemas.microsoft.com/office/drawing/2014/main" id="{72251B22-81B1-4791-9F6C-F0C19C54B100}"/>
              </a:ext>
            </a:extLst>
          </p:cNvPr>
          <p:cNvSpPr/>
          <p:nvPr/>
        </p:nvSpPr>
        <p:spPr>
          <a:xfrm>
            <a:off x="6457093" y="3600937"/>
            <a:ext cx="414528" cy="3116218"/>
          </a:xfrm>
          <a:prstGeom prst="leftBrace">
            <a:avLst>
              <a:gd name="adj1" fmla="val 8333"/>
              <a:gd name="adj2" fmla="val 4977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Arrow: Left 43">
            <a:extLst>
              <a:ext uri="{FF2B5EF4-FFF2-40B4-BE49-F238E27FC236}">
                <a16:creationId xmlns:a16="http://schemas.microsoft.com/office/drawing/2014/main" id="{3BD24DC6-1835-4CC1-8B9D-113644F49766}"/>
              </a:ext>
            </a:extLst>
          </p:cNvPr>
          <p:cNvSpPr/>
          <p:nvPr/>
        </p:nvSpPr>
        <p:spPr>
          <a:xfrm>
            <a:off x="10546079" y="2407815"/>
            <a:ext cx="201168" cy="853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2116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F59C-EBA5-46B4-B0AC-E6CA0CB529EA}"/>
              </a:ext>
            </a:extLst>
          </p:cNvPr>
          <p:cNvSpPr>
            <a:spLocks noGrp="1"/>
          </p:cNvSpPr>
          <p:nvPr>
            <p:ph type="title"/>
          </p:nvPr>
        </p:nvSpPr>
        <p:spPr/>
        <p:txBody>
          <a:bodyPr/>
          <a:lstStyle/>
          <a:p>
            <a:r>
              <a:rPr lang="en-US" dirty="0"/>
              <a:t>Factor Analysis:</a:t>
            </a:r>
            <a:br>
              <a:rPr lang="en-US" dirty="0"/>
            </a:br>
            <a:r>
              <a:rPr lang="en-US" dirty="0"/>
              <a:t>Dose Specific Effects </a:t>
            </a:r>
          </a:p>
        </p:txBody>
      </p:sp>
      <p:pic>
        <p:nvPicPr>
          <p:cNvPr id="6" name="Content Placeholder 5">
            <a:extLst>
              <a:ext uri="{FF2B5EF4-FFF2-40B4-BE49-F238E27FC236}">
                <a16:creationId xmlns:a16="http://schemas.microsoft.com/office/drawing/2014/main" id="{77490FEA-B3E2-4BCF-B88A-5584FACBA220}"/>
              </a:ext>
            </a:extLst>
          </p:cNvPr>
          <p:cNvPicPr>
            <a:picLocks noGrp="1" noChangeAspect="1"/>
          </p:cNvPicPr>
          <p:nvPr>
            <p:ph idx="1"/>
          </p:nvPr>
        </p:nvPicPr>
        <p:blipFill>
          <a:blip r:embed="rId3"/>
          <a:stretch>
            <a:fillRect/>
          </a:stretch>
        </p:blipFill>
        <p:spPr>
          <a:xfrm>
            <a:off x="5394401" y="1257107"/>
            <a:ext cx="3400425" cy="1152525"/>
          </a:xfrm>
        </p:spPr>
      </p:pic>
      <p:sp>
        <p:nvSpPr>
          <p:cNvPr id="4" name="Text Placeholder 3">
            <a:extLst>
              <a:ext uri="{FF2B5EF4-FFF2-40B4-BE49-F238E27FC236}">
                <a16:creationId xmlns:a16="http://schemas.microsoft.com/office/drawing/2014/main" id="{F345FB5B-478D-4025-9974-C9FBF839C33F}"/>
              </a:ext>
            </a:extLst>
          </p:cNvPr>
          <p:cNvSpPr>
            <a:spLocks noGrp="1"/>
          </p:cNvSpPr>
          <p:nvPr>
            <p:ph type="body" sz="half" idx="2"/>
          </p:nvPr>
        </p:nvSpPr>
        <p:spPr/>
        <p:txBody>
          <a:bodyPr/>
          <a:lstStyle/>
          <a:p>
            <a:r>
              <a:rPr lang="en-US" dirty="0"/>
              <a:t>Key Summary:</a:t>
            </a:r>
          </a:p>
          <a:p>
            <a:pPr marL="342900" indent="-342900">
              <a:buFont typeface="+mj-lt"/>
              <a:buAutoNum type="arabicPeriod"/>
            </a:pPr>
            <a:r>
              <a:rPr lang="en-US" dirty="0"/>
              <a:t>Both tests indicate that there is not a lot of dose specific effects on anxiety and sociability</a:t>
            </a:r>
          </a:p>
          <a:p>
            <a:pPr marL="342900" indent="-342900">
              <a:buFont typeface="+mj-lt"/>
              <a:buAutoNum type="arabicPeriod"/>
            </a:pPr>
            <a:r>
              <a:rPr lang="en-US" dirty="0"/>
              <a:t>There is more evidence of a dose specific effect on sociability than on anxiety</a:t>
            </a:r>
          </a:p>
        </p:txBody>
      </p:sp>
      <p:sp>
        <p:nvSpPr>
          <p:cNvPr id="7" name="TextBox 6">
            <a:extLst>
              <a:ext uri="{FF2B5EF4-FFF2-40B4-BE49-F238E27FC236}">
                <a16:creationId xmlns:a16="http://schemas.microsoft.com/office/drawing/2014/main" id="{E6FFE123-4F4D-4231-AC73-08D3EC2DC197}"/>
              </a:ext>
            </a:extLst>
          </p:cNvPr>
          <p:cNvSpPr txBox="1"/>
          <p:nvPr/>
        </p:nvSpPr>
        <p:spPr>
          <a:xfrm>
            <a:off x="9056801" y="1510203"/>
            <a:ext cx="2723321" cy="646331"/>
          </a:xfrm>
          <a:prstGeom prst="rect">
            <a:avLst/>
          </a:prstGeom>
          <a:noFill/>
        </p:spPr>
        <p:txBody>
          <a:bodyPr wrap="square" rtlCol="0">
            <a:spAutoFit/>
          </a:bodyPr>
          <a:lstStyle/>
          <a:p>
            <a:r>
              <a:rPr lang="en-US" dirty="0"/>
              <a:t>Testing: Is there a dose specific effect for anxiety?</a:t>
            </a:r>
          </a:p>
        </p:txBody>
      </p:sp>
      <p:sp>
        <p:nvSpPr>
          <p:cNvPr id="8" name="Rectangle 7">
            <a:extLst>
              <a:ext uri="{FF2B5EF4-FFF2-40B4-BE49-F238E27FC236}">
                <a16:creationId xmlns:a16="http://schemas.microsoft.com/office/drawing/2014/main" id="{EAB99AE9-2942-41F9-8469-5E04FF67FD2B}"/>
              </a:ext>
            </a:extLst>
          </p:cNvPr>
          <p:cNvSpPr/>
          <p:nvPr/>
        </p:nvSpPr>
        <p:spPr>
          <a:xfrm>
            <a:off x="8189843" y="2133600"/>
            <a:ext cx="551821" cy="2133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F6BF53F-48DB-47DA-9CD4-F2143B366A74}"/>
              </a:ext>
            </a:extLst>
          </p:cNvPr>
          <p:cNvPicPr>
            <a:picLocks noChangeAspect="1"/>
          </p:cNvPicPr>
          <p:nvPr/>
        </p:nvPicPr>
        <p:blipFill>
          <a:blip r:embed="rId4"/>
          <a:stretch>
            <a:fillRect/>
          </a:stretch>
        </p:blipFill>
        <p:spPr>
          <a:xfrm>
            <a:off x="5394401" y="3725227"/>
            <a:ext cx="3409950" cy="1114425"/>
          </a:xfrm>
          <a:prstGeom prst="rect">
            <a:avLst/>
          </a:prstGeom>
        </p:spPr>
      </p:pic>
      <p:sp>
        <p:nvSpPr>
          <p:cNvPr id="11" name="TextBox 10">
            <a:extLst>
              <a:ext uri="{FF2B5EF4-FFF2-40B4-BE49-F238E27FC236}">
                <a16:creationId xmlns:a16="http://schemas.microsoft.com/office/drawing/2014/main" id="{42945EC3-2782-41F8-B9C3-C2ACD4F40BA9}"/>
              </a:ext>
            </a:extLst>
          </p:cNvPr>
          <p:cNvSpPr txBox="1"/>
          <p:nvPr/>
        </p:nvSpPr>
        <p:spPr>
          <a:xfrm>
            <a:off x="9123857" y="3959273"/>
            <a:ext cx="3001087" cy="646331"/>
          </a:xfrm>
          <a:prstGeom prst="rect">
            <a:avLst/>
          </a:prstGeom>
          <a:noFill/>
        </p:spPr>
        <p:txBody>
          <a:bodyPr wrap="square" rtlCol="0">
            <a:spAutoFit/>
          </a:bodyPr>
          <a:lstStyle/>
          <a:p>
            <a:r>
              <a:rPr lang="en-US" dirty="0"/>
              <a:t>Testing: Is there a dose specific effect for sociability?</a:t>
            </a:r>
          </a:p>
        </p:txBody>
      </p:sp>
      <p:sp>
        <p:nvSpPr>
          <p:cNvPr id="12" name="Rectangle 11">
            <a:extLst>
              <a:ext uri="{FF2B5EF4-FFF2-40B4-BE49-F238E27FC236}">
                <a16:creationId xmlns:a16="http://schemas.microsoft.com/office/drawing/2014/main" id="{D8DF1D8C-EE1D-4E46-A257-9CF3215AD6F7}"/>
              </a:ext>
            </a:extLst>
          </p:cNvPr>
          <p:cNvSpPr/>
          <p:nvPr/>
        </p:nvSpPr>
        <p:spPr>
          <a:xfrm>
            <a:off x="8177651" y="4553712"/>
            <a:ext cx="551821" cy="2133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5374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6027B-3518-469E-A89C-8C7502CB0928}"/>
              </a:ext>
            </a:extLst>
          </p:cNvPr>
          <p:cNvSpPr>
            <a:spLocks noGrp="1"/>
          </p:cNvSpPr>
          <p:nvPr>
            <p:ph type="title"/>
          </p:nvPr>
        </p:nvSpPr>
        <p:spPr/>
        <p:txBody>
          <a:bodyPr/>
          <a:lstStyle/>
          <a:p>
            <a:r>
              <a:rPr lang="en-US" dirty="0"/>
              <a:t>Factor Scores:</a:t>
            </a:r>
            <a:br>
              <a:rPr lang="en-US" dirty="0"/>
            </a:br>
            <a:r>
              <a:rPr lang="en-US" dirty="0"/>
              <a:t>Pair Bonding</a:t>
            </a:r>
          </a:p>
        </p:txBody>
      </p:sp>
      <p:pic>
        <p:nvPicPr>
          <p:cNvPr id="6" name="Content Placeholder 5">
            <a:extLst>
              <a:ext uri="{FF2B5EF4-FFF2-40B4-BE49-F238E27FC236}">
                <a16:creationId xmlns:a16="http://schemas.microsoft.com/office/drawing/2014/main" id="{651CC473-CB59-4B7C-98DF-FF240C21FED9}"/>
              </a:ext>
            </a:extLst>
          </p:cNvPr>
          <p:cNvPicPr>
            <a:picLocks noGrp="1" noChangeAspect="1"/>
          </p:cNvPicPr>
          <p:nvPr>
            <p:ph idx="1"/>
          </p:nvPr>
        </p:nvPicPr>
        <p:blipFill rotWithShape="1">
          <a:blip r:embed="rId3"/>
          <a:srcRect l="11562"/>
          <a:stretch/>
        </p:blipFill>
        <p:spPr>
          <a:xfrm>
            <a:off x="5675375" y="490878"/>
            <a:ext cx="5242370" cy="3658253"/>
          </a:xfrm>
        </p:spPr>
      </p:pic>
      <p:sp>
        <p:nvSpPr>
          <p:cNvPr id="4" name="Text Placeholder 3">
            <a:extLst>
              <a:ext uri="{FF2B5EF4-FFF2-40B4-BE49-F238E27FC236}">
                <a16:creationId xmlns:a16="http://schemas.microsoft.com/office/drawing/2014/main" id="{5672C544-32BE-4144-A3D7-950A6552D42A}"/>
              </a:ext>
            </a:extLst>
          </p:cNvPr>
          <p:cNvSpPr>
            <a:spLocks noGrp="1"/>
          </p:cNvSpPr>
          <p:nvPr>
            <p:ph type="body" sz="half" idx="2"/>
          </p:nvPr>
        </p:nvSpPr>
        <p:spPr/>
        <p:txBody>
          <a:bodyPr>
            <a:normAutofit fontScale="85000" lnSpcReduction="10000"/>
          </a:bodyPr>
          <a:lstStyle/>
          <a:p>
            <a:r>
              <a:rPr lang="en-US" dirty="0"/>
              <a:t>Key Summary:</a:t>
            </a:r>
          </a:p>
          <a:p>
            <a:pPr marL="342900" indent="-342900">
              <a:buFont typeface="+mj-lt"/>
              <a:buAutoNum type="arabicPeriod"/>
            </a:pPr>
            <a:r>
              <a:rPr lang="en-US" dirty="0"/>
              <a:t>Similar relationships hold through with the factor scores</a:t>
            </a:r>
          </a:p>
          <a:p>
            <a:pPr marL="342900" indent="-342900">
              <a:buFont typeface="+mj-lt"/>
              <a:buAutoNum type="arabicPeriod"/>
            </a:pPr>
            <a:r>
              <a:rPr lang="en-US" dirty="0"/>
              <a:t>Future investigation into just CTRL voles to get a baseline behavior</a:t>
            </a:r>
          </a:p>
          <a:p>
            <a:pPr marL="342900" indent="-342900">
              <a:buFont typeface="+mj-lt"/>
              <a:buAutoNum type="arabicPeriod"/>
            </a:pPr>
            <a:r>
              <a:rPr lang="en-US" dirty="0"/>
              <a:t>More voles to build separate models for Males and Females</a:t>
            </a:r>
          </a:p>
          <a:p>
            <a:pPr marL="342900" indent="-342900">
              <a:buFont typeface="+mj-lt"/>
              <a:buAutoNum type="arabicPeriod"/>
            </a:pPr>
            <a:r>
              <a:rPr lang="en-US" dirty="0"/>
              <a:t>Males, with more n, could support a 3</a:t>
            </a:r>
            <a:r>
              <a:rPr lang="en-US" baseline="30000" dirty="0"/>
              <a:t>rd</a:t>
            </a:r>
            <a:r>
              <a:rPr lang="en-US" dirty="0"/>
              <a:t> factor for “Pair Bonding”</a:t>
            </a:r>
          </a:p>
        </p:txBody>
      </p:sp>
      <p:pic>
        <p:nvPicPr>
          <p:cNvPr id="8" name="Picture 7">
            <a:extLst>
              <a:ext uri="{FF2B5EF4-FFF2-40B4-BE49-F238E27FC236}">
                <a16:creationId xmlns:a16="http://schemas.microsoft.com/office/drawing/2014/main" id="{32F67784-3EA6-408E-8751-1160EE7D4946}"/>
              </a:ext>
            </a:extLst>
          </p:cNvPr>
          <p:cNvPicPr>
            <a:picLocks noChangeAspect="1"/>
          </p:cNvPicPr>
          <p:nvPr/>
        </p:nvPicPr>
        <p:blipFill rotWithShape="1">
          <a:blip r:embed="rId4"/>
          <a:srcRect l="27507" r="16795"/>
          <a:stretch/>
        </p:blipFill>
        <p:spPr>
          <a:xfrm>
            <a:off x="4888991" y="4351381"/>
            <a:ext cx="1584960" cy="1756174"/>
          </a:xfrm>
          <a:prstGeom prst="rect">
            <a:avLst/>
          </a:prstGeom>
        </p:spPr>
      </p:pic>
      <p:pic>
        <p:nvPicPr>
          <p:cNvPr id="10" name="Picture 9">
            <a:extLst>
              <a:ext uri="{FF2B5EF4-FFF2-40B4-BE49-F238E27FC236}">
                <a16:creationId xmlns:a16="http://schemas.microsoft.com/office/drawing/2014/main" id="{3FAF6D42-6B5F-4D15-8B1D-1BE56B4AB80F}"/>
              </a:ext>
            </a:extLst>
          </p:cNvPr>
          <p:cNvPicPr>
            <a:picLocks noChangeAspect="1"/>
          </p:cNvPicPr>
          <p:nvPr/>
        </p:nvPicPr>
        <p:blipFill rotWithShape="1">
          <a:blip r:embed="rId5"/>
          <a:srcRect l="25582" r="16882"/>
          <a:stretch/>
        </p:blipFill>
        <p:spPr>
          <a:xfrm>
            <a:off x="6659272" y="4351381"/>
            <a:ext cx="1637288" cy="1756174"/>
          </a:xfrm>
          <a:prstGeom prst="rect">
            <a:avLst/>
          </a:prstGeom>
        </p:spPr>
      </p:pic>
      <p:pic>
        <p:nvPicPr>
          <p:cNvPr id="12" name="Picture 11">
            <a:extLst>
              <a:ext uri="{FF2B5EF4-FFF2-40B4-BE49-F238E27FC236}">
                <a16:creationId xmlns:a16="http://schemas.microsoft.com/office/drawing/2014/main" id="{F514DF82-CD42-4521-BB70-0457849E80FD}"/>
              </a:ext>
            </a:extLst>
          </p:cNvPr>
          <p:cNvPicPr>
            <a:picLocks noChangeAspect="1"/>
          </p:cNvPicPr>
          <p:nvPr/>
        </p:nvPicPr>
        <p:blipFill rotWithShape="1">
          <a:blip r:embed="rId6"/>
          <a:srcRect l="27593" r="16930"/>
          <a:stretch/>
        </p:blipFill>
        <p:spPr>
          <a:xfrm>
            <a:off x="8481881" y="4351381"/>
            <a:ext cx="1578675" cy="1756174"/>
          </a:xfrm>
          <a:prstGeom prst="rect">
            <a:avLst/>
          </a:prstGeom>
        </p:spPr>
      </p:pic>
      <p:pic>
        <p:nvPicPr>
          <p:cNvPr id="14" name="Picture 13">
            <a:extLst>
              <a:ext uri="{FF2B5EF4-FFF2-40B4-BE49-F238E27FC236}">
                <a16:creationId xmlns:a16="http://schemas.microsoft.com/office/drawing/2014/main" id="{578330A7-3894-4D84-BA4F-2F937B891794}"/>
              </a:ext>
            </a:extLst>
          </p:cNvPr>
          <p:cNvPicPr>
            <a:picLocks noChangeAspect="1"/>
          </p:cNvPicPr>
          <p:nvPr/>
        </p:nvPicPr>
        <p:blipFill rotWithShape="1">
          <a:blip r:embed="rId7"/>
          <a:srcRect l="28664" r="17780"/>
          <a:stretch/>
        </p:blipFill>
        <p:spPr>
          <a:xfrm>
            <a:off x="10119169" y="4351381"/>
            <a:ext cx="1524001" cy="1756174"/>
          </a:xfrm>
          <a:prstGeom prst="rect">
            <a:avLst/>
          </a:prstGeom>
        </p:spPr>
      </p:pic>
      <p:sp>
        <p:nvSpPr>
          <p:cNvPr id="15" name="TextBox 14">
            <a:extLst>
              <a:ext uri="{FF2B5EF4-FFF2-40B4-BE49-F238E27FC236}">
                <a16:creationId xmlns:a16="http://schemas.microsoft.com/office/drawing/2014/main" id="{D68488F2-7065-47E3-82CA-5AF36F31CAD4}"/>
              </a:ext>
            </a:extLst>
          </p:cNvPr>
          <p:cNvSpPr txBox="1"/>
          <p:nvPr/>
        </p:nvSpPr>
        <p:spPr>
          <a:xfrm>
            <a:off x="7781448" y="372119"/>
            <a:ext cx="1030224" cy="369332"/>
          </a:xfrm>
          <a:prstGeom prst="rect">
            <a:avLst/>
          </a:prstGeom>
          <a:noFill/>
        </p:spPr>
        <p:txBody>
          <a:bodyPr wrap="square" rtlCol="0">
            <a:spAutoFit/>
          </a:bodyPr>
          <a:lstStyle/>
          <a:p>
            <a:r>
              <a:rPr lang="en-US" dirty="0"/>
              <a:t>All Voles</a:t>
            </a:r>
          </a:p>
        </p:txBody>
      </p:sp>
      <p:sp>
        <p:nvSpPr>
          <p:cNvPr id="3" name="TextBox 2">
            <a:extLst>
              <a:ext uri="{FF2B5EF4-FFF2-40B4-BE49-F238E27FC236}">
                <a16:creationId xmlns:a16="http://schemas.microsoft.com/office/drawing/2014/main" id="{65533BC6-05AD-4F07-894A-5C9840CE5772}"/>
              </a:ext>
            </a:extLst>
          </p:cNvPr>
          <p:cNvSpPr txBox="1"/>
          <p:nvPr/>
        </p:nvSpPr>
        <p:spPr>
          <a:xfrm>
            <a:off x="10119169" y="1496907"/>
            <a:ext cx="1747520" cy="1384995"/>
          </a:xfrm>
          <a:prstGeom prst="rect">
            <a:avLst/>
          </a:prstGeom>
          <a:noFill/>
        </p:spPr>
        <p:txBody>
          <a:bodyPr wrap="square" rtlCol="0">
            <a:spAutoFit/>
          </a:bodyPr>
          <a:lstStyle/>
          <a:p>
            <a:pPr marL="285750" indent="-285750">
              <a:buFont typeface="Arial" panose="020B0604020202020204" pitchFamily="34" charset="0"/>
              <a:buChar char="•"/>
            </a:pPr>
            <a:r>
              <a:rPr lang="en-US" sz="1050" dirty="0"/>
              <a:t>The more social the vole, the less they need to sit by their partner or </a:t>
            </a:r>
            <a:r>
              <a:rPr lang="en-US" sz="1050" dirty="0" err="1"/>
              <a:t>cagemate</a:t>
            </a:r>
            <a:endParaRPr lang="en-US" sz="1050" dirty="0"/>
          </a:p>
          <a:p>
            <a:pPr marL="285750" indent="-285750">
              <a:buFont typeface="Arial" panose="020B0604020202020204" pitchFamily="34" charset="0"/>
              <a:buChar char="•"/>
            </a:pPr>
            <a:r>
              <a:rPr lang="en-US" sz="1050" dirty="0"/>
              <a:t>The more anxiety, the more they sit by their partner (or potentially no vole at all)</a:t>
            </a:r>
          </a:p>
        </p:txBody>
      </p:sp>
    </p:spTree>
    <p:extLst>
      <p:ext uri="{BB962C8B-B14F-4D97-AF65-F5344CB8AC3E}">
        <p14:creationId xmlns:p14="http://schemas.microsoft.com/office/powerpoint/2010/main" val="638446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6027B-3518-469E-A89C-8C7502CB0928}"/>
              </a:ext>
            </a:extLst>
          </p:cNvPr>
          <p:cNvSpPr>
            <a:spLocks noGrp="1"/>
          </p:cNvSpPr>
          <p:nvPr>
            <p:ph type="title"/>
          </p:nvPr>
        </p:nvSpPr>
        <p:spPr/>
        <p:txBody>
          <a:bodyPr/>
          <a:lstStyle/>
          <a:p>
            <a:r>
              <a:rPr lang="en-US" dirty="0"/>
              <a:t>Factor Scores:</a:t>
            </a:r>
            <a:br>
              <a:rPr lang="en-US" dirty="0"/>
            </a:br>
            <a:r>
              <a:rPr lang="en-US" dirty="0"/>
              <a:t>Pair Bonding Cont.</a:t>
            </a:r>
          </a:p>
        </p:txBody>
      </p:sp>
      <p:sp>
        <p:nvSpPr>
          <p:cNvPr id="4" name="Text Placeholder 3">
            <a:extLst>
              <a:ext uri="{FF2B5EF4-FFF2-40B4-BE49-F238E27FC236}">
                <a16:creationId xmlns:a16="http://schemas.microsoft.com/office/drawing/2014/main" id="{5672C544-32BE-4144-A3D7-950A6552D42A}"/>
              </a:ext>
            </a:extLst>
          </p:cNvPr>
          <p:cNvSpPr>
            <a:spLocks noGrp="1"/>
          </p:cNvSpPr>
          <p:nvPr>
            <p:ph type="body" sz="half" idx="2"/>
          </p:nvPr>
        </p:nvSpPr>
        <p:spPr/>
        <p:txBody>
          <a:bodyPr>
            <a:normAutofit/>
          </a:bodyPr>
          <a:lstStyle/>
          <a:p>
            <a:r>
              <a:rPr lang="en-US" dirty="0"/>
              <a:t>Key Summary:</a:t>
            </a:r>
          </a:p>
          <a:p>
            <a:pPr marL="342900" indent="-342900">
              <a:buFont typeface="+mj-lt"/>
              <a:buAutoNum type="arabicPeriod"/>
            </a:pPr>
            <a:r>
              <a:rPr lang="en-US" dirty="0"/>
              <a:t>Potential for a “Pair Bonding” factor.</a:t>
            </a:r>
          </a:p>
          <a:p>
            <a:pPr marL="342900" indent="-342900">
              <a:buFont typeface="+mj-lt"/>
              <a:buAutoNum type="arabicPeriod"/>
            </a:pPr>
            <a:r>
              <a:rPr lang="en-US" dirty="0"/>
              <a:t>Would need more voles (preferably male, and in the CTRL)</a:t>
            </a:r>
          </a:p>
        </p:txBody>
      </p:sp>
      <p:pic>
        <p:nvPicPr>
          <p:cNvPr id="9" name="Content Placeholder 8">
            <a:extLst>
              <a:ext uri="{FF2B5EF4-FFF2-40B4-BE49-F238E27FC236}">
                <a16:creationId xmlns:a16="http://schemas.microsoft.com/office/drawing/2014/main" id="{F47355DA-24CD-42C3-9866-4D2CD6E242A3}"/>
              </a:ext>
            </a:extLst>
          </p:cNvPr>
          <p:cNvPicPr>
            <a:picLocks noGrp="1" noChangeAspect="1"/>
          </p:cNvPicPr>
          <p:nvPr>
            <p:ph idx="1"/>
          </p:nvPr>
        </p:nvPicPr>
        <p:blipFill>
          <a:blip r:embed="rId3"/>
          <a:stretch>
            <a:fillRect/>
          </a:stretch>
        </p:blipFill>
        <p:spPr>
          <a:xfrm>
            <a:off x="5459412" y="1159392"/>
            <a:ext cx="5927725" cy="4260919"/>
          </a:xfrm>
        </p:spPr>
      </p:pic>
      <p:pic>
        <p:nvPicPr>
          <p:cNvPr id="13" name="Picture 12">
            <a:extLst>
              <a:ext uri="{FF2B5EF4-FFF2-40B4-BE49-F238E27FC236}">
                <a16:creationId xmlns:a16="http://schemas.microsoft.com/office/drawing/2014/main" id="{B841EC2C-228D-46E2-B833-59810C56AAD9}"/>
              </a:ext>
            </a:extLst>
          </p:cNvPr>
          <p:cNvPicPr>
            <a:picLocks noChangeAspect="1"/>
          </p:cNvPicPr>
          <p:nvPr/>
        </p:nvPicPr>
        <p:blipFill>
          <a:blip r:embed="rId4"/>
          <a:stretch>
            <a:fillRect/>
          </a:stretch>
        </p:blipFill>
        <p:spPr>
          <a:xfrm>
            <a:off x="4849281" y="5721626"/>
            <a:ext cx="4895850" cy="914400"/>
          </a:xfrm>
          <a:prstGeom prst="rect">
            <a:avLst/>
          </a:prstGeom>
        </p:spPr>
      </p:pic>
      <p:sp>
        <p:nvSpPr>
          <p:cNvPr id="16" name="TextBox 15">
            <a:extLst>
              <a:ext uri="{FF2B5EF4-FFF2-40B4-BE49-F238E27FC236}">
                <a16:creationId xmlns:a16="http://schemas.microsoft.com/office/drawing/2014/main" id="{06591737-9EB2-43EF-A473-27DA4D8676C7}"/>
              </a:ext>
            </a:extLst>
          </p:cNvPr>
          <p:cNvSpPr txBox="1"/>
          <p:nvPr/>
        </p:nvSpPr>
        <p:spPr>
          <a:xfrm>
            <a:off x="6645965" y="417051"/>
            <a:ext cx="3684105" cy="369332"/>
          </a:xfrm>
          <a:prstGeom prst="rect">
            <a:avLst/>
          </a:prstGeom>
          <a:noFill/>
        </p:spPr>
        <p:txBody>
          <a:bodyPr wrap="square" rtlCol="0">
            <a:spAutoFit/>
          </a:bodyPr>
          <a:lstStyle/>
          <a:p>
            <a:r>
              <a:rPr lang="en-US" dirty="0"/>
              <a:t>**N too small to fit proper model**</a:t>
            </a:r>
          </a:p>
        </p:txBody>
      </p:sp>
      <p:sp>
        <p:nvSpPr>
          <p:cNvPr id="7" name="TextBox 6">
            <a:extLst>
              <a:ext uri="{FF2B5EF4-FFF2-40B4-BE49-F238E27FC236}">
                <a16:creationId xmlns:a16="http://schemas.microsoft.com/office/drawing/2014/main" id="{1365250A-5B37-4A30-8670-B28B807DE462}"/>
              </a:ext>
            </a:extLst>
          </p:cNvPr>
          <p:cNvSpPr txBox="1"/>
          <p:nvPr/>
        </p:nvSpPr>
        <p:spPr>
          <a:xfrm>
            <a:off x="9692970" y="5698608"/>
            <a:ext cx="2183898" cy="738664"/>
          </a:xfrm>
          <a:prstGeom prst="rect">
            <a:avLst/>
          </a:prstGeom>
          <a:noFill/>
        </p:spPr>
        <p:txBody>
          <a:bodyPr wrap="square" rtlCol="0">
            <a:spAutoFit/>
          </a:bodyPr>
          <a:lstStyle/>
          <a:p>
            <a:r>
              <a:rPr lang="en-US" sz="1050" dirty="0"/>
              <a:t>Good Model Guidelines:</a:t>
            </a:r>
          </a:p>
          <a:p>
            <a:r>
              <a:rPr lang="en-US" sz="1050" dirty="0"/>
              <a:t>Tucker Lewis Index &gt; .95</a:t>
            </a:r>
            <a:br>
              <a:rPr lang="en-US" sz="1050" dirty="0"/>
            </a:br>
            <a:r>
              <a:rPr lang="en-US" sz="1050" dirty="0" err="1"/>
              <a:t>Pval</a:t>
            </a:r>
            <a:r>
              <a:rPr lang="en-US" sz="1050" dirty="0"/>
              <a:t> &gt; 0.05 (Small </a:t>
            </a:r>
            <a:r>
              <a:rPr lang="en-US" sz="1050" dirty="0" err="1"/>
              <a:t>Pval</a:t>
            </a:r>
            <a:r>
              <a:rPr lang="en-US" sz="1050" dirty="0"/>
              <a:t> = poor fit*)</a:t>
            </a:r>
          </a:p>
          <a:p>
            <a:r>
              <a:rPr lang="en-US" sz="1050" dirty="0"/>
              <a:t>RMSEA &lt; .05</a:t>
            </a:r>
          </a:p>
        </p:txBody>
      </p:sp>
    </p:spTree>
    <p:extLst>
      <p:ext uri="{BB962C8B-B14F-4D97-AF65-F5344CB8AC3E}">
        <p14:creationId xmlns:p14="http://schemas.microsoft.com/office/powerpoint/2010/main" val="392735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Goals Revisited</a:t>
            </a:r>
          </a:p>
        </p:txBody>
      </p:sp>
      <p:sp>
        <p:nvSpPr>
          <p:cNvPr id="5" name="Content Placeholder 4">
            <a:extLst>
              <a:ext uri="{FF2B5EF4-FFF2-40B4-BE49-F238E27FC236}">
                <a16:creationId xmlns:a16="http://schemas.microsoft.com/office/drawing/2014/main" id="{79912B4A-D456-4DA0-9F54-58E9B2ABA558}"/>
              </a:ext>
            </a:extLst>
          </p:cNvPr>
          <p:cNvSpPr>
            <a:spLocks noGrp="1"/>
          </p:cNvSpPr>
          <p:nvPr>
            <p:ph idx="1"/>
          </p:nvPr>
        </p:nvSpPr>
        <p:spPr/>
        <p:txBody>
          <a:bodyPr>
            <a:normAutofit fontScale="85000" lnSpcReduction="10000"/>
          </a:bodyPr>
          <a:lstStyle/>
          <a:p>
            <a:pPr marL="457200" indent="-457200">
              <a:buFont typeface="+mj-lt"/>
              <a:buAutoNum type="arabicPeriod"/>
            </a:pPr>
            <a:r>
              <a:rPr lang="en-US" dirty="0"/>
              <a:t>What data endpoints are most correlated across tests</a:t>
            </a:r>
          </a:p>
          <a:p>
            <a:pPr marL="749808" lvl="1" indent="-457200"/>
            <a:r>
              <a:rPr lang="en-US" dirty="0"/>
              <a:t>Distances are highly correlated</a:t>
            </a:r>
          </a:p>
          <a:p>
            <a:pPr marL="749808" lvl="1" indent="-457200"/>
            <a:r>
              <a:rPr lang="en-US" dirty="0"/>
              <a:t>General social behavior with new voles correlated</a:t>
            </a:r>
          </a:p>
          <a:p>
            <a:pPr marL="932688" lvl="2" indent="-457200"/>
            <a:r>
              <a:rPr lang="en-US" dirty="0"/>
              <a:t>The correlations change when its same sex vs opposite sex</a:t>
            </a:r>
          </a:p>
          <a:p>
            <a:pPr marL="457200" indent="-457200">
              <a:buFont typeface="+mj-lt"/>
              <a:buAutoNum type="arabicPeriod"/>
            </a:pPr>
            <a:r>
              <a:rPr lang="en-US" dirty="0"/>
              <a:t>Do these endpoints relate to “Anxiety”, “Pro Social Behavior”, or “Pair Bonding”</a:t>
            </a:r>
          </a:p>
          <a:p>
            <a:pPr marL="749808" lvl="1" indent="-457200"/>
            <a:r>
              <a:rPr lang="en-US" dirty="0"/>
              <a:t>The correlated variables have a “commonness” about them that allows us to extract it into two common factors</a:t>
            </a:r>
          </a:p>
          <a:p>
            <a:pPr marL="749808" lvl="1" indent="-457200"/>
            <a:r>
              <a:rPr lang="en-US" dirty="0"/>
              <a:t>Subjective knowledge tells us this “commonality” is closely related to the vole’s anxiety and sociability</a:t>
            </a:r>
          </a:p>
          <a:p>
            <a:pPr marL="749808" lvl="1" indent="-457200"/>
            <a:r>
              <a:rPr lang="en-US" dirty="0"/>
              <a:t>Allows for macro level analysis: Does FM550 affect anxiety vs Does FM550 affect the distance traveled in a single test</a:t>
            </a:r>
          </a:p>
          <a:p>
            <a:pPr marL="749808" lvl="1" indent="-457200"/>
            <a:r>
              <a:rPr lang="en-US" dirty="0"/>
              <a:t>There is some evidence of a 3</a:t>
            </a:r>
            <a:r>
              <a:rPr lang="en-US" baseline="30000" dirty="0"/>
              <a:t>rd</a:t>
            </a:r>
            <a:r>
              <a:rPr lang="en-US" dirty="0"/>
              <a:t> common factor of “pair bonding”, mainly with males.</a:t>
            </a:r>
          </a:p>
          <a:p>
            <a:pPr marL="932688" lvl="2" indent="-457200"/>
            <a:r>
              <a:rPr lang="en-US" dirty="0"/>
              <a:t>To add more factors, a larger sample size is needed, preferably males</a:t>
            </a:r>
          </a:p>
          <a:p>
            <a:pPr marL="457200" indent="-457200">
              <a:buFont typeface="+mj-lt"/>
              <a:buAutoNum type="arabicPeriod"/>
            </a:pPr>
            <a:r>
              <a:rPr lang="en-US" dirty="0"/>
              <a:t>Does FM550 Affect these aforementioned traits</a:t>
            </a:r>
          </a:p>
          <a:p>
            <a:pPr marL="749808" lvl="1" indent="-457200"/>
            <a:r>
              <a:rPr lang="en-US" dirty="0"/>
              <a:t>With the extracted scores representing anxiety and sociability, we can conclude that there is evidence that FM550 affects the voles level of anxiety and sociability</a:t>
            </a:r>
          </a:p>
        </p:txBody>
      </p:sp>
    </p:spTree>
    <p:extLst>
      <p:ext uri="{BB962C8B-B14F-4D97-AF65-F5344CB8AC3E}">
        <p14:creationId xmlns:p14="http://schemas.microsoft.com/office/powerpoint/2010/main" val="822955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Goals</a:t>
            </a:r>
          </a:p>
        </p:txBody>
      </p:sp>
      <p:sp>
        <p:nvSpPr>
          <p:cNvPr id="5" name="Content Placeholder 4">
            <a:extLst>
              <a:ext uri="{FF2B5EF4-FFF2-40B4-BE49-F238E27FC236}">
                <a16:creationId xmlns:a16="http://schemas.microsoft.com/office/drawing/2014/main" id="{79912B4A-D456-4DA0-9F54-58E9B2ABA558}"/>
              </a:ext>
            </a:extLst>
          </p:cNvPr>
          <p:cNvSpPr>
            <a:spLocks noGrp="1"/>
          </p:cNvSpPr>
          <p:nvPr>
            <p:ph idx="1"/>
          </p:nvPr>
        </p:nvSpPr>
        <p:spPr/>
        <p:txBody>
          <a:bodyPr/>
          <a:lstStyle/>
          <a:p>
            <a:pPr marL="457200" indent="-457200">
              <a:buFont typeface="+mj-lt"/>
              <a:buAutoNum type="arabicPeriod"/>
            </a:pPr>
            <a:r>
              <a:rPr lang="en-US" dirty="0"/>
              <a:t>What data endpoints are most correlated across tests</a:t>
            </a:r>
          </a:p>
          <a:p>
            <a:pPr marL="457200" indent="-457200">
              <a:buFont typeface="+mj-lt"/>
              <a:buAutoNum type="arabicPeriod"/>
            </a:pPr>
            <a:r>
              <a:rPr lang="en-US" dirty="0"/>
              <a:t>Do these endpoints relate to “Anxiety”, “Pro Social Behavior”, or “Pair Bonding”</a:t>
            </a:r>
          </a:p>
          <a:p>
            <a:pPr marL="457200" indent="-457200">
              <a:buFont typeface="+mj-lt"/>
              <a:buAutoNum type="arabicPeriod"/>
            </a:pPr>
            <a:r>
              <a:rPr lang="en-US" dirty="0"/>
              <a:t>Does FM550 Affect these aforementioned traits</a:t>
            </a:r>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4467-F036-4D86-B63E-BB757BD6926C}"/>
              </a:ext>
            </a:extLst>
          </p:cNvPr>
          <p:cNvSpPr>
            <a:spLocks noGrp="1"/>
          </p:cNvSpPr>
          <p:nvPr>
            <p:ph type="title"/>
          </p:nvPr>
        </p:nvSpPr>
        <p:spPr/>
        <p:txBody>
          <a:bodyPr/>
          <a:lstStyle/>
          <a:p>
            <a:r>
              <a:rPr lang="en-US" dirty="0"/>
              <a:t>All Behavioral Endpoints</a:t>
            </a:r>
          </a:p>
        </p:txBody>
      </p:sp>
      <p:sp>
        <p:nvSpPr>
          <p:cNvPr id="4" name="Text Placeholder 3">
            <a:extLst>
              <a:ext uri="{FF2B5EF4-FFF2-40B4-BE49-F238E27FC236}">
                <a16:creationId xmlns:a16="http://schemas.microsoft.com/office/drawing/2014/main" id="{5E75E62F-F212-4D67-902A-C271A9BBF718}"/>
              </a:ext>
            </a:extLst>
          </p:cNvPr>
          <p:cNvSpPr>
            <a:spLocks noGrp="1"/>
          </p:cNvSpPr>
          <p:nvPr>
            <p:ph type="body" sz="half" idx="2"/>
          </p:nvPr>
        </p:nvSpPr>
        <p:spPr/>
        <p:txBody>
          <a:bodyPr>
            <a:normAutofit fontScale="92500" lnSpcReduction="10000"/>
          </a:bodyPr>
          <a:lstStyle/>
          <a:p>
            <a:r>
              <a:rPr lang="en-US" dirty="0"/>
              <a:t>Key Points:</a:t>
            </a:r>
          </a:p>
          <a:p>
            <a:pPr marL="342900" indent="-342900">
              <a:buFont typeface="+mj-lt"/>
              <a:buAutoNum type="arabicPeriod"/>
            </a:pPr>
            <a:r>
              <a:rPr lang="en-US" dirty="0"/>
              <a:t>Distance Variables are highly correlated across tests</a:t>
            </a:r>
          </a:p>
          <a:p>
            <a:pPr marL="342900" indent="-342900">
              <a:buFont typeface="+mj-lt"/>
              <a:buAutoNum type="arabicPeriod"/>
            </a:pPr>
            <a:r>
              <a:rPr lang="en-US" dirty="0"/>
              <a:t>Stranger interactions are correlated across tests</a:t>
            </a:r>
          </a:p>
          <a:p>
            <a:pPr marL="342900" indent="-342900">
              <a:buFont typeface="+mj-lt"/>
              <a:buAutoNum type="arabicPeriod"/>
            </a:pPr>
            <a:r>
              <a:rPr lang="en-US" dirty="0"/>
              <a:t>Partner Preference in opposite sex encounters correlate differently than same sex interactions</a:t>
            </a:r>
          </a:p>
        </p:txBody>
      </p:sp>
      <p:pic>
        <p:nvPicPr>
          <p:cNvPr id="5" name="Content Placeholder 4">
            <a:extLst>
              <a:ext uri="{FF2B5EF4-FFF2-40B4-BE49-F238E27FC236}">
                <a16:creationId xmlns:a16="http://schemas.microsoft.com/office/drawing/2014/main" id="{172726F8-CEA0-4DB7-AE8F-FE93F86C2A9D}"/>
              </a:ext>
            </a:extLst>
          </p:cNvPr>
          <p:cNvPicPr>
            <a:picLocks noGrp="1" noChangeAspect="1"/>
          </p:cNvPicPr>
          <p:nvPr>
            <p:ph idx="1"/>
          </p:nvPr>
        </p:nvPicPr>
        <p:blipFill>
          <a:blip r:embed="rId2"/>
          <a:stretch>
            <a:fillRect/>
          </a:stretch>
        </p:blipFill>
        <p:spPr>
          <a:xfrm>
            <a:off x="5613174" y="813242"/>
            <a:ext cx="5620199" cy="5294313"/>
          </a:xfrm>
        </p:spPr>
      </p:pic>
      <p:sp>
        <p:nvSpPr>
          <p:cNvPr id="11" name="Rectangle 10">
            <a:extLst>
              <a:ext uri="{FF2B5EF4-FFF2-40B4-BE49-F238E27FC236}">
                <a16:creationId xmlns:a16="http://schemas.microsoft.com/office/drawing/2014/main" id="{2C46B4D1-8478-4840-ACA3-997DA4019202}"/>
              </a:ext>
            </a:extLst>
          </p:cNvPr>
          <p:cNvSpPr/>
          <p:nvPr/>
        </p:nvSpPr>
        <p:spPr>
          <a:xfrm>
            <a:off x="6041136" y="2481072"/>
            <a:ext cx="1780032" cy="841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DCBA3C4-3582-4DD8-8ACB-2961E548C1AF}"/>
              </a:ext>
            </a:extLst>
          </p:cNvPr>
          <p:cNvSpPr/>
          <p:nvPr/>
        </p:nvSpPr>
        <p:spPr>
          <a:xfrm>
            <a:off x="7229856" y="3453065"/>
            <a:ext cx="1322832" cy="673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30A5FB5-ACAE-4875-8634-4A2598EE4AC9}"/>
              </a:ext>
            </a:extLst>
          </p:cNvPr>
          <p:cNvSpPr/>
          <p:nvPr/>
        </p:nvSpPr>
        <p:spPr>
          <a:xfrm>
            <a:off x="10411968" y="999744"/>
            <a:ext cx="190218" cy="50450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4864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701FC-5B4F-4956-9E75-C9FF86306751}"/>
              </a:ext>
            </a:extLst>
          </p:cNvPr>
          <p:cNvSpPr>
            <a:spLocks noGrp="1"/>
          </p:cNvSpPr>
          <p:nvPr>
            <p:ph type="title"/>
          </p:nvPr>
        </p:nvSpPr>
        <p:spPr/>
        <p:txBody>
          <a:bodyPr/>
          <a:lstStyle/>
          <a:p>
            <a:r>
              <a:rPr lang="en-US" dirty="0"/>
              <a:t>Primary Endpoints</a:t>
            </a:r>
          </a:p>
        </p:txBody>
      </p:sp>
      <p:pic>
        <p:nvPicPr>
          <p:cNvPr id="6" name="Content Placeholder 5">
            <a:extLst>
              <a:ext uri="{FF2B5EF4-FFF2-40B4-BE49-F238E27FC236}">
                <a16:creationId xmlns:a16="http://schemas.microsoft.com/office/drawing/2014/main" id="{30EB4E41-E09A-4B76-B5BA-1C8F3B16B690}"/>
              </a:ext>
            </a:extLst>
          </p:cNvPr>
          <p:cNvPicPr>
            <a:picLocks noGrp="1" noChangeAspect="1"/>
          </p:cNvPicPr>
          <p:nvPr>
            <p:ph idx="1"/>
          </p:nvPr>
        </p:nvPicPr>
        <p:blipFill>
          <a:blip r:embed="rId3"/>
          <a:stretch>
            <a:fillRect/>
          </a:stretch>
        </p:blipFill>
        <p:spPr>
          <a:xfrm>
            <a:off x="4757048" y="1348815"/>
            <a:ext cx="6741341" cy="4160370"/>
          </a:xfrm>
        </p:spPr>
      </p:pic>
      <p:sp>
        <p:nvSpPr>
          <p:cNvPr id="4" name="Text Placeholder 3">
            <a:extLst>
              <a:ext uri="{FF2B5EF4-FFF2-40B4-BE49-F238E27FC236}">
                <a16:creationId xmlns:a16="http://schemas.microsoft.com/office/drawing/2014/main" id="{4C8F52CE-F5FC-4160-B0B6-E303BCD3F6C7}"/>
              </a:ext>
            </a:extLst>
          </p:cNvPr>
          <p:cNvSpPr>
            <a:spLocks noGrp="1"/>
          </p:cNvSpPr>
          <p:nvPr>
            <p:ph type="body" sz="half" idx="2"/>
          </p:nvPr>
        </p:nvSpPr>
        <p:spPr/>
        <p:txBody>
          <a:bodyPr/>
          <a:lstStyle/>
          <a:p>
            <a:r>
              <a:rPr lang="en-US" dirty="0"/>
              <a:t>Key Points:</a:t>
            </a:r>
          </a:p>
          <a:p>
            <a:pPr marL="342900" indent="-342900">
              <a:buFont typeface="+mj-lt"/>
              <a:buAutoNum type="arabicPeriod"/>
            </a:pPr>
            <a:r>
              <a:rPr lang="en-US" dirty="0"/>
              <a:t>Distances clustered</a:t>
            </a:r>
          </a:p>
          <a:p>
            <a:pPr marL="342900" indent="-342900">
              <a:buFont typeface="+mj-lt"/>
              <a:buAutoNum type="arabicPeriod"/>
            </a:pPr>
            <a:r>
              <a:rPr lang="en-US" dirty="0"/>
              <a:t>Stranger interactions clustered</a:t>
            </a:r>
          </a:p>
          <a:p>
            <a:pPr marL="342900" indent="-342900">
              <a:buFont typeface="+mj-lt"/>
              <a:buAutoNum type="arabicPeriod"/>
            </a:pPr>
            <a:r>
              <a:rPr lang="en-US" dirty="0"/>
              <a:t>Partner and cage mate correlations markedly different</a:t>
            </a:r>
          </a:p>
        </p:txBody>
      </p:sp>
    </p:spTree>
    <p:extLst>
      <p:ext uri="{BB962C8B-B14F-4D97-AF65-F5344CB8AC3E}">
        <p14:creationId xmlns:p14="http://schemas.microsoft.com/office/powerpoint/2010/main" val="54637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F0D1-46F0-442D-BAD0-BB10F2B4EDA7}"/>
              </a:ext>
            </a:extLst>
          </p:cNvPr>
          <p:cNvSpPr>
            <a:spLocks noGrp="1"/>
          </p:cNvSpPr>
          <p:nvPr>
            <p:ph type="title"/>
          </p:nvPr>
        </p:nvSpPr>
        <p:spPr/>
        <p:txBody>
          <a:bodyPr>
            <a:normAutofit/>
          </a:bodyPr>
          <a:lstStyle/>
          <a:p>
            <a:r>
              <a:rPr lang="en-US" sz="4000" dirty="0"/>
              <a:t>Primary Endpoints CTRL vs TREATED</a:t>
            </a:r>
          </a:p>
        </p:txBody>
      </p:sp>
      <p:cxnSp>
        <p:nvCxnSpPr>
          <p:cNvPr id="35" name="Straight Connector 34">
            <a:extLst>
              <a:ext uri="{FF2B5EF4-FFF2-40B4-BE49-F238E27FC236}">
                <a16:creationId xmlns:a16="http://schemas.microsoft.com/office/drawing/2014/main" id="{EB1B5F7C-6FE6-4BCD-85D9-2A25744161F8}"/>
              </a:ext>
            </a:extLst>
          </p:cNvPr>
          <p:cNvCxnSpPr>
            <a:cxnSpLocks/>
          </p:cNvCxnSpPr>
          <p:nvPr/>
        </p:nvCxnSpPr>
        <p:spPr>
          <a:xfrm>
            <a:off x="6171637" y="1905928"/>
            <a:ext cx="21098" cy="2972427"/>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234C505D-96B9-4FDE-8D01-91F812161691}"/>
              </a:ext>
            </a:extLst>
          </p:cNvPr>
          <p:cNvSpPr txBox="1"/>
          <p:nvPr/>
        </p:nvSpPr>
        <p:spPr>
          <a:xfrm>
            <a:off x="997853" y="4929458"/>
            <a:ext cx="4088495" cy="738664"/>
          </a:xfrm>
          <a:prstGeom prst="rect">
            <a:avLst/>
          </a:prstGeom>
          <a:noFill/>
        </p:spPr>
        <p:txBody>
          <a:bodyPr wrap="square" rtlCol="0">
            <a:spAutoFit/>
          </a:bodyPr>
          <a:lstStyle/>
          <a:p>
            <a:r>
              <a:rPr lang="en-US" sz="1400" dirty="0"/>
              <a:t>Males show stronger correlations across the board. Correlations diminish with “Treatment”. Possibly due to small sample size.</a:t>
            </a:r>
          </a:p>
        </p:txBody>
      </p:sp>
      <p:graphicFrame>
        <p:nvGraphicFramePr>
          <p:cNvPr id="39" name="Table 39">
            <a:extLst>
              <a:ext uri="{FF2B5EF4-FFF2-40B4-BE49-F238E27FC236}">
                <a16:creationId xmlns:a16="http://schemas.microsoft.com/office/drawing/2014/main" id="{F1DF63A8-D391-4A21-ACD6-5E26EE943AF5}"/>
              </a:ext>
            </a:extLst>
          </p:cNvPr>
          <p:cNvGraphicFramePr>
            <a:graphicFrameLocks noGrp="1"/>
          </p:cNvGraphicFramePr>
          <p:nvPr>
            <p:extLst>
              <p:ext uri="{D42A27DB-BD31-4B8C-83A1-F6EECF244321}">
                <p14:modId xmlns:p14="http://schemas.microsoft.com/office/powerpoint/2010/main" val="3696590833"/>
              </p:ext>
            </p:extLst>
          </p:nvPr>
        </p:nvGraphicFramePr>
        <p:xfrm>
          <a:off x="5486292" y="4929458"/>
          <a:ext cx="1564638" cy="1131147"/>
        </p:xfrm>
        <a:graphic>
          <a:graphicData uri="http://schemas.openxmlformats.org/drawingml/2006/table">
            <a:tbl>
              <a:tblPr firstRow="1" bandRow="1">
                <a:tableStyleId>{5C22544A-7EE6-4342-B048-85BDC9FD1C3A}</a:tableStyleId>
              </a:tblPr>
              <a:tblGrid>
                <a:gridCol w="521546">
                  <a:extLst>
                    <a:ext uri="{9D8B030D-6E8A-4147-A177-3AD203B41FA5}">
                      <a16:colId xmlns:a16="http://schemas.microsoft.com/office/drawing/2014/main" val="2615533274"/>
                    </a:ext>
                  </a:extLst>
                </a:gridCol>
                <a:gridCol w="521546">
                  <a:extLst>
                    <a:ext uri="{9D8B030D-6E8A-4147-A177-3AD203B41FA5}">
                      <a16:colId xmlns:a16="http://schemas.microsoft.com/office/drawing/2014/main" val="2820941343"/>
                    </a:ext>
                  </a:extLst>
                </a:gridCol>
                <a:gridCol w="521546">
                  <a:extLst>
                    <a:ext uri="{9D8B030D-6E8A-4147-A177-3AD203B41FA5}">
                      <a16:colId xmlns:a16="http://schemas.microsoft.com/office/drawing/2014/main" val="3789231344"/>
                    </a:ext>
                  </a:extLst>
                </a:gridCol>
              </a:tblGrid>
              <a:tr h="377049">
                <a:tc>
                  <a:txBody>
                    <a:bodyPr/>
                    <a:lstStyle/>
                    <a:p>
                      <a:endParaRPr lang="en-US" sz="1200" dirty="0"/>
                    </a:p>
                  </a:txBody>
                  <a:tcPr/>
                </a:tc>
                <a:tc>
                  <a:txBody>
                    <a:bodyPr/>
                    <a:lstStyle/>
                    <a:p>
                      <a:r>
                        <a:rPr lang="en-US" sz="1200" dirty="0"/>
                        <a:t>M</a:t>
                      </a:r>
                    </a:p>
                  </a:txBody>
                  <a:tcPr/>
                </a:tc>
                <a:tc>
                  <a:txBody>
                    <a:bodyPr/>
                    <a:lstStyle/>
                    <a:p>
                      <a:r>
                        <a:rPr lang="en-US" sz="1200" dirty="0"/>
                        <a:t>F</a:t>
                      </a:r>
                    </a:p>
                  </a:txBody>
                  <a:tcPr/>
                </a:tc>
                <a:extLst>
                  <a:ext uri="{0D108BD9-81ED-4DB2-BD59-A6C34878D82A}">
                    <a16:rowId xmlns:a16="http://schemas.microsoft.com/office/drawing/2014/main" val="1722738979"/>
                  </a:ext>
                </a:extLst>
              </a:tr>
              <a:tr h="377049">
                <a:tc>
                  <a:txBody>
                    <a:bodyPr/>
                    <a:lstStyle/>
                    <a:p>
                      <a:r>
                        <a:rPr lang="en-US" sz="1200" dirty="0"/>
                        <a:t>CTRL</a:t>
                      </a:r>
                    </a:p>
                  </a:txBody>
                  <a:tcPr/>
                </a:tc>
                <a:tc>
                  <a:txBody>
                    <a:bodyPr/>
                    <a:lstStyle/>
                    <a:p>
                      <a:r>
                        <a:rPr lang="en-US" sz="1200" dirty="0"/>
                        <a:t>11</a:t>
                      </a:r>
                    </a:p>
                  </a:txBody>
                  <a:tcPr/>
                </a:tc>
                <a:tc>
                  <a:txBody>
                    <a:bodyPr/>
                    <a:lstStyle/>
                    <a:p>
                      <a:r>
                        <a:rPr lang="en-US" sz="1200" dirty="0"/>
                        <a:t>10</a:t>
                      </a:r>
                    </a:p>
                  </a:txBody>
                  <a:tcPr/>
                </a:tc>
                <a:extLst>
                  <a:ext uri="{0D108BD9-81ED-4DB2-BD59-A6C34878D82A}">
                    <a16:rowId xmlns:a16="http://schemas.microsoft.com/office/drawing/2014/main" val="1341735469"/>
                  </a:ext>
                </a:extLst>
              </a:tr>
              <a:tr h="377049">
                <a:tc>
                  <a:txBody>
                    <a:bodyPr/>
                    <a:lstStyle/>
                    <a:p>
                      <a:r>
                        <a:rPr lang="en-US" sz="1200" dirty="0"/>
                        <a:t>TRT</a:t>
                      </a:r>
                    </a:p>
                  </a:txBody>
                  <a:tcPr/>
                </a:tc>
                <a:tc>
                  <a:txBody>
                    <a:bodyPr/>
                    <a:lstStyle/>
                    <a:p>
                      <a:r>
                        <a:rPr lang="en-US" sz="1200" dirty="0"/>
                        <a:t>27</a:t>
                      </a:r>
                    </a:p>
                  </a:txBody>
                  <a:tcPr/>
                </a:tc>
                <a:tc>
                  <a:txBody>
                    <a:bodyPr/>
                    <a:lstStyle/>
                    <a:p>
                      <a:r>
                        <a:rPr lang="en-US" sz="1200" dirty="0"/>
                        <a:t>28</a:t>
                      </a:r>
                    </a:p>
                  </a:txBody>
                  <a:tcPr/>
                </a:tc>
                <a:extLst>
                  <a:ext uri="{0D108BD9-81ED-4DB2-BD59-A6C34878D82A}">
                    <a16:rowId xmlns:a16="http://schemas.microsoft.com/office/drawing/2014/main" val="1401242781"/>
                  </a:ext>
                </a:extLst>
              </a:tr>
            </a:tbl>
          </a:graphicData>
        </a:graphic>
      </p:graphicFrame>
      <p:sp>
        <p:nvSpPr>
          <p:cNvPr id="41" name="TextBox 40">
            <a:extLst>
              <a:ext uri="{FF2B5EF4-FFF2-40B4-BE49-F238E27FC236}">
                <a16:creationId xmlns:a16="http://schemas.microsoft.com/office/drawing/2014/main" id="{21EE3CC2-B3CC-462E-8565-1882C5415C01}"/>
              </a:ext>
            </a:extLst>
          </p:cNvPr>
          <p:cNvSpPr txBox="1"/>
          <p:nvPr/>
        </p:nvSpPr>
        <p:spPr>
          <a:xfrm>
            <a:off x="7450874" y="4929458"/>
            <a:ext cx="4088495" cy="954107"/>
          </a:xfrm>
          <a:prstGeom prst="rect">
            <a:avLst/>
          </a:prstGeom>
          <a:noFill/>
        </p:spPr>
        <p:txBody>
          <a:bodyPr wrap="square" rtlCol="0">
            <a:spAutoFit/>
          </a:bodyPr>
          <a:lstStyle/>
          <a:p>
            <a:r>
              <a:rPr lang="en-US" sz="1400" dirty="0"/>
              <a:t>Females have weaker correlations but still share similarities in distances and stranger interactions. Males and females have different responses to opposite sex voles.</a:t>
            </a:r>
          </a:p>
        </p:txBody>
      </p:sp>
      <p:pic>
        <p:nvPicPr>
          <p:cNvPr id="45" name="Picture 44">
            <a:extLst>
              <a:ext uri="{FF2B5EF4-FFF2-40B4-BE49-F238E27FC236}">
                <a16:creationId xmlns:a16="http://schemas.microsoft.com/office/drawing/2014/main" id="{0A4C9F44-06EC-46F8-8C87-C06E6A5497CF}"/>
              </a:ext>
            </a:extLst>
          </p:cNvPr>
          <p:cNvPicPr>
            <a:picLocks noChangeAspect="1"/>
          </p:cNvPicPr>
          <p:nvPr/>
        </p:nvPicPr>
        <p:blipFill rotWithShape="1">
          <a:blip r:embed="rId2"/>
          <a:srcRect l="30180" r="18878"/>
          <a:stretch/>
        </p:blipFill>
        <p:spPr>
          <a:xfrm>
            <a:off x="1300022" y="2141264"/>
            <a:ext cx="2062452" cy="2498597"/>
          </a:xfrm>
          <a:prstGeom prst="rect">
            <a:avLst/>
          </a:prstGeom>
        </p:spPr>
      </p:pic>
      <p:pic>
        <p:nvPicPr>
          <p:cNvPr id="47" name="Picture 46">
            <a:extLst>
              <a:ext uri="{FF2B5EF4-FFF2-40B4-BE49-F238E27FC236}">
                <a16:creationId xmlns:a16="http://schemas.microsoft.com/office/drawing/2014/main" id="{617EEBFB-5EC4-4F09-B6F2-42D28E63D83B}"/>
              </a:ext>
            </a:extLst>
          </p:cNvPr>
          <p:cNvPicPr>
            <a:picLocks noChangeAspect="1"/>
          </p:cNvPicPr>
          <p:nvPr/>
        </p:nvPicPr>
        <p:blipFill rotWithShape="1">
          <a:blip r:embed="rId3"/>
          <a:srcRect l="30411" r="19337"/>
          <a:stretch/>
        </p:blipFill>
        <p:spPr>
          <a:xfrm>
            <a:off x="3899355" y="2143722"/>
            <a:ext cx="2033070" cy="2496835"/>
          </a:xfrm>
          <a:prstGeom prst="rect">
            <a:avLst/>
          </a:prstGeom>
        </p:spPr>
      </p:pic>
      <p:pic>
        <p:nvPicPr>
          <p:cNvPr id="49" name="Picture 48">
            <a:extLst>
              <a:ext uri="{FF2B5EF4-FFF2-40B4-BE49-F238E27FC236}">
                <a16:creationId xmlns:a16="http://schemas.microsoft.com/office/drawing/2014/main" id="{63ECA17D-9A5C-4537-B6B6-B6E8686AC8A2}"/>
              </a:ext>
            </a:extLst>
          </p:cNvPr>
          <p:cNvPicPr>
            <a:picLocks noChangeAspect="1"/>
          </p:cNvPicPr>
          <p:nvPr/>
        </p:nvPicPr>
        <p:blipFill rotWithShape="1">
          <a:blip r:embed="rId4"/>
          <a:srcRect l="29980" r="19650"/>
          <a:stretch/>
        </p:blipFill>
        <p:spPr>
          <a:xfrm>
            <a:off x="6431947" y="2143722"/>
            <a:ext cx="2037855" cy="2496835"/>
          </a:xfrm>
          <a:prstGeom prst="rect">
            <a:avLst/>
          </a:prstGeom>
        </p:spPr>
      </p:pic>
      <p:pic>
        <p:nvPicPr>
          <p:cNvPr id="51" name="Picture 50">
            <a:extLst>
              <a:ext uri="{FF2B5EF4-FFF2-40B4-BE49-F238E27FC236}">
                <a16:creationId xmlns:a16="http://schemas.microsoft.com/office/drawing/2014/main" id="{907288AA-0766-48FC-A072-F1310A84399E}"/>
              </a:ext>
            </a:extLst>
          </p:cNvPr>
          <p:cNvPicPr>
            <a:picLocks noChangeAspect="1"/>
          </p:cNvPicPr>
          <p:nvPr/>
        </p:nvPicPr>
        <p:blipFill rotWithShape="1">
          <a:blip r:embed="rId5"/>
          <a:srcRect l="29706" r="19924"/>
          <a:stretch/>
        </p:blipFill>
        <p:spPr>
          <a:xfrm>
            <a:off x="9001898" y="2141264"/>
            <a:ext cx="2037855" cy="2496835"/>
          </a:xfrm>
          <a:prstGeom prst="rect">
            <a:avLst/>
          </a:prstGeom>
        </p:spPr>
      </p:pic>
    </p:spTree>
    <p:extLst>
      <p:ext uri="{BB962C8B-B14F-4D97-AF65-F5344CB8AC3E}">
        <p14:creationId xmlns:p14="http://schemas.microsoft.com/office/powerpoint/2010/main" val="1366824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F0D1-46F0-442D-BAD0-BB10F2B4EDA7}"/>
              </a:ext>
            </a:extLst>
          </p:cNvPr>
          <p:cNvSpPr>
            <a:spLocks noGrp="1"/>
          </p:cNvSpPr>
          <p:nvPr>
            <p:ph type="title"/>
          </p:nvPr>
        </p:nvSpPr>
        <p:spPr/>
        <p:txBody>
          <a:bodyPr>
            <a:normAutofit/>
          </a:bodyPr>
          <a:lstStyle/>
          <a:p>
            <a:r>
              <a:rPr lang="en-US" sz="4000" dirty="0"/>
              <a:t>Primary Endpoints CTRL vs TREATED</a:t>
            </a:r>
          </a:p>
        </p:txBody>
      </p:sp>
      <p:pic>
        <p:nvPicPr>
          <p:cNvPr id="5" name="Content Placeholder 4">
            <a:extLst>
              <a:ext uri="{FF2B5EF4-FFF2-40B4-BE49-F238E27FC236}">
                <a16:creationId xmlns:a16="http://schemas.microsoft.com/office/drawing/2014/main" id="{DF1FF842-8676-409C-B812-2E32C5C251B1}"/>
              </a:ext>
            </a:extLst>
          </p:cNvPr>
          <p:cNvPicPr>
            <a:picLocks noGrp="1" noChangeAspect="1"/>
          </p:cNvPicPr>
          <p:nvPr>
            <p:ph idx="1"/>
          </p:nvPr>
        </p:nvPicPr>
        <p:blipFill>
          <a:blip r:embed="rId3"/>
          <a:stretch>
            <a:fillRect/>
          </a:stretch>
        </p:blipFill>
        <p:spPr>
          <a:xfrm>
            <a:off x="580445" y="2035314"/>
            <a:ext cx="2743200" cy="1692946"/>
          </a:xfrm>
        </p:spPr>
      </p:pic>
      <p:pic>
        <p:nvPicPr>
          <p:cNvPr id="7" name="Picture 6">
            <a:extLst>
              <a:ext uri="{FF2B5EF4-FFF2-40B4-BE49-F238E27FC236}">
                <a16:creationId xmlns:a16="http://schemas.microsoft.com/office/drawing/2014/main" id="{FA1FB35A-8CB8-486F-BE64-F8BF41183D05}"/>
              </a:ext>
            </a:extLst>
          </p:cNvPr>
          <p:cNvPicPr>
            <a:picLocks noChangeAspect="1"/>
          </p:cNvPicPr>
          <p:nvPr/>
        </p:nvPicPr>
        <p:blipFill>
          <a:blip r:embed="rId4"/>
          <a:stretch>
            <a:fillRect/>
          </a:stretch>
        </p:blipFill>
        <p:spPr>
          <a:xfrm>
            <a:off x="3346174" y="2035314"/>
            <a:ext cx="2743200" cy="1692946"/>
          </a:xfrm>
          <a:prstGeom prst="rect">
            <a:avLst/>
          </a:prstGeom>
        </p:spPr>
      </p:pic>
      <p:pic>
        <p:nvPicPr>
          <p:cNvPr id="9" name="Picture 8">
            <a:extLst>
              <a:ext uri="{FF2B5EF4-FFF2-40B4-BE49-F238E27FC236}">
                <a16:creationId xmlns:a16="http://schemas.microsoft.com/office/drawing/2014/main" id="{23B78B9D-4A4B-4AF0-937B-3A462A9D80A8}"/>
              </a:ext>
            </a:extLst>
          </p:cNvPr>
          <p:cNvPicPr>
            <a:picLocks noChangeAspect="1"/>
          </p:cNvPicPr>
          <p:nvPr/>
        </p:nvPicPr>
        <p:blipFill>
          <a:blip r:embed="rId5"/>
          <a:stretch>
            <a:fillRect/>
          </a:stretch>
        </p:blipFill>
        <p:spPr>
          <a:xfrm>
            <a:off x="6096001" y="2035315"/>
            <a:ext cx="2743200" cy="1692947"/>
          </a:xfrm>
          <a:prstGeom prst="rect">
            <a:avLst/>
          </a:prstGeom>
        </p:spPr>
      </p:pic>
      <p:pic>
        <p:nvPicPr>
          <p:cNvPr id="11" name="Picture 10">
            <a:extLst>
              <a:ext uri="{FF2B5EF4-FFF2-40B4-BE49-F238E27FC236}">
                <a16:creationId xmlns:a16="http://schemas.microsoft.com/office/drawing/2014/main" id="{1A01B704-AB79-482C-86B9-800616775095}"/>
              </a:ext>
            </a:extLst>
          </p:cNvPr>
          <p:cNvPicPr>
            <a:picLocks noChangeAspect="1"/>
          </p:cNvPicPr>
          <p:nvPr/>
        </p:nvPicPr>
        <p:blipFill>
          <a:blip r:embed="rId6"/>
          <a:stretch>
            <a:fillRect/>
          </a:stretch>
        </p:blipFill>
        <p:spPr>
          <a:xfrm>
            <a:off x="8861729" y="2035314"/>
            <a:ext cx="2743200" cy="1692946"/>
          </a:xfrm>
          <a:prstGeom prst="rect">
            <a:avLst/>
          </a:prstGeom>
        </p:spPr>
      </p:pic>
      <p:pic>
        <p:nvPicPr>
          <p:cNvPr id="13" name="Picture 12">
            <a:extLst>
              <a:ext uri="{FF2B5EF4-FFF2-40B4-BE49-F238E27FC236}">
                <a16:creationId xmlns:a16="http://schemas.microsoft.com/office/drawing/2014/main" id="{9C7C1B18-4012-4689-BEEB-F0DD0CC76CD5}"/>
              </a:ext>
            </a:extLst>
          </p:cNvPr>
          <p:cNvPicPr>
            <a:picLocks noChangeAspect="1"/>
          </p:cNvPicPr>
          <p:nvPr/>
        </p:nvPicPr>
        <p:blipFill>
          <a:blip r:embed="rId7"/>
          <a:stretch>
            <a:fillRect/>
          </a:stretch>
        </p:blipFill>
        <p:spPr>
          <a:xfrm>
            <a:off x="580444" y="3742164"/>
            <a:ext cx="2743200" cy="1692946"/>
          </a:xfrm>
          <a:prstGeom prst="rect">
            <a:avLst/>
          </a:prstGeom>
        </p:spPr>
      </p:pic>
      <p:pic>
        <p:nvPicPr>
          <p:cNvPr id="15" name="Picture 14">
            <a:extLst>
              <a:ext uri="{FF2B5EF4-FFF2-40B4-BE49-F238E27FC236}">
                <a16:creationId xmlns:a16="http://schemas.microsoft.com/office/drawing/2014/main" id="{4FA9BB23-2EA5-493A-87E1-6BD2E803E244}"/>
              </a:ext>
            </a:extLst>
          </p:cNvPr>
          <p:cNvPicPr>
            <a:picLocks noChangeAspect="1"/>
          </p:cNvPicPr>
          <p:nvPr/>
        </p:nvPicPr>
        <p:blipFill>
          <a:blip r:embed="rId8"/>
          <a:stretch>
            <a:fillRect/>
          </a:stretch>
        </p:blipFill>
        <p:spPr>
          <a:xfrm>
            <a:off x="3383280" y="3742164"/>
            <a:ext cx="2743200" cy="1692946"/>
          </a:xfrm>
          <a:prstGeom prst="rect">
            <a:avLst/>
          </a:prstGeom>
        </p:spPr>
      </p:pic>
      <p:pic>
        <p:nvPicPr>
          <p:cNvPr id="17" name="Picture 16">
            <a:extLst>
              <a:ext uri="{FF2B5EF4-FFF2-40B4-BE49-F238E27FC236}">
                <a16:creationId xmlns:a16="http://schemas.microsoft.com/office/drawing/2014/main" id="{169AB5B4-A20C-4D69-991E-8F746D96CD70}"/>
              </a:ext>
            </a:extLst>
          </p:cNvPr>
          <p:cNvPicPr>
            <a:picLocks noChangeAspect="1"/>
          </p:cNvPicPr>
          <p:nvPr/>
        </p:nvPicPr>
        <p:blipFill>
          <a:blip r:embed="rId9"/>
          <a:stretch>
            <a:fillRect/>
          </a:stretch>
        </p:blipFill>
        <p:spPr>
          <a:xfrm>
            <a:off x="6184121" y="3763495"/>
            <a:ext cx="2743200" cy="1692947"/>
          </a:xfrm>
          <a:prstGeom prst="rect">
            <a:avLst/>
          </a:prstGeom>
        </p:spPr>
      </p:pic>
      <p:pic>
        <p:nvPicPr>
          <p:cNvPr id="19" name="Picture 18">
            <a:extLst>
              <a:ext uri="{FF2B5EF4-FFF2-40B4-BE49-F238E27FC236}">
                <a16:creationId xmlns:a16="http://schemas.microsoft.com/office/drawing/2014/main" id="{164D8492-3CDC-4747-8A8B-7A196B33EB85}"/>
              </a:ext>
            </a:extLst>
          </p:cNvPr>
          <p:cNvPicPr>
            <a:picLocks noChangeAspect="1"/>
          </p:cNvPicPr>
          <p:nvPr/>
        </p:nvPicPr>
        <p:blipFill>
          <a:blip r:embed="rId10"/>
          <a:stretch>
            <a:fillRect/>
          </a:stretch>
        </p:blipFill>
        <p:spPr>
          <a:xfrm>
            <a:off x="8906784" y="3742164"/>
            <a:ext cx="2743200" cy="1692947"/>
          </a:xfrm>
          <a:prstGeom prst="rect">
            <a:avLst/>
          </a:prstGeom>
        </p:spPr>
      </p:pic>
    </p:spTree>
    <p:extLst>
      <p:ext uri="{BB962C8B-B14F-4D97-AF65-F5344CB8AC3E}">
        <p14:creationId xmlns:p14="http://schemas.microsoft.com/office/powerpoint/2010/main" val="3878320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10D9F-0699-44FF-92E5-A8282962745A}"/>
              </a:ext>
            </a:extLst>
          </p:cNvPr>
          <p:cNvSpPr>
            <a:spLocks noGrp="1"/>
          </p:cNvSpPr>
          <p:nvPr>
            <p:ph type="title"/>
          </p:nvPr>
        </p:nvSpPr>
        <p:spPr/>
        <p:txBody>
          <a:bodyPr/>
          <a:lstStyle/>
          <a:p>
            <a:r>
              <a:rPr lang="en-US" dirty="0"/>
              <a:t>Primary Endpoints:</a:t>
            </a:r>
            <a:br>
              <a:rPr lang="en-US" dirty="0"/>
            </a:br>
            <a:r>
              <a:rPr lang="en-US" dirty="0"/>
              <a:t>MANOVA</a:t>
            </a:r>
          </a:p>
        </p:txBody>
      </p:sp>
      <p:pic>
        <p:nvPicPr>
          <p:cNvPr id="7" name="Content Placeholder 6">
            <a:extLst>
              <a:ext uri="{FF2B5EF4-FFF2-40B4-BE49-F238E27FC236}">
                <a16:creationId xmlns:a16="http://schemas.microsoft.com/office/drawing/2014/main" id="{80400608-DF99-4B82-8E66-2FEA3B97A943}"/>
              </a:ext>
            </a:extLst>
          </p:cNvPr>
          <p:cNvPicPr>
            <a:picLocks noGrp="1" noChangeAspect="1"/>
          </p:cNvPicPr>
          <p:nvPr>
            <p:ph idx="1"/>
          </p:nvPr>
        </p:nvPicPr>
        <p:blipFill>
          <a:blip r:embed="rId3"/>
          <a:stretch>
            <a:fillRect/>
          </a:stretch>
        </p:blipFill>
        <p:spPr>
          <a:xfrm>
            <a:off x="6023113" y="1266632"/>
            <a:ext cx="4838700" cy="1133475"/>
          </a:xfrm>
        </p:spPr>
      </p:pic>
      <p:sp>
        <p:nvSpPr>
          <p:cNvPr id="4" name="Text Placeholder 3">
            <a:extLst>
              <a:ext uri="{FF2B5EF4-FFF2-40B4-BE49-F238E27FC236}">
                <a16:creationId xmlns:a16="http://schemas.microsoft.com/office/drawing/2014/main" id="{68E1C097-ACD2-4315-AB71-4B83B314E903}"/>
              </a:ext>
            </a:extLst>
          </p:cNvPr>
          <p:cNvSpPr>
            <a:spLocks noGrp="1"/>
          </p:cNvSpPr>
          <p:nvPr>
            <p:ph type="body" sz="half" idx="2"/>
          </p:nvPr>
        </p:nvSpPr>
        <p:spPr/>
        <p:txBody>
          <a:bodyPr/>
          <a:lstStyle/>
          <a:p>
            <a:r>
              <a:rPr lang="en-US" dirty="0"/>
              <a:t>Key Summary:</a:t>
            </a:r>
          </a:p>
          <a:p>
            <a:pPr marL="342900" indent="-342900">
              <a:buFont typeface="+mj-lt"/>
              <a:buAutoNum type="arabicPeriod"/>
            </a:pPr>
            <a:r>
              <a:rPr lang="en-US" dirty="0"/>
              <a:t>Across all variables, there appears to be evidence of a FM550 effect</a:t>
            </a:r>
          </a:p>
          <a:p>
            <a:pPr marL="342900" indent="-342900">
              <a:buFont typeface="+mj-lt"/>
              <a:buAutoNum type="arabicPeriod"/>
            </a:pPr>
            <a:r>
              <a:rPr lang="en-US" dirty="0"/>
              <a:t>This effect does not appear to be sex specific</a:t>
            </a:r>
          </a:p>
        </p:txBody>
      </p:sp>
      <p:sp>
        <p:nvSpPr>
          <p:cNvPr id="8" name="Arrow: Right 7">
            <a:extLst>
              <a:ext uri="{FF2B5EF4-FFF2-40B4-BE49-F238E27FC236}">
                <a16:creationId xmlns:a16="http://schemas.microsoft.com/office/drawing/2014/main" id="{8D1B6AD2-3E5D-4DC9-8011-E7B6D38049E2}"/>
              </a:ext>
            </a:extLst>
          </p:cNvPr>
          <p:cNvSpPr/>
          <p:nvPr/>
        </p:nvSpPr>
        <p:spPr>
          <a:xfrm>
            <a:off x="5592682" y="1413604"/>
            <a:ext cx="364435" cy="257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856D220-B555-4CED-9355-EDD30ADCB5E2}"/>
              </a:ext>
            </a:extLst>
          </p:cNvPr>
          <p:cNvPicPr>
            <a:picLocks noChangeAspect="1"/>
          </p:cNvPicPr>
          <p:nvPr/>
        </p:nvPicPr>
        <p:blipFill>
          <a:blip r:embed="rId4"/>
          <a:stretch>
            <a:fillRect/>
          </a:stretch>
        </p:blipFill>
        <p:spPr>
          <a:xfrm>
            <a:off x="6023114" y="3623501"/>
            <a:ext cx="4838700" cy="1160156"/>
          </a:xfrm>
          <a:prstGeom prst="rect">
            <a:avLst/>
          </a:prstGeom>
        </p:spPr>
      </p:pic>
      <p:sp>
        <p:nvSpPr>
          <p:cNvPr id="11" name="Arrow: Right 10">
            <a:extLst>
              <a:ext uri="{FF2B5EF4-FFF2-40B4-BE49-F238E27FC236}">
                <a16:creationId xmlns:a16="http://schemas.microsoft.com/office/drawing/2014/main" id="{FFBDC08F-139D-4F78-B61B-95FC770661CF}"/>
              </a:ext>
            </a:extLst>
          </p:cNvPr>
          <p:cNvSpPr/>
          <p:nvPr/>
        </p:nvSpPr>
        <p:spPr>
          <a:xfrm>
            <a:off x="5592681" y="3803236"/>
            <a:ext cx="364435" cy="257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3194831-8EA8-4659-A20C-EDBB1D6C9B98}"/>
              </a:ext>
            </a:extLst>
          </p:cNvPr>
          <p:cNvSpPr txBox="1"/>
          <p:nvPr/>
        </p:nvSpPr>
        <p:spPr>
          <a:xfrm>
            <a:off x="6614160" y="3043050"/>
            <a:ext cx="3517567" cy="369332"/>
          </a:xfrm>
          <a:prstGeom prst="rect">
            <a:avLst/>
          </a:prstGeom>
          <a:noFill/>
        </p:spPr>
        <p:txBody>
          <a:bodyPr wrap="square" rtlCol="0">
            <a:spAutoFit/>
          </a:bodyPr>
          <a:lstStyle/>
          <a:p>
            <a:r>
              <a:rPr lang="en-US" dirty="0"/>
              <a:t>Treating exposure as a binary Y/N</a:t>
            </a:r>
          </a:p>
        </p:txBody>
      </p:sp>
      <p:sp>
        <p:nvSpPr>
          <p:cNvPr id="13" name="TextBox 12">
            <a:extLst>
              <a:ext uri="{FF2B5EF4-FFF2-40B4-BE49-F238E27FC236}">
                <a16:creationId xmlns:a16="http://schemas.microsoft.com/office/drawing/2014/main" id="{8A46A638-C805-4479-966E-91371ED67D4F}"/>
              </a:ext>
            </a:extLst>
          </p:cNvPr>
          <p:cNvSpPr txBox="1"/>
          <p:nvPr/>
        </p:nvSpPr>
        <p:spPr>
          <a:xfrm>
            <a:off x="6683679" y="791741"/>
            <a:ext cx="3517567" cy="369332"/>
          </a:xfrm>
          <a:prstGeom prst="rect">
            <a:avLst/>
          </a:prstGeom>
          <a:noFill/>
        </p:spPr>
        <p:txBody>
          <a:bodyPr wrap="square" rtlCol="0">
            <a:spAutoFit/>
          </a:bodyPr>
          <a:lstStyle/>
          <a:p>
            <a:r>
              <a:rPr lang="en-US" dirty="0"/>
              <a:t>Treating exposure at 4 levels</a:t>
            </a:r>
          </a:p>
        </p:txBody>
      </p:sp>
    </p:spTree>
    <p:extLst>
      <p:ext uri="{BB962C8B-B14F-4D97-AF65-F5344CB8AC3E}">
        <p14:creationId xmlns:p14="http://schemas.microsoft.com/office/powerpoint/2010/main" val="1140782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10D9F-0699-44FF-92E5-A8282962745A}"/>
              </a:ext>
            </a:extLst>
          </p:cNvPr>
          <p:cNvSpPr>
            <a:spLocks noGrp="1"/>
          </p:cNvSpPr>
          <p:nvPr>
            <p:ph type="title"/>
          </p:nvPr>
        </p:nvSpPr>
        <p:spPr/>
        <p:txBody>
          <a:bodyPr/>
          <a:lstStyle/>
          <a:p>
            <a:r>
              <a:rPr lang="en-US" dirty="0"/>
              <a:t>Primary Endpoints:</a:t>
            </a:r>
            <a:br>
              <a:rPr lang="en-US" dirty="0"/>
            </a:br>
            <a:r>
              <a:rPr lang="en-US" dirty="0"/>
              <a:t>ANOVA</a:t>
            </a:r>
          </a:p>
        </p:txBody>
      </p:sp>
      <p:sp>
        <p:nvSpPr>
          <p:cNvPr id="4" name="Text Placeholder 3">
            <a:extLst>
              <a:ext uri="{FF2B5EF4-FFF2-40B4-BE49-F238E27FC236}">
                <a16:creationId xmlns:a16="http://schemas.microsoft.com/office/drawing/2014/main" id="{68E1C097-ACD2-4315-AB71-4B83B314E903}"/>
              </a:ext>
            </a:extLst>
          </p:cNvPr>
          <p:cNvSpPr>
            <a:spLocks noGrp="1"/>
          </p:cNvSpPr>
          <p:nvPr>
            <p:ph type="body" sz="half" idx="2"/>
          </p:nvPr>
        </p:nvSpPr>
        <p:spPr/>
        <p:txBody>
          <a:bodyPr/>
          <a:lstStyle/>
          <a:p>
            <a:r>
              <a:rPr lang="en-US" dirty="0"/>
              <a:t>Key Summary:</a:t>
            </a:r>
          </a:p>
          <a:p>
            <a:pPr marL="342900" indent="-342900">
              <a:buFont typeface="+mj-lt"/>
              <a:buAutoNum type="arabicPeriod"/>
            </a:pPr>
            <a:r>
              <a:rPr lang="en-US" dirty="0"/>
              <a:t>Distance variables show the most difference across treatment groups</a:t>
            </a:r>
          </a:p>
          <a:p>
            <a:pPr marL="342900" indent="-342900">
              <a:buFont typeface="+mj-lt"/>
              <a:buAutoNum type="arabicPeriod"/>
            </a:pPr>
            <a:r>
              <a:rPr lang="en-US" dirty="0"/>
              <a:t>This effect does not appear to be sex specific</a:t>
            </a:r>
          </a:p>
          <a:p>
            <a:pPr marL="342900" indent="-342900">
              <a:buFont typeface="+mj-lt"/>
              <a:buAutoNum type="arabicPeriod"/>
            </a:pPr>
            <a:r>
              <a:rPr lang="en-US" dirty="0"/>
              <a:t>Social variables show less of an effect</a:t>
            </a:r>
          </a:p>
        </p:txBody>
      </p:sp>
      <p:pic>
        <p:nvPicPr>
          <p:cNvPr id="16" name="Picture 15">
            <a:extLst>
              <a:ext uri="{FF2B5EF4-FFF2-40B4-BE49-F238E27FC236}">
                <a16:creationId xmlns:a16="http://schemas.microsoft.com/office/drawing/2014/main" id="{85099ACF-A525-46F0-A4A2-29E9171E0D8F}"/>
              </a:ext>
            </a:extLst>
          </p:cNvPr>
          <p:cNvPicPr>
            <a:picLocks noChangeAspect="1"/>
          </p:cNvPicPr>
          <p:nvPr/>
        </p:nvPicPr>
        <p:blipFill rotWithShape="1">
          <a:blip r:embed="rId3"/>
          <a:srcRect t="14144"/>
          <a:stretch/>
        </p:blipFill>
        <p:spPr>
          <a:xfrm>
            <a:off x="4910276" y="110967"/>
            <a:ext cx="2329229" cy="3064505"/>
          </a:xfrm>
          <a:prstGeom prst="rect">
            <a:avLst/>
          </a:prstGeom>
        </p:spPr>
      </p:pic>
      <p:pic>
        <p:nvPicPr>
          <p:cNvPr id="18" name="Picture 17">
            <a:extLst>
              <a:ext uri="{FF2B5EF4-FFF2-40B4-BE49-F238E27FC236}">
                <a16:creationId xmlns:a16="http://schemas.microsoft.com/office/drawing/2014/main" id="{E10D4B29-9191-4996-A6FB-8A6AC1B0E0D9}"/>
              </a:ext>
            </a:extLst>
          </p:cNvPr>
          <p:cNvPicPr>
            <a:picLocks noChangeAspect="1"/>
          </p:cNvPicPr>
          <p:nvPr/>
        </p:nvPicPr>
        <p:blipFill>
          <a:blip r:embed="rId4"/>
          <a:stretch>
            <a:fillRect/>
          </a:stretch>
        </p:blipFill>
        <p:spPr>
          <a:xfrm>
            <a:off x="4910276" y="3323585"/>
            <a:ext cx="2332733" cy="3162559"/>
          </a:xfrm>
          <a:prstGeom prst="rect">
            <a:avLst/>
          </a:prstGeom>
        </p:spPr>
      </p:pic>
      <p:sp>
        <p:nvSpPr>
          <p:cNvPr id="19" name="Arrow: Left 18">
            <a:extLst>
              <a:ext uri="{FF2B5EF4-FFF2-40B4-BE49-F238E27FC236}">
                <a16:creationId xmlns:a16="http://schemas.microsoft.com/office/drawing/2014/main" id="{3CFDC05D-1997-49E1-9589-8393F83A1EC5}"/>
              </a:ext>
            </a:extLst>
          </p:cNvPr>
          <p:cNvSpPr/>
          <p:nvPr/>
        </p:nvSpPr>
        <p:spPr>
          <a:xfrm>
            <a:off x="6833616" y="256032"/>
            <a:ext cx="201168" cy="853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Left 19">
            <a:extLst>
              <a:ext uri="{FF2B5EF4-FFF2-40B4-BE49-F238E27FC236}">
                <a16:creationId xmlns:a16="http://schemas.microsoft.com/office/drawing/2014/main" id="{7DF0BB37-4670-4C40-89F9-5F32D0304C30}"/>
              </a:ext>
            </a:extLst>
          </p:cNvPr>
          <p:cNvSpPr/>
          <p:nvPr/>
        </p:nvSpPr>
        <p:spPr>
          <a:xfrm>
            <a:off x="6833616" y="853440"/>
            <a:ext cx="201168" cy="853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Left 20">
            <a:extLst>
              <a:ext uri="{FF2B5EF4-FFF2-40B4-BE49-F238E27FC236}">
                <a16:creationId xmlns:a16="http://schemas.microsoft.com/office/drawing/2014/main" id="{056EFBC5-B270-41FC-AFFE-93B1A0D8129B}"/>
              </a:ext>
            </a:extLst>
          </p:cNvPr>
          <p:cNvSpPr/>
          <p:nvPr/>
        </p:nvSpPr>
        <p:spPr>
          <a:xfrm>
            <a:off x="6833616" y="1493520"/>
            <a:ext cx="201168" cy="853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Left 21">
            <a:extLst>
              <a:ext uri="{FF2B5EF4-FFF2-40B4-BE49-F238E27FC236}">
                <a16:creationId xmlns:a16="http://schemas.microsoft.com/office/drawing/2014/main" id="{1EC79272-8E38-4418-9C9A-014B4A8F8CF1}"/>
              </a:ext>
            </a:extLst>
          </p:cNvPr>
          <p:cNvSpPr/>
          <p:nvPr/>
        </p:nvSpPr>
        <p:spPr>
          <a:xfrm>
            <a:off x="6833616" y="2090928"/>
            <a:ext cx="201168" cy="853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Left 22">
            <a:extLst>
              <a:ext uri="{FF2B5EF4-FFF2-40B4-BE49-F238E27FC236}">
                <a16:creationId xmlns:a16="http://schemas.microsoft.com/office/drawing/2014/main" id="{13BD7FA0-8D96-43D9-A35A-D6D41A75BDFD}"/>
              </a:ext>
            </a:extLst>
          </p:cNvPr>
          <p:cNvSpPr/>
          <p:nvPr/>
        </p:nvSpPr>
        <p:spPr>
          <a:xfrm>
            <a:off x="6833616" y="2737104"/>
            <a:ext cx="201168" cy="853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Left 23">
            <a:extLst>
              <a:ext uri="{FF2B5EF4-FFF2-40B4-BE49-F238E27FC236}">
                <a16:creationId xmlns:a16="http://schemas.microsoft.com/office/drawing/2014/main" id="{97469577-D5AC-465F-B46A-2414EDADFD79}"/>
              </a:ext>
            </a:extLst>
          </p:cNvPr>
          <p:cNvSpPr/>
          <p:nvPr/>
        </p:nvSpPr>
        <p:spPr>
          <a:xfrm>
            <a:off x="6833616" y="3493008"/>
            <a:ext cx="201168" cy="853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Left 24">
            <a:extLst>
              <a:ext uri="{FF2B5EF4-FFF2-40B4-BE49-F238E27FC236}">
                <a16:creationId xmlns:a16="http://schemas.microsoft.com/office/drawing/2014/main" id="{53CB85C8-6E89-4EE1-9089-90CA1B0042ED}"/>
              </a:ext>
            </a:extLst>
          </p:cNvPr>
          <p:cNvSpPr/>
          <p:nvPr/>
        </p:nvSpPr>
        <p:spPr>
          <a:xfrm>
            <a:off x="6833616" y="5699760"/>
            <a:ext cx="201168" cy="853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9AFE534C-EDBE-4D1F-9B47-F0549A8FA50D}"/>
              </a:ext>
            </a:extLst>
          </p:cNvPr>
          <p:cNvPicPr>
            <a:picLocks noChangeAspect="1"/>
          </p:cNvPicPr>
          <p:nvPr/>
        </p:nvPicPr>
        <p:blipFill>
          <a:blip r:embed="rId5"/>
          <a:stretch>
            <a:fillRect/>
          </a:stretch>
        </p:blipFill>
        <p:spPr>
          <a:xfrm>
            <a:off x="8204819" y="110967"/>
            <a:ext cx="2441067" cy="3058513"/>
          </a:xfrm>
          <a:prstGeom prst="rect">
            <a:avLst/>
          </a:prstGeom>
        </p:spPr>
      </p:pic>
      <p:sp>
        <p:nvSpPr>
          <p:cNvPr id="28" name="Arrow: Left 27">
            <a:extLst>
              <a:ext uri="{FF2B5EF4-FFF2-40B4-BE49-F238E27FC236}">
                <a16:creationId xmlns:a16="http://schemas.microsoft.com/office/drawing/2014/main" id="{2009D53C-D7DD-49E0-A4EE-4D160DEF5F29}"/>
              </a:ext>
            </a:extLst>
          </p:cNvPr>
          <p:cNvSpPr/>
          <p:nvPr/>
        </p:nvSpPr>
        <p:spPr>
          <a:xfrm>
            <a:off x="10198608" y="256032"/>
            <a:ext cx="201168" cy="853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Left 28">
            <a:extLst>
              <a:ext uri="{FF2B5EF4-FFF2-40B4-BE49-F238E27FC236}">
                <a16:creationId xmlns:a16="http://schemas.microsoft.com/office/drawing/2014/main" id="{60C7F2D6-508F-4042-ACC4-F02CE80EE6F1}"/>
              </a:ext>
            </a:extLst>
          </p:cNvPr>
          <p:cNvSpPr/>
          <p:nvPr/>
        </p:nvSpPr>
        <p:spPr>
          <a:xfrm>
            <a:off x="10192512" y="1406937"/>
            <a:ext cx="201168" cy="853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Left 29">
            <a:extLst>
              <a:ext uri="{FF2B5EF4-FFF2-40B4-BE49-F238E27FC236}">
                <a16:creationId xmlns:a16="http://schemas.microsoft.com/office/drawing/2014/main" id="{AE56CB68-23E0-471C-93A0-C35488CA5CC2}"/>
              </a:ext>
            </a:extLst>
          </p:cNvPr>
          <p:cNvSpPr/>
          <p:nvPr/>
        </p:nvSpPr>
        <p:spPr>
          <a:xfrm>
            <a:off x="10192512" y="2048256"/>
            <a:ext cx="201168" cy="853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Left 30">
            <a:extLst>
              <a:ext uri="{FF2B5EF4-FFF2-40B4-BE49-F238E27FC236}">
                <a16:creationId xmlns:a16="http://schemas.microsoft.com/office/drawing/2014/main" id="{104B5D08-958C-4C79-AED8-76C1000F3852}"/>
              </a:ext>
            </a:extLst>
          </p:cNvPr>
          <p:cNvSpPr/>
          <p:nvPr/>
        </p:nvSpPr>
        <p:spPr>
          <a:xfrm>
            <a:off x="10192512" y="2670048"/>
            <a:ext cx="201168" cy="853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4226C916-F2D7-4C95-A90E-DFDD6788BE72}"/>
              </a:ext>
            </a:extLst>
          </p:cNvPr>
          <p:cNvPicPr>
            <a:picLocks noChangeAspect="1"/>
          </p:cNvPicPr>
          <p:nvPr/>
        </p:nvPicPr>
        <p:blipFill>
          <a:blip r:embed="rId6"/>
          <a:stretch>
            <a:fillRect/>
          </a:stretch>
        </p:blipFill>
        <p:spPr>
          <a:xfrm>
            <a:off x="8204819" y="3323585"/>
            <a:ext cx="2441067" cy="3162559"/>
          </a:xfrm>
          <a:prstGeom prst="rect">
            <a:avLst/>
          </a:prstGeom>
        </p:spPr>
      </p:pic>
      <p:sp>
        <p:nvSpPr>
          <p:cNvPr id="34" name="Arrow: Left 33">
            <a:extLst>
              <a:ext uri="{FF2B5EF4-FFF2-40B4-BE49-F238E27FC236}">
                <a16:creationId xmlns:a16="http://schemas.microsoft.com/office/drawing/2014/main" id="{AB55C909-3E82-41CB-9CB1-FDA4A3E86A67}"/>
              </a:ext>
            </a:extLst>
          </p:cNvPr>
          <p:cNvSpPr/>
          <p:nvPr/>
        </p:nvSpPr>
        <p:spPr>
          <a:xfrm>
            <a:off x="10186416" y="3493008"/>
            <a:ext cx="201168" cy="853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Left 34">
            <a:extLst>
              <a:ext uri="{FF2B5EF4-FFF2-40B4-BE49-F238E27FC236}">
                <a16:creationId xmlns:a16="http://schemas.microsoft.com/office/drawing/2014/main" id="{DF55DCA8-EF56-4B8E-BA40-6C72D6F390B4}"/>
              </a:ext>
            </a:extLst>
          </p:cNvPr>
          <p:cNvSpPr/>
          <p:nvPr/>
        </p:nvSpPr>
        <p:spPr>
          <a:xfrm>
            <a:off x="10192512" y="4081272"/>
            <a:ext cx="201168" cy="853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Left 35">
            <a:extLst>
              <a:ext uri="{FF2B5EF4-FFF2-40B4-BE49-F238E27FC236}">
                <a16:creationId xmlns:a16="http://schemas.microsoft.com/office/drawing/2014/main" id="{84FC3E66-D4BB-46BC-B10E-14E60F122504}"/>
              </a:ext>
            </a:extLst>
          </p:cNvPr>
          <p:cNvSpPr/>
          <p:nvPr/>
        </p:nvSpPr>
        <p:spPr>
          <a:xfrm>
            <a:off x="10198608" y="6064883"/>
            <a:ext cx="201168" cy="853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7422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1532-3EE2-4448-B394-B65EF01B36BC}"/>
              </a:ext>
            </a:extLst>
          </p:cNvPr>
          <p:cNvSpPr>
            <a:spLocks noGrp="1"/>
          </p:cNvSpPr>
          <p:nvPr>
            <p:ph type="title"/>
          </p:nvPr>
        </p:nvSpPr>
        <p:spPr/>
        <p:txBody>
          <a:bodyPr/>
          <a:lstStyle/>
          <a:p>
            <a:r>
              <a:rPr lang="en-US" dirty="0"/>
              <a:t>Simplifying the Model</a:t>
            </a:r>
          </a:p>
        </p:txBody>
      </p:sp>
      <p:sp>
        <p:nvSpPr>
          <p:cNvPr id="5" name="Content Placeholder 4">
            <a:extLst>
              <a:ext uri="{FF2B5EF4-FFF2-40B4-BE49-F238E27FC236}">
                <a16:creationId xmlns:a16="http://schemas.microsoft.com/office/drawing/2014/main" id="{5C63FDA0-8D79-4410-BF6C-2762DC414072}"/>
              </a:ext>
            </a:extLst>
          </p:cNvPr>
          <p:cNvSpPr>
            <a:spLocks noGrp="1"/>
          </p:cNvSpPr>
          <p:nvPr>
            <p:ph idx="1"/>
          </p:nvPr>
        </p:nvSpPr>
        <p:spPr>
          <a:xfrm>
            <a:off x="5530449" y="300735"/>
            <a:ext cx="5928344" cy="5294757"/>
          </a:xfrm>
        </p:spPr>
        <p:txBody>
          <a:bodyPr/>
          <a:lstStyle/>
          <a:p>
            <a:r>
              <a:rPr lang="en-US" dirty="0"/>
              <a:t>Can we focus on the commonalities in the underlying structure?</a:t>
            </a:r>
          </a:p>
        </p:txBody>
      </p:sp>
      <p:sp>
        <p:nvSpPr>
          <p:cNvPr id="15" name="Text Placeholder 14">
            <a:extLst>
              <a:ext uri="{FF2B5EF4-FFF2-40B4-BE49-F238E27FC236}">
                <a16:creationId xmlns:a16="http://schemas.microsoft.com/office/drawing/2014/main" id="{D0012B95-F84D-437D-BF31-80BDA6AD0F93}"/>
              </a:ext>
            </a:extLst>
          </p:cNvPr>
          <p:cNvSpPr>
            <a:spLocks noGrp="1"/>
          </p:cNvSpPr>
          <p:nvPr>
            <p:ph type="body" sz="half" idx="2"/>
          </p:nvPr>
        </p:nvSpPr>
        <p:spPr/>
        <p:txBody>
          <a:bodyPr/>
          <a:lstStyle/>
          <a:p>
            <a:r>
              <a:rPr lang="en-US" dirty="0"/>
              <a:t>Key Summary:</a:t>
            </a:r>
          </a:p>
          <a:p>
            <a:pPr marL="342900" indent="-342900">
              <a:buFont typeface="+mj-lt"/>
              <a:buAutoNum type="arabicPeriod"/>
            </a:pPr>
            <a:r>
              <a:rPr lang="en-US" dirty="0"/>
              <a:t>Can we extract what's “common” between these variables to create a single new variable, or common factor</a:t>
            </a:r>
          </a:p>
          <a:p>
            <a:pPr marL="342900" indent="-342900">
              <a:buFont typeface="+mj-lt"/>
              <a:buAutoNum type="arabicPeriod"/>
            </a:pPr>
            <a:r>
              <a:rPr lang="en-US" dirty="0"/>
              <a:t>Are these “Common Factors” affected by FM550?</a:t>
            </a:r>
          </a:p>
        </p:txBody>
      </p:sp>
      <p:pic>
        <p:nvPicPr>
          <p:cNvPr id="8" name="Picture 7">
            <a:extLst>
              <a:ext uri="{FF2B5EF4-FFF2-40B4-BE49-F238E27FC236}">
                <a16:creationId xmlns:a16="http://schemas.microsoft.com/office/drawing/2014/main" id="{9557F182-5478-4045-8523-008D6DCBB01C}"/>
              </a:ext>
            </a:extLst>
          </p:cNvPr>
          <p:cNvPicPr>
            <a:picLocks noChangeAspect="1"/>
          </p:cNvPicPr>
          <p:nvPr/>
        </p:nvPicPr>
        <p:blipFill rotWithShape="1">
          <a:blip r:embed="rId3"/>
          <a:srcRect l="20831"/>
          <a:stretch/>
        </p:blipFill>
        <p:spPr>
          <a:xfrm>
            <a:off x="7491762" y="988188"/>
            <a:ext cx="4027059" cy="3139183"/>
          </a:xfrm>
          <a:prstGeom prst="rect">
            <a:avLst/>
          </a:prstGeom>
        </p:spPr>
      </p:pic>
      <p:sp>
        <p:nvSpPr>
          <p:cNvPr id="9" name="Rectangle 8">
            <a:extLst>
              <a:ext uri="{FF2B5EF4-FFF2-40B4-BE49-F238E27FC236}">
                <a16:creationId xmlns:a16="http://schemas.microsoft.com/office/drawing/2014/main" id="{A5124219-B9B5-4F57-9877-B2B754BEE3E3}"/>
              </a:ext>
            </a:extLst>
          </p:cNvPr>
          <p:cNvSpPr/>
          <p:nvPr/>
        </p:nvSpPr>
        <p:spPr>
          <a:xfrm>
            <a:off x="8390761" y="3329718"/>
            <a:ext cx="2067224" cy="76647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EAF261-CD82-4FB6-A925-F7EC45702BCA}"/>
              </a:ext>
            </a:extLst>
          </p:cNvPr>
          <p:cNvSpPr/>
          <p:nvPr/>
        </p:nvSpPr>
        <p:spPr>
          <a:xfrm>
            <a:off x="7675926" y="2175650"/>
            <a:ext cx="2067224" cy="11540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E505F95-259E-4716-BB15-A0231037FF3A}"/>
              </a:ext>
            </a:extLst>
          </p:cNvPr>
          <p:cNvSpPr txBox="1"/>
          <p:nvPr/>
        </p:nvSpPr>
        <p:spPr>
          <a:xfrm>
            <a:off x="5661942" y="2373113"/>
            <a:ext cx="1095385" cy="369332"/>
          </a:xfrm>
          <a:prstGeom prst="rect">
            <a:avLst/>
          </a:prstGeom>
          <a:noFill/>
        </p:spPr>
        <p:txBody>
          <a:bodyPr wrap="square" rtlCol="0">
            <a:spAutoFit/>
          </a:bodyPr>
          <a:lstStyle/>
          <a:p>
            <a:r>
              <a:rPr lang="en-US" dirty="0"/>
              <a:t>“Anxiety”</a:t>
            </a:r>
          </a:p>
        </p:txBody>
      </p:sp>
      <p:sp>
        <p:nvSpPr>
          <p:cNvPr id="12" name="TextBox 11">
            <a:extLst>
              <a:ext uri="{FF2B5EF4-FFF2-40B4-BE49-F238E27FC236}">
                <a16:creationId xmlns:a16="http://schemas.microsoft.com/office/drawing/2014/main" id="{A1A489FB-22D3-4883-B2C9-33EA89D91B29}"/>
              </a:ext>
            </a:extLst>
          </p:cNvPr>
          <p:cNvSpPr txBox="1"/>
          <p:nvPr/>
        </p:nvSpPr>
        <p:spPr>
          <a:xfrm>
            <a:off x="5530449" y="3528290"/>
            <a:ext cx="1394088" cy="369332"/>
          </a:xfrm>
          <a:prstGeom prst="rect">
            <a:avLst/>
          </a:prstGeom>
          <a:noFill/>
        </p:spPr>
        <p:txBody>
          <a:bodyPr wrap="square" rtlCol="0">
            <a:spAutoFit/>
          </a:bodyPr>
          <a:lstStyle/>
          <a:p>
            <a:r>
              <a:rPr lang="en-US" dirty="0"/>
              <a:t>“Sociability”</a:t>
            </a:r>
          </a:p>
        </p:txBody>
      </p:sp>
      <p:sp>
        <p:nvSpPr>
          <p:cNvPr id="13" name="Arrow: Right 12">
            <a:extLst>
              <a:ext uri="{FF2B5EF4-FFF2-40B4-BE49-F238E27FC236}">
                <a16:creationId xmlns:a16="http://schemas.microsoft.com/office/drawing/2014/main" id="{99687D12-2EA4-4F0B-8CB4-485A406AEEEA}"/>
              </a:ext>
            </a:extLst>
          </p:cNvPr>
          <p:cNvSpPr/>
          <p:nvPr/>
        </p:nvSpPr>
        <p:spPr>
          <a:xfrm>
            <a:off x="6828792" y="2526603"/>
            <a:ext cx="648524" cy="1775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7FC6CD29-CDE6-4E71-B8C7-7984B83D52C7}"/>
              </a:ext>
            </a:extLst>
          </p:cNvPr>
          <p:cNvSpPr/>
          <p:nvPr/>
        </p:nvSpPr>
        <p:spPr>
          <a:xfrm>
            <a:off x="7278292" y="3624168"/>
            <a:ext cx="662970" cy="177575"/>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F87CAC67-4C68-4722-9ADE-648C106B7D0F}"/>
              </a:ext>
            </a:extLst>
          </p:cNvPr>
          <p:cNvPicPr>
            <a:picLocks noChangeAspect="1"/>
          </p:cNvPicPr>
          <p:nvPr/>
        </p:nvPicPr>
        <p:blipFill rotWithShape="1">
          <a:blip r:embed="rId4"/>
          <a:srcRect l="30223" r="17946"/>
          <a:stretch/>
        </p:blipFill>
        <p:spPr>
          <a:xfrm>
            <a:off x="4789447" y="4575300"/>
            <a:ext cx="1804416" cy="2148455"/>
          </a:xfrm>
          <a:prstGeom prst="rect">
            <a:avLst/>
          </a:prstGeom>
        </p:spPr>
      </p:pic>
      <p:pic>
        <p:nvPicPr>
          <p:cNvPr id="21" name="Picture 20">
            <a:extLst>
              <a:ext uri="{FF2B5EF4-FFF2-40B4-BE49-F238E27FC236}">
                <a16:creationId xmlns:a16="http://schemas.microsoft.com/office/drawing/2014/main" id="{70504669-5513-4EBA-9B1A-CBAF57E53783}"/>
              </a:ext>
            </a:extLst>
          </p:cNvPr>
          <p:cNvPicPr>
            <a:picLocks noChangeAspect="1"/>
          </p:cNvPicPr>
          <p:nvPr/>
        </p:nvPicPr>
        <p:blipFill rotWithShape="1">
          <a:blip r:embed="rId5"/>
          <a:srcRect l="30816" r="14960"/>
          <a:stretch/>
        </p:blipFill>
        <p:spPr>
          <a:xfrm>
            <a:off x="6602871" y="4575301"/>
            <a:ext cx="1891750" cy="2153063"/>
          </a:xfrm>
          <a:prstGeom prst="rect">
            <a:avLst/>
          </a:prstGeom>
        </p:spPr>
      </p:pic>
      <p:pic>
        <p:nvPicPr>
          <p:cNvPr id="23" name="Picture 22">
            <a:extLst>
              <a:ext uri="{FF2B5EF4-FFF2-40B4-BE49-F238E27FC236}">
                <a16:creationId xmlns:a16="http://schemas.microsoft.com/office/drawing/2014/main" id="{437CC1D7-26C3-4925-BAFB-BEDB96FCEC83}"/>
              </a:ext>
            </a:extLst>
          </p:cNvPr>
          <p:cNvPicPr>
            <a:picLocks noChangeAspect="1"/>
          </p:cNvPicPr>
          <p:nvPr/>
        </p:nvPicPr>
        <p:blipFill rotWithShape="1">
          <a:blip r:embed="rId6"/>
          <a:srcRect l="29326" r="19668"/>
          <a:stretch/>
        </p:blipFill>
        <p:spPr>
          <a:xfrm>
            <a:off x="8420474" y="4575301"/>
            <a:ext cx="1775672" cy="2148455"/>
          </a:xfrm>
          <a:prstGeom prst="rect">
            <a:avLst/>
          </a:prstGeom>
        </p:spPr>
      </p:pic>
      <p:pic>
        <p:nvPicPr>
          <p:cNvPr id="25" name="Picture 24">
            <a:extLst>
              <a:ext uri="{FF2B5EF4-FFF2-40B4-BE49-F238E27FC236}">
                <a16:creationId xmlns:a16="http://schemas.microsoft.com/office/drawing/2014/main" id="{B483C858-2E0E-4A3F-9FC4-F333723D7714}"/>
              </a:ext>
            </a:extLst>
          </p:cNvPr>
          <p:cNvPicPr>
            <a:picLocks noChangeAspect="1"/>
          </p:cNvPicPr>
          <p:nvPr/>
        </p:nvPicPr>
        <p:blipFill rotWithShape="1">
          <a:blip r:embed="rId7"/>
          <a:srcRect l="30782" r="18213"/>
          <a:stretch/>
        </p:blipFill>
        <p:spPr>
          <a:xfrm>
            <a:off x="10293810" y="4575301"/>
            <a:ext cx="1775672" cy="2148455"/>
          </a:xfrm>
          <a:prstGeom prst="rect">
            <a:avLst/>
          </a:prstGeom>
        </p:spPr>
      </p:pic>
    </p:spTree>
    <p:extLst>
      <p:ext uri="{BB962C8B-B14F-4D97-AF65-F5344CB8AC3E}">
        <p14:creationId xmlns:p14="http://schemas.microsoft.com/office/powerpoint/2010/main" val="337303645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2006/documentManagement/types"/>
    <ds:schemaRef ds:uri="http://purl.org/dc/dcmitype/"/>
    <ds:schemaRef ds:uri="http://purl.org/dc/terms/"/>
    <ds:schemaRef ds:uri="16c05727-aa75-4e4a-9b5f-8a80a1165891"/>
    <ds:schemaRef ds:uri="71af3243-3dd4-4a8d-8c0d-dd76da1f02a5"/>
    <ds:schemaRef ds:uri="http://schemas.openxmlformats.org/package/2006/metadata/core-properties"/>
    <ds:schemaRef ds:uri="http://www.w3.org/XML/1998/namespace"/>
    <ds:schemaRef ds:uri="http://schemas.microsoft.com/office/infopath/2007/PartnerControl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{91161563-F609-4676-AA86-BA0B59D4E416}tf22712842_win32</Template>
  <TotalTime>349</TotalTime>
  <Words>3268</Words>
  <Application>Microsoft Office PowerPoint</Application>
  <PresentationFormat>Widescreen</PresentationFormat>
  <Paragraphs>220</Paragraphs>
  <Slides>19</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Bookman Old Style</vt:lpstr>
      <vt:lpstr>Calibri</vt:lpstr>
      <vt:lpstr>Franklin Gothic Book</vt:lpstr>
      <vt:lpstr>1_RetrospectVTI</vt:lpstr>
      <vt:lpstr>Methods and Summary</vt:lpstr>
      <vt:lpstr>Goals</vt:lpstr>
      <vt:lpstr>All Behavioral Endpoints</vt:lpstr>
      <vt:lpstr>Primary Endpoints</vt:lpstr>
      <vt:lpstr>Primary Endpoints CTRL vs TREATED</vt:lpstr>
      <vt:lpstr>Primary Endpoints CTRL vs TREATED</vt:lpstr>
      <vt:lpstr>Primary Endpoints: MANOVA</vt:lpstr>
      <vt:lpstr>Primary Endpoints: ANOVA</vt:lpstr>
      <vt:lpstr>Simplifying the Model</vt:lpstr>
      <vt:lpstr>Exploratory Factor Model</vt:lpstr>
      <vt:lpstr>Confirmatory Factor Model</vt:lpstr>
      <vt:lpstr>Confirmatory Factor Model</vt:lpstr>
      <vt:lpstr>Factor Scores CTRL vs TREATED</vt:lpstr>
      <vt:lpstr>Factor Scores: MANOVA</vt:lpstr>
      <vt:lpstr>Factor Scores: ANOVA</vt:lpstr>
      <vt:lpstr>Factor Analysis: Dose Specific Effects </vt:lpstr>
      <vt:lpstr>Factor Scores: Pair Bonding</vt:lpstr>
      <vt:lpstr>Factor Scores: Pair Bonding Cont.</vt:lpstr>
      <vt:lpstr>Goals Revisited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and Summary</dc:title>
  <dc:creator>John</dc:creator>
  <cp:lastModifiedBy>John Rollman</cp:lastModifiedBy>
  <cp:revision>34</cp:revision>
  <dcterms:created xsi:type="dcterms:W3CDTF">2021-03-18T01:15:39Z</dcterms:created>
  <dcterms:modified xsi:type="dcterms:W3CDTF">2021-07-06T20:41:14Z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