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2" r:id="rId4"/>
    <p:sldId id="273" r:id="rId5"/>
    <p:sldId id="269" r:id="rId6"/>
    <p:sldId id="270" r:id="rId7"/>
    <p:sldId id="283" r:id="rId8"/>
    <p:sldId id="284" r:id="rId9"/>
    <p:sldId id="285" r:id="rId10"/>
    <p:sldId id="286" r:id="rId11"/>
    <p:sldId id="288" r:id="rId12"/>
    <p:sldId id="289" r:id="rId13"/>
    <p:sldId id="291" r:id="rId14"/>
    <p:sldId id="290" r:id="rId15"/>
    <p:sldId id="292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stein Ariansen Haaland" userId="171c9806-a0b3-4625-8bdf-e5c1cf8a969f" providerId="ADAL" clId="{B40A291B-3DB9-41F0-AB9B-AD88D92468D6}"/>
    <pc:docChg chg="modSld">
      <pc:chgData name="Øystein Ariansen Haaland" userId="171c9806-a0b3-4625-8bdf-e5c1cf8a969f" providerId="ADAL" clId="{B40A291B-3DB9-41F0-AB9B-AD88D92468D6}" dt="2020-12-01T08:52:39.038" v="1" actId="6549"/>
      <pc:docMkLst>
        <pc:docMk/>
      </pc:docMkLst>
      <pc:sldChg chg="modSp mod">
        <pc:chgData name="Øystein Ariansen Haaland" userId="171c9806-a0b3-4625-8bdf-e5c1cf8a969f" providerId="ADAL" clId="{B40A291B-3DB9-41F0-AB9B-AD88D92468D6}" dt="2020-12-01T08:52:39.038" v="1" actId="6549"/>
        <pc:sldMkLst>
          <pc:docMk/>
          <pc:sldMk cId="770631322" sldId="256"/>
        </pc:sldMkLst>
        <pc:spChg chg="mod">
          <ac:chgData name="Øystein Ariansen Haaland" userId="171c9806-a0b3-4625-8bdf-e5c1cf8a969f" providerId="ADAL" clId="{B40A291B-3DB9-41F0-AB9B-AD88D92468D6}" dt="2020-12-01T08:52:39.038" v="1" actId="6549"/>
          <ac:spMkLst>
            <pc:docMk/>
            <pc:sldMk cId="7706313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50C8-BF13-4B2F-B095-3FD50063C217}" type="datetimeFigureOut">
              <a:rPr lang="nb-NO" smtClean="0"/>
              <a:t>01.12.2020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4C11-6DD5-4DFB-ACD6-7144D8660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0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50C8-BF13-4B2F-B095-3FD50063C217}" type="datetimeFigureOut">
              <a:rPr lang="nb-NO" smtClean="0"/>
              <a:t>01.12.2020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4C11-6DD5-4DFB-ACD6-7144D8660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5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50C8-BF13-4B2F-B095-3FD50063C217}" type="datetimeFigureOut">
              <a:rPr lang="nb-NO" smtClean="0"/>
              <a:t>01.12.2020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4C11-6DD5-4DFB-ACD6-7144D8660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381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8084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507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38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2333" y="1981200"/>
            <a:ext cx="46820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46820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571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734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899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302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82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50C8-BF13-4B2F-B095-3FD50063C217}" type="datetimeFigureOut">
              <a:rPr lang="nb-NO" smtClean="0"/>
              <a:t>01.12.2020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4C11-6DD5-4DFB-ACD6-7144D8660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275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7958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3522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7884" y="609600"/>
            <a:ext cx="27432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284" y="609600"/>
            <a:ext cx="8026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7556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905000"/>
            <a:ext cx="10363200" cy="4114800"/>
          </a:xfrm>
        </p:spPr>
        <p:txBody>
          <a:bodyPr/>
          <a:lstStyle/>
          <a:p>
            <a:pPr lvl="0"/>
            <a:endParaRPr lang="nb-NO" noProof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D1796-E7A9-4678-937F-347049CF0E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0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50C8-BF13-4B2F-B095-3FD50063C217}" type="datetimeFigureOut">
              <a:rPr lang="nb-NO" smtClean="0"/>
              <a:t>01.12.2020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4C11-6DD5-4DFB-ACD6-7144D8660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830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50C8-BF13-4B2F-B095-3FD50063C217}" type="datetimeFigureOut">
              <a:rPr lang="nb-NO" smtClean="0"/>
              <a:t>01.12.2020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4C11-6DD5-4DFB-ACD6-7144D8660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772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50C8-BF13-4B2F-B095-3FD50063C217}" type="datetimeFigureOut">
              <a:rPr lang="nb-NO" smtClean="0"/>
              <a:t>01.12.2020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4C11-6DD5-4DFB-ACD6-7144D8660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86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50C8-BF13-4B2F-B095-3FD50063C217}" type="datetimeFigureOut">
              <a:rPr lang="nb-NO" smtClean="0"/>
              <a:t>01.12.2020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4C11-6DD5-4DFB-ACD6-7144D8660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614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50C8-BF13-4B2F-B095-3FD50063C217}" type="datetimeFigureOut">
              <a:rPr lang="nb-NO" smtClean="0"/>
              <a:t>01.12.2020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4C11-6DD5-4DFB-ACD6-7144D8660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601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50C8-BF13-4B2F-B095-3FD50063C217}" type="datetimeFigureOut">
              <a:rPr lang="nb-NO" smtClean="0"/>
              <a:t>01.12.2020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4C11-6DD5-4DFB-ACD6-7144D8660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55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50C8-BF13-4B2F-B095-3FD50063C217}" type="datetimeFigureOut">
              <a:rPr lang="nb-NO" smtClean="0"/>
              <a:t>01.12.2020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4C11-6DD5-4DFB-ACD6-7144D8660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674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50C8-BF13-4B2F-B095-3FD50063C217}" type="datetimeFigureOut">
              <a:rPr lang="nb-NO" smtClean="0"/>
              <a:t>01.12.2020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4C11-6DD5-4DFB-ACD6-7144D86609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7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284" y="60960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2334" y="1981200"/>
            <a:ext cx="95673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text styles</a:t>
            </a:r>
          </a:p>
          <a:p>
            <a:pPr lvl="1"/>
            <a:r>
              <a:rPr lang="en-US" altLang="nb-NO"/>
              <a:t>Second level</a:t>
            </a:r>
          </a:p>
          <a:p>
            <a:pPr lvl="2"/>
            <a:r>
              <a:rPr lang="en-US" altLang="nb-NO"/>
              <a:t>Third level</a:t>
            </a:r>
          </a:p>
          <a:p>
            <a:pPr lvl="3"/>
            <a:r>
              <a:rPr lang="en-US" altLang="nb-NO"/>
              <a:t>Fourth level</a:t>
            </a:r>
          </a:p>
          <a:p>
            <a:pPr lvl="4"/>
            <a:r>
              <a:rPr lang="en-US" altLang="nb-NO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1049000" y="6310313"/>
            <a:ext cx="3911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3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>
              <a:defRPr sz="3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>
              <a:defRPr sz="3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>
              <a:defRPr sz="3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defRPr sz="3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7DDDC037-A47E-49E5-BEC0-1F0A53F32168}" type="slidenum">
              <a:rPr lang="en-US" altLang="nb-NO" sz="1400" b="0" smtClean="0"/>
              <a:pPr>
                <a:defRPr/>
              </a:pPr>
              <a:t>‹#›</a:t>
            </a:fld>
            <a:endParaRPr lang="en-US" altLang="nb-NO" sz="1400" b="0"/>
          </a:p>
        </p:txBody>
      </p:sp>
    </p:spTree>
    <p:extLst>
      <p:ext uri="{BB962C8B-B14F-4D97-AF65-F5344CB8AC3E}">
        <p14:creationId xmlns:p14="http://schemas.microsoft.com/office/powerpoint/2010/main" val="418254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>
                <a:latin typeface="Arial Black" panose="020B0A04020102020204" pitchFamily="34" charset="0"/>
              </a:rPr>
              <a:t>Post-</a:t>
            </a:r>
            <a:r>
              <a:rPr lang="nb-NO" dirty="0" err="1">
                <a:latin typeface="Arial Black" panose="020B0A04020102020204" pitchFamily="34" charset="0"/>
              </a:rPr>
              <a:t>processing</a:t>
            </a:r>
            <a:r>
              <a:rPr lang="nb-NO" dirty="0">
                <a:latin typeface="Arial Black" panose="020B0A04020102020204" pitchFamily="34" charset="0"/>
              </a:rPr>
              <a:t> </a:t>
            </a:r>
            <a:r>
              <a:rPr lang="nb-NO" dirty="0" err="1">
                <a:latin typeface="Arial Black" panose="020B0A04020102020204" pitchFamily="34" charset="0"/>
              </a:rPr>
              <a:t>of</a:t>
            </a:r>
            <a:r>
              <a:rPr lang="nb-NO" dirty="0">
                <a:latin typeface="Arial Black" panose="020B0A04020102020204" pitchFamily="34" charset="0"/>
              </a:rPr>
              <a:t> </a:t>
            </a:r>
            <a:r>
              <a:rPr lang="nb-NO" dirty="0" err="1">
                <a:latin typeface="Arial Black" panose="020B0A04020102020204" pitchFamily="34" charset="0"/>
              </a:rPr>
              <a:t>results</a:t>
            </a:r>
            <a:endParaRPr lang="nb-NO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Øystein A. Haaland</a:t>
            </a:r>
          </a:p>
        </p:txBody>
      </p:sp>
    </p:spTree>
    <p:extLst>
      <p:ext uri="{BB962C8B-B14F-4D97-AF65-F5344CB8AC3E}">
        <p14:creationId xmlns:p14="http://schemas.microsoft.com/office/powerpoint/2010/main" val="77063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Multiple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1200"/>
                <a:ext cx="9290248" cy="47601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b-NO" dirty="0" err="1"/>
                  <a:t>Rejecting</a:t>
                </a:r>
                <a:r>
                  <a:rPr lang="nb-NO" dirty="0"/>
                  <a:t> H0</a:t>
                </a:r>
              </a:p>
              <a:p>
                <a:pPr marL="0" indent="0">
                  <a:buNone/>
                </a:pPr>
                <a:r>
                  <a:rPr lang="nb-NO" sz="2400" dirty="0"/>
                  <a:t>3.  False </a:t>
                </a:r>
                <a:r>
                  <a:rPr lang="nb-NO" sz="2400" dirty="0" err="1"/>
                  <a:t>discovery</a:t>
                </a:r>
                <a:r>
                  <a:rPr lang="nb-NO" sz="2400" dirty="0"/>
                  <a:t> rate (FDR)</a:t>
                </a:r>
              </a:p>
              <a:p>
                <a:pPr lvl="1" indent="-342900">
                  <a:buFontTx/>
                  <a:buChar char="-"/>
                </a:pPr>
                <a:r>
                  <a:rPr lang="nb-NO" sz="2000" dirty="0" err="1"/>
                  <a:t>Focuses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only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on</a:t>
                </a:r>
                <a:r>
                  <a:rPr lang="nb-NO" sz="2000" dirty="0"/>
                  <a:t> tests </a:t>
                </a:r>
                <a:r>
                  <a:rPr lang="nb-NO" sz="2000" dirty="0" err="1"/>
                  <a:t>where</a:t>
                </a:r>
                <a:r>
                  <a:rPr lang="nb-NO" sz="2000" dirty="0"/>
                  <a:t> H0 </a:t>
                </a:r>
                <a:r>
                  <a:rPr lang="nb-NO" sz="2000" dirty="0" err="1"/>
                  <a:t>was</a:t>
                </a:r>
                <a:r>
                  <a:rPr lang="nb-NO" sz="2000" dirty="0"/>
                  <a:t> </a:t>
                </a:r>
                <a:r>
                  <a:rPr lang="nb-NO" sz="2000" dirty="0" err="1"/>
                  <a:t>rejected</a:t>
                </a:r>
                <a:r>
                  <a:rPr lang="nb-NO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000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nb-NO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0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nb-NO" sz="2000" dirty="0"/>
                  <a:t>)</a:t>
                </a:r>
              </a:p>
              <a:p>
                <a:pPr lvl="1" indent="-342900">
                  <a:buFontTx/>
                  <a:buChar char="-"/>
                </a:pPr>
                <a:r>
                  <a:rPr lang="nb-NO" sz="2000" dirty="0" err="1"/>
                  <a:t>Expected</a:t>
                </a:r>
                <a:r>
                  <a:rPr lang="nb-NO" sz="2000" dirty="0"/>
                  <a:t> </a:t>
                </a:r>
                <a:r>
                  <a:rPr lang="nb-NO" sz="2000" dirty="0" err="1"/>
                  <a:t>proportion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of</a:t>
                </a:r>
                <a:r>
                  <a:rPr lang="nb-NO" sz="2000" dirty="0"/>
                  <a:t> </a:t>
                </a:r>
                <a:r>
                  <a:rPr lang="nb-NO" sz="2000" dirty="0" err="1"/>
                  <a:t>rejections</a:t>
                </a:r>
                <a:r>
                  <a:rPr lang="nb-NO" sz="2000" dirty="0"/>
                  <a:t> </a:t>
                </a:r>
                <a:r>
                  <a:rPr lang="nb-NO" sz="2000" dirty="0" err="1"/>
                  <a:t>that</a:t>
                </a:r>
                <a:r>
                  <a:rPr lang="nb-NO" sz="2000" dirty="0"/>
                  <a:t> </a:t>
                </a:r>
                <a:r>
                  <a:rPr lang="nb-NO" sz="2000" dirty="0" err="1"/>
                  <a:t>are</a:t>
                </a:r>
                <a:r>
                  <a:rPr lang="nb-NO" sz="2000" dirty="0"/>
                  <a:t> false </a:t>
                </a:r>
                <a:r>
                  <a:rPr lang="nb-NO" sz="2000" dirty="0" err="1"/>
                  <a:t>rejections</a:t>
                </a:r>
                <a:r>
                  <a:rPr lang="nb-NO" sz="2000" dirty="0"/>
                  <a:t> </a:t>
                </a:r>
              </a:p>
              <a:p>
                <a:pPr lvl="2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nb-NO" sz="16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b-NO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6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nb-NO" sz="1600" i="1">
                                    <a:latin typeface="Cambria Math"/>
                                  </a:rPr>
                                  <m:t>01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6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nb-NO" sz="1600" i="1">
                                    <a:latin typeface="Cambria Math"/>
                                  </a:rPr>
                                  <m:t>01</m:t>
                                </m:r>
                              </m:sub>
                            </m:sSub>
                            <m:r>
                              <a:rPr lang="nb-NO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6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nb-NO" sz="16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nb-NO" sz="1600" i="1">
                        <a:latin typeface="Cambria Math"/>
                      </a:rPr>
                      <m:t>&lt;</m:t>
                    </m:r>
                    <m:r>
                      <a:rPr lang="nb-NO" sz="1600" i="1">
                        <a:latin typeface="Cambria Math"/>
                      </a:rPr>
                      <m:t>𝑞</m:t>
                    </m:r>
                  </m:oMath>
                </a14:m>
                <a:endParaRPr lang="nb-NO" sz="1600" dirty="0"/>
              </a:p>
              <a:p>
                <a:pPr lvl="1" indent="-342900">
                  <a:buFontTx/>
                  <a:buChar char="-"/>
                </a:pPr>
                <a:r>
                  <a:rPr lang="nb-NO" sz="2000" dirty="0"/>
                  <a:t>q-</a:t>
                </a:r>
                <a:r>
                  <a:rPr lang="nb-NO" sz="2000" dirty="0" err="1"/>
                  <a:t>values</a:t>
                </a:r>
                <a:r>
                  <a:rPr lang="nb-NO" sz="2000" dirty="0"/>
                  <a:t>:</a:t>
                </a:r>
                <a:endParaRPr lang="nb-NO" sz="1800" dirty="0"/>
              </a:p>
              <a:p>
                <a:pPr lvl="2" indent="-342900">
                  <a:buFontTx/>
                  <a:buChar char="-"/>
                </a:pPr>
                <a:r>
                  <a:rPr lang="nb-NO" sz="1400" dirty="0" err="1"/>
                  <a:t>Transform</a:t>
                </a:r>
                <a:r>
                  <a:rPr lang="nb-NO" sz="1400" dirty="0"/>
                  <a:t> p-</a:t>
                </a:r>
                <a:r>
                  <a:rPr lang="nb-NO" sz="1400" dirty="0" err="1"/>
                  <a:t>values</a:t>
                </a:r>
                <a:r>
                  <a:rPr lang="nb-NO" sz="1400" dirty="0"/>
                  <a:t> to q-</a:t>
                </a:r>
                <a:r>
                  <a:rPr lang="nb-NO" sz="1400" dirty="0" err="1"/>
                  <a:t>values</a:t>
                </a:r>
                <a:endParaRPr lang="nb-NO" sz="1400" dirty="0"/>
              </a:p>
              <a:p>
                <a:pPr lvl="2" indent="-342900">
                  <a:buFontTx/>
                  <a:buChar char="-"/>
                </a:pPr>
                <a:r>
                  <a:rPr lang="nb-NO" sz="1400" dirty="0" err="1"/>
                  <a:t>Example</a:t>
                </a:r>
                <a:r>
                  <a:rPr lang="nb-NO" sz="1400" dirty="0"/>
                  <a:t>: </a:t>
                </a:r>
                <a:br>
                  <a:rPr lang="nb-NO" sz="1400" dirty="0"/>
                </a:br>
                <a:r>
                  <a:rPr lang="nb-NO" sz="1400" dirty="0" err="1"/>
                  <a:t>Among</a:t>
                </a:r>
                <a:r>
                  <a:rPr lang="nb-NO" sz="1400" dirty="0"/>
                  <a:t> </a:t>
                </a:r>
                <a:r>
                  <a:rPr lang="nb-NO" sz="1400" dirty="0" err="1"/>
                  <a:t>the</a:t>
                </a:r>
                <a:r>
                  <a:rPr lang="nb-NO" sz="1400" dirty="0"/>
                  <a:t> tests </a:t>
                </a:r>
                <a:r>
                  <a:rPr lang="nb-NO" sz="1400" dirty="0" err="1"/>
                  <a:t>where</a:t>
                </a:r>
                <a:r>
                  <a:rPr lang="nb-NO" sz="1400" dirty="0"/>
                  <a:t> </a:t>
                </a:r>
                <a14:m>
                  <m:oMath xmlns:m="http://schemas.openxmlformats.org/officeDocument/2006/math">
                    <m:r>
                      <a:rPr lang="nb-NO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b-NO" sz="1400" b="0" i="1" smtClean="0">
                        <a:latin typeface="Cambria Math" panose="02040503050406030204" pitchFamily="18" charset="0"/>
                      </a:rPr>
                      <m:t>&lt;0.1</m:t>
                    </m:r>
                  </m:oMath>
                </a14:m>
                <a:r>
                  <a:rPr lang="nb-NO" sz="1400" dirty="0"/>
                  <a:t>, </a:t>
                </a:r>
                <a:r>
                  <a:rPr lang="nb-NO" sz="1400" dirty="0" err="1"/>
                  <a:t>we</a:t>
                </a:r>
                <a:r>
                  <a:rPr lang="nb-NO" sz="1400" dirty="0"/>
                  <a:t> </a:t>
                </a:r>
                <a:r>
                  <a:rPr lang="nb-NO" sz="1400" dirty="0" err="1"/>
                  <a:t>expect</a:t>
                </a:r>
                <a:r>
                  <a:rPr lang="nb-NO" sz="1400" dirty="0"/>
                  <a:t> a </a:t>
                </a:r>
                <a:r>
                  <a:rPr lang="nb-NO" sz="1400" dirty="0" err="1"/>
                  <a:t>proportion</a:t>
                </a:r>
                <a:r>
                  <a:rPr lang="nb-NO" sz="1400" dirty="0"/>
                  <a:t> </a:t>
                </a:r>
                <a:r>
                  <a:rPr lang="nb-NO" sz="1400" dirty="0" err="1"/>
                  <a:t>of</a:t>
                </a:r>
                <a:r>
                  <a:rPr lang="nb-NO" sz="1400" dirty="0"/>
                  <a:t> 90% to be true positives.</a:t>
                </a:r>
                <a:br>
                  <a:rPr lang="nb-NO" sz="1400" dirty="0"/>
                </a:br>
                <a:r>
                  <a:rPr lang="nb-NO" sz="1400" dirty="0" err="1"/>
                  <a:t>Among</a:t>
                </a:r>
                <a:r>
                  <a:rPr lang="nb-NO" sz="1400" dirty="0"/>
                  <a:t> </a:t>
                </a:r>
                <a:r>
                  <a:rPr lang="nb-NO" sz="1400" dirty="0" err="1"/>
                  <a:t>the</a:t>
                </a:r>
                <a:r>
                  <a:rPr lang="nb-NO" sz="1400" dirty="0"/>
                  <a:t> tests </a:t>
                </a:r>
                <a:r>
                  <a:rPr lang="nb-NO" sz="1400" dirty="0" err="1"/>
                  <a:t>where</a:t>
                </a:r>
                <a:r>
                  <a:rPr lang="nb-NO" sz="1400" dirty="0"/>
                  <a:t> </a:t>
                </a:r>
                <a14:m>
                  <m:oMath xmlns:m="http://schemas.openxmlformats.org/officeDocument/2006/math">
                    <m:r>
                      <a:rPr lang="nb-NO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b-NO" sz="1400" b="0" i="1" smtClean="0">
                        <a:latin typeface="Cambria Math" panose="02040503050406030204" pitchFamily="18" charset="0"/>
                      </a:rPr>
                      <m:t>&lt;0.2</m:t>
                    </m:r>
                  </m:oMath>
                </a14:m>
                <a:r>
                  <a:rPr lang="nb-NO" sz="1400" dirty="0"/>
                  <a:t>, </a:t>
                </a:r>
                <a:r>
                  <a:rPr lang="nb-NO" sz="1400" dirty="0" err="1"/>
                  <a:t>we</a:t>
                </a:r>
                <a:r>
                  <a:rPr lang="nb-NO" sz="1400" dirty="0"/>
                  <a:t> </a:t>
                </a:r>
                <a:r>
                  <a:rPr lang="nb-NO" sz="1400" dirty="0" err="1"/>
                  <a:t>expect</a:t>
                </a:r>
                <a:r>
                  <a:rPr lang="nb-NO" sz="1400" dirty="0"/>
                  <a:t> a </a:t>
                </a:r>
                <a:r>
                  <a:rPr lang="nb-NO" sz="1400" dirty="0" err="1"/>
                  <a:t>proportion</a:t>
                </a:r>
                <a:r>
                  <a:rPr lang="nb-NO" sz="1400" dirty="0"/>
                  <a:t> </a:t>
                </a:r>
                <a:r>
                  <a:rPr lang="nb-NO" sz="1400" dirty="0" err="1"/>
                  <a:t>of</a:t>
                </a:r>
                <a:r>
                  <a:rPr lang="nb-NO" sz="1400" dirty="0"/>
                  <a:t> 80% to be true positives.</a:t>
                </a:r>
              </a:p>
              <a:p>
                <a:pPr lvl="2" indent="-342900">
                  <a:buFontTx/>
                  <a:buChar char="-"/>
                </a:pPr>
                <a:r>
                  <a:rPr lang="nb-NO" sz="1400" dirty="0" err="1"/>
                  <a:t>Storey</a:t>
                </a:r>
                <a:r>
                  <a:rPr lang="nb-NO" sz="1400" dirty="0"/>
                  <a:t> &amp; </a:t>
                </a:r>
                <a:r>
                  <a:rPr lang="nb-NO" sz="1400" dirty="0" err="1"/>
                  <a:t>Tibshirani</a:t>
                </a:r>
                <a:r>
                  <a:rPr lang="nb-NO" sz="1400" dirty="0"/>
                  <a:t> (2003) Statistical </a:t>
                </a:r>
                <a:r>
                  <a:rPr lang="nb-NO" sz="1400" dirty="0" err="1"/>
                  <a:t>significance</a:t>
                </a:r>
                <a:r>
                  <a:rPr lang="nb-NO" sz="1400" dirty="0"/>
                  <a:t> for </a:t>
                </a:r>
                <a:r>
                  <a:rPr lang="nb-NO" sz="1400" dirty="0" err="1"/>
                  <a:t>genomewide</a:t>
                </a:r>
                <a:r>
                  <a:rPr lang="nb-NO" sz="1400" dirty="0"/>
                  <a:t> studies. PNAS</a:t>
                </a:r>
              </a:p>
              <a:p>
                <a:pPr marL="0" indent="0">
                  <a:buNone/>
                </a:pPr>
                <a:r>
                  <a:rPr lang="nb-NO" sz="2400" dirty="0"/>
                  <a:t>Back to R!</a:t>
                </a:r>
              </a:p>
              <a:p>
                <a:pPr marL="0" indent="0">
                  <a:buNone/>
                </a:pPr>
                <a:endParaRPr lang="nb-NO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1200"/>
                <a:ext cx="9290248" cy="4760168"/>
              </a:xfrm>
              <a:blipFill>
                <a:blip r:embed="rId2"/>
                <a:stretch>
                  <a:fillRect l="-1379" t="-204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3462468"/>
                  </p:ext>
                </p:extLst>
              </p:nvPr>
            </p:nvGraphicFramePr>
            <p:xfrm>
              <a:off x="8040557" y="748283"/>
              <a:ext cx="3978340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02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42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33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sz="1400" b="0" dirty="0" err="1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sz="14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sz="1400" b="0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sz="1400" b="0" baseline="0" dirty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err="1"/>
                            <a:t>Keep</a:t>
                          </a:r>
                          <a:r>
                            <a:rPr lang="nb-NO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err="1"/>
                            <a:t>Reject</a:t>
                          </a:r>
                          <a:r>
                            <a:rPr lang="nb-NO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sz="1400" dirty="0"/>
                            <a:t>The </a:t>
                          </a:r>
                          <a:r>
                            <a:rPr lang="nb-NO" sz="1400" dirty="0" err="1"/>
                            <a:t>truth</a:t>
                          </a:r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sz="1400" dirty="0"/>
                            <a:t> true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sz="1400" dirty="0"/>
                            <a:t> false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3462468"/>
                  </p:ext>
                </p:extLst>
              </p:nvPr>
            </p:nvGraphicFramePr>
            <p:xfrm>
              <a:off x="8040557" y="748283"/>
              <a:ext cx="3978340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02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42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33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sz="1400" b="0" dirty="0" err="1" smtClean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sz="1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sz="1400" b="0" baseline="0" dirty="0" err="1" smtClean="0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sz="1400" b="0" baseline="0" dirty="0" smtClean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101639" r="-17851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101639" r="-606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The </a:t>
                          </a:r>
                          <a:r>
                            <a:rPr lang="nb-NO" sz="1400" dirty="0" err="1" smtClean="0"/>
                            <a:t>truth</a:t>
                          </a:r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121" t="-201639" r="-2848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201639" r="-17851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201639" r="-606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201639" r="-224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121" t="-301639" r="-2848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301639" r="-17851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301639" r="-60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301639" r="-224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401639" r="-17851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401639" r="-60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401639" r="-224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10627568" y="1418253"/>
            <a:ext cx="793102" cy="821094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785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Manhattan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78" y="1690688"/>
            <a:ext cx="6346388" cy="50506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Zoom out to get an overview of where on the genome low p-values are prevalent</a:t>
            </a:r>
          </a:p>
          <a:p>
            <a:r>
              <a:rPr lang="en-US" sz="2400" dirty="0"/>
              <a:t>X-axis: Chromosome and position on chromosome</a:t>
            </a:r>
          </a:p>
          <a:p>
            <a:r>
              <a:rPr lang="en-US" sz="2400" dirty="0"/>
              <a:t>Y-axis: -log10(p-value)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000" dirty="0"/>
              <a:t>Right: </a:t>
            </a:r>
            <a:br>
              <a:rPr lang="nb-NO" sz="2000" dirty="0"/>
            </a:br>
            <a:r>
              <a:rPr lang="nb-NO" sz="2000" dirty="0" err="1"/>
              <a:t>Example</a:t>
            </a:r>
            <a:r>
              <a:rPr lang="nb-NO" sz="2000" dirty="0"/>
              <a:t> from analyses </a:t>
            </a:r>
            <a:r>
              <a:rPr lang="nb-NO" sz="2000" dirty="0" err="1"/>
              <a:t>looking</a:t>
            </a:r>
            <a:r>
              <a:rPr lang="nb-NO" sz="2000" dirty="0"/>
              <a:t> for gene-</a:t>
            </a:r>
            <a:r>
              <a:rPr lang="nb-NO" sz="2000" dirty="0" err="1"/>
              <a:t>environment</a:t>
            </a:r>
            <a:r>
              <a:rPr lang="nb-NO" sz="2000" dirty="0"/>
              <a:t> </a:t>
            </a:r>
            <a:r>
              <a:rPr lang="nb-NO" sz="2000" dirty="0" err="1"/>
              <a:t>effects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risk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facial</a:t>
            </a:r>
            <a:r>
              <a:rPr lang="nb-NO" sz="2000" dirty="0"/>
              <a:t> </a:t>
            </a:r>
            <a:r>
              <a:rPr lang="nb-NO" sz="2000" dirty="0" err="1"/>
              <a:t>clefts</a:t>
            </a:r>
            <a:r>
              <a:rPr lang="nb-NO" sz="2000" dirty="0"/>
              <a:t>. </a:t>
            </a:r>
            <a:br>
              <a:rPr lang="nb-NO" sz="2000" dirty="0"/>
            </a:br>
            <a:r>
              <a:rPr lang="nb-NO" sz="2000" dirty="0"/>
              <a:t>SNPs </a:t>
            </a:r>
            <a:r>
              <a:rPr lang="nb-NO" sz="2000" dirty="0" err="1"/>
              <a:t>with</a:t>
            </a:r>
            <a:r>
              <a:rPr lang="nb-NO" sz="2000" dirty="0"/>
              <a:t> p-</a:t>
            </a:r>
            <a:r>
              <a:rPr lang="nb-NO" sz="2000" dirty="0" err="1"/>
              <a:t>values</a:t>
            </a:r>
            <a:r>
              <a:rPr lang="nb-NO" sz="2000" dirty="0"/>
              <a:t> less </a:t>
            </a:r>
            <a:r>
              <a:rPr lang="nb-NO" sz="2000" dirty="0" err="1"/>
              <a:t>than</a:t>
            </a:r>
            <a:r>
              <a:rPr lang="nb-NO" sz="2000" dirty="0"/>
              <a:t> 0.00001 </a:t>
            </a:r>
            <a:r>
              <a:rPr lang="nb-NO" sz="2000" dirty="0" err="1"/>
              <a:t>are</a:t>
            </a:r>
            <a:r>
              <a:rPr lang="nb-NO" sz="2000" dirty="0"/>
              <a:t> </a:t>
            </a:r>
            <a:r>
              <a:rPr lang="nb-NO" sz="2000" dirty="0" err="1"/>
              <a:t>colored</a:t>
            </a:r>
            <a:r>
              <a:rPr lang="nb-NO" sz="2000" dirty="0"/>
              <a:t> </a:t>
            </a:r>
            <a:r>
              <a:rPr lang="nb-NO" sz="2000" dirty="0" err="1"/>
              <a:t>blue</a:t>
            </a:r>
            <a:r>
              <a:rPr lang="nb-NO" sz="2000" dirty="0"/>
              <a:t>. </a:t>
            </a:r>
          </a:p>
          <a:p>
            <a:pPr marL="0" indent="0">
              <a:buNone/>
            </a:pPr>
            <a:endParaRPr lang="nb-NO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266" y="1690688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Manhattan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78" y="1690688"/>
            <a:ext cx="6346388" cy="50506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Zoom out to get an overview of where on the genome low p-values are prevalent</a:t>
            </a:r>
          </a:p>
          <a:p>
            <a:r>
              <a:rPr lang="en-US" sz="2400" dirty="0"/>
              <a:t>X-axis: Chromosome and position on chromosome</a:t>
            </a:r>
          </a:p>
          <a:p>
            <a:r>
              <a:rPr lang="en-US" sz="2400" dirty="0"/>
              <a:t>Y-axis: -log10(p-value)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000" dirty="0"/>
              <a:t>Right: </a:t>
            </a:r>
            <a:br>
              <a:rPr lang="nb-NO" sz="2000" dirty="0"/>
            </a:br>
            <a:r>
              <a:rPr lang="nb-NO" sz="2000" dirty="0" err="1"/>
              <a:t>Example</a:t>
            </a:r>
            <a:r>
              <a:rPr lang="nb-NO" sz="2000" dirty="0"/>
              <a:t> from analyses </a:t>
            </a:r>
            <a:r>
              <a:rPr lang="nb-NO" sz="2000" dirty="0" err="1"/>
              <a:t>looking</a:t>
            </a:r>
            <a:r>
              <a:rPr lang="nb-NO" sz="2000" dirty="0"/>
              <a:t> for gene-</a:t>
            </a:r>
            <a:r>
              <a:rPr lang="nb-NO" sz="2000" dirty="0" err="1"/>
              <a:t>environment</a:t>
            </a:r>
            <a:r>
              <a:rPr lang="nb-NO" sz="2000" dirty="0"/>
              <a:t> </a:t>
            </a:r>
            <a:r>
              <a:rPr lang="nb-NO" sz="2000" dirty="0" err="1"/>
              <a:t>effects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risk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facial</a:t>
            </a:r>
            <a:r>
              <a:rPr lang="nb-NO" sz="2000" dirty="0"/>
              <a:t> </a:t>
            </a:r>
            <a:r>
              <a:rPr lang="nb-NO" sz="2000" dirty="0" err="1"/>
              <a:t>clefts</a:t>
            </a:r>
            <a:r>
              <a:rPr lang="nb-NO" sz="2000" dirty="0"/>
              <a:t>. </a:t>
            </a:r>
            <a:br>
              <a:rPr lang="nb-NO" sz="2000" dirty="0"/>
            </a:br>
            <a:r>
              <a:rPr lang="nb-NO" sz="2000" dirty="0"/>
              <a:t>SNPs </a:t>
            </a:r>
            <a:r>
              <a:rPr lang="nb-NO" sz="2000" dirty="0" err="1"/>
              <a:t>with</a:t>
            </a:r>
            <a:r>
              <a:rPr lang="nb-NO" sz="2000" dirty="0"/>
              <a:t> p-</a:t>
            </a:r>
            <a:r>
              <a:rPr lang="nb-NO" sz="2000" dirty="0" err="1"/>
              <a:t>values</a:t>
            </a:r>
            <a:r>
              <a:rPr lang="nb-NO" sz="2000" dirty="0"/>
              <a:t> less </a:t>
            </a:r>
            <a:r>
              <a:rPr lang="nb-NO" sz="2000" dirty="0" err="1"/>
              <a:t>than</a:t>
            </a:r>
            <a:r>
              <a:rPr lang="nb-NO" sz="2000" dirty="0"/>
              <a:t> 0.00001 </a:t>
            </a:r>
            <a:r>
              <a:rPr lang="nb-NO" sz="2000" dirty="0" err="1"/>
              <a:t>are</a:t>
            </a:r>
            <a:r>
              <a:rPr lang="nb-NO" sz="2000" dirty="0"/>
              <a:t> </a:t>
            </a:r>
            <a:r>
              <a:rPr lang="nb-NO" sz="2000" dirty="0" err="1"/>
              <a:t>colored</a:t>
            </a:r>
            <a:r>
              <a:rPr lang="nb-NO" sz="2000" dirty="0"/>
              <a:t> </a:t>
            </a:r>
            <a:r>
              <a:rPr lang="nb-NO" sz="2000" dirty="0" err="1"/>
              <a:t>blue</a:t>
            </a:r>
            <a:r>
              <a:rPr lang="nb-NO" sz="2000" dirty="0"/>
              <a:t>. </a:t>
            </a:r>
          </a:p>
          <a:p>
            <a:pPr marL="0" indent="0">
              <a:buNone/>
            </a:pPr>
            <a:endParaRPr lang="nb-NO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266" y="1690688"/>
            <a:ext cx="5040000" cy="5040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154956" y="2052734"/>
            <a:ext cx="223935" cy="1054359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Freeform 8"/>
          <p:cNvSpPr/>
          <p:nvPr/>
        </p:nvSpPr>
        <p:spPr>
          <a:xfrm>
            <a:off x="8378891" y="1483567"/>
            <a:ext cx="522925" cy="821094"/>
          </a:xfrm>
          <a:custGeom>
            <a:avLst/>
            <a:gdLst>
              <a:gd name="connsiteX0" fmla="*/ 0 w 522925"/>
              <a:gd name="connsiteY0" fmla="*/ 681134 h 681134"/>
              <a:gd name="connsiteX1" fmla="*/ 438539 w 522925"/>
              <a:gd name="connsiteY1" fmla="*/ 522514 h 681134"/>
              <a:gd name="connsiteX2" fmla="*/ 522514 w 522925"/>
              <a:gd name="connsiteY2" fmla="*/ 0 h 68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925" h="681134">
                <a:moveTo>
                  <a:pt x="0" y="681134"/>
                </a:moveTo>
                <a:cubicBezTo>
                  <a:pt x="175726" y="658585"/>
                  <a:pt x="351453" y="636036"/>
                  <a:pt x="438539" y="522514"/>
                </a:cubicBezTo>
                <a:cubicBezTo>
                  <a:pt x="525625" y="408992"/>
                  <a:pt x="524069" y="204496"/>
                  <a:pt x="522514" y="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xtBox 9"/>
          <p:cNvSpPr txBox="1"/>
          <p:nvPr/>
        </p:nvSpPr>
        <p:spPr>
          <a:xfrm>
            <a:off x="7744405" y="1114236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going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508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Regional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78" y="1690688"/>
            <a:ext cx="6346388" cy="505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Zoom back in to get more detail on the areas of interest</a:t>
            </a:r>
          </a:p>
          <a:p>
            <a:r>
              <a:rPr lang="en-US" sz="2400" dirty="0"/>
              <a:t>X-axis: </a:t>
            </a:r>
            <a:br>
              <a:rPr lang="en-US" sz="2400" dirty="0"/>
            </a:br>
            <a:r>
              <a:rPr lang="en-US" sz="2400" dirty="0"/>
              <a:t>Position on chromosome</a:t>
            </a:r>
            <a:br>
              <a:rPr lang="en-US" sz="2400" dirty="0"/>
            </a:br>
            <a:r>
              <a:rPr lang="en-US" sz="2400" dirty="0"/>
              <a:t>Genes</a:t>
            </a:r>
            <a:br>
              <a:rPr lang="en-US" sz="2400" dirty="0"/>
            </a:br>
            <a:r>
              <a:rPr lang="en-US" sz="2400" dirty="0"/>
              <a:t>Recombination rate at position</a:t>
            </a:r>
          </a:p>
          <a:p>
            <a:r>
              <a:rPr lang="en-US" sz="2400" dirty="0"/>
              <a:t>Y-axis: </a:t>
            </a:r>
            <a:br>
              <a:rPr lang="en-US" sz="2400" dirty="0"/>
            </a:br>
            <a:r>
              <a:rPr lang="en-US" sz="2400" dirty="0"/>
              <a:t>-log10(p-value)</a:t>
            </a:r>
            <a:br>
              <a:rPr lang="en-US" sz="2400" dirty="0"/>
            </a:br>
            <a:r>
              <a:rPr lang="en-US" sz="2400" dirty="0"/>
              <a:t>Recombination rate</a:t>
            </a:r>
            <a:endParaRPr lang="nb-NO" sz="2400" dirty="0"/>
          </a:p>
          <a:p>
            <a:pPr marL="0" indent="0">
              <a:buNone/>
            </a:pPr>
            <a:r>
              <a:rPr lang="nb-NO" sz="2000" dirty="0"/>
              <a:t>Right: </a:t>
            </a:r>
            <a:br>
              <a:rPr lang="nb-NO" sz="2000" dirty="0"/>
            </a:br>
            <a:r>
              <a:rPr lang="nb-NO" sz="2000" dirty="0"/>
              <a:t>Regional plot for rs4243412 (</a:t>
            </a:r>
            <a:r>
              <a:rPr lang="nb-NO" sz="2000" dirty="0" err="1"/>
              <a:t>blue</a:t>
            </a:r>
            <a:r>
              <a:rPr lang="nb-NO" sz="2000" dirty="0"/>
              <a:t>). </a:t>
            </a:r>
            <a:r>
              <a:rPr lang="nb-NO" sz="2000" dirty="0" err="1"/>
              <a:t>Linkage</a:t>
            </a:r>
            <a:r>
              <a:rPr lang="nb-NO" sz="2000" dirty="0"/>
              <a:t> </a:t>
            </a:r>
            <a:r>
              <a:rPr lang="nb-NO" sz="2000" dirty="0" err="1"/>
              <a:t>disequilibrium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rs4243412 is </a:t>
            </a:r>
            <a:r>
              <a:rPr lang="nb-NO" sz="2000" dirty="0" err="1"/>
              <a:t>indicated</a:t>
            </a:r>
            <a:r>
              <a:rPr lang="nb-NO" sz="2000" dirty="0"/>
              <a:t> by </a:t>
            </a:r>
            <a:r>
              <a:rPr lang="nb-NO" sz="2000" dirty="0" err="1"/>
              <a:t>colors</a:t>
            </a:r>
            <a:r>
              <a:rPr lang="nb-NO" sz="2000" dirty="0"/>
              <a:t> (red, </a:t>
            </a:r>
            <a:r>
              <a:rPr lang="nb-NO" sz="2000" dirty="0" err="1"/>
              <a:t>orange</a:t>
            </a:r>
            <a:r>
              <a:rPr lang="nb-NO" sz="2000" dirty="0"/>
              <a:t>, </a:t>
            </a:r>
            <a:r>
              <a:rPr lang="nb-NO" sz="2000" dirty="0" err="1"/>
              <a:t>yellow</a:t>
            </a:r>
            <a:r>
              <a:rPr lang="nb-NO" sz="2000" dirty="0"/>
              <a:t>, white). </a:t>
            </a:r>
            <a:r>
              <a:rPr lang="nb-NO" sz="2000" dirty="0" err="1"/>
              <a:t>Light</a:t>
            </a:r>
            <a:r>
              <a:rPr lang="nb-NO" sz="2000" dirty="0"/>
              <a:t> </a:t>
            </a:r>
            <a:r>
              <a:rPr lang="nb-NO" sz="2000" dirty="0" err="1"/>
              <a:t>blue</a:t>
            </a:r>
            <a:r>
              <a:rPr lang="nb-NO" sz="2000" dirty="0"/>
              <a:t> lines </a:t>
            </a:r>
            <a:r>
              <a:rPr lang="nb-NO" sz="2000" dirty="0" err="1"/>
              <a:t>indicate</a:t>
            </a:r>
            <a:r>
              <a:rPr lang="nb-NO" sz="2000" dirty="0"/>
              <a:t> </a:t>
            </a:r>
            <a:r>
              <a:rPr lang="nb-NO" sz="2000" dirty="0" err="1"/>
              <a:t>recombination</a:t>
            </a:r>
            <a:r>
              <a:rPr lang="nb-NO" sz="2000" dirty="0"/>
              <a:t> rate. </a:t>
            </a:r>
          </a:p>
          <a:p>
            <a:pPr marL="0" indent="0">
              <a:buNone/>
            </a:pPr>
            <a:endParaRPr lang="nb-NO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266" y="1690688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2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139"/>
            <a:ext cx="10515600" cy="95489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nb-NO" sz="6000" dirty="0" err="1"/>
              <a:t>Thank</a:t>
            </a:r>
            <a:r>
              <a:rPr lang="nb-NO" sz="6000" dirty="0"/>
              <a:t> </a:t>
            </a:r>
            <a:r>
              <a:rPr lang="nb-NO" sz="6000" dirty="0" err="1"/>
              <a:t>you</a:t>
            </a:r>
            <a:r>
              <a:rPr lang="nb-NO" sz="6000" dirty="0"/>
              <a:t> for </a:t>
            </a:r>
            <a:r>
              <a:rPr lang="nb-NO" sz="6000" dirty="0" err="1"/>
              <a:t>your</a:t>
            </a:r>
            <a:r>
              <a:rPr lang="nb-NO" sz="6000" dirty="0"/>
              <a:t> </a:t>
            </a:r>
            <a:r>
              <a:rPr lang="nb-NO" sz="6000" dirty="0" err="1"/>
              <a:t>attention</a:t>
            </a:r>
            <a:r>
              <a:rPr lang="nb-NO" sz="6000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2345240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3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>
                <a:latin typeface="Arial Black" panose="020B0A04020102020204" pitchFamily="34" charset="0"/>
              </a:rPr>
              <a:t>Post-</a:t>
            </a:r>
            <a:r>
              <a:rPr lang="nb-NO" sz="4000" dirty="0" err="1">
                <a:latin typeface="Arial Black" panose="020B0A04020102020204" pitchFamily="34" charset="0"/>
              </a:rPr>
              <a:t>processing</a:t>
            </a:r>
            <a:r>
              <a:rPr lang="nb-NO" sz="4000" dirty="0">
                <a:latin typeface="Arial Black" panose="020B0A04020102020204" pitchFamily="34" charset="0"/>
              </a:rPr>
              <a:t> </a:t>
            </a:r>
            <a:r>
              <a:rPr lang="nb-NO" sz="4000" dirty="0" err="1">
                <a:latin typeface="Arial Black" panose="020B0A04020102020204" pitchFamily="34" charset="0"/>
              </a:rPr>
              <a:t>of</a:t>
            </a:r>
            <a:r>
              <a:rPr lang="nb-NO" sz="4000" dirty="0">
                <a:latin typeface="Arial Black" panose="020B0A04020102020204" pitchFamily="34" charset="0"/>
              </a:rPr>
              <a:t> </a:t>
            </a:r>
            <a:r>
              <a:rPr lang="nb-NO" sz="4000" dirty="0" err="1">
                <a:latin typeface="Arial Black" panose="020B0A04020102020204" pitchFamily="34" charset="0"/>
              </a:rPr>
              <a:t>results</a:t>
            </a:r>
            <a:endParaRPr lang="nb-NO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Genome-wide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candidate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 analyses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often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much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</a:t>
            </a:r>
          </a:p>
          <a:p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obvious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handled</a:t>
            </a:r>
            <a:endParaRPr lang="nb-NO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covers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strategies</a:t>
            </a:r>
            <a:endParaRPr lang="nb-NO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nb-N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adjusting</a:t>
            </a:r>
            <a:endParaRPr lang="nb-NO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nb-N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</a:t>
            </a:r>
            <a:r>
              <a:rPr lang="nb-NO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</a:t>
            </a:r>
            <a:r>
              <a:rPr lang="nb-N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b-NO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lang="nb-N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rate</a:t>
            </a:r>
          </a:p>
          <a:p>
            <a:pPr lvl="2"/>
            <a:r>
              <a:rPr lang="nb-N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Family-</a:t>
            </a:r>
            <a:r>
              <a:rPr lang="nb-NO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wise</a:t>
            </a:r>
            <a:r>
              <a:rPr lang="nb-N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b-NO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lang="nb-N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rate</a:t>
            </a:r>
          </a:p>
          <a:p>
            <a:pPr lvl="2"/>
            <a:r>
              <a:rPr lang="nb-N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 </a:t>
            </a:r>
            <a:r>
              <a:rPr lang="nb-NO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discovery</a:t>
            </a:r>
            <a:r>
              <a:rPr lang="nb-N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rate</a:t>
            </a:r>
          </a:p>
          <a:p>
            <a:pPr lvl="1"/>
            <a:r>
              <a:rPr lang="nb-NO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Ploting</a:t>
            </a:r>
            <a:endParaRPr lang="nb-NO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nb-N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QQ-plot</a:t>
            </a:r>
          </a:p>
          <a:p>
            <a:pPr lvl="2"/>
            <a:r>
              <a:rPr lang="nb-N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Volcano plot</a:t>
            </a:r>
          </a:p>
          <a:p>
            <a:pPr lvl="2"/>
            <a:r>
              <a:rPr lang="nb-N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Manhattan plot</a:t>
            </a:r>
          </a:p>
          <a:p>
            <a:pPr lvl="2"/>
            <a:r>
              <a:rPr lang="nb-N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Regional plot</a:t>
            </a:r>
          </a:p>
        </p:txBody>
      </p:sp>
    </p:spTree>
    <p:extLst>
      <p:ext uri="{BB962C8B-B14F-4D97-AF65-F5344CB8AC3E}">
        <p14:creationId xmlns:p14="http://schemas.microsoft.com/office/powerpoint/2010/main" val="137646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Arial Black" panose="020B0A04020102020204" pitchFamily="34" charset="0"/>
              </a:rPr>
              <a:t>Multiple</a:t>
            </a:r>
            <a:r>
              <a:rPr lang="nb-NO" dirty="0"/>
              <a:t>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8284" y="1981200"/>
                <a:ext cx="9470164" cy="476016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nb-NO" sz="3200" dirty="0"/>
                  <a:t>Normally </a:t>
                </a:r>
                <a:r>
                  <a:rPr lang="nb-NO" sz="3200" dirty="0" err="1"/>
                  <a:t>we</a:t>
                </a:r>
                <a:r>
                  <a:rPr lang="nb-NO" sz="3200" dirty="0"/>
                  <a:t> </a:t>
                </a:r>
                <a:r>
                  <a:rPr lang="nb-NO" sz="3200" dirty="0" err="1"/>
                  <a:t>reject</a:t>
                </a:r>
                <a:r>
                  <a:rPr lang="nb-NO" sz="3200" dirty="0"/>
                  <a:t> H0 </a:t>
                </a:r>
                <a:r>
                  <a:rPr lang="nb-NO" sz="3200" dirty="0" err="1"/>
                  <a:t>if</a:t>
                </a:r>
                <a:r>
                  <a:rPr lang="nb-NO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3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nb-NO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b-NO" sz="3200" i="1">
                        <a:latin typeface="Cambria Math"/>
                      </a:rPr>
                      <m:t>&lt;</m:t>
                    </m:r>
                    <m:r>
                      <a:rPr lang="nb-NO" sz="3200" i="1">
                        <a:latin typeface="Cambria Math"/>
                      </a:rPr>
                      <m:t>𝛼</m:t>
                    </m:r>
                    <m:r>
                      <a:rPr lang="nb-NO" sz="3200" i="1">
                        <a:latin typeface="Cambria Math"/>
                      </a:rPr>
                      <m:t>=0.05</m:t>
                    </m:r>
                  </m:oMath>
                </a14:m>
                <a:endParaRPr lang="nb-NO" sz="3200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r>
                  <a:rPr lang="nb-NO" dirty="0" err="1"/>
                  <a:t>What</a:t>
                </a:r>
                <a:r>
                  <a:rPr lang="nb-NO" dirty="0"/>
                  <a:t> </a:t>
                </a:r>
                <a:r>
                  <a:rPr lang="nb-NO" dirty="0" err="1"/>
                  <a:t>if</a:t>
                </a:r>
                <a:r>
                  <a:rPr lang="nb-NO" dirty="0"/>
                  <a:t>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number</a:t>
                </a:r>
                <a:r>
                  <a:rPr lang="nb-NO" dirty="0"/>
                  <a:t> </a:t>
                </a:r>
                <a:r>
                  <a:rPr lang="nb-NO" dirty="0" err="1"/>
                  <a:t>of</a:t>
                </a:r>
                <a:r>
                  <a:rPr lang="nb-NO" dirty="0"/>
                  <a:t> tests is </a:t>
                </a:r>
                <a:r>
                  <a:rPr lang="nb-NO" dirty="0" err="1"/>
                  <a:t>very</a:t>
                </a:r>
                <a:r>
                  <a:rPr lang="nb-NO" dirty="0"/>
                  <a:t> </a:t>
                </a:r>
                <a:r>
                  <a:rPr lang="nb-NO" dirty="0" err="1"/>
                  <a:t>large</a:t>
                </a:r>
                <a:r>
                  <a:rPr lang="nb-NO" dirty="0"/>
                  <a:t>?</a:t>
                </a:r>
              </a:p>
              <a:p>
                <a:pPr marL="457200" lvl="1" indent="0">
                  <a:buNone/>
                </a:pPr>
                <a:r>
                  <a:rPr lang="nb-NO" b="0" dirty="0"/>
                  <a:t>Test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b-NO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nb-NO" b="0" i="1" smtClean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nb-NO" b="0" i="1" smtClean="0">
                        <a:latin typeface="Cambria Math"/>
                      </a:rPr>
                      <m:t> </m:t>
                    </m:r>
                    <m:r>
                      <a:rPr lang="nb-NO" b="0" i="1" smtClean="0">
                        <a:latin typeface="Cambria Math"/>
                      </a:rPr>
                      <m:t>𝑣𝑠</m:t>
                    </m:r>
                    <m:r>
                      <a:rPr lang="nb-NO" b="0" i="1" smtClean="0">
                        <a:latin typeface="Cambria Math"/>
                      </a:rPr>
                      <m:t>. </m:t>
                    </m:r>
                    <m:sSubSup>
                      <m:sSub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b-NO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nb-NO" b="0" i="1" smtClean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nb-NO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nb-NO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nb-NO" b="0" dirty="0"/>
              </a:p>
              <a:p>
                <a:pPr marL="457200" lvl="1" indent="0">
                  <a:buNone/>
                </a:pPr>
                <a:r>
                  <a:rPr lang="nb-NO" dirty="0"/>
                  <a:t>Test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nb-NO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nb-NO" i="1">
                        <a:latin typeface="Cambria Math"/>
                      </a:rPr>
                      <m:t> </m:t>
                    </m:r>
                    <m:r>
                      <a:rPr lang="nb-NO" i="1">
                        <a:latin typeface="Cambria Math"/>
                      </a:rPr>
                      <m:t>𝑣𝑠</m:t>
                    </m:r>
                    <m:r>
                      <a:rPr lang="nb-NO" i="1">
                        <a:latin typeface="Cambria Math"/>
                      </a:rPr>
                      <m:t>. </m:t>
                    </m:r>
                    <m:sSubSup>
                      <m:sSub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nb-NO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nb-NO" i="1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nb-NO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nb-NO" dirty="0"/>
              </a:p>
              <a:p>
                <a:pPr marL="457200" lvl="1" indent="0">
                  <a:buNone/>
                </a:pPr>
                <a:r>
                  <a:rPr lang="nb-NO" b="0" dirty="0"/>
                  <a:t>  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/>
                      </a:rPr>
                      <m:t>⋮</m:t>
                    </m:r>
                  </m:oMath>
                </a14:m>
                <a:r>
                  <a:rPr lang="nb-NO" dirty="0"/>
                  <a:t>            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/>
                      </a:rPr>
                      <m:t>⋮</m:t>
                    </m:r>
                  </m:oMath>
                </a14:m>
                <a:r>
                  <a:rPr lang="nb-NO" dirty="0"/>
                  <a:t>          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/>
                      </a:rPr>
                      <m:t>⋮</m:t>
                    </m:r>
                  </m:oMath>
                </a14:m>
                <a:endParaRPr lang="nb-NO" dirty="0"/>
              </a:p>
              <a:p>
                <a:pPr marL="457200" lvl="1" indent="0">
                  <a:buNone/>
                </a:pPr>
                <a:r>
                  <a:rPr lang="nb-NO" dirty="0"/>
                  <a:t>Test 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nb-NO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  <m:r>
                      <a:rPr lang="nb-NO" i="1">
                        <a:latin typeface="Cambria Math"/>
                      </a:rPr>
                      <m:t> </m:t>
                    </m:r>
                    <m:r>
                      <a:rPr lang="nb-NO" i="1">
                        <a:latin typeface="Cambria Math"/>
                      </a:rPr>
                      <m:t>𝑣𝑠</m:t>
                    </m:r>
                    <m:r>
                      <a:rPr lang="nb-NO" i="1">
                        <a:latin typeface="Cambria Math"/>
                      </a:rPr>
                      <m:t>. </m:t>
                    </m:r>
                    <m:sSubSup>
                      <m:sSub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b-NO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nb-NO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  <m:r>
                      <a:rPr lang="nb-NO" i="1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nb-NO" dirty="0"/>
              </a:p>
              <a:p>
                <a:pPr marL="457200" lvl="1" indent="0">
                  <a:buNone/>
                </a:pPr>
                <a:endParaRPr lang="nb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284" y="1981200"/>
                <a:ext cx="9470164" cy="4760168"/>
              </a:xfrm>
              <a:blipFill>
                <a:blip r:embed="rId2"/>
                <a:stretch>
                  <a:fillRect l="-1674" t="-179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5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Multiple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999657" y="1772816"/>
              <a:ext cx="5709655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26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8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8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368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3682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b="0" dirty="0" err="1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b="0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b="0" baseline="0" dirty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Keep</a:t>
                          </a:r>
                          <a:r>
                            <a:rPr lang="nb-NO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Reject</a:t>
                          </a:r>
                          <a:r>
                            <a:rPr lang="nb-NO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Sum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dirty="0"/>
                            <a:t>The </a:t>
                          </a:r>
                          <a:r>
                            <a:rPr lang="nb-NO" dirty="0" err="1"/>
                            <a:t>truth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dirty="0"/>
                            <a:t> true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dirty="0"/>
                            <a:t> false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Sum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99657" y="1772816"/>
              <a:ext cx="5709655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26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8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8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368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3682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b="0" dirty="0" err="1" smtClean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b="0" baseline="0" dirty="0" err="1" smtClean="0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b="0" baseline="0" dirty="0" smtClean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6522" t="-108197" r="-1971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1576" t="-108197" r="-10098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smtClean="0"/>
                            <a:t>Sum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dirty="0" smtClean="0"/>
                            <a:t>The </a:t>
                          </a:r>
                          <a:r>
                            <a:rPr lang="nb-NO" dirty="0" err="1" smtClean="0"/>
                            <a:t>truth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8372" t="-208197" r="-35755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6522" t="-208197" r="-1971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1576" t="-208197" r="-10098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1576" t="-208197" r="-98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8372" t="-308197" r="-35755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6522" t="-308197" r="-1971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1576" t="-308197" r="-10098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1576" t="-308197" r="-98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smtClean="0"/>
                            <a:t>Sum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6522" t="-408197" r="-1971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1576" t="-408197" r="-10098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1576" t="-408197" r="-98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3687416"/>
                <a:ext cx="56421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400" dirty="0"/>
                  <a:t>Number </a:t>
                </a:r>
                <a:r>
                  <a:rPr lang="nb-NO" sz="2400" dirty="0" err="1"/>
                  <a:t>of</a:t>
                </a:r>
                <a:r>
                  <a:rPr lang="nb-NO" sz="2400" dirty="0"/>
                  <a:t> </a:t>
                </a:r>
                <a:r>
                  <a:rPr lang="nb-NO" sz="2400" dirty="0" err="1"/>
                  <a:t>correct</a:t>
                </a:r>
                <a:r>
                  <a:rPr lang="nb-NO" sz="2400" dirty="0"/>
                  <a:t> </a:t>
                </a:r>
                <a:r>
                  <a:rPr lang="nb-NO" sz="2400" dirty="0" err="1"/>
                  <a:t>results</a:t>
                </a:r>
                <a:r>
                  <a:rPr lang="nb-NO" sz="2400" dirty="0"/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nb-NO" sz="2400" dirty="0" err="1"/>
                  <a:t>Number</a:t>
                </a:r>
                <a:r>
                  <a:rPr lang="nb-NO" sz="2400" dirty="0"/>
                  <a:t> </a:t>
                </a:r>
                <a:r>
                  <a:rPr lang="nb-NO" sz="2400" dirty="0" err="1"/>
                  <a:t>of</a:t>
                </a:r>
                <a:r>
                  <a:rPr lang="nb-NO" sz="2400" dirty="0"/>
                  <a:t> </a:t>
                </a:r>
                <a:r>
                  <a:rPr lang="nb-NO" sz="2400" dirty="0" err="1"/>
                  <a:t>incorrect</a:t>
                </a:r>
                <a:r>
                  <a:rPr lang="nb-NO" sz="2400" dirty="0"/>
                  <a:t> </a:t>
                </a:r>
                <a:r>
                  <a:rPr lang="nb-NO" sz="2400" dirty="0" err="1"/>
                  <a:t>results</a:t>
                </a:r>
                <a:r>
                  <a:rPr lang="nb-NO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87416"/>
                <a:ext cx="5642132" cy="830997"/>
              </a:xfrm>
              <a:prstGeom prst="rect">
                <a:avLst/>
              </a:prstGeom>
              <a:blipFill>
                <a:blip r:embed="rId3"/>
                <a:stretch>
                  <a:fillRect l="-1730" t="-5882" b="-1617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21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Multiple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999657" y="1772816"/>
              <a:ext cx="5709655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26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8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8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368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3682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b="0" dirty="0" err="1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b="0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b="0" baseline="0" dirty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Keep</a:t>
                          </a:r>
                          <a:r>
                            <a:rPr lang="nb-NO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Reject</a:t>
                          </a:r>
                          <a:r>
                            <a:rPr lang="nb-NO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Sum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dirty="0"/>
                            <a:t>The </a:t>
                          </a:r>
                          <a:r>
                            <a:rPr lang="nb-NO" dirty="0" err="1"/>
                            <a:t>truth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dirty="0"/>
                            <a:t> true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dirty="0"/>
                            <a:t> false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/>
                            <a:t>Sum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99657" y="1772816"/>
              <a:ext cx="5709655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26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8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58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368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3682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b="0" dirty="0" err="1" smtClean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b="0" baseline="0" dirty="0" err="1" smtClean="0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b="0" baseline="0" dirty="0" smtClean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6522" t="-108197" r="-1971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1576" t="-108197" r="-10098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smtClean="0"/>
                            <a:t>Sum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dirty="0" smtClean="0"/>
                            <a:t>The </a:t>
                          </a:r>
                          <a:r>
                            <a:rPr lang="nb-NO" dirty="0" err="1" smtClean="0"/>
                            <a:t>truth</a:t>
                          </a:r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8372" t="-208197" r="-35755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6522" t="-208197" r="-1971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1576" t="-208197" r="-10098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1576" t="-208197" r="-98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8372" t="-308197" r="-35755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6522" t="-308197" r="-1971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1576" t="-308197" r="-10098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1576" t="-308197" r="-98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smtClean="0"/>
                            <a:t>Sum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6522" t="-408197" r="-1971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1576" t="-408197" r="-10098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1576" t="-408197" r="-98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3687415"/>
                <a:ext cx="564213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400" dirty="0"/>
                  <a:t>Number </a:t>
                </a:r>
                <a:r>
                  <a:rPr lang="nb-NO" sz="2400" dirty="0" err="1"/>
                  <a:t>of</a:t>
                </a:r>
                <a:r>
                  <a:rPr lang="nb-NO" sz="2400" dirty="0"/>
                  <a:t> </a:t>
                </a:r>
                <a:r>
                  <a:rPr lang="nb-NO" sz="2400" dirty="0" err="1"/>
                  <a:t>correct</a:t>
                </a:r>
                <a:r>
                  <a:rPr lang="nb-NO" sz="2400" dirty="0"/>
                  <a:t> </a:t>
                </a:r>
                <a:r>
                  <a:rPr lang="nb-NO" sz="2400" dirty="0" err="1"/>
                  <a:t>results</a:t>
                </a:r>
                <a:r>
                  <a:rPr lang="nb-NO" sz="2400" dirty="0"/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nb-NO" sz="2400" dirty="0" err="1"/>
                  <a:t>Number</a:t>
                </a:r>
                <a:r>
                  <a:rPr lang="nb-NO" sz="2400" dirty="0"/>
                  <a:t> </a:t>
                </a:r>
                <a:r>
                  <a:rPr lang="nb-NO" sz="2400" dirty="0" err="1"/>
                  <a:t>of</a:t>
                </a:r>
                <a:r>
                  <a:rPr lang="nb-NO" sz="2400" dirty="0"/>
                  <a:t> </a:t>
                </a:r>
                <a:r>
                  <a:rPr lang="nb-NO" sz="2400" dirty="0" err="1"/>
                  <a:t>incorrect</a:t>
                </a:r>
                <a:r>
                  <a:rPr lang="nb-NO" sz="2400" dirty="0"/>
                  <a:t> </a:t>
                </a:r>
                <a:r>
                  <a:rPr lang="nb-NO" sz="2400" dirty="0" err="1"/>
                  <a:t>results</a:t>
                </a:r>
                <a:r>
                  <a:rPr lang="nb-NO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nb-NO" sz="2400" dirty="0" err="1"/>
                  <a:t>We</a:t>
                </a:r>
                <a:r>
                  <a:rPr lang="nb-NO" sz="2400" dirty="0"/>
                  <a:t> </a:t>
                </a:r>
                <a:r>
                  <a:rPr lang="nb-NO" sz="2400" dirty="0" err="1"/>
                  <a:t>know</a:t>
                </a:r>
                <a:r>
                  <a:rPr lang="nb-NO" sz="2400" dirty="0"/>
                  <a:t>: </a:t>
                </a:r>
                <a14:m>
                  <m:oMath xmlns:m="http://schemas.openxmlformats.org/officeDocument/2006/math">
                    <m:r>
                      <a:rPr lang="nb-NO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nb-NO" sz="24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nb-NO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nb-NO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nb-NO" sz="2400" dirty="0" err="1"/>
                  <a:t>Unknown</a:t>
                </a:r>
                <a:r>
                  <a:rPr lang="nb-NO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4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87415"/>
                <a:ext cx="5642132" cy="1569660"/>
              </a:xfrm>
              <a:prstGeom prst="rect">
                <a:avLst/>
              </a:prstGeom>
              <a:blipFill>
                <a:blip r:embed="rId3"/>
                <a:stretch>
                  <a:fillRect l="-1730" t="-3113" b="-817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04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Multiple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1200"/>
                <a:ext cx="9290248" cy="47601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b-NO" dirty="0"/>
                  <a:t>Rejecting H0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b-NO" sz="2400" dirty="0"/>
                  <a:t>Per </a:t>
                </a:r>
                <a:r>
                  <a:rPr lang="nb-NO" sz="2400" dirty="0" err="1"/>
                  <a:t>comparison</a:t>
                </a:r>
                <a:r>
                  <a:rPr lang="nb-NO" sz="2400" dirty="0"/>
                  <a:t> </a:t>
                </a:r>
                <a:r>
                  <a:rPr lang="nb-NO" sz="2400" dirty="0" err="1"/>
                  <a:t>error</a:t>
                </a:r>
                <a:r>
                  <a:rPr lang="nb-NO" sz="2400" dirty="0"/>
                  <a:t> rate (PCER)</a:t>
                </a:r>
              </a:p>
              <a:p>
                <a:pPr lvl="1" indent="-342900">
                  <a:buFontTx/>
                  <a:buChar char="-"/>
                </a:pPr>
                <a:r>
                  <a:rPr lang="nb-NO" sz="2000" dirty="0"/>
                  <a:t>Control type I </a:t>
                </a:r>
                <a:r>
                  <a:rPr lang="nb-NO" sz="2000" dirty="0" err="1"/>
                  <a:t>error</a:t>
                </a:r>
                <a:r>
                  <a:rPr lang="nb-NO" sz="2000" dirty="0"/>
                  <a:t> rate (false positive rate) for a single test.</a:t>
                </a:r>
              </a:p>
              <a:p>
                <a:pPr lvl="2" indent="-342900">
                  <a:buFontTx/>
                  <a:buChar char="-"/>
                </a:pPr>
                <a:r>
                  <a:rPr lang="nb-NO" sz="1600" b="0" dirty="0"/>
                  <a:t>Type I </a:t>
                </a:r>
                <a:r>
                  <a:rPr lang="nb-NO" sz="1600" b="0" dirty="0" err="1"/>
                  <a:t>error</a:t>
                </a:r>
                <a:r>
                  <a:rPr lang="nb-NO" sz="1600" b="0" dirty="0"/>
                  <a:t> rate: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b-NO" sz="1600" dirty="0"/>
                  <a:t> </a:t>
                </a:r>
              </a:p>
              <a:p>
                <a:pPr lvl="1" indent="-342900">
                  <a:buFontTx/>
                  <a:buChar char="-"/>
                </a:pPr>
                <a:r>
                  <a:rPr lang="nb-NO" sz="2000" dirty="0"/>
                  <a:t>Marginal test: </a:t>
                </a:r>
                <a:r>
                  <a:rPr lang="nb-NO" sz="2000" dirty="0" err="1"/>
                  <a:t>Reject</a:t>
                </a:r>
                <a:r>
                  <a:rPr lang="nb-NO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nb-NO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2000" i="1">
                        <a:latin typeface="Cambria Math"/>
                      </a:rPr>
                      <m:t>&lt;</m:t>
                    </m:r>
                    <m:r>
                      <a:rPr lang="nb-NO" sz="2000" i="1">
                        <a:latin typeface="Cambria Math"/>
                      </a:rPr>
                      <m:t>𝛼</m:t>
                    </m:r>
                  </m:oMath>
                </a14:m>
                <a:endParaRPr lang="nb-NO" sz="2000" dirty="0"/>
              </a:p>
              <a:p>
                <a:pPr lvl="1" indent="-342900">
                  <a:buFontTx/>
                  <a:buChar char="-"/>
                </a:pPr>
                <a:r>
                  <a:rPr lang="nb-NO" sz="2000" dirty="0" err="1"/>
                  <a:t>Ignoring</a:t>
                </a:r>
                <a:r>
                  <a:rPr lang="nb-NO" sz="2000" dirty="0"/>
                  <a:t> multiple testing</a:t>
                </a:r>
              </a:p>
              <a:p>
                <a:pPr lvl="1" indent="-342900">
                  <a:buFontTx/>
                  <a:buChar char="-"/>
                </a:pPr>
                <a:r>
                  <a:rPr lang="nb-NO" sz="2000" dirty="0"/>
                  <a:t>Too liberal </a:t>
                </a:r>
                <a:r>
                  <a:rPr lang="nb-NO" sz="2000" dirty="0" err="1"/>
                  <a:t>when</a:t>
                </a:r>
                <a:r>
                  <a:rPr lang="nb-NO" sz="2000" dirty="0"/>
                  <a:t> N is </a:t>
                </a:r>
                <a:r>
                  <a:rPr lang="nb-NO" sz="2000" dirty="0" err="1"/>
                  <a:t>large</a:t>
                </a:r>
                <a:r>
                  <a:rPr lang="nb-NO" sz="2000" dirty="0"/>
                  <a:t> (</a:t>
                </a:r>
                <a:r>
                  <a:rPr lang="nb-NO" sz="2000" dirty="0" err="1"/>
                  <a:t>rejects</a:t>
                </a:r>
                <a:r>
                  <a:rPr lang="nb-NO" sz="2000" dirty="0"/>
                  <a:t> H0 far </a:t>
                </a:r>
                <a:r>
                  <a:rPr lang="nb-NO" sz="2000" dirty="0" err="1"/>
                  <a:t>too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often</a:t>
                </a:r>
                <a:r>
                  <a:rPr lang="nb-NO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b-NO" sz="2000" dirty="0"/>
                  <a:t>)</a:t>
                </a:r>
              </a:p>
              <a:p>
                <a:pPr lvl="2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=100000⇒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=100000×0.05=5000</m:t>
                    </m:r>
                  </m:oMath>
                </a14:m>
                <a:r>
                  <a:rPr lang="nb-NO" sz="1600" dirty="0"/>
                  <a:t> false positives</a:t>
                </a:r>
              </a:p>
              <a:p>
                <a:pPr marL="0" indent="0">
                  <a:buNone/>
                </a:pPr>
                <a:endParaRPr lang="nb-NO" sz="2400" dirty="0"/>
              </a:p>
              <a:p>
                <a:pPr marL="0" indent="0">
                  <a:buNone/>
                </a:pPr>
                <a:endParaRPr lang="nb-NO" sz="2400" dirty="0"/>
              </a:p>
              <a:p>
                <a:pPr marL="0" indent="0">
                  <a:buNone/>
                </a:pPr>
                <a:r>
                  <a:rPr lang="nb-NO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1200"/>
                <a:ext cx="9290248" cy="4760168"/>
              </a:xfrm>
              <a:blipFill>
                <a:blip r:embed="rId2"/>
                <a:stretch>
                  <a:fillRect l="-1379" t="-204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7944637"/>
                  </p:ext>
                </p:extLst>
              </p:nvPr>
            </p:nvGraphicFramePr>
            <p:xfrm>
              <a:off x="8040557" y="1690688"/>
              <a:ext cx="3978340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02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42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33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sz="1400" b="0" dirty="0" err="1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sz="14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sz="1400" b="0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sz="1400" b="0" baseline="0" dirty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err="1"/>
                            <a:t>Keep</a:t>
                          </a:r>
                          <a:r>
                            <a:rPr lang="nb-NO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err="1"/>
                            <a:t>Reject</a:t>
                          </a:r>
                          <a:r>
                            <a:rPr lang="nb-NO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sz="1400" dirty="0"/>
                            <a:t>The </a:t>
                          </a:r>
                          <a:r>
                            <a:rPr lang="nb-NO" sz="1400" dirty="0" err="1"/>
                            <a:t>truth</a:t>
                          </a:r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sz="1400" dirty="0"/>
                            <a:t> true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sz="1400" dirty="0"/>
                            <a:t> false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7944637"/>
                  </p:ext>
                </p:extLst>
              </p:nvPr>
            </p:nvGraphicFramePr>
            <p:xfrm>
              <a:off x="8040557" y="1690688"/>
              <a:ext cx="3978340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02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42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33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sz="1400" b="0" dirty="0" err="1" smtClean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sz="1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sz="1400" b="0" baseline="0" dirty="0" err="1" smtClean="0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sz="1400" b="0" baseline="0" dirty="0" smtClean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101639" r="-17851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101639" r="-606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The </a:t>
                          </a:r>
                          <a:r>
                            <a:rPr lang="nb-NO" sz="1400" dirty="0" err="1" smtClean="0"/>
                            <a:t>truth</a:t>
                          </a:r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121" t="-201639" r="-2848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201639" r="-17851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201639" r="-606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201639" r="-224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121" t="-301639" r="-2848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301639" r="-17851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301639" r="-60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301639" r="-224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401639" r="-17851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401639" r="-60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401639" r="-224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10627568" y="2463281"/>
            <a:ext cx="793102" cy="335903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759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Multiple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1200"/>
                <a:ext cx="9290248" cy="47601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b-NO" dirty="0" err="1"/>
                  <a:t>Rejecting</a:t>
                </a:r>
                <a:r>
                  <a:rPr lang="nb-NO" dirty="0"/>
                  <a:t> H0</a:t>
                </a:r>
              </a:p>
              <a:p>
                <a:pPr marL="457200" indent="-457200">
                  <a:buAutoNum type="arabicPeriod" startAt="2"/>
                </a:pPr>
                <a:r>
                  <a:rPr lang="nb-NO" sz="2400" dirty="0" err="1"/>
                  <a:t>Familywise</a:t>
                </a:r>
                <a:r>
                  <a:rPr lang="nb-NO" sz="2400" dirty="0"/>
                  <a:t> </a:t>
                </a:r>
                <a:r>
                  <a:rPr lang="nb-NO" sz="2400" dirty="0" err="1"/>
                  <a:t>error</a:t>
                </a:r>
                <a:r>
                  <a:rPr lang="nb-NO" sz="2400" dirty="0"/>
                  <a:t> rate (FWER)</a:t>
                </a:r>
              </a:p>
              <a:p>
                <a:pPr lvl="1" indent="-342900">
                  <a:buFontTx/>
                  <a:buChar char="-"/>
                </a:pPr>
                <a:r>
                  <a:rPr lang="nb-NO" sz="2000" dirty="0"/>
                  <a:t>Control overall </a:t>
                </a:r>
                <a:r>
                  <a:rPr lang="nb-NO" sz="2000" dirty="0" err="1"/>
                  <a:t>probability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of</a:t>
                </a:r>
                <a:r>
                  <a:rPr lang="nb-NO" sz="2000" dirty="0"/>
                  <a:t> type I </a:t>
                </a:r>
                <a:r>
                  <a:rPr lang="nb-NO" sz="2000" dirty="0" err="1"/>
                  <a:t>errors</a:t>
                </a:r>
                <a:r>
                  <a:rPr lang="nb-NO" sz="2000" dirty="0"/>
                  <a:t>  (false positives)</a:t>
                </a:r>
              </a:p>
              <a:p>
                <a:pPr lvl="1" indent="-342900">
                  <a:buFontTx/>
                  <a:buChar char="-"/>
                </a:pPr>
                <a:r>
                  <a:rPr lang="nb-NO" sz="2000" dirty="0" err="1"/>
                  <a:t>Probability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of</a:t>
                </a:r>
                <a:r>
                  <a:rPr lang="nb-NO" sz="2000" dirty="0"/>
                  <a:t> «at </a:t>
                </a:r>
                <a:r>
                  <a:rPr lang="nb-NO" sz="2000" dirty="0" err="1"/>
                  <a:t>least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one</a:t>
                </a:r>
                <a:r>
                  <a:rPr lang="nb-NO" sz="2000" dirty="0"/>
                  <a:t> type I </a:t>
                </a:r>
                <a:r>
                  <a:rPr lang="nb-NO" sz="2000" dirty="0" err="1"/>
                  <a:t>error</a:t>
                </a:r>
                <a:r>
                  <a:rPr lang="nb-NO" sz="2000" dirty="0"/>
                  <a:t>» &lt; 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/>
                      </a:rPr>
                      <m:t>𝛼</m:t>
                    </m:r>
                  </m:oMath>
                </a14:m>
                <a:endParaRPr lang="nb-NO" sz="2000" dirty="0"/>
              </a:p>
              <a:p>
                <a:pPr lvl="2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nb-NO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nb-NO" sz="1600" i="1">
                                <a:latin typeface="Cambria Math"/>
                              </a:rPr>
                              <m:t>01</m:t>
                            </m:r>
                          </m:sub>
                        </m:sSub>
                        <m:r>
                          <a:rPr lang="nb-NO" sz="1600" i="1">
                            <a:latin typeface="Cambria Math"/>
                          </a:rPr>
                          <m:t>&gt;0</m:t>
                        </m:r>
                      </m:e>
                    </m:d>
                    <m:r>
                      <a:rPr lang="nb-NO" sz="1600" i="1">
                        <a:latin typeface="Cambria Math"/>
                      </a:rPr>
                      <m:t>&lt;</m:t>
                    </m:r>
                    <m:r>
                      <a:rPr lang="nb-NO" sz="1600" i="1">
                        <a:latin typeface="Cambria Math"/>
                      </a:rPr>
                      <m:t>𝛼</m:t>
                    </m:r>
                  </m:oMath>
                </a14:m>
                <a:endParaRPr lang="nb-NO" sz="1600" dirty="0"/>
              </a:p>
              <a:p>
                <a:pPr marL="0" indent="0">
                  <a:buNone/>
                </a:pPr>
                <a:endParaRPr lang="nb-NO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1200"/>
                <a:ext cx="9290248" cy="4760168"/>
              </a:xfrm>
              <a:blipFill>
                <a:blip r:embed="rId2"/>
                <a:stretch>
                  <a:fillRect l="-1379" t="-204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01619"/>
                  </p:ext>
                </p:extLst>
              </p:nvPr>
            </p:nvGraphicFramePr>
            <p:xfrm>
              <a:off x="8040557" y="1690688"/>
              <a:ext cx="3978340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02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42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33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sz="1400" b="0" dirty="0" err="1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sz="14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sz="1400" b="0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sz="1400" b="0" baseline="0" dirty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err="1"/>
                            <a:t>Keep</a:t>
                          </a:r>
                          <a:r>
                            <a:rPr lang="nb-NO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err="1"/>
                            <a:t>Reject</a:t>
                          </a:r>
                          <a:r>
                            <a:rPr lang="nb-NO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sz="1400" dirty="0"/>
                            <a:t>The </a:t>
                          </a:r>
                          <a:r>
                            <a:rPr lang="nb-NO" sz="1400" dirty="0" err="1"/>
                            <a:t>truth</a:t>
                          </a:r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sz="1400" dirty="0"/>
                            <a:t> true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sz="1400" dirty="0"/>
                            <a:t> false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01619"/>
                  </p:ext>
                </p:extLst>
              </p:nvPr>
            </p:nvGraphicFramePr>
            <p:xfrm>
              <a:off x="8040557" y="1690688"/>
              <a:ext cx="3978340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02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42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33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sz="1400" b="0" dirty="0" err="1" smtClean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sz="1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sz="1400" b="0" baseline="0" dirty="0" err="1" smtClean="0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sz="1400" b="0" baseline="0" dirty="0" smtClean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101639" r="-17851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101639" r="-606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The </a:t>
                          </a:r>
                          <a:r>
                            <a:rPr lang="nb-NO" sz="1400" dirty="0" err="1" smtClean="0"/>
                            <a:t>truth</a:t>
                          </a:r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121" t="-201639" r="-2848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201639" r="-17851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201639" r="-606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201639" r="-224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121" t="-301639" r="-2848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301639" r="-17851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301639" r="-60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301639" r="-224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401639" r="-17851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401639" r="-60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401639" r="-224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10627568" y="2463281"/>
            <a:ext cx="793102" cy="335903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338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Multiple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1200"/>
                <a:ext cx="9290248" cy="47601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b-NO" dirty="0" err="1"/>
                  <a:t>Rejecting</a:t>
                </a:r>
                <a:r>
                  <a:rPr lang="nb-NO" dirty="0"/>
                  <a:t> H0</a:t>
                </a:r>
              </a:p>
              <a:p>
                <a:pPr marL="457200" indent="-457200">
                  <a:buAutoNum type="arabicPeriod" startAt="2"/>
                </a:pPr>
                <a:r>
                  <a:rPr lang="nb-NO" sz="2400" dirty="0" err="1"/>
                  <a:t>Familywise</a:t>
                </a:r>
                <a:r>
                  <a:rPr lang="nb-NO" sz="2400" dirty="0"/>
                  <a:t> </a:t>
                </a:r>
                <a:r>
                  <a:rPr lang="nb-NO" sz="2400" dirty="0" err="1"/>
                  <a:t>error</a:t>
                </a:r>
                <a:r>
                  <a:rPr lang="nb-NO" sz="2400" dirty="0"/>
                  <a:t> rate (FWER)</a:t>
                </a:r>
              </a:p>
              <a:p>
                <a:pPr lvl="1" indent="-342900">
                  <a:buFontTx/>
                  <a:buChar char="-"/>
                </a:pPr>
                <a:r>
                  <a:rPr lang="nb-NO" sz="2000" dirty="0"/>
                  <a:t>Control overall </a:t>
                </a:r>
                <a:r>
                  <a:rPr lang="nb-NO" sz="2000" dirty="0" err="1"/>
                  <a:t>probability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of</a:t>
                </a:r>
                <a:r>
                  <a:rPr lang="nb-NO" sz="2000" dirty="0"/>
                  <a:t> type I </a:t>
                </a:r>
                <a:r>
                  <a:rPr lang="nb-NO" sz="2000" dirty="0" err="1"/>
                  <a:t>errors</a:t>
                </a:r>
                <a:endParaRPr lang="nb-NO" sz="2000" dirty="0"/>
              </a:p>
              <a:p>
                <a:pPr lvl="1" indent="-342900">
                  <a:buFontTx/>
                  <a:buChar char="-"/>
                </a:pPr>
                <a:r>
                  <a:rPr lang="nb-NO" sz="2000" dirty="0" err="1"/>
                  <a:t>Probability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of</a:t>
                </a:r>
                <a:r>
                  <a:rPr lang="nb-NO" sz="2000" dirty="0"/>
                  <a:t> «at </a:t>
                </a:r>
                <a:r>
                  <a:rPr lang="nb-NO" sz="2000" dirty="0" err="1"/>
                  <a:t>least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one</a:t>
                </a:r>
                <a:r>
                  <a:rPr lang="nb-NO" sz="2000" dirty="0"/>
                  <a:t> type I </a:t>
                </a:r>
                <a:r>
                  <a:rPr lang="nb-NO" sz="2000" dirty="0" err="1"/>
                  <a:t>error</a:t>
                </a:r>
                <a:r>
                  <a:rPr lang="nb-NO" sz="2000" dirty="0"/>
                  <a:t>» &lt; 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/>
                      </a:rPr>
                      <m:t>𝛼</m:t>
                    </m:r>
                  </m:oMath>
                </a14:m>
                <a:endParaRPr lang="nb-NO" sz="2000" dirty="0"/>
              </a:p>
              <a:p>
                <a:pPr lvl="2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nb-NO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nb-NO" sz="1600" i="1">
                                <a:latin typeface="Cambria Math"/>
                              </a:rPr>
                              <m:t>01</m:t>
                            </m:r>
                          </m:sub>
                        </m:sSub>
                        <m:r>
                          <a:rPr lang="nb-NO" sz="1600" i="1">
                            <a:latin typeface="Cambria Math"/>
                          </a:rPr>
                          <m:t>&gt;0</m:t>
                        </m:r>
                      </m:e>
                    </m:d>
                    <m:r>
                      <a:rPr lang="nb-NO" sz="1600" i="1">
                        <a:latin typeface="Cambria Math"/>
                      </a:rPr>
                      <m:t>&lt;</m:t>
                    </m:r>
                    <m:r>
                      <a:rPr lang="nb-NO" sz="1600" i="1">
                        <a:latin typeface="Cambria Math"/>
                      </a:rPr>
                      <m:t>𝛼</m:t>
                    </m:r>
                  </m:oMath>
                </a14:m>
                <a:endParaRPr lang="nb-NO" sz="1600" dirty="0"/>
              </a:p>
              <a:p>
                <a:pPr lvl="1" indent="-342900">
                  <a:buFontTx/>
                  <a:buChar char="-"/>
                </a:pPr>
                <a:r>
                  <a:rPr lang="nb-NO" sz="2000" dirty="0" err="1"/>
                  <a:t>Bonferroni</a:t>
                </a:r>
                <a:r>
                  <a:rPr lang="nb-NO" sz="2000" dirty="0"/>
                  <a:t>: </a:t>
                </a:r>
                <a:r>
                  <a:rPr lang="nb-NO" sz="2000" dirty="0" err="1"/>
                  <a:t>Reject</a:t>
                </a:r>
                <a:r>
                  <a:rPr lang="nb-NO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nb-NO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nb-NO" dirty="0"/>
                  <a:t> </a:t>
                </a:r>
                <a:r>
                  <a:rPr lang="nb-NO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2000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/>
                          </a:rPr>
                          <m:t>𝛼</m:t>
                        </m:r>
                      </m:num>
                      <m:den>
                        <m:r>
                          <a:rPr lang="nb-NO" sz="20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nb-NO" sz="1800" dirty="0"/>
              </a:p>
              <a:p>
                <a:pPr lvl="1" indent="-342900">
                  <a:buFontTx/>
                  <a:buChar char="-"/>
                </a:pPr>
                <a:r>
                  <a:rPr lang="nb-NO" sz="2000" dirty="0" err="1"/>
                  <a:t>Sidak</a:t>
                </a:r>
                <a:r>
                  <a:rPr lang="nb-NO" sz="2000" dirty="0"/>
                  <a:t>: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b-NO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nb-NO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nb-NO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sz="2000" i="1">
                        <a:latin typeface="Cambria Math"/>
                      </a:rPr>
                      <m:t>&lt;1−</m:t>
                    </m:r>
                    <m:sSup>
                      <m:sSup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i="1">
                                <a:latin typeface="Cambria Math"/>
                              </a:rPr>
                              <m:t>1−</m:t>
                            </m:r>
                            <m:r>
                              <a:rPr lang="nb-NO" sz="2000" i="1">
                                <a:latin typeface="Cambria Math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nb-NO" sz="2000" i="1">
                            <a:latin typeface="Cambria Math"/>
                          </a:rPr>
                          <m:t>1/</m:t>
                        </m:r>
                        <m:r>
                          <a:rPr lang="nb-NO" sz="20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nb-NO" sz="2000" dirty="0"/>
              </a:p>
              <a:p>
                <a:pPr lvl="1" indent="-342900">
                  <a:buFontTx/>
                  <a:buChar char="-"/>
                </a:pPr>
                <a:r>
                  <a:rPr lang="nb-NO" sz="2000" dirty="0"/>
                  <a:t>Too </a:t>
                </a:r>
                <a:r>
                  <a:rPr lang="nb-NO" sz="2000" dirty="0" err="1"/>
                  <a:t>conservative</a:t>
                </a:r>
                <a:r>
                  <a:rPr lang="nb-NO" sz="2000" dirty="0"/>
                  <a:t> </a:t>
                </a:r>
                <a:r>
                  <a:rPr lang="nb-NO" sz="2000" dirty="0" err="1"/>
                  <a:t>when</a:t>
                </a:r>
                <a:r>
                  <a:rPr lang="nb-NO" sz="2000" dirty="0"/>
                  <a:t> N is </a:t>
                </a:r>
                <a:r>
                  <a:rPr lang="nb-NO" sz="2000" dirty="0" err="1"/>
                  <a:t>large</a:t>
                </a:r>
                <a:r>
                  <a:rPr lang="nb-NO" sz="2000" dirty="0"/>
                  <a:t> (</a:t>
                </a:r>
                <a:r>
                  <a:rPr lang="nb-NO" sz="2000" dirty="0" err="1"/>
                  <a:t>keeps</a:t>
                </a:r>
                <a:r>
                  <a:rPr lang="nb-NO" sz="2000" dirty="0"/>
                  <a:t> H0 far </a:t>
                </a:r>
                <a:r>
                  <a:rPr lang="nb-NO" sz="2000" dirty="0" err="1"/>
                  <a:t>too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often</a:t>
                </a:r>
                <a:r>
                  <a:rPr lang="nb-NO" sz="2000" dirty="0"/>
                  <a:t>)</a:t>
                </a:r>
              </a:p>
              <a:p>
                <a:pPr lvl="2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=100000⇒</m:t>
                    </m:r>
                  </m:oMath>
                </a14:m>
                <a:r>
                  <a:rPr lang="nb-NO" sz="1600" dirty="0"/>
                  <a:t> </a:t>
                </a:r>
                <a:r>
                  <a:rPr lang="nb-NO" sz="1600" dirty="0" err="1"/>
                  <a:t>reject</a:t>
                </a:r>
                <a:r>
                  <a:rPr lang="nb-NO" sz="1600" dirty="0"/>
                  <a:t> H0 </a:t>
                </a:r>
                <a:r>
                  <a:rPr lang="nb-NO" sz="1600" dirty="0" err="1"/>
                  <a:t>only</a:t>
                </a:r>
                <a:r>
                  <a:rPr lang="nb-NO" sz="1600" dirty="0"/>
                  <a:t> </a:t>
                </a:r>
                <a:r>
                  <a:rPr lang="nb-NO" sz="1600" dirty="0" err="1"/>
                  <a:t>if</a:t>
                </a:r>
                <a:r>
                  <a:rPr lang="nb-NO" sz="1600" dirty="0"/>
                  <a:t> </a:t>
                </a:r>
                <a14:m>
                  <m:oMath xmlns:m="http://schemas.openxmlformats.org/officeDocument/2006/math">
                    <m:r>
                      <a:rPr lang="nb-NO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b-NO" sz="1600" b="0" i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1600" b="0" i="0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nb-NO" sz="1600" b="0" i="0" smtClean="0">
                            <a:latin typeface="Cambria Math" panose="02040503050406030204" pitchFamily="18" charset="0"/>
                          </a:rPr>
                          <m:t>100000</m:t>
                        </m:r>
                      </m:den>
                    </m:f>
                    <m:r>
                      <a:rPr lang="nb-NO" sz="1600" b="0" i="0" smtClean="0">
                        <a:latin typeface="Cambria Math" panose="02040503050406030204" pitchFamily="18" charset="0"/>
                      </a:rPr>
                      <m:t>=0.0000005</m:t>
                    </m:r>
                  </m:oMath>
                </a14:m>
                <a:endParaRPr lang="nb-NO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1200"/>
                <a:ext cx="9290248" cy="4760168"/>
              </a:xfrm>
              <a:blipFill>
                <a:blip r:embed="rId2"/>
                <a:stretch>
                  <a:fillRect l="-1379" t="-204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79930"/>
                  </p:ext>
                </p:extLst>
              </p:nvPr>
            </p:nvGraphicFramePr>
            <p:xfrm>
              <a:off x="8040557" y="1690688"/>
              <a:ext cx="3978340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02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42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33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sz="1400" b="0" dirty="0" err="1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sz="14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sz="1400" b="0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sz="1400" b="0" baseline="0" dirty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err="1"/>
                            <a:t>Keep</a:t>
                          </a:r>
                          <a:r>
                            <a:rPr lang="nb-NO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err="1"/>
                            <a:t>Reject</a:t>
                          </a:r>
                          <a:r>
                            <a:rPr lang="nb-NO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sz="1400" dirty="0"/>
                            <a:t>The </a:t>
                          </a:r>
                          <a:r>
                            <a:rPr lang="nb-NO" sz="1400" dirty="0" err="1"/>
                            <a:t>truth</a:t>
                          </a:r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sz="1400" dirty="0"/>
                            <a:t> true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sz="1400" dirty="0"/>
                            <a:t> false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79930"/>
                  </p:ext>
                </p:extLst>
              </p:nvPr>
            </p:nvGraphicFramePr>
            <p:xfrm>
              <a:off x="8040557" y="1690688"/>
              <a:ext cx="3978340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02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42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33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sz="1400" b="0" dirty="0" err="1" smtClean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sz="1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sz="1400" b="0" baseline="0" dirty="0" err="1" smtClean="0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sz="1400" b="0" baseline="0" dirty="0" smtClean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101639" r="-17851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101639" r="-606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The </a:t>
                          </a:r>
                          <a:r>
                            <a:rPr lang="nb-NO" sz="1400" dirty="0" err="1" smtClean="0"/>
                            <a:t>truth</a:t>
                          </a:r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121" t="-201639" r="-2848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201639" r="-17851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201639" r="-606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201639" r="-224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121" t="-301639" r="-2848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301639" r="-17851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301639" r="-60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301639" r="-224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401639" r="-17851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401639" r="-60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401639" r="-224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10627568" y="2463281"/>
            <a:ext cx="793102" cy="335903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68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Multiple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1200"/>
                <a:ext cx="9290248" cy="47601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b-NO" dirty="0" err="1"/>
                  <a:t>Rejecting</a:t>
                </a:r>
                <a:r>
                  <a:rPr lang="nb-NO" dirty="0"/>
                  <a:t> H0</a:t>
                </a:r>
              </a:p>
              <a:p>
                <a:pPr marL="0" indent="0">
                  <a:buNone/>
                </a:pPr>
                <a:r>
                  <a:rPr lang="nb-NO" sz="2400" dirty="0"/>
                  <a:t>3.  False </a:t>
                </a:r>
                <a:r>
                  <a:rPr lang="nb-NO" sz="2400" dirty="0" err="1"/>
                  <a:t>discovery</a:t>
                </a:r>
                <a:r>
                  <a:rPr lang="nb-NO" sz="2400" dirty="0"/>
                  <a:t> rate (FDR)</a:t>
                </a:r>
              </a:p>
              <a:p>
                <a:pPr lvl="1" indent="-342900">
                  <a:buFontTx/>
                  <a:buChar char="-"/>
                </a:pPr>
                <a:r>
                  <a:rPr lang="nb-NO" sz="2000" dirty="0" err="1"/>
                  <a:t>Focuses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only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on</a:t>
                </a:r>
                <a:r>
                  <a:rPr lang="nb-NO" sz="2000" dirty="0"/>
                  <a:t> tests </a:t>
                </a:r>
                <a:r>
                  <a:rPr lang="nb-NO" sz="2000" dirty="0" err="1"/>
                  <a:t>where</a:t>
                </a:r>
                <a:r>
                  <a:rPr lang="nb-NO" sz="2000" dirty="0"/>
                  <a:t> H0 </a:t>
                </a:r>
                <a:r>
                  <a:rPr lang="nb-NO" sz="2000" dirty="0" err="1"/>
                  <a:t>was</a:t>
                </a:r>
                <a:r>
                  <a:rPr lang="nb-NO" sz="2000" dirty="0"/>
                  <a:t> </a:t>
                </a:r>
                <a:r>
                  <a:rPr lang="nb-NO" sz="2000" dirty="0" err="1"/>
                  <a:t>rejected</a:t>
                </a:r>
                <a:r>
                  <a:rPr lang="nb-NO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000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nb-NO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0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nb-NO" sz="20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nb-NO" sz="2000" dirty="0"/>
                  <a:t>)</a:t>
                </a:r>
              </a:p>
              <a:p>
                <a:pPr lvl="1" indent="-342900">
                  <a:buFontTx/>
                  <a:buChar char="-"/>
                </a:pPr>
                <a:r>
                  <a:rPr lang="nb-NO" sz="2000" dirty="0" err="1"/>
                  <a:t>Expected</a:t>
                </a:r>
                <a:r>
                  <a:rPr lang="nb-NO" sz="2000" dirty="0"/>
                  <a:t> </a:t>
                </a:r>
                <a:r>
                  <a:rPr lang="nb-NO" sz="2000" dirty="0" err="1"/>
                  <a:t>proportion</a:t>
                </a:r>
                <a:r>
                  <a:rPr lang="nb-NO" sz="2000" dirty="0"/>
                  <a:t> </a:t>
                </a:r>
                <a:r>
                  <a:rPr lang="nb-NO" sz="2000" dirty="0" err="1"/>
                  <a:t>of</a:t>
                </a:r>
                <a:r>
                  <a:rPr lang="nb-NO" sz="2000" dirty="0"/>
                  <a:t> </a:t>
                </a:r>
                <a:r>
                  <a:rPr lang="nb-NO" sz="2000" dirty="0" err="1"/>
                  <a:t>rejections</a:t>
                </a:r>
                <a:r>
                  <a:rPr lang="nb-NO" sz="2000" dirty="0"/>
                  <a:t> </a:t>
                </a:r>
                <a:r>
                  <a:rPr lang="nb-NO" sz="2000" dirty="0" err="1"/>
                  <a:t>that</a:t>
                </a:r>
                <a:r>
                  <a:rPr lang="nb-NO" sz="2000" dirty="0"/>
                  <a:t> </a:t>
                </a:r>
                <a:r>
                  <a:rPr lang="nb-NO" sz="2000" dirty="0" err="1"/>
                  <a:t>are</a:t>
                </a:r>
                <a:r>
                  <a:rPr lang="nb-NO" sz="2000" dirty="0"/>
                  <a:t> false </a:t>
                </a:r>
                <a:r>
                  <a:rPr lang="nb-NO" sz="2000" dirty="0" err="1"/>
                  <a:t>rejections</a:t>
                </a:r>
                <a:r>
                  <a:rPr lang="nb-NO" sz="2000" dirty="0"/>
                  <a:t> </a:t>
                </a:r>
              </a:p>
              <a:p>
                <a:pPr lvl="2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nb-NO" sz="16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nb-N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b-NO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6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nb-NO" sz="1600" i="1">
                                    <a:latin typeface="Cambria Math"/>
                                  </a:rPr>
                                  <m:t>01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6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nb-NO" sz="1600" i="1">
                                    <a:latin typeface="Cambria Math"/>
                                  </a:rPr>
                                  <m:t>01</m:t>
                                </m:r>
                              </m:sub>
                            </m:sSub>
                            <m:r>
                              <a:rPr lang="nb-NO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6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nb-NO" sz="1600" i="1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nb-NO" sz="1600" i="1">
                        <a:latin typeface="Cambria Math"/>
                      </a:rPr>
                      <m:t>&lt;</m:t>
                    </m:r>
                    <m:r>
                      <a:rPr lang="nb-NO" sz="1600" i="1">
                        <a:latin typeface="Cambria Math"/>
                      </a:rPr>
                      <m:t>𝑞</m:t>
                    </m:r>
                  </m:oMath>
                </a14:m>
                <a:endParaRPr lang="nb-NO" sz="1600" dirty="0"/>
              </a:p>
              <a:p>
                <a:pPr lvl="1" indent="-342900">
                  <a:buFontTx/>
                  <a:buChar char="-"/>
                </a:pPr>
                <a:endParaRPr lang="nb-NO" sz="1400" dirty="0"/>
              </a:p>
              <a:p>
                <a:pPr marL="0" indent="0">
                  <a:buNone/>
                </a:pPr>
                <a:endParaRPr lang="nb-NO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1200"/>
                <a:ext cx="9290248" cy="4760168"/>
              </a:xfrm>
              <a:blipFill>
                <a:blip r:embed="rId2"/>
                <a:stretch>
                  <a:fillRect l="-1379" t="-204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29193"/>
                  </p:ext>
                </p:extLst>
              </p:nvPr>
            </p:nvGraphicFramePr>
            <p:xfrm>
              <a:off x="8040557" y="748283"/>
              <a:ext cx="3978340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02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42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33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sz="1400" b="0" dirty="0" err="1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sz="14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sz="1400" b="0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sz="1400" b="0" baseline="0" dirty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err="1"/>
                            <a:t>Keep</a:t>
                          </a:r>
                          <a:r>
                            <a:rPr lang="nb-NO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err="1"/>
                            <a:t>Reject</a:t>
                          </a:r>
                          <a:r>
                            <a:rPr lang="nb-NO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sz="1400" dirty="0"/>
                            <a:t>The </a:t>
                          </a:r>
                          <a:r>
                            <a:rPr lang="nb-NO" sz="1400" dirty="0" err="1"/>
                            <a:t>truth</a:t>
                          </a:r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sz="1400" dirty="0"/>
                            <a:t> true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nb-NO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b-NO" sz="1400" dirty="0"/>
                            <a:t> false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nb-NO" sz="14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14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29193"/>
                  </p:ext>
                </p:extLst>
              </p:nvPr>
            </p:nvGraphicFramePr>
            <p:xfrm>
              <a:off x="8040557" y="748283"/>
              <a:ext cx="3978340" cy="1854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02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42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33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nb-NO" sz="1400" b="0" dirty="0" err="1" smtClean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  <a:r>
                            <a:rPr lang="nb-NO" sz="1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nb-NO" sz="1400" b="0" baseline="0" dirty="0" err="1" smtClean="0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nb-NO" sz="1400" b="0" baseline="0" dirty="0" smtClean="0">
                              <a:solidFill>
                                <a:schemeClr val="tx1"/>
                              </a:solidFill>
                            </a:rPr>
                            <a:t> test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101639" r="-17851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101639" r="-606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The </a:t>
                          </a:r>
                          <a:r>
                            <a:rPr lang="nb-NO" sz="1400" dirty="0" err="1" smtClean="0"/>
                            <a:t>truth</a:t>
                          </a:r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121" t="-201639" r="-2848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201639" r="-17851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201639" r="-606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201639" r="-224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121" t="-301639" r="-2848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301639" r="-17851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301639" r="-60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301639" r="-224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sz="1400" dirty="0" smtClean="0"/>
                            <a:t>Sum</a:t>
                          </a: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7407" t="-401639" r="-17851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667" t="-401639" r="-60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34831" t="-401639" r="-224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10627568" y="1418253"/>
            <a:ext cx="793102" cy="821094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371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ii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sii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i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i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i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i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i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i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i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866</Words>
  <Application>Microsoft Office PowerPoint</Application>
  <PresentationFormat>Widescreen</PresentationFormat>
  <Paragraphs>216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Cambria Math</vt:lpstr>
      <vt:lpstr>Tahoma</vt:lpstr>
      <vt:lpstr>Times New Roman</vt:lpstr>
      <vt:lpstr>Office Theme</vt:lpstr>
      <vt:lpstr>Msii</vt:lpstr>
      <vt:lpstr>Post-processing of results</vt:lpstr>
      <vt:lpstr>Post-processing of results</vt:lpstr>
      <vt:lpstr>Multiple testing</vt:lpstr>
      <vt:lpstr>Multiple testing</vt:lpstr>
      <vt:lpstr>Multiple testing</vt:lpstr>
      <vt:lpstr>Multiple testing</vt:lpstr>
      <vt:lpstr>Multiple testing</vt:lpstr>
      <vt:lpstr>Multiple testing</vt:lpstr>
      <vt:lpstr>Multiple testing</vt:lpstr>
      <vt:lpstr>Multiple testing</vt:lpstr>
      <vt:lpstr>Manhattan plot</vt:lpstr>
      <vt:lpstr>Manhattan plot</vt:lpstr>
      <vt:lpstr>Regional plot</vt:lpstr>
      <vt:lpstr>PowerPoint Presentation</vt:lpstr>
    </vt:vector>
  </TitlesOfParts>
  <Company>UiB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Øystein Ariansen Haaland</dc:creator>
  <cp:lastModifiedBy>Øystein Ariansen Haaland</cp:lastModifiedBy>
  <cp:revision>66</cp:revision>
  <dcterms:created xsi:type="dcterms:W3CDTF">2016-05-31T11:53:37Z</dcterms:created>
  <dcterms:modified xsi:type="dcterms:W3CDTF">2020-12-01T08:52:44Z</dcterms:modified>
</cp:coreProperties>
</file>