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B3B6BC-46CB-4754-8420-2278D7031234}">
  <a:tblStyle styleId="{13B3B6BC-46CB-4754-8420-2278D7031234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design: structure of data base tables and/or non-database files;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or database design: structure of data base tables and/or non-database files;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 and description: Illustrate the flows of processes included in the system;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7" y="334171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2" y="0"/>
            <a:ext cx="3038093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30052" y="0"/>
            <a:ext cx="48005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42900" y="445768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600450" y="548639"/>
            <a:ext cx="486917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42900" y="2194559"/>
            <a:ext cx="2400300" cy="2534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49134" y="4844839"/>
            <a:ext cx="196388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600450" y="4844839"/>
            <a:ext cx="3486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6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3714750"/>
            <a:ext cx="9141619" cy="142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1" y="368630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22959" y="3806189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1" y="0"/>
            <a:ext cx="9143988" cy="368630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22959" y="4430267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3086100" y="-878839"/>
            <a:ext cx="3017519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 rot="5400000">
            <a:off x="5370479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1369979" y="-430246"/>
            <a:ext cx="431806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4800"/>
            </a:lvl2pPr>
            <a:lvl3pPr indent="0" lvl="2">
              <a:spcBef>
                <a:spcPts val="0"/>
              </a:spcBef>
              <a:buNone/>
              <a:defRPr sz="4800"/>
            </a:lvl3pPr>
            <a:lvl4pPr indent="0" lvl="3">
              <a:spcBef>
                <a:spcPts val="0"/>
              </a:spcBef>
              <a:buNone/>
              <a:defRPr sz="4800"/>
            </a:lvl4pPr>
            <a:lvl5pPr indent="0" lvl="4">
              <a:spcBef>
                <a:spcPts val="0"/>
              </a:spcBef>
              <a:buNone/>
              <a:defRPr sz="4800"/>
            </a:lvl5pPr>
            <a:lvl6pPr indent="0" lvl="5">
              <a:spcBef>
                <a:spcPts val="0"/>
              </a:spcBef>
              <a:buNone/>
              <a:defRPr sz="4800"/>
            </a:lvl6pPr>
            <a:lvl7pPr indent="0" lvl="6">
              <a:spcBef>
                <a:spcPts val="0"/>
              </a:spcBef>
              <a:buNone/>
              <a:defRPr sz="4800"/>
            </a:lvl7pPr>
            <a:lvl8pPr indent="0" lvl="7">
              <a:spcBef>
                <a:spcPts val="0"/>
              </a:spcBef>
              <a:buNone/>
              <a:defRPr sz="4800"/>
            </a:lvl8pPr>
            <a:lvl9pPr indent="0" lvl="8">
              <a:spcBef>
                <a:spcPts val="0"/>
              </a:spcBef>
              <a:buNone/>
              <a:defRPr sz="48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22959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22958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6343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2295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822959" y="1936750"/>
            <a:ext cx="370331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6343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63439" y="1936750"/>
            <a:ext cx="370331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4750737"/>
            <a:ext cx="9144001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3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Group 7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825037" y="334171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NICK SPHAR, JOSE ROSARIO-LOPEZ, TIMMY YIP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380</a:t>
            </a: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MARCH 15, 2017</a:t>
            </a: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54000"/>
            <a:ext cx="47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pic>
        <p:nvPicPr>
          <p:cNvPr descr="Use Case Game Copy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75" y="2308000"/>
            <a:ext cx="49434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 Case UPDATED.jp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5" y="0"/>
            <a:ext cx="80288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Introduction: System Overview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8369"/>
            <a:ext cx="8520599" cy="234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Board games are in a golden age and there is a need for a system that handles loans from a library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◦"/>
            </a:pPr>
            <a:r>
              <a:rPr b="0" i="0" lang="en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Board Game Stores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◦"/>
            </a:pPr>
            <a:r>
              <a:rPr b="0" i="0" lang="en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Board Game Cafes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◦"/>
            </a:pPr>
            <a:r>
              <a:rPr b="0" i="0" lang="en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Board Game Clubs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goal is an easy to implement inventory system that keeps track of games, players, and loans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purpose is to make it easy to find games you want to play, and </a:t>
            </a:r>
            <a:r>
              <a:rPr lang="en"/>
              <a:t>to foster a spirit of competition and community among gamers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Requirements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7050" y="1597091"/>
            <a:ext cx="3561300" cy="2647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8580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should be able to keep track of and enable users to search for the following elements: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 "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Players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 "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 "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Copies of games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 "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Loans</a:t>
            </a:r>
          </a:p>
          <a:p>
            <a:pPr indent="-68580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Shape 122"/>
          <p:cNvGraphicFramePr/>
          <p:nvPr/>
        </p:nvGraphicFramePr>
        <p:xfrm>
          <a:off x="4572425" y="1874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{13B3B6BC-46CB-4754-8420-2278D7031234}</a:tableStyleId>
              </a:tblPr>
              <a:tblGrid>
                <a:gridCol w="1040700"/>
                <a:gridCol w="1040700"/>
                <a:gridCol w="1040700"/>
                <a:gridCol w="1040700"/>
              </a:tblGrid>
              <a:tr h="37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Add a Player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Add a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Add a Copy of a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Initiate a Loan</a:t>
                      </a:r>
                    </a:p>
                  </a:txBody>
                  <a:tcPr marT="63500" marB="63500" marR="63500" marL="63500"/>
                </a:tc>
              </a:tr>
              <a:tr h="37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Update a Player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Update a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Update a Copy of a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Return a Game</a:t>
                      </a:r>
                    </a:p>
                  </a:txBody>
                  <a:tcPr marT="63500" marB="63500" marR="63500" marL="63500"/>
                </a:tc>
              </a:tr>
              <a:tr h="37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Remove a Player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Remove a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Remove a Copy of Game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Search Loans</a:t>
                      </a: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u="none" cap="none" strike="noStrike"/>
                        <a:t>Search Games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4785800" y="1403619"/>
            <a:ext cx="3725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5140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Conceptual Design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500"/>
            <a:ext cx="7650999" cy="37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7912"/>
            <a:ext cx="8520599" cy="561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Logical Design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25" y="995825"/>
            <a:ext cx="7575300" cy="36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2393084" y="1376075"/>
            <a:ext cx="755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2393084" y="2126516"/>
            <a:ext cx="51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2514734" y="2876966"/>
            <a:ext cx="51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7700" y="1209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49" y="783099"/>
            <a:ext cx="5052548" cy="38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54000"/>
            <a:ext cx="47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pic>
        <p:nvPicPr>
          <p:cNvPr descr="Use Case User 1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75" y="1637725"/>
            <a:ext cx="44672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 Case User 2.jp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600" y="1895475"/>
            <a:ext cx="37814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54000"/>
            <a:ext cx="47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pic>
        <p:nvPicPr>
          <p:cNvPr descr="Use Case Loan 1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75" y="3077050"/>
            <a:ext cx="53054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 Case Loan 2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150" y="2028287"/>
            <a:ext cx="19050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54000"/>
            <a:ext cx="47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pic>
        <p:nvPicPr>
          <p:cNvPr descr="Use Case Game 1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25" y="1531900"/>
            <a:ext cx="21907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 Case Game 2.jp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900" y="2114700"/>
            <a:ext cx="3124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