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2"/>
  </p:notesMasterIdLst>
  <p:handoutMasterIdLst>
    <p:handoutMasterId r:id="rId13"/>
  </p:handoutMasterIdLst>
  <p:sldIdLst>
    <p:sldId id="256" r:id="rId5"/>
    <p:sldId id="258" r:id="rId6"/>
    <p:sldId id="260" r:id="rId7"/>
    <p:sldId id="264" r:id="rId8"/>
    <p:sldId id="275" r:id="rId9"/>
    <p:sldId id="276"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033" autoAdjust="0"/>
  </p:normalViewPr>
  <p:slideViewPr>
    <p:cSldViewPr snapToGrid="0" snapToObjects="1">
      <p:cViewPr varScale="1">
        <p:scale>
          <a:sx n="90" d="100"/>
          <a:sy n="90" d="100"/>
        </p:scale>
        <p:origin x="120" y="61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12/14/2021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12/14/2021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12/14/2021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12/14/2021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Smart Sports Venue</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BY: </a:t>
            </a:r>
            <a:r>
              <a:rPr lang="en-US" dirty="0" err="1">
                <a:solidFill>
                  <a:schemeClr val="accent1">
                    <a:lumMod val="40000"/>
                    <a:lumOff val="60000"/>
                  </a:schemeClr>
                </a:solidFill>
              </a:rPr>
              <a:t>Bibhudatta</a:t>
            </a:r>
            <a:r>
              <a:rPr lang="en-US" dirty="0">
                <a:solidFill>
                  <a:schemeClr val="accent1">
                    <a:lumMod val="40000"/>
                    <a:lumOff val="60000"/>
                  </a:schemeClr>
                </a:solidFill>
              </a:rPr>
              <a:t> Sarangi and</a:t>
            </a:r>
          </a:p>
          <a:p>
            <a:r>
              <a:rPr lang="en-US" dirty="0">
                <a:solidFill>
                  <a:schemeClr val="accent1">
                    <a:lumMod val="40000"/>
                    <a:lumOff val="60000"/>
                  </a:schemeClr>
                </a:solidFill>
              </a:rPr>
              <a:t>James </a:t>
            </a:r>
            <a:r>
              <a:rPr lang="en-US" dirty="0" err="1">
                <a:solidFill>
                  <a:schemeClr val="accent1">
                    <a:lumMod val="40000"/>
                    <a:lumOff val="60000"/>
                  </a:schemeClr>
                </a:solidFill>
              </a:rPr>
              <a:t>Rosebaugh</a:t>
            </a:r>
            <a:r>
              <a:rPr lang="en-US" dirty="0">
                <a:solidFill>
                  <a:schemeClr val="accent1">
                    <a:lumMod val="40000"/>
                    <a:lumOff val="60000"/>
                  </a:schemeClr>
                </a:solidFill>
              </a:rPr>
              <a:t>-Nordan</a:t>
            </a: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5266892" y="609600"/>
            <a:ext cx="5550334" cy="1456267"/>
          </a:xfrm>
        </p:spPr>
        <p:txBody>
          <a:bodyPr>
            <a:normAutofit/>
          </a:bodyPr>
          <a:lstStyle/>
          <a:p>
            <a:r>
              <a:rPr lang="en-US" dirty="0"/>
              <a:t>Smart Field Technology</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4380" r="11798" b="3"/>
          <a:stretch/>
        </p:blipFill>
        <p:spPr>
          <a:xfrm>
            <a:off x="20" y="1"/>
            <a:ext cx="4635988" cy="3429000"/>
          </a:xfrm>
          <a:prstGeom prst="rect">
            <a:avLst/>
          </a:prstGeom>
        </p:spPr>
      </p:pic>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18698" r="208" b="3"/>
          <a:stretch/>
        </p:blipFill>
        <p:spPr>
          <a:xfrm>
            <a:off x="20" y="3429001"/>
            <a:ext cx="4635988" cy="3429974"/>
          </a:xfrm>
          <a:prstGeom prst="rect">
            <a:avLst/>
          </a:prstGeom>
        </p:spPr>
      </p:pic>
      <p:cxnSp>
        <p:nvCxnSpPr>
          <p:cNvPr id="510" name="Straight Connector 345">
            <a:extLst>
              <a:ext uri="{FF2B5EF4-FFF2-40B4-BE49-F238E27FC236}">
                <a16:creationId xmlns:a16="http://schemas.microsoft.com/office/drawing/2014/main" id="{B4E57998-7D20-4BE8-9019-4A4122CE3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3429000"/>
            <a:ext cx="4637598"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6" name="Content Placeholder 5">
            <a:extLst>
              <a:ext uri="{FF2B5EF4-FFF2-40B4-BE49-F238E27FC236}">
                <a16:creationId xmlns:a16="http://schemas.microsoft.com/office/drawing/2014/main" id="{9A784834-8249-4289-A890-8FCCEA7DD254}"/>
              </a:ext>
            </a:extLst>
          </p:cNvPr>
          <p:cNvSpPr>
            <a:spLocks noGrp="1"/>
          </p:cNvSpPr>
          <p:nvPr>
            <p:ph idx="1"/>
          </p:nvPr>
        </p:nvSpPr>
        <p:spPr>
          <a:xfrm>
            <a:off x="5134370" y="1863771"/>
            <a:ext cx="5550334" cy="3649133"/>
          </a:xfrm>
        </p:spPr>
        <p:txBody>
          <a:bodyPr>
            <a:normAutofit/>
          </a:bodyPr>
          <a:lstStyle/>
          <a:p>
            <a:pPr marL="0" indent="0">
              <a:buNone/>
            </a:pPr>
            <a:r>
              <a:rPr lang="en-US" sz="2000" dirty="0"/>
              <a:t>The Full Picture:</a:t>
            </a:r>
          </a:p>
          <a:p>
            <a:pPr marL="0" indent="0">
              <a:buNone/>
            </a:pPr>
            <a:r>
              <a:rPr lang="en-US" sz="2000" dirty="0"/>
              <a:t>We wanted to design an outdoor sporting arena that could autonomously notify fans and other key personnel about adverse weather conditions when they arose.</a:t>
            </a:r>
          </a:p>
          <a:p>
            <a:pPr marL="0" indent="0">
              <a:buNone/>
            </a:pPr>
            <a:r>
              <a:rPr lang="en-US" sz="2000" dirty="0"/>
              <a:t>We wanted people to know if there was:</a:t>
            </a:r>
          </a:p>
          <a:p>
            <a:r>
              <a:rPr lang="en-US" sz="2000" dirty="0"/>
              <a:t>Too much rain</a:t>
            </a:r>
          </a:p>
          <a:p>
            <a:r>
              <a:rPr lang="en-US" sz="2000" dirty="0"/>
              <a:t>Too much Sun (UV warning)</a:t>
            </a:r>
          </a:p>
          <a:p>
            <a:r>
              <a:rPr lang="en-US" sz="2000" dirty="0"/>
              <a:t>High winds</a:t>
            </a:r>
          </a:p>
        </p:txBody>
      </p:sp>
      <p:cxnSp>
        <p:nvCxnSpPr>
          <p:cNvPr id="348" name="Straight Connector 347">
            <a:extLst>
              <a:ext uri="{FF2B5EF4-FFF2-40B4-BE49-F238E27FC236}">
                <a16:creationId xmlns:a16="http://schemas.microsoft.com/office/drawing/2014/main" id="{1EC01BF1-FEAA-4AF6-96A5-24556C1F6B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096"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lstStyle/>
          <a:p>
            <a:r>
              <a:rPr lang="en-US" dirty="0"/>
              <a:t>WHO WOULD BE NOTIFIED</a:t>
            </a:r>
          </a:p>
        </p:txBody>
      </p:sp>
      <p:sp>
        <p:nvSpPr>
          <p:cNvPr id="4" name="Content Placeholder 3">
            <a:extLst>
              <a:ext uri="{FF2B5EF4-FFF2-40B4-BE49-F238E27FC236}">
                <a16:creationId xmlns:a16="http://schemas.microsoft.com/office/drawing/2014/main" id="{C9A8521E-5F89-4989-B68A-1A2B76B48607}"/>
              </a:ext>
            </a:extLst>
          </p:cNvPr>
          <p:cNvSpPr>
            <a:spLocks noGrp="1"/>
          </p:cNvSpPr>
          <p:nvPr>
            <p:ph idx="1"/>
          </p:nvPr>
        </p:nvSpPr>
        <p:spPr/>
        <p:txBody>
          <a:bodyPr>
            <a:normAutofit/>
          </a:bodyPr>
          <a:lstStyle/>
          <a:p>
            <a:pPr marL="0" indent="0">
              <a:buNone/>
            </a:pPr>
            <a:r>
              <a:rPr lang="en-US" sz="2000" dirty="0"/>
              <a:t>We planned to have a database with practices, games and other events listed, along with what types of people would be attending each event along with a list of people with a type, name and contact info.  We would hope to offer SMS or email notifications.</a:t>
            </a:r>
          </a:p>
          <a:p>
            <a:pPr marL="0" indent="0">
              <a:buNone/>
            </a:pPr>
            <a:endParaRPr lang="en-US" sz="2000" dirty="0"/>
          </a:p>
          <a:p>
            <a:r>
              <a:rPr lang="en-US" sz="2000" dirty="0"/>
              <a:t>For any weather events, maintenance staff would be notified.</a:t>
            </a:r>
          </a:p>
          <a:p>
            <a:r>
              <a:rPr lang="en-US" sz="2000" dirty="0"/>
              <a:t>For weather events coinciding with practice days, coaching staff and players would be notified.</a:t>
            </a:r>
          </a:p>
          <a:p>
            <a:r>
              <a:rPr lang="en-US" sz="2000" dirty="0"/>
              <a:t>For weather events on game days, everyone (players, coaches, staff and ticketholders) would be notified.</a:t>
            </a: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5"/>
          <a:srcRect t="9274"/>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0C8B7D16-051E-4562-B872-ABF369C457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Freeform 5">
            <a:extLst>
              <a:ext uri="{FF2B5EF4-FFF2-40B4-BE49-F238E27FC236}">
                <a16:creationId xmlns:a16="http://schemas.microsoft.com/office/drawing/2014/main" id="{ED10CF64-F588-4794-80E9-12CBA1784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16466" y="-18309"/>
            <a:ext cx="11159068" cy="6894618"/>
          </a:xfrm>
          <a:custGeom>
            <a:avLst/>
            <a:gdLst>
              <a:gd name="T0" fmla="*/ 2331 w 2331"/>
              <a:gd name="T1" fmla="*/ 721 h 1440"/>
              <a:gd name="T2" fmla="*/ 2082 w 2331"/>
              <a:gd name="T3" fmla="*/ 0 h 1440"/>
              <a:gd name="T4" fmla="*/ 249 w 2331"/>
              <a:gd name="T5" fmla="*/ 0 h 1440"/>
              <a:gd name="T6" fmla="*/ 0 w 2331"/>
              <a:gd name="T7" fmla="*/ 721 h 1440"/>
              <a:gd name="T8" fmla="*/ 248 w 2331"/>
              <a:gd name="T9" fmla="*/ 1440 h 1440"/>
              <a:gd name="T10" fmla="*/ 2083 w 2331"/>
              <a:gd name="T11" fmla="*/ 1440 h 1440"/>
              <a:gd name="T12" fmla="*/ 2331 w 2331"/>
              <a:gd name="T13" fmla="*/ 721 h 1440"/>
            </a:gdLst>
            <a:ahLst/>
            <a:cxnLst>
              <a:cxn ang="0">
                <a:pos x="T0" y="T1"/>
              </a:cxn>
              <a:cxn ang="0">
                <a:pos x="T2" y="T3"/>
              </a:cxn>
              <a:cxn ang="0">
                <a:pos x="T4" y="T5"/>
              </a:cxn>
              <a:cxn ang="0">
                <a:pos x="T6" y="T7"/>
              </a:cxn>
              <a:cxn ang="0">
                <a:pos x="T8" y="T9"/>
              </a:cxn>
              <a:cxn ang="0">
                <a:pos x="T10" y="T11"/>
              </a:cxn>
              <a:cxn ang="0">
                <a:pos x="T12" y="T13"/>
              </a:cxn>
            </a:cxnLst>
            <a:rect l="0" t="0" r="r" b="b"/>
            <a:pathLst>
              <a:path w="2331" h="1440">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1380067" y="838200"/>
            <a:ext cx="9437159" cy="1227667"/>
          </a:xfrm>
        </p:spPr>
        <p:txBody>
          <a:bodyPr vert="horz" lIns="91440" tIns="45720" rIns="91440" bIns="45720" rtlCol="0" anchor="ctr">
            <a:normAutofit/>
          </a:bodyPr>
          <a:lstStyle/>
          <a:p>
            <a:r>
              <a:rPr lang="en-US" dirty="0"/>
              <a:t>Triggering</a:t>
            </a:r>
          </a:p>
        </p:txBody>
      </p:sp>
      <p:sp>
        <p:nvSpPr>
          <p:cNvPr id="6" name="Content Placeholder 5">
            <a:extLst>
              <a:ext uri="{FF2B5EF4-FFF2-40B4-BE49-F238E27FC236}">
                <a16:creationId xmlns:a16="http://schemas.microsoft.com/office/drawing/2014/main" id="{C89BA500-1934-401A-8F8C-41C4DF1E086F}"/>
              </a:ext>
            </a:extLst>
          </p:cNvPr>
          <p:cNvSpPr>
            <a:spLocks noGrp="1"/>
          </p:cNvSpPr>
          <p:nvPr>
            <p:ph sz="half" idx="2"/>
          </p:nvPr>
        </p:nvSpPr>
        <p:spPr>
          <a:xfrm>
            <a:off x="1380067" y="2006601"/>
            <a:ext cx="9437159" cy="3784600"/>
          </a:xfrm>
        </p:spPr>
        <p:txBody>
          <a:bodyPr vert="horz" lIns="91440" tIns="45720" rIns="91440" bIns="45720" rtlCol="0" anchor="ctr">
            <a:normAutofit/>
          </a:bodyPr>
          <a:lstStyle/>
          <a:p>
            <a:pPr marL="0" indent="0">
              <a:buNone/>
            </a:pPr>
            <a:r>
              <a:rPr lang="en-US" sz="2400" b="1" dirty="0"/>
              <a:t>What kinds of triggers would be used</a:t>
            </a:r>
            <a:r>
              <a:rPr lang="en-US" sz="2400" dirty="0"/>
              <a:t>:</a:t>
            </a:r>
          </a:p>
          <a:p>
            <a:r>
              <a:rPr lang="en-US" sz="2000" dirty="0"/>
              <a:t>UV warnings would be sent out for any levels where sunscreen is highly recommended within a short timeframe of the event.</a:t>
            </a:r>
          </a:p>
          <a:p>
            <a:r>
              <a:rPr lang="en-US" sz="2000" dirty="0"/>
              <a:t>Rain would be measured at several points around the field and the total moisture saturation would be considered and if there was a certain level of water on the field, the event would be cancelled</a:t>
            </a:r>
          </a:p>
          <a:p>
            <a:r>
              <a:rPr lang="en-US" sz="2000" dirty="0"/>
              <a:t>High winds that would be considered dangerous within a short timeframe that may cause a delay or cancellation would also trigger a notification.</a:t>
            </a:r>
          </a:p>
        </p:txBody>
      </p:sp>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1DE4D-DDB1-491A-AA49-5922F5C1056C}"/>
              </a:ext>
            </a:extLst>
          </p:cNvPr>
          <p:cNvSpPr>
            <a:spLocks noGrp="1"/>
          </p:cNvSpPr>
          <p:nvPr>
            <p:ph type="title"/>
          </p:nvPr>
        </p:nvSpPr>
        <p:spPr/>
        <p:txBody>
          <a:bodyPr/>
          <a:lstStyle/>
          <a:p>
            <a:r>
              <a:rPr lang="en-US" dirty="0"/>
              <a:t>Our prototype:</a:t>
            </a:r>
          </a:p>
        </p:txBody>
      </p:sp>
      <p:sp>
        <p:nvSpPr>
          <p:cNvPr id="3" name="Content Placeholder 2">
            <a:extLst>
              <a:ext uri="{FF2B5EF4-FFF2-40B4-BE49-F238E27FC236}">
                <a16:creationId xmlns:a16="http://schemas.microsoft.com/office/drawing/2014/main" id="{52D8D56C-679C-43F8-929E-DBA3DE61C66F}"/>
              </a:ext>
            </a:extLst>
          </p:cNvPr>
          <p:cNvSpPr>
            <a:spLocks noGrp="1"/>
          </p:cNvSpPr>
          <p:nvPr>
            <p:ph sz="half" idx="1"/>
          </p:nvPr>
        </p:nvSpPr>
        <p:spPr/>
        <p:txBody>
          <a:bodyPr>
            <a:normAutofit/>
          </a:bodyPr>
          <a:lstStyle/>
          <a:p>
            <a:pPr marL="0" indent="0">
              <a:buNone/>
            </a:pPr>
            <a:r>
              <a:rPr lang="en-US" sz="2400" b="1" dirty="0"/>
              <a:t>What we included:</a:t>
            </a:r>
          </a:p>
          <a:p>
            <a:r>
              <a:rPr lang="en-US" sz="2000" dirty="0"/>
              <a:t>2 moisture sensors that detect moisture over a set timeframe and trigger emails if moisture levels reach a certain point. </a:t>
            </a:r>
          </a:p>
          <a:p>
            <a:r>
              <a:rPr lang="en-US" sz="2000" dirty="0"/>
              <a:t>1 *UV sensor that triggers emails at certain levels</a:t>
            </a:r>
          </a:p>
          <a:p>
            <a:r>
              <a:rPr lang="en-US" sz="2000" dirty="0"/>
              <a:t>An email system that sends out notifications</a:t>
            </a:r>
          </a:p>
        </p:txBody>
      </p:sp>
      <p:sp>
        <p:nvSpPr>
          <p:cNvPr id="4" name="Content Placeholder 3">
            <a:extLst>
              <a:ext uri="{FF2B5EF4-FFF2-40B4-BE49-F238E27FC236}">
                <a16:creationId xmlns:a16="http://schemas.microsoft.com/office/drawing/2014/main" id="{9FB05030-F9A2-468E-AAF9-9CF95DBB69ED}"/>
              </a:ext>
            </a:extLst>
          </p:cNvPr>
          <p:cNvSpPr>
            <a:spLocks noGrp="1"/>
          </p:cNvSpPr>
          <p:nvPr>
            <p:ph sz="half" idx="2"/>
          </p:nvPr>
        </p:nvSpPr>
        <p:spPr/>
        <p:txBody>
          <a:bodyPr>
            <a:normAutofit/>
          </a:bodyPr>
          <a:lstStyle/>
          <a:p>
            <a:r>
              <a:rPr lang="en-US" sz="2000" dirty="0"/>
              <a:t>One server that collects the information from the 3 separate sensors</a:t>
            </a:r>
          </a:p>
          <a:p>
            <a:r>
              <a:rPr lang="en-US" sz="2000" dirty="0"/>
              <a:t>A small level of error handling / detection to ensure that only valid emails are being sent</a:t>
            </a:r>
          </a:p>
        </p:txBody>
      </p:sp>
    </p:spTree>
    <p:extLst>
      <p:ext uri="{BB962C8B-B14F-4D97-AF65-F5344CB8AC3E}">
        <p14:creationId xmlns:p14="http://schemas.microsoft.com/office/powerpoint/2010/main" val="323319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F6D8-96A7-401E-8A6D-12DB0648A53B}"/>
              </a:ext>
            </a:extLst>
          </p:cNvPr>
          <p:cNvSpPr>
            <a:spLocks noGrp="1"/>
          </p:cNvSpPr>
          <p:nvPr>
            <p:ph type="title"/>
          </p:nvPr>
        </p:nvSpPr>
        <p:spPr/>
        <p:txBody>
          <a:bodyPr/>
          <a:lstStyle/>
          <a:p>
            <a:r>
              <a:rPr lang="en-US" dirty="0"/>
              <a:t>Trouble we encountered and lessons learned</a:t>
            </a:r>
          </a:p>
        </p:txBody>
      </p:sp>
      <p:sp>
        <p:nvSpPr>
          <p:cNvPr id="3" name="Content Placeholder 2">
            <a:extLst>
              <a:ext uri="{FF2B5EF4-FFF2-40B4-BE49-F238E27FC236}">
                <a16:creationId xmlns:a16="http://schemas.microsoft.com/office/drawing/2014/main" id="{C4D8E74D-C13F-487E-B174-F4D365EB0255}"/>
              </a:ext>
            </a:extLst>
          </p:cNvPr>
          <p:cNvSpPr>
            <a:spLocks noGrp="1"/>
          </p:cNvSpPr>
          <p:nvPr>
            <p:ph sz="half" idx="1"/>
          </p:nvPr>
        </p:nvSpPr>
        <p:spPr>
          <a:xfrm>
            <a:off x="366692" y="2218663"/>
            <a:ext cx="5384821" cy="4029737"/>
          </a:xfrm>
        </p:spPr>
        <p:txBody>
          <a:bodyPr>
            <a:normAutofit/>
          </a:bodyPr>
          <a:lstStyle/>
          <a:p>
            <a:r>
              <a:rPr lang="en-US" sz="2000" dirty="0"/>
              <a:t>The </a:t>
            </a:r>
            <a:r>
              <a:rPr lang="en-US" sz="2000" dirty="0" err="1"/>
              <a:t>Counterfit</a:t>
            </a:r>
            <a:r>
              <a:rPr lang="en-US" sz="2000" dirty="0"/>
              <a:t> System is still very sparsely documented and even google doesn’t provide much help.</a:t>
            </a:r>
          </a:p>
          <a:p>
            <a:r>
              <a:rPr lang="en-US" sz="2000" dirty="0"/>
              <a:t>Not all of the modules actually work. We found that the UV sensor was missing an __</a:t>
            </a:r>
            <a:r>
              <a:rPr lang="en-US" sz="2000" dirty="0" err="1"/>
              <a:t>init</a:t>
            </a:r>
            <a:r>
              <a:rPr lang="en-US" sz="2000" dirty="0"/>
              <a:t>__ file and a setup file so it could be installed with pip but not imported and used in the actual code.</a:t>
            </a:r>
          </a:p>
          <a:p>
            <a:r>
              <a:rPr lang="en-US" sz="2000" dirty="0"/>
              <a:t>Getting readings from sensors is really a small part of a much more complex system when it comes to IoT and CPS.</a:t>
            </a:r>
          </a:p>
        </p:txBody>
      </p:sp>
      <p:sp>
        <p:nvSpPr>
          <p:cNvPr id="4" name="Content Placeholder 3">
            <a:extLst>
              <a:ext uri="{FF2B5EF4-FFF2-40B4-BE49-F238E27FC236}">
                <a16:creationId xmlns:a16="http://schemas.microsoft.com/office/drawing/2014/main" id="{6CDEAAE3-7003-4586-B11F-58FE65CE73B6}"/>
              </a:ext>
            </a:extLst>
          </p:cNvPr>
          <p:cNvSpPr>
            <a:spLocks noGrp="1"/>
          </p:cNvSpPr>
          <p:nvPr>
            <p:ph sz="half" idx="2"/>
          </p:nvPr>
        </p:nvSpPr>
        <p:spPr>
          <a:xfrm>
            <a:off x="5821894" y="2142067"/>
            <a:ext cx="5384821" cy="4375691"/>
          </a:xfrm>
        </p:spPr>
        <p:txBody>
          <a:bodyPr>
            <a:normAutofit/>
          </a:bodyPr>
          <a:lstStyle/>
          <a:p>
            <a:r>
              <a:rPr lang="en-US" sz="2000" dirty="0"/>
              <a:t>MQTT servers are very picky about Client and telemetry data. We tried to simplify the code and use one name for telemetry data and differentiate by client names and the data would be duplicated or lost, so we had to use unique client names and telemetry topic names for each sensor.</a:t>
            </a:r>
          </a:p>
          <a:p>
            <a:r>
              <a:rPr lang="en-US" sz="2000" dirty="0"/>
              <a:t>There is still a lot that can be done with simple systems that has not been done yet which leave the door wide open for anyone with a little knowledge and a business idea.</a:t>
            </a:r>
          </a:p>
        </p:txBody>
      </p:sp>
    </p:spTree>
    <p:extLst>
      <p:ext uri="{BB962C8B-B14F-4D97-AF65-F5344CB8AC3E}">
        <p14:creationId xmlns:p14="http://schemas.microsoft.com/office/powerpoint/2010/main" val="44465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6" name="Subtitle 5">
            <a:extLst>
              <a:ext uri="{FF2B5EF4-FFF2-40B4-BE49-F238E27FC236}">
                <a16:creationId xmlns:a16="http://schemas.microsoft.com/office/drawing/2014/main" id="{257B2E28-3C53-4D1F-A3A9-F27699A7B3D9}"/>
              </a:ext>
            </a:extLst>
          </p:cNvPr>
          <p:cNvSpPr>
            <a:spLocks noGrp="1"/>
          </p:cNvSpPr>
          <p:nvPr>
            <p:ph type="subTitle" idx="1"/>
          </p:nvPr>
        </p:nvSpPr>
        <p:spPr>
          <a:xfrm>
            <a:off x="1987826" y="2955235"/>
            <a:ext cx="9172299" cy="2835965"/>
          </a:xfrm>
        </p:spPr>
        <p:txBody>
          <a:bodyPr/>
          <a:lstStyle/>
          <a:p>
            <a:endParaRPr lang="en-US" dirty="0"/>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50</TotalTime>
  <Words>514</Words>
  <Application>Microsoft Office PowerPoint</Application>
  <PresentationFormat>Widescreen</PresentationFormat>
  <Paragraphs>40</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Smart Sports Venue</vt:lpstr>
      <vt:lpstr>Smart Field Technology</vt:lpstr>
      <vt:lpstr>WHO WOULD BE NOTIFIED</vt:lpstr>
      <vt:lpstr>Triggering</vt:lpstr>
      <vt:lpstr>Our prototype:</vt:lpstr>
      <vt:lpstr>Trouble we encountered and lessons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Sports Venue</dc:title>
  <dc:creator>james nordan</dc:creator>
  <cp:lastModifiedBy>james nordan</cp:lastModifiedBy>
  <cp:revision>1</cp:revision>
  <dcterms:created xsi:type="dcterms:W3CDTF">2021-12-14T05:05:45Z</dcterms:created>
  <dcterms:modified xsi:type="dcterms:W3CDTF">2021-12-14T05:56:22Z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