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72" r:id="rId3"/>
    <p:sldId id="359" r:id="rId4"/>
    <p:sldId id="361" r:id="rId5"/>
    <p:sldId id="368" r:id="rId6"/>
    <p:sldId id="369" r:id="rId7"/>
    <p:sldId id="370" r:id="rId8"/>
    <p:sldId id="366" r:id="rId9"/>
    <p:sldId id="371" r:id="rId10"/>
    <p:sldId id="373" r:id="rId11"/>
    <p:sldId id="374" r:id="rId12"/>
    <p:sldId id="375" r:id="rId13"/>
    <p:sldId id="402" r:id="rId14"/>
    <p:sldId id="405" r:id="rId15"/>
    <p:sldId id="409" r:id="rId16"/>
    <p:sldId id="406" r:id="rId17"/>
    <p:sldId id="408" r:id="rId18"/>
    <p:sldId id="376" r:id="rId19"/>
    <p:sldId id="377" r:id="rId20"/>
    <p:sldId id="401" r:id="rId21"/>
    <p:sldId id="411" r:id="rId22"/>
    <p:sldId id="403" r:id="rId23"/>
    <p:sldId id="410" r:id="rId24"/>
    <p:sldId id="412" r:id="rId25"/>
    <p:sldId id="414" r:id="rId26"/>
    <p:sldId id="415" r:id="rId27"/>
    <p:sldId id="416" r:id="rId28"/>
    <p:sldId id="424" r:id="rId29"/>
    <p:sldId id="417" r:id="rId30"/>
    <p:sldId id="419" r:id="rId31"/>
    <p:sldId id="420" r:id="rId32"/>
    <p:sldId id="421" r:id="rId33"/>
    <p:sldId id="422" r:id="rId34"/>
    <p:sldId id="423" r:id="rId35"/>
    <p:sldId id="379" r:id="rId36"/>
    <p:sldId id="380" r:id="rId37"/>
    <p:sldId id="381" r:id="rId38"/>
    <p:sldId id="382" r:id="rId39"/>
    <p:sldId id="384" r:id="rId40"/>
    <p:sldId id="385" r:id="rId41"/>
    <p:sldId id="413" r:id="rId42"/>
    <p:sldId id="386" r:id="rId43"/>
    <p:sldId id="388" r:id="rId44"/>
    <p:sldId id="389" r:id="rId45"/>
    <p:sldId id="426" r:id="rId46"/>
    <p:sldId id="390" r:id="rId47"/>
    <p:sldId id="427" r:id="rId48"/>
    <p:sldId id="391" r:id="rId49"/>
    <p:sldId id="428" r:id="rId50"/>
    <p:sldId id="395" r:id="rId51"/>
    <p:sldId id="397" r:id="rId52"/>
    <p:sldId id="396" r:id="rId53"/>
    <p:sldId id="399" r:id="rId54"/>
    <p:sldId id="400" r:id="rId55"/>
    <p:sldId id="36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nberg, Joshua Michael" initials="RJM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Rosenberg, Joshua Michael" initials="RJM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Rosenberg, Joshua Michael" initials="RJM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Rosenberg, Joshua Michael" initials="RJM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Rosenberg, Joshua Michael" initials="RJM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B8C4"/>
    <a:srgbClr val="EDF8FF"/>
    <a:srgbClr val="1689B9"/>
    <a:srgbClr val="000000"/>
    <a:srgbClr val="0A507C"/>
    <a:srgbClr val="1A161E"/>
    <a:srgbClr val="F6E333"/>
    <a:srgbClr val="FFD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80947" autoAdjust="0"/>
  </p:normalViewPr>
  <p:slideViewPr>
    <p:cSldViewPr snapToGrid="0" snapToObjects="1">
      <p:cViewPr varScale="1">
        <p:scale>
          <a:sx n="128" d="100"/>
          <a:sy n="128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15T21:27:56.414" idx="1">
    <p:pos x="10" y="10"/>
    <p:text>I’m trying to lay out my findings ahead of time, but I’m having a bit of trouble with this and the next slide
</p:text>
    <p:extLst>
      <p:ext uri="{C676402C-5697-4E1C-873F-D02D1690AC5C}">
        <p15:threadingInfo xmlns:p15="http://schemas.microsoft.com/office/powerpoint/2012/main" timeZoneBias="300"/>
      </p:ext>
    </p:extLst>
  </p:cm>
  <p:cm authorId="3" dt="2018-01-15T21:28:11.511" idx="1">
    <p:pos x="10" y="106"/>
    <p:text>One reason is I'm not entirely sure what fits with which of these two aims.</p:text>
    <p:extLst>
      <p:ext uri="{C676402C-5697-4E1C-873F-D02D1690AC5C}">
        <p15:threadingInfo xmlns:p15="http://schemas.microsoft.com/office/powerpoint/2012/main" timeZoneBias="30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8-01-15T22:23:47.023" idx="1">
    <p:pos x="2934" y="1550"/>
    <p:text>Connect back to guiding questions and aims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3E67-1E4E-5F43-85D4-E456F6D6099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5A7B-0B3D-5342-87EA-AE22C601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to the Mehmet </a:t>
            </a:r>
            <a:r>
              <a:rPr lang="en-US" baseline="0" dirty="0" err="1" smtClean="0"/>
              <a:t>Aydeniz</a:t>
            </a:r>
            <a:r>
              <a:rPr lang="en-US" baseline="0" dirty="0" smtClean="0"/>
              <a:t> and the search committee and the faculty and students in the TPTE department as well as Ms. Gina Guinn for making this trip possible.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talk is on thinking of and with data in 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this talk is focused on the affordances of new sources of data for teachers and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is on how new sources of data can help us understand teaching and learning in 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know I need to present this different, I’m just not sure how yet—I think I may focus on </a:t>
            </a:r>
            <a:r>
              <a:rPr lang="en-US" i="1" baseline="0" dirty="0" smtClean="0"/>
              <a:t>specific profiles</a:t>
            </a:r>
            <a:r>
              <a:rPr lang="en-US" i="0" baseline="0" dirty="0" smtClean="0"/>
              <a:t> from the last slide and then highlight key relationships.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related to the last slide </a:t>
            </a:r>
            <a:r>
              <a:rPr lang="mr-IN" baseline="0" dirty="0" smtClean="0"/>
              <a:t>–</a:t>
            </a:r>
            <a:r>
              <a:rPr lang="en-US" baseline="0" dirty="0" smtClean="0"/>
              <a:t> may put at the end.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4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9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2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</a:t>
            </a:r>
            <a:r>
              <a:rPr lang="en-US" baseline="0" dirty="0" smtClean="0"/>
              <a:t> profiles, model 2, estimated in </a:t>
            </a:r>
            <a:r>
              <a:rPr lang="en-US" baseline="0" dirty="0" err="1" smtClean="0"/>
              <a:t>Mplus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tidyLPA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</a:t>
            </a:r>
            <a:r>
              <a:rPr lang="en-US" baseline="0" dirty="0" smtClean="0"/>
              <a:t> the order of the clustered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Need to name the profiles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9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8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0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1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guiding questions</a:t>
            </a:r>
            <a:r>
              <a:rPr lang="en-US" baseline="0" dirty="0" smtClean="0"/>
              <a:t> that setup the use and discussion of affordances of different data sources and then illustrations of what we can learn from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5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3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describe 2-3 of</a:t>
            </a:r>
            <a:r>
              <a:rPr lang="en-US" baseline="0" dirty="0" smtClean="0"/>
              <a:t> these at the most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2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Conversing</a:t>
            </a:r>
            <a:r>
              <a:rPr lang="en-US" baseline="0" dirty="0" smtClean="0"/>
              <a:t> (replying and mentioning) network. </a:t>
            </a:r>
            <a:r>
              <a:rPr lang="en-US" dirty="0" smtClean="0"/>
              <a:t>Need to think through how to introduce this </a:t>
            </a:r>
            <a:r>
              <a:rPr lang="mr-IN" dirty="0" smtClean="0"/>
              <a:t>–</a:t>
            </a:r>
            <a:r>
              <a:rPr lang="en-US" dirty="0" smtClean="0"/>
              <a:t> maybe zoom in on</a:t>
            </a:r>
            <a:r>
              <a:rPr lang="en-US" baseline="0" dirty="0" smtClean="0"/>
              <a:t> part and label the parts.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think of how to introduce this.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I’m trying to lay out my findings ahead of time, but I’m having a bit of trouble with this and the next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2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6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5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</a:t>
            </a:r>
            <a:r>
              <a:rPr lang="en-US" baseline="0" dirty="0" smtClean="0"/>
              <a:t> done]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59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4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organization of the talk is to discuss three data sources, their affordances, and what we can learn about teaching and learning in STEM from work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know this past research is a stretch </a:t>
            </a:r>
            <a:r>
              <a:rPr lang="mr-IN" dirty="0" smtClean="0"/>
              <a:t>–</a:t>
            </a:r>
            <a:r>
              <a:rPr lang="en-US" dirty="0" smtClean="0"/>
              <a:t> I would like to keep this just for the moment :)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35172" y="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16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omments" Target="../comments/commen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97" y="3262247"/>
            <a:ext cx="8214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" y="4188558"/>
            <a:ext cx="8688469" cy="24338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Joshua M. Rosenberg, Doctoral Candidate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Michigan State University</a:t>
            </a:r>
          </a:p>
          <a:p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January 23, 2018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University of Tennessee, Knoxville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Theory and Practice of Teacher Education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6226" y="5209962"/>
            <a:ext cx="7624265" cy="102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251698"/>
            <a:ext cx="91726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27" y="2191550"/>
            <a:ext cx="9150226" cy="1213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Thinking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of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Data: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Supporting and Understanding</a:t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Engaging Learning in STEM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Explored “business-as-usual” and hands-on science, activities using a person-in-context approach (Schmidt, Rosenberg, &amp; </a:t>
            </a:r>
            <a:r>
              <a:rPr lang="en-US" dirty="0" err="1" smtClean="0"/>
              <a:t>Beymer</a:t>
            </a:r>
            <a:r>
              <a:rPr lang="en-US" dirty="0" smtClean="0"/>
              <a:t>, 2018, </a:t>
            </a:r>
            <a:r>
              <a:rPr lang="en-US" i="1" dirty="0" smtClean="0"/>
              <a:t>JRST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Research has </a:t>
            </a:r>
            <a:r>
              <a:rPr lang="en-US" dirty="0"/>
              <a:t>studied engagement before or after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Used a </a:t>
            </a:r>
            <a:r>
              <a:rPr lang="en-US" i="1" dirty="0" smtClean="0"/>
              <a:t>person-in-context approach </a:t>
            </a:r>
          </a:p>
          <a:p>
            <a:r>
              <a:rPr lang="en-US" dirty="0" smtClean="0"/>
              <a:t>Explored the impact of activities and choice in high school classrooms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Context and Sample: </a:t>
            </a:r>
          </a:p>
          <a:p>
            <a:r>
              <a:rPr lang="en-US" dirty="0" smtClean="0"/>
              <a:t>12 </a:t>
            </a:r>
            <a:r>
              <a:rPr lang="en-US" dirty="0"/>
              <a:t>high school </a:t>
            </a:r>
            <a:r>
              <a:rPr lang="en-US" dirty="0" smtClean="0"/>
              <a:t>classrooms</a:t>
            </a:r>
          </a:p>
          <a:p>
            <a:r>
              <a:rPr lang="en-US" dirty="0" smtClean="0"/>
              <a:t>Large</a:t>
            </a:r>
            <a:r>
              <a:rPr lang="en-US" dirty="0"/>
              <a:t>, urban high school outside of a large metropolitan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244 students</a:t>
            </a:r>
          </a:p>
          <a:p>
            <a:r>
              <a:rPr lang="en-US" dirty="0" smtClean="0"/>
              <a:t>4,136 responses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Measures: </a:t>
            </a:r>
          </a:p>
          <a:p>
            <a:r>
              <a:rPr lang="en-US" dirty="0" smtClean="0"/>
              <a:t>Experience </a:t>
            </a:r>
            <a:r>
              <a:rPr lang="en-US" dirty="0"/>
              <a:t>Sampling </a:t>
            </a:r>
            <a:r>
              <a:rPr lang="en-US" dirty="0" smtClean="0"/>
              <a:t>Method (1-2 </a:t>
            </a:r>
            <a:r>
              <a:rPr lang="en-US" dirty="0"/>
              <a:t>minutes </a:t>
            </a:r>
            <a:r>
              <a:rPr lang="en-US" dirty="0" smtClean="0"/>
              <a:t>short survey) for engagement and choice</a:t>
            </a:r>
          </a:p>
          <a:p>
            <a:r>
              <a:rPr lang="en-US" dirty="0" smtClean="0"/>
              <a:t>Activities coded from video-recordings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Person-in-context approach:</a:t>
            </a:r>
          </a:p>
          <a:p>
            <a:r>
              <a:rPr lang="en-US" dirty="0" smtClean="0"/>
              <a:t>Two step cluster analysis </a:t>
            </a:r>
            <a:r>
              <a:rPr lang="en-US" sz="1900" dirty="0" smtClean="0"/>
              <a:t>(Rosenberg, Schmidt, &amp; </a:t>
            </a:r>
            <a:r>
              <a:rPr lang="en-US" sz="1900" dirty="0" err="1" smtClean="0"/>
              <a:t>Beymer</a:t>
            </a:r>
            <a:r>
              <a:rPr lang="en-US" sz="1900" dirty="0" smtClean="0"/>
              <a:t>, 2017)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Interpreted profile solutions on the basis of measures of fit, cross-validation, and concerns of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parsimony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58" y="1678886"/>
            <a:ext cx="6019480" cy="51175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8" y="1524000"/>
            <a:ext cx="6642100" cy="50586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9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842"/>
              </p:ext>
            </p:extLst>
          </p:nvPr>
        </p:nvGraphicFramePr>
        <p:xfrm>
          <a:off x="457199" y="1596892"/>
          <a:ext cx="8128002" cy="4876802"/>
        </p:xfrm>
        <a:graphic>
          <a:graphicData uri="http://schemas.openxmlformats.org/drawingml/2006/table">
            <a:tbl>
              <a:tblPr/>
              <a:tblGrid>
                <a:gridCol w="1158108"/>
                <a:gridCol w="1168731"/>
                <a:gridCol w="1158108"/>
                <a:gridCol w="1158108"/>
                <a:gridCol w="1158108"/>
                <a:gridCol w="1168731"/>
                <a:gridCol w="1158108"/>
              </a:tblGrid>
              <a:tr h="8359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Universally Low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Reluctant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Pleasurable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Rational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Moderately Full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Full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(Intercept)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0.25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0.20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0.18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0.12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0.16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0.09</a:t>
                      </a:r>
                      <a:endParaRPr lang="hr-HR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Who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1.43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1.19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1.00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.35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.44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1.20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Materials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1.36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1.54 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1.15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0.49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1.82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1.26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How to Do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.45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1.07</a:t>
                      </a:r>
                      <a:endParaRPr lang="hr-HR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0.48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1.35 *</a:t>
                      </a:r>
                      <a:endParaRPr lang="mr-IN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Framing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.44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0.48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1.06</a:t>
                      </a:r>
                      <a:endParaRPr lang="hr-HR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1.60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Other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0.49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.40 ***</a:t>
                      </a:r>
                      <a:endParaRPr lang="mr-IN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1.24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0.45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.12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7686" y="6546586"/>
            <a:ext cx="456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Results </a:t>
            </a:r>
            <a:r>
              <a:rPr lang="en-US" sz="1200" smtClean="0">
                <a:latin typeface="Helvetica Neue" charset="0"/>
                <a:ea typeface="Helvetica Neue" charset="0"/>
                <a:cs typeface="Helvetica Neue" charset="0"/>
              </a:rPr>
              <a:t>from logistic 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regressions; 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During laboratory, when students were able to make </a:t>
            </a:r>
            <a:r>
              <a:rPr lang="en-US" i="1" dirty="0" smtClean="0"/>
              <a:t>any </a:t>
            </a:r>
            <a:r>
              <a:rPr lang="en-US" dirty="0" smtClean="0"/>
              <a:t>choice (who, materials, time, how to do, framing, or other):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They </a:t>
            </a:r>
            <a:r>
              <a:rPr lang="en-US" i="1" dirty="0" smtClean="0"/>
              <a:t>are </a:t>
            </a:r>
            <a:r>
              <a:rPr lang="en-US" i="1" dirty="0"/>
              <a:t>more likely </a:t>
            </a:r>
            <a:r>
              <a:rPr lang="en-US" i="1" dirty="0" smtClean="0"/>
              <a:t>to be </a:t>
            </a:r>
            <a:r>
              <a:rPr lang="en-US" i="1" dirty="0" err="1" smtClean="0"/>
              <a:t>fullly</a:t>
            </a:r>
            <a:r>
              <a:rPr lang="en-US" i="1" dirty="0" smtClean="0"/>
              <a:t> engaged </a:t>
            </a:r>
            <a:r>
              <a:rPr lang="en-US" dirty="0"/>
              <a:t>(</a:t>
            </a:r>
            <a:r>
              <a:rPr lang="en-US" i="1" dirty="0"/>
              <a:t>z </a:t>
            </a:r>
            <a:r>
              <a:rPr lang="en-US" dirty="0"/>
              <a:t>= 3.90, </a:t>
            </a:r>
            <a:r>
              <a:rPr lang="en-US" i="1" dirty="0"/>
              <a:t>p</a:t>
            </a:r>
            <a:r>
              <a:rPr lang="en-US" dirty="0"/>
              <a:t> &lt; .05</a:t>
            </a:r>
            <a:r>
              <a:rPr lang="en-US" dirty="0" smtClean="0"/>
              <a:t>), which is not the case when they report no choice (</a:t>
            </a:r>
            <a:r>
              <a:rPr lang="en-US" i="1" dirty="0" smtClean="0"/>
              <a:t>z</a:t>
            </a:r>
            <a:r>
              <a:rPr lang="en-US" dirty="0" smtClean="0"/>
              <a:t> = -.23)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6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9946"/>
              </p:ext>
            </p:extLst>
          </p:nvPr>
        </p:nvGraphicFramePr>
        <p:xfrm>
          <a:off x="457200" y="1563915"/>
          <a:ext cx="8229600" cy="511029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Choice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Universally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Reluctant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Pleasurable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Rational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Moderately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4342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Individual Work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Any 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-0.05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-0.48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-0.64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-1.44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-2.77*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-0.14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-3.36*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Laboratory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1.61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-2.22*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5.38*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-6.10*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1.79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-2.16*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1.38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-5.33*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-3.86*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-3.70*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-1.84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-0.77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1.22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2.26*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-1.13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Quiz and Test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-4.83*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-3.31*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6.42*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-0.99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-3.49*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6.26*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-0.15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-1.34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47333" y="6624320"/>
            <a:ext cx="2249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findings:</a:t>
            </a:r>
          </a:p>
          <a:p>
            <a:r>
              <a:rPr lang="en-US" dirty="0" smtClean="0"/>
              <a:t>Laboratory activities in science can be highly engaging</a:t>
            </a:r>
          </a:p>
          <a:p>
            <a:r>
              <a:rPr lang="en-US" dirty="0" smtClean="0"/>
              <a:t>Choice—especially related to </a:t>
            </a:r>
            <a:r>
              <a:rPr lang="en-US" i="1" dirty="0" smtClean="0"/>
              <a:t>how</a:t>
            </a:r>
            <a:r>
              <a:rPr lang="en-US" dirty="0" smtClean="0"/>
              <a:t> students do laboratory activities and who determines how the activities is </a:t>
            </a:r>
            <a:r>
              <a:rPr lang="en-US" i="1" dirty="0" smtClean="0"/>
              <a:t>framed </a:t>
            </a:r>
            <a:r>
              <a:rPr lang="en-US" dirty="0" smtClean="0"/>
              <a:t>(choosing the purpose or topic)—is a key factor affecting how engaging laboratory activities are</a:t>
            </a:r>
          </a:p>
          <a:p>
            <a:r>
              <a:rPr lang="en-US" dirty="0" smtClean="0"/>
              <a:t>Person-in-context approach helped us to characterize distinct profiles of engagement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1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students engage in work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Studied work with data in summer STEM programs using </a:t>
            </a:r>
            <a:r>
              <a:rPr lang="en-US" i="1" dirty="0" smtClean="0"/>
              <a:t>profiles of engagement and its </a:t>
            </a:r>
            <a:r>
              <a:rPr lang="en-US" i="1" dirty="0" smtClean="0"/>
              <a:t>conditions</a:t>
            </a:r>
            <a:r>
              <a:rPr lang="en-US" dirty="0" smtClean="0"/>
              <a:t> (PECs) </a:t>
            </a:r>
            <a:r>
              <a:rPr lang="en-US" sz="1800" dirty="0" smtClean="0"/>
              <a:t>(Rosenberg, in preparation)</a:t>
            </a:r>
            <a:endParaRPr lang="en-US" sz="1800" dirty="0" smtClean="0"/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Need to explore work with data in-the-moment in summer STEM programs to make recommendations regarding nature of work with data in such programs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support design of </a:t>
            </a:r>
            <a:r>
              <a:rPr lang="en-US" dirty="0">
                <a:solidFill>
                  <a:srgbClr val="000000"/>
                </a:solidFill>
              </a:rPr>
              <a:t>activities and interventions around work with data that are highly engaging to students and that support their capabilities to work with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Context and Participants: 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Nine summer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STEM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programs in urban areas in the Northeast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Racially and ethnically diverse (90% of youth from historically under-represented [in STEM] groups)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204 youth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2970 ESM responses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Measures: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ESM self-reports for cognitive, behavioral, and affective and perceptions of challenge and competence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Video-recordings of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activities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Pre-program measures of interest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5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8543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2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Developed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open-source tool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for Latent Profile Analysis 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(Rosenberg, 2018)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Interpreted profile solutions on the basis of measures of fit, cross-validation, and concerns of parsimony and interpretability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Used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cross-classified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mixed effects (or multi-level models) to account for youth, moment-to-moment, and program effects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03644"/>
              </p:ext>
            </p:extLst>
          </p:nvPr>
        </p:nvGraphicFramePr>
        <p:xfrm>
          <a:off x="-2" y="-187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3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6926"/>
              </p:ext>
            </p:extLst>
          </p:nvPr>
        </p:nvGraphicFramePr>
        <p:xfrm>
          <a:off x="457198" y="1969176"/>
          <a:ext cx="8229600" cy="4243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633"/>
                <a:gridCol w="5866967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Work With Data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Asking questions or defining problems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Discussing and exploring topics to investigate and pose questions.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94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Making observations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Watching and noticing what is happening with respect to the phenomena or problem being investigated.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Generating data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Figuring out how or why to inscribe an observation as data and generating coding frames or measurement tools.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Data modeling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Understanding and explaining phenomena using models of the data that account for variability or uncertainty.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Interpreting and communicating findings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Discussing and sharing and presenting findings.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5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663700"/>
            <a:ext cx="7353300" cy="494857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5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Key findings: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learners are challenged, they also need to perceive themselves to be good at what they are to be highly engaged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learners are highly engaged affectively, their behavioral and cognitive engagement and perceptions of being challenged or good at the activity are moderate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students report high competence but low challenge, they are not as cognitively engaged as when challenged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Next steps: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Predict profiles of engagement and its conditions on the basis of the five codes for work with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Asking questions or defining problems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Making observations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Generating data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Data modeling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Interpreting and communicating findings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Analyze videos associated with moments that are especially engaging (or disengaging)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r>
              <a:rPr lang="en-US" dirty="0" smtClean="0">
                <a:solidFill>
                  <a:srgbClr val="B5B8C4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dirty="0" smtClean="0"/>
              <a:t>Text 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Digital Traces and Network Data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30425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6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Affordances:</a:t>
            </a:r>
          </a:p>
          <a:p>
            <a:r>
              <a:rPr lang="en-US" dirty="0" smtClean="0"/>
              <a:t>Can understand teachers and students experiences richly because data is in “own words”</a:t>
            </a:r>
          </a:p>
          <a:p>
            <a:r>
              <a:rPr lang="en-US" dirty="0" smtClean="0"/>
              <a:t>Can be used with other data sources to triangulate understanding of complex phenomena</a:t>
            </a:r>
          </a:p>
          <a:p>
            <a:pPr marL="0" indent="0">
              <a:buNone/>
            </a:pPr>
            <a:r>
              <a:rPr lang="en-US" dirty="0" smtClean="0"/>
              <a:t>Past research</a:t>
            </a:r>
          </a:p>
          <a:p>
            <a:r>
              <a:rPr lang="en-US" dirty="0" smtClean="0"/>
              <a:t>Explored scientific modeling in the middle grades classroom </a:t>
            </a:r>
            <a:r>
              <a:rPr lang="en-US" sz="1800" dirty="0" smtClean="0"/>
              <a:t>(Schwarz, </a:t>
            </a:r>
            <a:r>
              <a:rPr lang="en-US" sz="1800" dirty="0" err="1" smtClean="0"/>
              <a:t>Ke</a:t>
            </a:r>
            <a:r>
              <a:rPr lang="en-US" sz="1800" dirty="0" smtClean="0"/>
              <a:t>, Lee, &amp; Rosenberg, 2014, </a:t>
            </a:r>
            <a:r>
              <a:rPr lang="en-US" sz="1800" i="1" dirty="0" smtClean="0"/>
              <a:t>ICLS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8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Explored how two fifth-grade science teachers diverged in their use of scientific modeling in their teaching </a:t>
            </a:r>
            <a:r>
              <a:rPr lang="en-US" sz="1800" dirty="0" smtClean="0"/>
              <a:t>(Rosenberg, Schwarz, &amp; </a:t>
            </a:r>
            <a:r>
              <a:rPr lang="en-US" sz="1800" dirty="0" err="1" smtClean="0"/>
              <a:t>Akcaoglu</a:t>
            </a:r>
            <a:r>
              <a:rPr lang="en-US" sz="1800" dirty="0" smtClean="0"/>
              <a:t>, revise and resubmit, </a:t>
            </a:r>
            <a:r>
              <a:rPr lang="en-US" sz="1800" i="1" dirty="0" smtClean="0"/>
              <a:t>JTE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Interviewed teachers at the start and end of a long-term research project</a:t>
            </a:r>
          </a:p>
          <a:p>
            <a:r>
              <a:rPr lang="en-US" dirty="0" smtClean="0"/>
              <a:t>Provided professional development and curricular support</a:t>
            </a:r>
          </a:p>
          <a:p>
            <a:r>
              <a:rPr lang="en-US" dirty="0" smtClean="0"/>
              <a:t>Similar context (students and school and teaching experiences)</a:t>
            </a:r>
          </a:p>
          <a:p>
            <a:r>
              <a:rPr lang="en-US" dirty="0" smtClean="0"/>
              <a:t>One teacher became modeling-centered whereas the other stopped using modeling after the project ended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Mrs. M: “I </a:t>
            </a:r>
            <a:r>
              <a:rPr lang="en-US" dirty="0"/>
              <a:t>might choose one specific concept and spend five days on it and say, </a:t>
            </a:r>
            <a:r>
              <a:rPr lang="en-US" b="1" dirty="0"/>
              <a:t>"Here's how you will be learning science in my classroom," and teach them how to make a good model and teach them what it is</a:t>
            </a:r>
            <a:r>
              <a:rPr lang="en-US" dirty="0"/>
              <a:t>. </a:t>
            </a:r>
            <a:r>
              <a:rPr lang="en-US" dirty="0" smtClean="0"/>
              <a:t>So I would . . . really </a:t>
            </a:r>
            <a:r>
              <a:rPr lang="en-US" dirty="0"/>
              <a:t>give them the groundwork to say, "Here's why you're doing this, here's what I'm looking for and here's how you share it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Mr. H: “Because </a:t>
            </a:r>
            <a:r>
              <a:rPr lang="en-US" dirty="0"/>
              <a:t>modeling took so much time and it was something that, if it was part of my curriculum, I would have had no problem with . . . I felt that pressure of taking two or three months to work on this research project and I still need to cover all this other stuff for my students. </a:t>
            </a:r>
            <a:r>
              <a:rPr lang="en-US" b="1" dirty="0"/>
              <a:t>If there was a way to build it around a curriculum that was already there, that would be a way better seller</a:t>
            </a:r>
            <a:r>
              <a:rPr lang="en-US" dirty="0"/>
              <a:t>.”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Key findings: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or Mrs. M, improvising, a </a:t>
            </a:r>
            <a:r>
              <a:rPr lang="en-US" dirty="0">
                <a:solidFill>
                  <a:srgbClr val="000000"/>
                </a:solidFill>
              </a:rPr>
              <a:t>focus on learning community, and a willingness to adapt resources and </a:t>
            </a:r>
            <a:r>
              <a:rPr lang="en-US" dirty="0" smtClean="0">
                <a:solidFill>
                  <a:srgbClr val="000000"/>
                </a:solidFill>
              </a:rPr>
              <a:t>goals aligned with modeling and provided </a:t>
            </a:r>
            <a:r>
              <a:rPr lang="en-US" dirty="0">
                <a:solidFill>
                  <a:srgbClr val="000000"/>
                </a:solidFill>
              </a:rPr>
              <a:t>a focal endeavor for the class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Modeling came to be seen </a:t>
            </a:r>
            <a:r>
              <a:rPr lang="en-US" dirty="0">
                <a:solidFill>
                  <a:srgbClr val="000000"/>
                </a:solidFill>
              </a:rPr>
              <a:t>as </a:t>
            </a:r>
            <a:r>
              <a:rPr lang="en-US" dirty="0" smtClean="0">
                <a:solidFill>
                  <a:srgbClr val="000000"/>
                </a:solidFill>
              </a:rPr>
              <a:t>an effective </a:t>
            </a:r>
            <a:r>
              <a:rPr lang="en-US" dirty="0">
                <a:solidFill>
                  <a:srgbClr val="000000"/>
                </a:solidFill>
              </a:rPr>
              <a:t>for science learning and highly satisfying </a:t>
            </a:r>
            <a:r>
              <a:rPr lang="en-US" dirty="0" smtClean="0">
                <a:solidFill>
                  <a:srgbClr val="000000"/>
                </a:solidFill>
              </a:rPr>
              <a:t>for teaching</a:t>
            </a:r>
          </a:p>
          <a:p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Mr. H, addressing the </a:t>
            </a:r>
            <a:r>
              <a:rPr lang="en-US" dirty="0">
                <a:solidFill>
                  <a:srgbClr val="000000"/>
                </a:solidFill>
              </a:rPr>
              <a:t>curriculum </a:t>
            </a:r>
            <a:r>
              <a:rPr lang="en-US" dirty="0" smtClean="0">
                <a:solidFill>
                  <a:srgbClr val="000000"/>
                </a:solidFill>
              </a:rPr>
              <a:t>promoting </a:t>
            </a:r>
            <a:r>
              <a:rPr lang="en-US" dirty="0">
                <a:solidFill>
                  <a:srgbClr val="000000"/>
                </a:solidFill>
              </a:rPr>
              <a:t>accurate scientific ideas with evidence and logic, </a:t>
            </a:r>
            <a:r>
              <a:rPr lang="en-US" dirty="0" smtClean="0">
                <a:solidFill>
                  <a:srgbClr val="000000"/>
                </a:solidFill>
              </a:rPr>
              <a:t>scientific </a:t>
            </a:r>
            <a:r>
              <a:rPr lang="en-US" dirty="0">
                <a:solidFill>
                  <a:srgbClr val="000000"/>
                </a:solidFill>
              </a:rPr>
              <a:t>modeling was too time </a:t>
            </a:r>
            <a:r>
              <a:rPr lang="en-US" dirty="0" smtClean="0">
                <a:solidFill>
                  <a:srgbClr val="000000"/>
                </a:solidFill>
              </a:rPr>
              <a:t>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Modeling became </a:t>
            </a:r>
            <a:r>
              <a:rPr lang="en-US" dirty="0">
                <a:solidFill>
                  <a:srgbClr val="000000"/>
                </a:solidFill>
              </a:rPr>
              <a:t>a frustrating endeavor that hindered other important </a:t>
            </a:r>
            <a:r>
              <a:rPr lang="en-US" dirty="0" smtClean="0">
                <a:solidFill>
                  <a:srgbClr val="000000"/>
                </a:solidFill>
              </a:rPr>
              <a:t>goals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7572"/>
            <a:ext cx="2319810" cy="11046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3071528"/>
            <a:ext cx="2046633" cy="1786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8" y="2816405"/>
            <a:ext cx="2055117" cy="22966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1279" y="234333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Companies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7441" y="2338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Citizens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064" y="23381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7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Examined changes in middle school science students’ value and interest in science through a relevance intervention </a:t>
            </a:r>
            <a:r>
              <a:rPr lang="en-US" sz="1900" dirty="0" smtClean="0"/>
              <a:t>(</a:t>
            </a:r>
            <a:r>
              <a:rPr lang="en-US" sz="1900" dirty="0" err="1" smtClean="0"/>
              <a:t>Akcaoglu</a:t>
            </a:r>
            <a:r>
              <a:rPr lang="en-US" sz="1900" dirty="0" smtClean="0"/>
              <a:t>, Rosenberg, </a:t>
            </a:r>
            <a:r>
              <a:rPr lang="en-US" sz="1900" dirty="0" err="1" smtClean="0"/>
              <a:t>Ranellucci</a:t>
            </a:r>
            <a:r>
              <a:rPr lang="en-US" sz="1900" dirty="0" smtClean="0"/>
              <a:t>, &amp; Schwarz, 2018, </a:t>
            </a:r>
            <a:r>
              <a:rPr lang="en-US" sz="1900" i="1" dirty="0" smtClean="0"/>
              <a:t>IJER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Interventions can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support students’ value of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or interest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 what they are learning </a:t>
            </a:r>
            <a:r>
              <a:rPr lang="en-US" sz="1400" dirty="0" smtClean="0">
                <a:solidFill>
                  <a:srgbClr val="000000"/>
                </a:solidFill>
                <a:latin typeface="HelveticaNeue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HelveticaNeue" charset="0"/>
              </a:rPr>
              <a:t>Lawowski</a:t>
            </a:r>
            <a:r>
              <a:rPr lang="en-US" sz="1400" dirty="0" smtClean="0">
                <a:solidFill>
                  <a:srgbClr val="000000"/>
                </a:solidFill>
                <a:latin typeface="HelveticaNeue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HelveticaNeue" charset="0"/>
              </a:rPr>
              <a:t>Hulleman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, 2015)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Carried out a relevance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intervention in fifth- and sixth-grade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classrooms using a field experiment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Used students’ written responses to better understand the impact of students’ writing about the usefulness of what they were learning about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Context and sample: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212 students in eight MS classrooms 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Analysis of written responses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Connections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Psychological processes elicited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Field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Use of mixed effects (or multi-level) models</a:t>
            </a:r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0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b="1" dirty="0"/>
              <a:t>If I am ever blowing up balloons for a party and I want to keep the balloons big, I will keep them in a warm room so the molecules speed up and spread out</a:t>
            </a:r>
            <a:r>
              <a:rPr lang="en-US" dirty="0"/>
              <a:t>, hitting the sides of the balloons and expanding it. In a cold room, the molecules will slow down and come together and the balloons sides will close and become smaller.”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5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9242"/>
              </p:ext>
            </p:extLst>
          </p:nvPr>
        </p:nvGraphicFramePr>
        <p:xfrm>
          <a:off x="457200" y="1600200"/>
          <a:ext cx="8229600" cy="498411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40428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b="1" dirty="0">
                          <a:effectLst/>
                          <a:latin typeface="Helvetica" charset="0"/>
                        </a:rPr>
                      </a:br>
                      <a:endParaRPr lang="en-US" sz="1400" b="1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Utility Value</a:t>
                      </a:r>
                      <a:endParaRPr lang="en-US" sz="1400" b="1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Value</a:t>
                      </a:r>
                      <a:endParaRPr lang="en-US" sz="1400" b="1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Interest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Fixed Parts</a:t>
                      </a:r>
                      <a:endParaRPr lang="en-US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Intercept</a:t>
                      </a:r>
                      <a:endParaRPr lang="en-US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5.52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5.51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5.49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Self-efficacy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-0.19 (0.15)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-0.19 (0.13)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-0.15 (0.15)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Interest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0.24 (0.09)*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0.19 (0.08)*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0.42 (0.10)*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Utility Value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0.43 (.08)***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 (0.10)*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0.29 (0.12)*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Intervention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0.44 (0.20)*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0.32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0.02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Self-efficacy X Treatment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0.24 (.209)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0.30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Gender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-0.22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-0.02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-0.30 (0.20)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Random Parts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Classroom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charset="0"/>
                        </a:rPr>
                        <a:t>𝞂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1.73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1.23</a:t>
                      </a:r>
                      <a:endParaRPr lang="hr-HR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1.67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Classroom ICC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0.03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0.07</a:t>
                      </a:r>
                      <a:endParaRPr lang="hr-HR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0.15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47333" y="6624320"/>
            <a:ext cx="2249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Cognitive Processing (12.08% of text instead compared to 9.27% of text [t = 2.81; p &lt; .05, d = .50])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33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/>
              <a:t>Digital Traces and Network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71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88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traces and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Affordances:</a:t>
            </a:r>
          </a:p>
          <a:p>
            <a:r>
              <a:rPr lang="en-US" dirty="0" smtClean="0"/>
              <a:t>Study informal professional learning and interest-driven communities</a:t>
            </a:r>
          </a:p>
          <a:p>
            <a:r>
              <a:rPr lang="en-US" dirty="0" smtClean="0"/>
              <a:t>Explore participation over time and between face-to-face and online contexts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Past research</a:t>
            </a:r>
          </a:p>
          <a:p>
            <a:r>
              <a:rPr lang="en-US" dirty="0" smtClean="0"/>
              <a:t>Examined</a:t>
            </a:r>
            <a:r>
              <a:rPr lang="en-US" dirty="0" smtClean="0"/>
              <a:t> </a:t>
            </a:r>
            <a:r>
              <a:rPr lang="en-US" dirty="0"/>
              <a:t>the role of State Educational Twitter Hashtags as </a:t>
            </a:r>
            <a:r>
              <a:rPr lang="en-US" dirty="0" smtClean="0"/>
              <a:t>educational affinity spaces </a:t>
            </a:r>
            <a:r>
              <a:rPr lang="en-US" sz="1800" dirty="0" smtClean="0"/>
              <a:t>(Rosenberg</a:t>
            </a:r>
            <a:r>
              <a:rPr lang="en-US" sz="1800" dirty="0"/>
              <a:t>, </a:t>
            </a:r>
            <a:r>
              <a:rPr lang="en-US" sz="1800" dirty="0" err="1"/>
              <a:t>Greenhalgh</a:t>
            </a:r>
            <a:r>
              <a:rPr lang="en-US" sz="1800" dirty="0"/>
              <a:t>, Koehler, Hamilton, &amp; </a:t>
            </a:r>
            <a:r>
              <a:rPr lang="en-US" sz="1800" dirty="0" err="1"/>
              <a:t>Akcaoglu</a:t>
            </a:r>
            <a:r>
              <a:rPr lang="en-US" sz="1800" dirty="0"/>
              <a:t>, </a:t>
            </a:r>
            <a:r>
              <a:rPr lang="en-US" sz="1800" dirty="0" smtClean="0"/>
              <a:t>2016; Rosenberg, </a:t>
            </a:r>
            <a:r>
              <a:rPr lang="en-US" sz="1800" dirty="0" err="1" smtClean="0"/>
              <a:t>Akcaoglu</a:t>
            </a:r>
            <a:r>
              <a:rPr lang="en-US" sz="1800" dirty="0" smtClean="0"/>
              <a:t>, </a:t>
            </a:r>
            <a:r>
              <a:rPr lang="en-US" sz="1800" dirty="0" err="1" smtClean="0"/>
              <a:t>Staudt</a:t>
            </a:r>
            <a:r>
              <a:rPr lang="en-US" sz="1800" dirty="0" smtClean="0"/>
              <a:t> Willet, 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&amp; Koehler, 2017)</a:t>
            </a:r>
            <a:endParaRPr lang="en-US" sz="1800" dirty="0" smtClean="0"/>
          </a:p>
          <a:p>
            <a:r>
              <a:rPr lang="en-US" dirty="0" smtClean="0"/>
              <a:t>Documented</a:t>
            </a:r>
            <a:r>
              <a:rPr lang="en-US" dirty="0" smtClean="0"/>
              <a:t> </a:t>
            </a:r>
            <a:r>
              <a:rPr lang="en-US" dirty="0" smtClean="0"/>
              <a:t>teachers’ technology knowledge evidenced through digital portfolios using the TPACK framework </a:t>
            </a:r>
            <a:r>
              <a:rPr lang="en-US" sz="1800" dirty="0" smtClean="0"/>
              <a:t>(Koehler, 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Rosenberg, &amp; Keenan, 2017)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51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Gathered tweets from over a year from students in a Master of Arts in Educational Technology degree program and coded them to understand what purposes they </a:t>
            </a:r>
            <a:r>
              <a:rPr lang="en-US" dirty="0" smtClean="0"/>
              <a:t>served </a:t>
            </a:r>
            <a:r>
              <a:rPr lang="en-US" sz="1800" dirty="0" smtClean="0"/>
              <a:t>(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Rosenberg, &amp; Wolf, 2016, </a:t>
            </a:r>
            <a:r>
              <a:rPr lang="en-US" sz="1800" i="1" dirty="0" smtClean="0"/>
              <a:t>EDM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Collected tweets associated with twelve hashtags from over a year</a:t>
            </a:r>
          </a:p>
          <a:p>
            <a:r>
              <a:rPr lang="en-US" dirty="0" smtClean="0"/>
              <a:t>Carried out </a:t>
            </a:r>
            <a:r>
              <a:rPr lang="en-US" i="1" dirty="0" smtClean="0"/>
              <a:t>in vivo </a:t>
            </a:r>
            <a:r>
              <a:rPr lang="en-US" dirty="0" smtClean="0"/>
              <a:t>(or inductive) coding to generate notes</a:t>
            </a:r>
          </a:p>
          <a:p>
            <a:r>
              <a:rPr lang="en-US" dirty="0" smtClean="0"/>
              <a:t>Collapsed notes into initial categories and then into six major themes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919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79349"/>
              </p:ext>
            </p:extLst>
          </p:nvPr>
        </p:nvGraphicFramePr>
        <p:xfrm>
          <a:off x="457200" y="1680720"/>
          <a:ext cx="8229599" cy="487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560"/>
                <a:gridCol w="2763312"/>
                <a:gridCol w="3740727"/>
              </a:tblGrid>
              <a:tr h="250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Code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Purpose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Example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562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Build Community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chat, express community identity, or strengthen personal connections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This just made my day! Thanks to [Twitter handle] for the awesome #CEP810 parting gift! [link to photo of gift]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Ask for and Provide Support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offer or obtain help, including making announcements or asking for help from the community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Enhancing dance lesson after some exploration! #CEP811~suggestions for clips/connectors w/ longer wires?#makeymakey [link to photo of current technology setup]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Contribute to Disciplinary Conversation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contribute one’s own work—whether completed in a class or independently—to the conversation about education and educational technology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 designed a MOOC! [link to blog post] #CEP811 #MAET #</a:t>
                      </a:r>
                      <a:r>
                        <a:rPr lang="en-US" sz="900" dirty="0" err="1">
                          <a:effectLst/>
                        </a:rPr>
                        <a:t>Edtech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562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Make Connections with Other Communities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engage with or recommend groups and people outside of the program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 Michigan, following #ASCD15 for some more resources! Keep them coming #maet #macul15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Engage with Disciplinary Conversation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participate in the conversation about education and educational technology by sharing or recommending already established ideas and resources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Alphabet Soup Recipe for Success from Students in our </a:t>
                      </a:r>
                      <a:r>
                        <a:rPr lang="en-US" sz="900" dirty="0" err="1">
                          <a:effectLst/>
                        </a:rPr>
                        <a:t>EdTech</a:t>
                      </a:r>
                      <a:r>
                        <a:rPr lang="en-US" sz="900" dirty="0">
                          <a:effectLst/>
                        </a:rPr>
                        <a:t> Certificate Program.  Yummy! #CEP810 #CEP811 #MAET [link to blog post]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Unclear or Irrelevant Purpose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tweet’s purpose either could not be determined because of broken links or privacy settings or was clearly unrelated to the MAET program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Har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lovet</a:t>
                      </a:r>
                      <a:r>
                        <a:rPr lang="en-US" sz="900" dirty="0">
                          <a:effectLst/>
                        </a:rPr>
                        <a:t> Sol at se film </a:t>
                      </a:r>
                      <a:r>
                        <a:rPr lang="en-US" sz="900" dirty="0" err="1">
                          <a:effectLst/>
                        </a:rPr>
                        <a:t>efter</a:t>
                      </a:r>
                      <a:r>
                        <a:rPr lang="en-US" sz="900" dirty="0">
                          <a:effectLst/>
                        </a:rPr>
                        <a:t> Disney. </a:t>
                      </a:r>
                      <a:r>
                        <a:rPr lang="en-US" sz="900" dirty="0" err="1">
                          <a:effectLst/>
                        </a:rPr>
                        <a:t>Tror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jeg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får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problemer</a:t>
                      </a:r>
                      <a:r>
                        <a:rPr lang="en-US" sz="900" dirty="0">
                          <a:effectLst/>
                        </a:rPr>
                        <a:t> med at </a:t>
                      </a:r>
                      <a:r>
                        <a:rPr lang="en-US" sz="900" dirty="0" err="1">
                          <a:effectLst/>
                        </a:rPr>
                        <a:t>holde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mig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vågen</a:t>
                      </a:r>
                      <a:r>
                        <a:rPr lang="en-US" sz="900" dirty="0">
                          <a:effectLst/>
                        </a:rPr>
                        <a:t>. #</a:t>
                      </a:r>
                      <a:r>
                        <a:rPr lang="en-US" sz="900" dirty="0" err="1">
                          <a:effectLst/>
                        </a:rPr>
                        <a:t>mæt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33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community form among in-service STEM teachers?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social network analysis models and methods to understand the development of community among in-service STEM teachers in a graduate certificate program</a:t>
            </a:r>
          </a:p>
          <a:p>
            <a:endParaRPr lang="en-US" dirty="0" smtClean="0"/>
          </a:p>
          <a:p>
            <a:r>
              <a:rPr lang="en-US" dirty="0" smtClean="0"/>
              <a:t>Collected tweets associated with #</a:t>
            </a:r>
            <a:r>
              <a:rPr lang="en-US" dirty="0" err="1" smtClean="0"/>
              <a:t>MSUrbanSTEM</a:t>
            </a:r>
            <a:r>
              <a:rPr lang="en-US" dirty="0" smtClean="0"/>
              <a:t> hashtag and three cohorts of students</a:t>
            </a:r>
          </a:p>
          <a:p>
            <a:r>
              <a:rPr lang="en-US" dirty="0" smtClean="0"/>
              <a:t>Supported community across different formal and informal educational and social media technologies</a:t>
            </a:r>
            <a:endParaRPr lang="en-US" dirty="0" smtClean="0"/>
          </a:p>
          <a:p>
            <a:r>
              <a:rPr lang="en-US" dirty="0" smtClean="0"/>
              <a:t>Used network plots to explore the structure of community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0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4" y="2872132"/>
            <a:ext cx="2007704" cy="2192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29" y="3101560"/>
            <a:ext cx="2569544" cy="1394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018" y="23381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7441" y="23381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1439" y="2338100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9" y="2872132"/>
            <a:ext cx="2498537" cy="185640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80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066800"/>
            <a:ext cx="5308600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community form among in-service STEM teachers?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3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community form among in-service STEM teachers?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findings:</a:t>
            </a:r>
          </a:p>
          <a:p>
            <a:r>
              <a:rPr lang="en-US" dirty="0" smtClean="0"/>
              <a:t>Prominent role of instructors and relative infrequency of cross-cohort conversing</a:t>
            </a:r>
          </a:p>
          <a:p>
            <a:r>
              <a:rPr lang="en-US" dirty="0" smtClean="0"/>
              <a:t>Presented these findings to instructors and to students and to foster cross-cohort endorsing and conversing</a:t>
            </a:r>
          </a:p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r>
              <a:rPr lang="en-US" dirty="0" smtClean="0"/>
              <a:t>Survey students about who they go to for help and who they consider they closest colleague</a:t>
            </a:r>
          </a:p>
          <a:p>
            <a:r>
              <a:rPr lang="en-US" dirty="0" smtClean="0"/>
              <a:t>Use of social network </a:t>
            </a:r>
            <a:r>
              <a:rPr lang="en-US" i="1" dirty="0" smtClean="0"/>
              <a:t>influence</a:t>
            </a:r>
            <a:r>
              <a:rPr lang="en-US" dirty="0" smtClean="0"/>
              <a:t> models to see how digital and face-to-face relations impact changes in practice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3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/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4367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09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Supporting students to do data </a:t>
            </a:r>
            <a:r>
              <a:rPr lang="en-US" dirty="0"/>
              <a:t>s</a:t>
            </a:r>
            <a:r>
              <a:rPr lang="en-US" dirty="0" smtClean="0"/>
              <a:t>cience</a:t>
            </a:r>
          </a:p>
          <a:p>
            <a:pPr marL="0" indent="0">
              <a:buNone/>
            </a:pPr>
            <a:r>
              <a:rPr lang="en-US" dirty="0" smtClean="0"/>
              <a:t>Combining methods and data sources to study complex phenomena</a:t>
            </a:r>
          </a:p>
          <a:p>
            <a:pPr marL="0" indent="0">
              <a:buNone/>
            </a:pPr>
            <a:r>
              <a:rPr lang="en-US" dirty="0" smtClean="0"/>
              <a:t>Leveraging the network effect to scale innovations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74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Past studies were not in contexts not </a:t>
            </a:r>
            <a:r>
              <a:rPr lang="en-US" b="1" dirty="0">
                <a:solidFill>
                  <a:srgbClr val="000000"/>
                </a:solidFill>
                <a:latin typeface="HelveticaNeue-Bold" charset="0"/>
              </a:rPr>
              <a:t>designed and developed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 to help teach students data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science</a:t>
            </a:r>
          </a:p>
          <a:p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6" y="2552700"/>
            <a:ext cx="7327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Build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on collaboration with Michigan Virtual School (Rosenberg, 2017, </a:t>
            </a:r>
            <a:r>
              <a:rPr lang="en-US" i="1" dirty="0">
                <a:solidFill>
                  <a:srgbClr val="000000"/>
                </a:solidFill>
                <a:latin typeface="HelveticaNeue" charset="0"/>
              </a:rPr>
              <a:t>MVLRI RPIN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) to design activities and tools to make it easier for students to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use data in online science classes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Focus on data wrangling (accessing, organizing, and transforming data) to expand opportunities to work with data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Partner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with faculty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across departments at University of Tennessee, Knoxville to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support and document work with data at post-secondary level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40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teachers to work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Teachers find </a:t>
            </a:r>
            <a:r>
              <a:rPr lang="en-US" dirty="0">
                <a:solidFill>
                  <a:srgbClr val="212121"/>
                </a:solidFill>
                <a:latin typeface="arial" charset="0"/>
              </a:rPr>
              <a:t>the shift toward more open-ended work with data to be challenging </a:t>
            </a: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and working </a:t>
            </a:r>
            <a:r>
              <a:rPr lang="en-US" dirty="0">
                <a:solidFill>
                  <a:srgbClr val="212121"/>
                </a:solidFill>
                <a:latin typeface="arial" charset="0"/>
              </a:rPr>
              <a:t>with teachers to study and show how these activities are possible </a:t>
            </a: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is important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69" y="2971001"/>
            <a:ext cx="4718717" cy="35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teachers to work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Engage pre-service and in-service teachers in coursework and opportunities to ”hands-on” work with data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Explore how work with in mathematics and engineering classes allows learners to more deeply engage in science as part of a positive “feedback loop”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23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Scale innovations in STEM teaching and learning through networks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3" y="2459484"/>
            <a:ext cx="4262770" cy="39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7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nderstand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how involvement in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formal </a:t>
            </a:r>
            <a:r>
              <a:rPr lang="en-US" i="1" dirty="0" smtClean="0">
                <a:solidFill>
                  <a:srgbClr val="000000"/>
                </a:solidFill>
                <a:latin typeface="HelveticaNeue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informal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digital communities supports changes in teachers’ practices and the diffusion of innovations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Understand how access to specific networks at specific times impacts involvement in a community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are the affordances of </a:t>
            </a:r>
            <a:r>
              <a:rPr lang="en-US" b="1" dirty="0" smtClean="0"/>
              <a:t>thinking of and with new </a:t>
            </a:r>
            <a:r>
              <a:rPr lang="en-US" b="1" dirty="0"/>
              <a:t>types of data in STEM education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0000"/>
                </a:solidFill>
              </a:rPr>
              <a:t>demonstrate the affordances </a:t>
            </a:r>
            <a:r>
              <a:rPr lang="en-US" i="1" dirty="0">
                <a:solidFill>
                  <a:srgbClr val="000000"/>
                </a:solidFill>
              </a:rPr>
              <a:t>of new types of </a:t>
            </a:r>
            <a:r>
              <a:rPr lang="en-US" i="1" dirty="0" smtClean="0">
                <a:solidFill>
                  <a:srgbClr val="000000"/>
                </a:solidFill>
              </a:rPr>
              <a:t>data </a:t>
            </a:r>
            <a:r>
              <a:rPr lang="en-US" i="1" dirty="0">
                <a:solidFill>
                  <a:srgbClr val="000000"/>
                </a:solidFill>
              </a:rPr>
              <a:t>for </a:t>
            </a:r>
            <a:r>
              <a:rPr lang="en-US" i="1" dirty="0" smtClean="0">
                <a:solidFill>
                  <a:srgbClr val="000000"/>
                </a:solidFill>
              </a:rPr>
              <a:t>STEM education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 do these new types of data </a:t>
            </a:r>
            <a:r>
              <a:rPr lang="en-US" b="1" dirty="0"/>
              <a:t>help </a:t>
            </a:r>
            <a:r>
              <a:rPr lang="en-US" b="1" dirty="0" smtClean="0"/>
              <a:t>us to </a:t>
            </a:r>
            <a:r>
              <a:rPr lang="en-US" b="1" dirty="0"/>
              <a:t>understand teaching and learning in STEM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0000"/>
                </a:solidFill>
              </a:rPr>
              <a:t>show </a:t>
            </a:r>
            <a:r>
              <a:rPr lang="en-US" i="1" dirty="0">
                <a:solidFill>
                  <a:srgbClr val="000000"/>
                </a:solidFill>
              </a:rPr>
              <a:t>how this data helps us </a:t>
            </a:r>
            <a:r>
              <a:rPr lang="en-US" i="1" dirty="0" smtClean="0">
                <a:solidFill>
                  <a:srgbClr val="000000"/>
                </a:solidFill>
              </a:rPr>
              <a:t>understand teaching and </a:t>
            </a:r>
            <a:r>
              <a:rPr lang="en-US" i="1" dirty="0">
                <a:solidFill>
                  <a:srgbClr val="000000"/>
                </a:solidFill>
              </a:rPr>
              <a:t>learning in STEM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125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9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affordances of </a:t>
            </a:r>
            <a:r>
              <a:rPr lang="en-US" dirty="0" smtClean="0"/>
              <a:t>thinking of and with new </a:t>
            </a:r>
            <a:r>
              <a:rPr lang="en-US" dirty="0"/>
              <a:t>types of data in STEM education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Experience sampling method:</a:t>
            </a:r>
          </a:p>
          <a:p>
            <a:pPr lvl="1"/>
            <a:r>
              <a:rPr lang="en-US" dirty="0" smtClean="0"/>
              <a:t>Digital traces and network data:</a:t>
            </a:r>
          </a:p>
          <a:p>
            <a:r>
              <a:rPr lang="en-US" dirty="0" smtClean="0"/>
              <a:t>How do these new types of data </a:t>
            </a:r>
            <a:r>
              <a:rPr lang="en-US" dirty="0"/>
              <a:t>help </a:t>
            </a:r>
            <a:r>
              <a:rPr lang="en-US" dirty="0" smtClean="0"/>
              <a:t>us to </a:t>
            </a:r>
            <a:r>
              <a:rPr lang="en-US" dirty="0"/>
              <a:t>understand teaching and learning in 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Experience sampling method:</a:t>
            </a:r>
          </a:p>
          <a:p>
            <a:pPr lvl="1"/>
            <a:r>
              <a:rPr lang="en-US" dirty="0"/>
              <a:t>Digital traces and network </a:t>
            </a:r>
            <a:r>
              <a:rPr lang="en-US" dirty="0" smtClean="0"/>
              <a:t>data</a:t>
            </a:r>
            <a:r>
              <a:rPr lang="en-US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09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gets to use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Data can be used to empower learners and learning communities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Substantial impact for funding at the K-12 and post-secondary levels (i.e., I-TEST, DRK-12)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Opportunity to build on broad trends within and beyond education to improve teaching and learning through meaningful use of data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27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to collaborators and participating teachers and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to Mehmet </a:t>
            </a:r>
            <a:r>
              <a:rPr lang="en-US" dirty="0" err="1" smtClean="0"/>
              <a:t>Aydeniz</a:t>
            </a:r>
            <a:r>
              <a:rPr lang="en-US" dirty="0" smtClean="0"/>
              <a:t> and the search committee for inviting me on behalf of the </a:t>
            </a:r>
            <a:r>
              <a:rPr lang="en-US" i="1" dirty="0" smtClean="0"/>
              <a:t>TPTE </a:t>
            </a:r>
            <a:r>
              <a:rPr lang="en-US" dirty="0" smtClean="0"/>
              <a:t>department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for questions from the audience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50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Cobb et al., 2003</a:t>
            </a:r>
          </a:p>
          <a:p>
            <a:pPr marL="0" indent="0">
              <a:buNone/>
            </a:pPr>
            <a:r>
              <a:rPr lang="en-US" dirty="0"/>
              <a:t>Turner &amp; </a:t>
            </a:r>
            <a:r>
              <a:rPr lang="en-US" dirty="0" err="1"/>
              <a:t>Noley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Mishra, Koehler, &amp; Greenhow, 2016</a:t>
            </a:r>
          </a:p>
          <a:p>
            <a:pPr marL="0" indent="0">
              <a:buNone/>
            </a:pPr>
            <a:r>
              <a:rPr lang="en-US" dirty="0"/>
              <a:t>NGSS Lead States, 2015</a:t>
            </a:r>
          </a:p>
          <a:p>
            <a:pPr marL="0" indent="0">
              <a:buNone/>
            </a:pPr>
            <a:r>
              <a:rPr lang="en-US" dirty="0"/>
              <a:t>National Research Council, 2012</a:t>
            </a:r>
          </a:p>
          <a:p>
            <a:pPr marL="0" indent="0">
              <a:buNone/>
            </a:pPr>
            <a:r>
              <a:rPr lang="en-US" dirty="0"/>
              <a:t>Severance et al., 2012</a:t>
            </a:r>
          </a:p>
          <a:p>
            <a:pPr marL="0" indent="0">
              <a:buNone/>
            </a:pPr>
            <a:r>
              <a:rPr lang="en-US" dirty="0"/>
              <a:t>Wilkerson-</a:t>
            </a:r>
            <a:r>
              <a:rPr lang="en-US" dirty="0" err="1"/>
              <a:t>Jerde</a:t>
            </a:r>
            <a:r>
              <a:rPr lang="en-US" dirty="0"/>
              <a:t> &amp; </a:t>
            </a:r>
            <a:r>
              <a:rPr lang="en-US" dirty="0" err="1"/>
              <a:t>Wilensky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Rosenberg &amp; Koehler, 2015</a:t>
            </a:r>
          </a:p>
          <a:p>
            <a:pPr marL="0" indent="0">
              <a:buNone/>
            </a:pPr>
            <a:r>
              <a:rPr lang="en-US" dirty="0"/>
              <a:t>Rosenberg et al., 2016</a:t>
            </a:r>
          </a:p>
          <a:p>
            <a:pPr marL="0" indent="0">
              <a:buNone/>
            </a:pPr>
            <a:r>
              <a:rPr lang="en-US" dirty="0"/>
              <a:t>Koehler et al., 2016</a:t>
            </a:r>
          </a:p>
          <a:p>
            <a:pPr marL="0" indent="0">
              <a:buNone/>
            </a:pPr>
            <a:r>
              <a:rPr lang="en-US" dirty="0"/>
              <a:t>Schmidt, Rosenberg, &amp; </a:t>
            </a:r>
            <a:r>
              <a:rPr lang="en-US" dirty="0" err="1"/>
              <a:t>Beymer</a:t>
            </a:r>
            <a:r>
              <a:rPr lang="en-US" dirty="0"/>
              <a:t>, 2018</a:t>
            </a:r>
          </a:p>
          <a:p>
            <a:pPr marL="0" indent="0">
              <a:buNone/>
            </a:pPr>
            <a:r>
              <a:rPr lang="en-US" dirty="0" err="1"/>
              <a:t>Beymer</a:t>
            </a:r>
            <a:r>
              <a:rPr lang="en-US" dirty="0"/>
              <a:t>, Rosenberg, &amp; Schmidt, in press</a:t>
            </a:r>
          </a:p>
          <a:p>
            <a:pPr marL="0" indent="0">
              <a:buNone/>
            </a:pPr>
            <a:r>
              <a:rPr lang="en-US" dirty="0" err="1"/>
              <a:t>Akcaoglu</a:t>
            </a:r>
            <a:r>
              <a:rPr lang="en-US" dirty="0"/>
              <a:t>, Rosenberg, </a:t>
            </a:r>
            <a:r>
              <a:rPr lang="en-US" dirty="0" err="1"/>
              <a:t>Ranellucci</a:t>
            </a:r>
            <a:r>
              <a:rPr lang="en-US" dirty="0"/>
              <a:t>, &amp; Schwarz, </a:t>
            </a:r>
            <a:r>
              <a:rPr lang="en-US" dirty="0" smtClean="0"/>
              <a:t>2018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0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965" y="298173"/>
            <a:ext cx="4403035" cy="830997"/>
          </a:xfrm>
          <a:prstGeom prst="rect">
            <a:avLst/>
          </a:prstGeom>
          <a:solidFill>
            <a:srgbClr val="EDF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 think my model is </a:t>
            </a:r>
          </a:p>
          <a:p>
            <a:pPr algn="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or other students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demonstrate the </a:t>
            </a:r>
            <a:r>
              <a:rPr lang="en-US" dirty="0" smtClean="0"/>
              <a:t>affordances of </a:t>
            </a:r>
            <a:r>
              <a:rPr lang="en-US" dirty="0"/>
              <a:t>new types of data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STEM </a:t>
            </a:r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beyond “doing school” and empower students to think of and with data </a:t>
            </a:r>
            <a:r>
              <a:rPr lang="en-US" sz="1800" dirty="0" smtClean="0"/>
              <a:t>(</a:t>
            </a:r>
            <a:r>
              <a:rPr lang="en-US" sz="1800" dirty="0" err="1" smtClean="0"/>
              <a:t>Berland</a:t>
            </a:r>
            <a:r>
              <a:rPr lang="en-US" sz="1800" dirty="0"/>
              <a:t>, Schwarz, </a:t>
            </a:r>
            <a:r>
              <a:rPr lang="en-US" sz="1800" dirty="0" err="1"/>
              <a:t>Krist</a:t>
            </a:r>
            <a:r>
              <a:rPr lang="en-US" sz="1800" dirty="0"/>
              <a:t>, Lo, &amp; </a:t>
            </a:r>
            <a:r>
              <a:rPr lang="en-US" sz="1800" dirty="0" err="1"/>
              <a:t>Reiser</a:t>
            </a:r>
            <a:r>
              <a:rPr lang="en-US" sz="1800" dirty="0"/>
              <a:t>, </a:t>
            </a:r>
            <a:r>
              <a:rPr lang="en-US" sz="1800" dirty="0" smtClean="0"/>
              <a:t>2016; </a:t>
            </a:r>
            <a:r>
              <a:rPr lang="en-US" sz="1800" dirty="0"/>
              <a:t>Horton &amp; Hardin, 2015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dirty="0" smtClean="0"/>
              <a:t>Support positive feedback loops with other school subjects</a:t>
            </a:r>
          </a:p>
          <a:p>
            <a:r>
              <a:rPr lang="en-US" dirty="0" smtClean="0"/>
              <a:t>Use digital methods and data sources </a:t>
            </a:r>
            <a:r>
              <a:rPr lang="en-US" sz="1800" dirty="0" smtClean="0"/>
              <a:t>(Mishra, Koehler, &amp; Greenhow, 2015; Baker &amp; Siemens, 2015)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</a:t>
            </a:r>
            <a:r>
              <a:rPr lang="en-US" sz="3200" dirty="0" smtClean="0"/>
              <a:t>how how this </a:t>
            </a:r>
            <a:r>
              <a:rPr lang="en-US" sz="3200" dirty="0"/>
              <a:t>data </a:t>
            </a:r>
            <a:r>
              <a:rPr lang="en-US" sz="3200" dirty="0" smtClean="0"/>
              <a:t>helps </a:t>
            </a:r>
            <a:r>
              <a:rPr lang="en-US" sz="3200" dirty="0"/>
              <a:t>us understand teaching and learning in </a:t>
            </a:r>
            <a:r>
              <a:rPr lang="en-US" sz="3200" dirty="0" smtClean="0"/>
              <a:t>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learning over time and from moment-to-moment </a:t>
            </a:r>
            <a:r>
              <a:rPr lang="en-US" sz="1800" dirty="0" smtClean="0"/>
              <a:t>(</a:t>
            </a:r>
            <a:r>
              <a:rPr lang="en-US" sz="1800" dirty="0"/>
              <a:t>Cobb, </a:t>
            </a:r>
            <a:r>
              <a:rPr lang="en-US" sz="1800" dirty="0" err="1"/>
              <a:t>Confrey</a:t>
            </a:r>
            <a:r>
              <a:rPr lang="en-US" sz="1800" dirty="0"/>
              <a:t>, </a:t>
            </a:r>
            <a:r>
              <a:rPr lang="en-US" sz="1800" dirty="0" err="1"/>
              <a:t>DiSessa</a:t>
            </a:r>
            <a:r>
              <a:rPr lang="en-US" sz="1800" dirty="0"/>
              <a:t>, Lehrer, &amp; </a:t>
            </a:r>
            <a:r>
              <a:rPr lang="en-US" sz="1800" dirty="0" err="1"/>
              <a:t>Schauble</a:t>
            </a:r>
            <a:r>
              <a:rPr lang="en-US" sz="1800" dirty="0"/>
              <a:t>, </a:t>
            </a:r>
            <a:r>
              <a:rPr lang="en-US" sz="1800" dirty="0" smtClean="0"/>
              <a:t>2003)</a:t>
            </a:r>
          </a:p>
          <a:p>
            <a:r>
              <a:rPr lang="en-US" dirty="0" smtClean="0"/>
              <a:t>Explore STEM teaching and learning in classroom contexts </a:t>
            </a:r>
            <a:r>
              <a:rPr lang="en-US" sz="1800" dirty="0" smtClean="0"/>
              <a:t>(</a:t>
            </a:r>
            <a:r>
              <a:rPr lang="en-US" sz="1800" dirty="0"/>
              <a:t>Hatch, </a:t>
            </a:r>
            <a:r>
              <a:rPr lang="en-US" sz="1800" dirty="0" smtClean="0"/>
              <a:t>2002)</a:t>
            </a:r>
            <a:endParaRPr lang="en-US" sz="1800" dirty="0"/>
          </a:p>
          <a:p>
            <a:r>
              <a:rPr lang="en-US" dirty="0" smtClean="0"/>
              <a:t>Document complex teaching and learning process </a:t>
            </a:r>
            <a:r>
              <a:rPr lang="en-US" sz="1800" dirty="0" smtClean="0"/>
              <a:t>(</a:t>
            </a:r>
            <a:r>
              <a:rPr lang="en-US" sz="1800" dirty="0" err="1" smtClean="0"/>
              <a:t>Salganik</a:t>
            </a:r>
            <a:r>
              <a:rPr lang="en-US" sz="1800" dirty="0"/>
              <a:t>, 2017)</a:t>
            </a: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/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6678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sampling </a:t>
            </a:r>
            <a:r>
              <a:rPr lang="en-US" dirty="0" smtClean="0"/>
              <a:t>method (ESM)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Affordances:</a:t>
            </a:r>
          </a:p>
          <a:p>
            <a:r>
              <a:rPr lang="en-US" dirty="0" smtClean="0"/>
              <a:t>Understand learning experiences in a qualitatively distinct way </a:t>
            </a:r>
            <a:r>
              <a:rPr lang="en-US" sz="1800" dirty="0" smtClean="0"/>
              <a:t>(</a:t>
            </a:r>
            <a:r>
              <a:rPr lang="en-US" sz="1800" dirty="0" err="1" smtClean="0"/>
              <a:t>Hecktner</a:t>
            </a:r>
            <a:r>
              <a:rPr lang="en-US" sz="1800" dirty="0" smtClean="0"/>
              <a:t>, Schmidt, &amp; </a:t>
            </a:r>
            <a:r>
              <a:rPr lang="en-US" sz="1800" dirty="0" err="1" smtClean="0"/>
              <a:t>Csikszentmihalyi</a:t>
            </a:r>
            <a:r>
              <a:rPr lang="en-US" sz="1800" dirty="0" smtClean="0"/>
              <a:t>, 2007)</a:t>
            </a:r>
            <a:endParaRPr lang="en-US" sz="1800" dirty="0" smtClean="0"/>
          </a:p>
          <a:p>
            <a:r>
              <a:rPr lang="en-US" dirty="0" smtClean="0"/>
              <a:t>Helps us to understand </a:t>
            </a:r>
            <a:r>
              <a:rPr lang="en-US" dirty="0" smtClean="0"/>
              <a:t>moment-to-moment changes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Past research:</a:t>
            </a:r>
          </a:p>
          <a:p>
            <a:r>
              <a:rPr lang="en-US" dirty="0" smtClean="0"/>
              <a:t>Importance </a:t>
            </a:r>
            <a:r>
              <a:rPr lang="en-US" dirty="0" smtClean="0"/>
              <a:t>(but under-emphasis on) context in research on teacher knowledge </a:t>
            </a:r>
            <a:r>
              <a:rPr lang="en-US" sz="1800" dirty="0" smtClean="0"/>
              <a:t>(Rosenberg &amp; Koehler, 2015)</a:t>
            </a:r>
          </a:p>
          <a:p>
            <a:r>
              <a:rPr lang="en-US" dirty="0" smtClean="0"/>
              <a:t>Role of context in explaining processes around teaching and learning with technology </a:t>
            </a:r>
            <a:r>
              <a:rPr lang="en-US" sz="1800" dirty="0" smtClean="0"/>
              <a:t>(Phillips, Koehler, &amp; Rosenberg, 2016)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5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108449</TotalTime>
  <Words>4111</Words>
  <Application>Microsoft Macintosh PowerPoint</Application>
  <PresentationFormat>On-screen Show (4:3)</PresentationFormat>
  <Paragraphs>865</Paragraphs>
  <Slides>55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ArialMT</vt:lpstr>
      <vt:lpstr>Calibri</vt:lpstr>
      <vt:lpstr>Cambria</vt:lpstr>
      <vt:lpstr>Cambria Math</vt:lpstr>
      <vt:lpstr>Helvetica</vt:lpstr>
      <vt:lpstr>Helvetica Neue</vt:lpstr>
      <vt:lpstr>HelveticaNeue</vt:lpstr>
      <vt:lpstr>HelveticaNeue-Bold</vt:lpstr>
      <vt:lpstr>Mangal</vt:lpstr>
      <vt:lpstr>ＭＳ 明朝</vt:lpstr>
      <vt:lpstr>Times New Roman</vt:lpstr>
      <vt:lpstr>Arial</vt:lpstr>
      <vt:lpstr>Arial</vt:lpstr>
      <vt:lpstr>Clarity</vt:lpstr>
      <vt:lpstr>Thinking of and with Data:  Supporting and Understanding Engaging Learning in STEM</vt:lpstr>
      <vt:lpstr>PowerPoint Presentation</vt:lpstr>
      <vt:lpstr>Data is power(ful)</vt:lpstr>
      <vt:lpstr>Data is power(ful)</vt:lpstr>
      <vt:lpstr>Guiding questions and aims</vt:lpstr>
      <vt:lpstr>To demonstrate the affordances of new types of data for STEM education</vt:lpstr>
      <vt:lpstr>To show how this data helps us understand teaching and learning in STEM</vt:lpstr>
      <vt:lpstr>PowerPoint Presentation</vt:lpstr>
      <vt:lpstr>Experience sampling method (ESM)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PowerPoint Presentation</vt:lpstr>
      <vt:lpstr>Text data</vt:lpstr>
      <vt:lpstr>How do teachers develop reform-based pedagogical practices?</vt:lpstr>
      <vt:lpstr>How do teachers develop reform-based pedagogical practices?</vt:lpstr>
      <vt:lpstr>How do teachers develop reform-based pedagogical practices?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PowerPoint Presentation</vt:lpstr>
      <vt:lpstr>Digital traces and network data</vt:lpstr>
      <vt:lpstr>For what purposes do students in a degree program use a hashtag?</vt:lpstr>
      <vt:lpstr>For what purposes do students in a degree program use a hashtag?</vt:lpstr>
      <vt:lpstr>How does community form among in-service STEM teachers?</vt:lpstr>
      <vt:lpstr>How does community form among in-service STEM teachers?</vt:lpstr>
      <vt:lpstr>How does community form among in-service STEM teachers?</vt:lpstr>
      <vt:lpstr>PowerPoint Presentation</vt:lpstr>
      <vt:lpstr>Future Work</vt:lpstr>
      <vt:lpstr>Supporting students to do data science</vt:lpstr>
      <vt:lpstr>Supporting students to do data science</vt:lpstr>
      <vt:lpstr>Supporting teachers to work with data</vt:lpstr>
      <vt:lpstr>Supporting teachers to work with data</vt:lpstr>
      <vt:lpstr>Leveraging the network effect to scale innovations</vt:lpstr>
      <vt:lpstr>Leveraging the network effect to scale innovations</vt:lpstr>
      <vt:lpstr>PowerPoint Presentation</vt:lpstr>
      <vt:lpstr>Guiding research questions</vt:lpstr>
      <vt:lpstr>Who gets to use data?</vt:lpstr>
      <vt:lpstr>Acknowledgments</vt:lpstr>
      <vt:lpstr>References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layer parameterizations are important </dc:title>
  <dc:creator>Aaron Rosenberg</dc:creator>
  <cp:lastModifiedBy>Rosenberg, Joshua Michael</cp:lastModifiedBy>
  <cp:revision>1494</cp:revision>
  <dcterms:created xsi:type="dcterms:W3CDTF">2014-12-16T19:18:20Z</dcterms:created>
  <dcterms:modified xsi:type="dcterms:W3CDTF">2018-01-16T03:24:19Z</dcterms:modified>
</cp:coreProperties>
</file>