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sldIdLst>
    <p:sldId id="256" r:id="rId2"/>
    <p:sldId id="359" r:id="rId3"/>
    <p:sldId id="361" r:id="rId4"/>
    <p:sldId id="368" r:id="rId5"/>
    <p:sldId id="366" r:id="rId6"/>
    <p:sldId id="369" r:id="rId7"/>
    <p:sldId id="370" r:id="rId8"/>
    <p:sldId id="430" r:id="rId9"/>
    <p:sldId id="371" r:id="rId10"/>
    <p:sldId id="431" r:id="rId11"/>
    <p:sldId id="373" r:id="rId12"/>
    <p:sldId id="374" r:id="rId13"/>
    <p:sldId id="375" r:id="rId14"/>
    <p:sldId id="438" r:id="rId15"/>
    <p:sldId id="435" r:id="rId16"/>
    <p:sldId id="436" r:id="rId17"/>
    <p:sldId id="437" r:id="rId18"/>
    <p:sldId id="402" r:id="rId19"/>
    <p:sldId id="405" r:id="rId20"/>
    <p:sldId id="432" r:id="rId21"/>
    <p:sldId id="409" r:id="rId22"/>
    <p:sldId id="406" r:id="rId23"/>
    <p:sldId id="408" r:id="rId24"/>
    <p:sldId id="376" r:id="rId25"/>
    <p:sldId id="377" r:id="rId26"/>
    <p:sldId id="401" r:id="rId27"/>
    <p:sldId id="411" r:id="rId28"/>
    <p:sldId id="403" r:id="rId29"/>
    <p:sldId id="410" r:id="rId30"/>
    <p:sldId id="412" r:id="rId31"/>
    <p:sldId id="414" r:id="rId32"/>
    <p:sldId id="415" r:id="rId33"/>
    <p:sldId id="416" r:id="rId34"/>
    <p:sldId id="424" r:id="rId35"/>
    <p:sldId id="417" r:id="rId36"/>
    <p:sldId id="419" r:id="rId37"/>
    <p:sldId id="420" r:id="rId38"/>
    <p:sldId id="421" r:id="rId39"/>
    <p:sldId id="422" r:id="rId40"/>
    <p:sldId id="423" r:id="rId41"/>
    <p:sldId id="379" r:id="rId42"/>
    <p:sldId id="380" r:id="rId43"/>
    <p:sldId id="381" r:id="rId44"/>
    <p:sldId id="382" r:id="rId45"/>
    <p:sldId id="384" r:id="rId46"/>
    <p:sldId id="385" r:id="rId47"/>
    <p:sldId id="413" r:id="rId48"/>
    <p:sldId id="386" r:id="rId49"/>
    <p:sldId id="388" r:id="rId50"/>
    <p:sldId id="389" r:id="rId51"/>
    <p:sldId id="426" r:id="rId52"/>
    <p:sldId id="390" r:id="rId53"/>
    <p:sldId id="427" r:id="rId54"/>
    <p:sldId id="391" r:id="rId55"/>
    <p:sldId id="428" r:id="rId56"/>
    <p:sldId id="395" r:id="rId57"/>
    <p:sldId id="397" r:id="rId58"/>
    <p:sldId id="429" r:id="rId59"/>
    <p:sldId id="396" r:id="rId60"/>
    <p:sldId id="399" r:id="rId61"/>
    <p:sldId id="400"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nberg, Joshua Michael" initials="RJM" lastIdx="1" clrIdx="0">
    <p:extLst/>
  </p:cmAuthor>
  <p:cmAuthor id="2" name="Rosenberg, Joshua Michael" initials="RJM [2]" lastIdx="1" clrIdx="1">
    <p:extLst/>
  </p:cmAuthor>
  <p:cmAuthor id="3" name="Rosenberg, Joshua Michael" initials="RJM [3]" lastIdx="1" clrIdx="2">
    <p:extLst/>
  </p:cmAuthor>
  <p:cmAuthor id="4" name="Rosenberg, Joshua Michael" initials="RJM [4]" lastIdx="1" clrIdx="3">
    <p:extLst/>
  </p:cmAuthor>
  <p:cmAuthor id="5" name="Rosenberg, Joshua Michael" initials="RJM [5]"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B5B8C4"/>
    <a:srgbClr val="EDF8FF"/>
    <a:srgbClr val="1689B9"/>
    <a:srgbClr val="000000"/>
    <a:srgbClr val="0A507C"/>
    <a:srgbClr val="1A161E"/>
    <a:srgbClr val="F6E333"/>
    <a:srgbClr val="FFD4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80975" autoAdjust="0"/>
  </p:normalViewPr>
  <p:slideViewPr>
    <p:cSldViewPr snapToGrid="0" snapToObjects="1">
      <p:cViewPr varScale="1">
        <p:scale>
          <a:sx n="101" d="100"/>
          <a:sy n="101" d="100"/>
        </p:scale>
        <p:origin x="1320" y="192"/>
      </p:cViewPr>
      <p:guideLst>
        <p:guide orient="horz" pos="2160"/>
        <p:guide pos="2880"/>
      </p:guideLst>
    </p:cSldViewPr>
  </p:slideViewPr>
  <p:notesTextViewPr>
    <p:cViewPr>
      <p:scale>
        <a:sx n="100" d="100"/>
        <a:sy n="100" d="100"/>
      </p:scale>
      <p:origin x="0" y="0"/>
    </p:cViewPr>
  </p:notesTextViewPr>
  <p:sorterViewPr>
    <p:cViewPr>
      <p:scale>
        <a:sx n="163" d="100"/>
        <a:sy n="163" d="100"/>
      </p:scale>
      <p:origin x="0" y="2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1-15T21:27:56.414" idx="1">
    <p:pos x="10" y="10"/>
    <p:text>I’m trying to lay out my findings ahead of time, but I’m having a bit of trouble with this and the next slide
</p:text>
    <p:extLst>
      <p:ext uri="{C676402C-5697-4E1C-873F-D02D1690AC5C}">
        <p15:threadingInfo xmlns:p15="http://schemas.microsoft.com/office/powerpoint/2012/main" timeZoneBias="300"/>
      </p:ext>
    </p:extLst>
  </p:cm>
  <p:cm authorId="3" dt="2018-01-15T21:28:11.511" idx="1">
    <p:pos x="10" y="106"/>
    <p:text>One reason is I'm not entirely sure what fits with which of these two aims.</p:text>
    <p:extLst>
      <p:ext uri="{C676402C-5697-4E1C-873F-D02D1690AC5C}">
        <p15:threadingInfo xmlns:p15="http://schemas.microsoft.com/office/powerpoint/2012/main" timeZoneBias="300">
          <p15:parentCm authorId="2"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D3E67-1E4E-5F43-85D4-E456F6D6099E}" type="datetimeFigureOut">
              <a:rPr lang="en-US" smtClean="0"/>
              <a:t>1/16/18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B05A7B-0B3D-5342-87EA-AE22C601F6D1}" type="slidenum">
              <a:rPr lang="en-US" smtClean="0"/>
              <a:t>‹#›</a:t>
            </a:fld>
            <a:endParaRPr lang="en-US"/>
          </a:p>
        </p:txBody>
      </p:sp>
    </p:spTree>
    <p:extLst>
      <p:ext uri="{BB962C8B-B14F-4D97-AF65-F5344CB8AC3E}">
        <p14:creationId xmlns:p14="http://schemas.microsoft.com/office/powerpoint/2010/main" val="24796393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to the Mehmet </a:t>
            </a:r>
            <a:r>
              <a:rPr lang="en-US" baseline="0" dirty="0" err="1" smtClean="0"/>
              <a:t>Aydeniz</a:t>
            </a:r>
            <a:r>
              <a:rPr lang="en-US" baseline="0" dirty="0" smtClean="0"/>
              <a:t> and the search committee and the faculty and students in the TPTE department as well as Ms. Gina Guinn for making this trip possible.</a:t>
            </a:r>
            <a:endParaRPr lang="en-US" dirty="0" smtClean="0"/>
          </a:p>
          <a:p>
            <a:endParaRPr lang="en-US" dirty="0" smtClean="0"/>
          </a:p>
          <a:p>
            <a:r>
              <a:rPr lang="en-US" dirty="0" smtClean="0"/>
              <a:t>This</a:t>
            </a:r>
            <a:r>
              <a:rPr lang="en-US" baseline="0" dirty="0" smtClean="0"/>
              <a:t> talk is on thinking of and with data in STEM.</a:t>
            </a:r>
          </a:p>
          <a:p>
            <a:endParaRPr lang="en-US" baseline="0" dirty="0" smtClean="0"/>
          </a:p>
          <a:p>
            <a:r>
              <a:rPr lang="en-US" baseline="0" dirty="0" smtClean="0"/>
              <a:t>In particular, this talk is focused on the affordances of new sources of data for teachers and students.</a:t>
            </a:r>
          </a:p>
          <a:p>
            <a:endParaRPr lang="en-US" baseline="0" dirty="0" smtClean="0"/>
          </a:p>
          <a:p>
            <a:r>
              <a:rPr lang="en-US" baseline="0" dirty="0" smtClean="0"/>
              <a:t>And, is on how new sources of data can help us understand teaching and learning in STEM.</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a:t>
            </a:fld>
            <a:endParaRPr lang="en-US"/>
          </a:p>
        </p:txBody>
      </p:sp>
    </p:spTree>
    <p:extLst>
      <p:ext uri="{BB962C8B-B14F-4D97-AF65-F5344CB8AC3E}">
        <p14:creationId xmlns:p14="http://schemas.microsoft.com/office/powerpoint/2010/main" val="402573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11</a:t>
            </a:fld>
            <a:endParaRPr lang="en-US"/>
          </a:p>
        </p:txBody>
      </p:sp>
    </p:spTree>
    <p:extLst>
      <p:ext uri="{BB962C8B-B14F-4D97-AF65-F5344CB8AC3E}">
        <p14:creationId xmlns:p14="http://schemas.microsoft.com/office/powerpoint/2010/main" val="82504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Measures: </a:t>
            </a:r>
          </a:p>
          <a:p>
            <a:r>
              <a:rPr lang="en-US" dirty="0" smtClean="0"/>
              <a:t>Experience Sampling Method for engagement and choice</a:t>
            </a:r>
          </a:p>
          <a:p>
            <a:r>
              <a:rPr lang="en-US" dirty="0" smtClean="0"/>
              <a:t>Activities coded from video-recordings </a:t>
            </a:r>
          </a:p>
          <a:p>
            <a:endParaRPr lang="en-US" dirty="0" smtClean="0"/>
          </a:p>
          <a:p>
            <a:pPr marL="0" indent="0">
              <a:buNone/>
            </a:pPr>
            <a:r>
              <a:rPr lang="en-US" dirty="0" smtClean="0"/>
              <a:t>Person-in-context approach:</a:t>
            </a:r>
          </a:p>
          <a:p>
            <a:r>
              <a:rPr lang="en-US" dirty="0" smtClean="0"/>
              <a:t>Two step cluster analysis </a:t>
            </a:r>
            <a:r>
              <a:rPr lang="en-US" sz="1100" dirty="0" smtClean="0"/>
              <a:t>(Rosenberg, Schmidt, &amp; </a:t>
            </a:r>
            <a:r>
              <a:rPr lang="en-US" sz="1100" dirty="0" err="1" smtClean="0"/>
              <a:t>Beymer</a:t>
            </a:r>
            <a:r>
              <a:rPr lang="en-US" sz="1100" dirty="0" smtClean="0"/>
              <a:t>, 2017)</a:t>
            </a:r>
          </a:p>
          <a:p>
            <a:r>
              <a:rPr lang="en-US" dirty="0" smtClean="0">
                <a:solidFill>
                  <a:srgbClr val="000000"/>
                </a:solidFill>
                <a:latin typeface="HelveticaNeue" charset="0"/>
              </a:rPr>
              <a:t>Interpreted profile solutions on the basis of measures of fit, cross-validation, and concerns of parsimony</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12</a:t>
            </a:fld>
            <a:endParaRPr lang="en-US"/>
          </a:p>
        </p:txBody>
      </p:sp>
    </p:spTree>
    <p:extLst>
      <p:ext uri="{BB962C8B-B14F-4D97-AF65-F5344CB8AC3E}">
        <p14:creationId xmlns:p14="http://schemas.microsoft.com/office/powerpoint/2010/main" val="211052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13</a:t>
            </a:fld>
            <a:endParaRPr lang="en-US"/>
          </a:p>
        </p:txBody>
      </p:sp>
    </p:spTree>
    <p:extLst>
      <p:ext uri="{BB962C8B-B14F-4D97-AF65-F5344CB8AC3E}">
        <p14:creationId xmlns:p14="http://schemas.microsoft.com/office/powerpoint/2010/main" val="849767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charset="-128"/>
              </a:rPr>
              <a:t>Bear in mind that the bars on these figures are not displaying how often each of these profiles occur in activities – the plusses and minuses give you an indication of that. </a:t>
            </a:r>
          </a:p>
          <a:p>
            <a:pPr eaLnBrk="1" hangingPunct="1">
              <a:spcBef>
                <a:spcPct val="0"/>
              </a:spcBef>
            </a:pPr>
            <a:r>
              <a:rPr lang="en-US" altLang="en-US">
                <a:ea typeface="ＭＳ Ｐゴシック" charset="-128"/>
              </a:rPr>
              <a:t>The bars are simply representing how the profiles are defined – the plusses and minuses say if they are more or less likely to occur in Lab. </a:t>
            </a: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50161C94-6C48-594B-81E7-373C6D37C5E9}" type="slidenum">
              <a:rPr lang="en-US" altLang="en-US" sz="1200"/>
              <a:pPr/>
              <a:t>14</a:t>
            </a:fld>
            <a:endParaRPr lang="en-US" altLang="en-US" sz="1200"/>
          </a:p>
        </p:txBody>
      </p:sp>
    </p:spTree>
    <p:extLst>
      <p:ext uri="{BB962C8B-B14F-4D97-AF65-F5344CB8AC3E}">
        <p14:creationId xmlns:p14="http://schemas.microsoft.com/office/powerpoint/2010/main" val="1613697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BC24F33A-7549-2E45-9555-796EE5533EF5}" type="slidenum">
              <a:rPr lang="en-US" altLang="en-US" sz="1200"/>
              <a:pPr/>
              <a:t>15</a:t>
            </a:fld>
            <a:endParaRPr lang="en-US" altLang="en-US" sz="1200"/>
          </a:p>
        </p:txBody>
      </p:sp>
    </p:spTree>
    <p:extLst>
      <p:ext uri="{BB962C8B-B14F-4D97-AF65-F5344CB8AC3E}">
        <p14:creationId xmlns:p14="http://schemas.microsoft.com/office/powerpoint/2010/main" val="1452383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charset="-128"/>
              </a:rPr>
              <a:t>We next explored the various choices that students perceived having (framing, materials, who, etc.). Because these choice indicators were not mutually exclusive (e.g., students might report that they chose who they worked with AND what materials they chose… We ran a series of logistic regressions predicting the likelihood of being in each profile, given the choices afforded the student at that moment. So regression coefficients can be interpreted as independent effects of a particular choice, controlling on other choices that may have been relevant at the time. So here, for example, when students had choice in framing, they were half as likely to report universally low engagement and were 60% more likely to report full engagement. </a:t>
            </a: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6D91533C-E79B-3744-AE74-4BFC788CD0B1}" type="slidenum">
              <a:rPr lang="en-US" altLang="en-US" sz="1200"/>
              <a:pPr/>
              <a:t>16</a:t>
            </a:fld>
            <a:endParaRPr lang="en-US" altLang="en-US" sz="1200"/>
          </a:p>
        </p:txBody>
      </p:sp>
    </p:spTree>
    <p:extLst>
      <p:ext uri="{BB962C8B-B14F-4D97-AF65-F5344CB8AC3E}">
        <p14:creationId xmlns:p14="http://schemas.microsoft.com/office/powerpoint/2010/main" val="1188488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charset="-128"/>
              </a:rPr>
              <a:t>Universally low engagement is the most frequently observed profile, and is observed almost twice as often as full engagement, which is the least frequently observed profile.</a:t>
            </a:r>
          </a:p>
          <a:p>
            <a:pPr eaLnBrk="1" hangingPunct="1">
              <a:spcBef>
                <a:spcPct val="0"/>
              </a:spcBef>
            </a:pPr>
            <a:r>
              <a:rPr lang="en-US" altLang="en-US">
                <a:ea typeface="ＭＳ Ｐゴシック" charset="-128"/>
              </a:rPr>
              <a:t>The majority of observations represent one of these “intermediary” engagement profiles characterized by higher levels on one engagement dimension but lower levels on others. </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F9F6BD25-3BBD-BB4D-A5C2-CA2682196918}" type="slidenum">
              <a:rPr lang="en-US" altLang="en-US" sz="1200"/>
              <a:pPr/>
              <a:t>17</a:t>
            </a:fld>
            <a:endParaRPr lang="en-US" altLang="en-US" sz="1200"/>
          </a:p>
        </p:txBody>
      </p:sp>
    </p:spTree>
    <p:extLst>
      <p:ext uri="{BB962C8B-B14F-4D97-AF65-F5344CB8AC3E}">
        <p14:creationId xmlns:p14="http://schemas.microsoft.com/office/powerpoint/2010/main" val="1416951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18</a:t>
            </a:fld>
            <a:endParaRPr lang="en-US"/>
          </a:p>
        </p:txBody>
      </p:sp>
    </p:spTree>
    <p:extLst>
      <p:ext uri="{BB962C8B-B14F-4D97-AF65-F5344CB8AC3E}">
        <p14:creationId xmlns:p14="http://schemas.microsoft.com/office/powerpoint/2010/main" val="2048832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know I need to present this different, I’m just not sure how yet—I think I may focus on </a:t>
            </a:r>
            <a:r>
              <a:rPr lang="en-US" i="1" baseline="0" dirty="0" smtClean="0"/>
              <a:t>specific profiles</a:t>
            </a:r>
            <a:r>
              <a:rPr lang="en-US" i="0" baseline="0" dirty="0" smtClean="0"/>
              <a:t> from the last slide and then highlight key relationships.</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19</a:t>
            </a:fld>
            <a:endParaRPr lang="en-US"/>
          </a:p>
        </p:txBody>
      </p:sp>
    </p:spTree>
    <p:extLst>
      <p:ext uri="{BB962C8B-B14F-4D97-AF65-F5344CB8AC3E}">
        <p14:creationId xmlns:p14="http://schemas.microsoft.com/office/powerpoint/2010/main" val="912050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20</a:t>
            </a:fld>
            <a:endParaRPr lang="en-US"/>
          </a:p>
        </p:txBody>
      </p:sp>
    </p:spTree>
    <p:extLst>
      <p:ext uri="{BB962C8B-B14F-4D97-AF65-F5344CB8AC3E}">
        <p14:creationId xmlns:p14="http://schemas.microsoft.com/office/powerpoint/2010/main" val="85766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a:t>
            </a:fld>
            <a:endParaRPr lang="en-US"/>
          </a:p>
        </p:txBody>
      </p:sp>
    </p:spTree>
    <p:extLst>
      <p:ext uri="{BB962C8B-B14F-4D97-AF65-F5344CB8AC3E}">
        <p14:creationId xmlns:p14="http://schemas.microsoft.com/office/powerpoint/2010/main" val="1144168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21</a:t>
            </a:fld>
            <a:endParaRPr lang="en-US"/>
          </a:p>
        </p:txBody>
      </p:sp>
    </p:spTree>
    <p:extLst>
      <p:ext uri="{BB962C8B-B14F-4D97-AF65-F5344CB8AC3E}">
        <p14:creationId xmlns:p14="http://schemas.microsoft.com/office/powerpoint/2010/main" val="214937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related to the last slide </a:t>
            </a:r>
            <a:r>
              <a:rPr lang="mr-IN" baseline="0" dirty="0" smtClean="0"/>
              <a:t>–</a:t>
            </a:r>
            <a:r>
              <a:rPr lang="en-US" baseline="0" dirty="0" smtClean="0"/>
              <a:t> may put at the end.</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22</a:t>
            </a:fld>
            <a:endParaRPr lang="en-US"/>
          </a:p>
        </p:txBody>
      </p:sp>
    </p:spTree>
    <p:extLst>
      <p:ext uri="{BB962C8B-B14F-4D97-AF65-F5344CB8AC3E}">
        <p14:creationId xmlns:p14="http://schemas.microsoft.com/office/powerpoint/2010/main" val="2071912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Laboratory activities in science can be highly engaging</a:t>
            </a:r>
          </a:p>
          <a:p>
            <a:r>
              <a:rPr lang="en-US" dirty="0" smtClean="0"/>
              <a:t>Choice—especially related to </a:t>
            </a:r>
            <a:r>
              <a:rPr lang="en-US" i="1" dirty="0" smtClean="0"/>
              <a:t>how</a:t>
            </a:r>
            <a:r>
              <a:rPr lang="en-US" dirty="0" smtClean="0"/>
              <a:t> students do laboratory activities and who determines how the activities is </a:t>
            </a:r>
            <a:r>
              <a:rPr lang="en-US" i="1" dirty="0" smtClean="0"/>
              <a:t>framed </a:t>
            </a:r>
            <a:r>
              <a:rPr lang="en-US" dirty="0" smtClean="0"/>
              <a:t>(choosing the purpose or topic)—is a key factor affecting how engaging laboratory activities are</a:t>
            </a:r>
          </a:p>
          <a:p>
            <a:r>
              <a:rPr lang="en-US" dirty="0" smtClean="0"/>
              <a:t>Person-in-context approach helped us to characterize distinct profiles of engagement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23</a:t>
            </a:fld>
            <a:endParaRPr lang="en-US"/>
          </a:p>
        </p:txBody>
      </p:sp>
    </p:spTree>
    <p:extLst>
      <p:ext uri="{BB962C8B-B14F-4D97-AF65-F5344CB8AC3E}">
        <p14:creationId xmlns:p14="http://schemas.microsoft.com/office/powerpoint/2010/main" val="1312654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24</a:t>
            </a:fld>
            <a:endParaRPr lang="en-US"/>
          </a:p>
        </p:txBody>
      </p:sp>
    </p:spTree>
    <p:extLst>
      <p:ext uri="{BB962C8B-B14F-4D97-AF65-F5344CB8AC3E}">
        <p14:creationId xmlns:p14="http://schemas.microsoft.com/office/powerpoint/2010/main" val="1137294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25</a:t>
            </a:fld>
            <a:endParaRPr lang="en-US"/>
          </a:p>
        </p:txBody>
      </p:sp>
    </p:spTree>
    <p:extLst>
      <p:ext uri="{BB962C8B-B14F-4D97-AF65-F5344CB8AC3E}">
        <p14:creationId xmlns:p14="http://schemas.microsoft.com/office/powerpoint/2010/main" val="1509009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26</a:t>
            </a:fld>
            <a:endParaRPr lang="en-US"/>
          </a:p>
        </p:txBody>
      </p:sp>
    </p:spTree>
    <p:extLst>
      <p:ext uri="{BB962C8B-B14F-4D97-AF65-F5344CB8AC3E}">
        <p14:creationId xmlns:p14="http://schemas.microsoft.com/office/powerpoint/2010/main" val="2024552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27</a:t>
            </a:fld>
            <a:endParaRPr lang="en-US"/>
          </a:p>
        </p:txBody>
      </p:sp>
    </p:spTree>
    <p:extLst>
      <p:ext uri="{BB962C8B-B14F-4D97-AF65-F5344CB8AC3E}">
        <p14:creationId xmlns:p14="http://schemas.microsoft.com/office/powerpoint/2010/main" val="1721741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a:t>
            </a:r>
            <a:r>
              <a:rPr lang="en-US" baseline="0" dirty="0" smtClean="0"/>
              <a:t> profiles, model 2, estimated in </a:t>
            </a:r>
            <a:r>
              <a:rPr lang="en-US" baseline="0" dirty="0" err="1" smtClean="0"/>
              <a:t>Mplus</a:t>
            </a:r>
            <a:r>
              <a:rPr lang="en-US" baseline="0" dirty="0" smtClean="0"/>
              <a:t> via </a:t>
            </a:r>
            <a:r>
              <a:rPr lang="en-US" baseline="0" dirty="0" err="1" smtClean="0"/>
              <a:t>tidyLPA</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the order of the clustered variables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Need to name the profiles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28</a:t>
            </a:fld>
            <a:endParaRPr lang="en-US"/>
          </a:p>
        </p:txBody>
      </p:sp>
    </p:spTree>
    <p:extLst>
      <p:ext uri="{BB962C8B-B14F-4D97-AF65-F5344CB8AC3E}">
        <p14:creationId xmlns:p14="http://schemas.microsoft.com/office/powerpoint/2010/main" val="580792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29</a:t>
            </a:fld>
            <a:endParaRPr lang="en-US"/>
          </a:p>
        </p:txBody>
      </p:sp>
    </p:spTree>
    <p:extLst>
      <p:ext uri="{BB962C8B-B14F-4D97-AF65-F5344CB8AC3E}">
        <p14:creationId xmlns:p14="http://schemas.microsoft.com/office/powerpoint/2010/main" val="229507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30</a:t>
            </a:fld>
            <a:endParaRPr lang="en-US"/>
          </a:p>
        </p:txBody>
      </p:sp>
    </p:spTree>
    <p:extLst>
      <p:ext uri="{BB962C8B-B14F-4D97-AF65-F5344CB8AC3E}">
        <p14:creationId xmlns:p14="http://schemas.microsoft.com/office/powerpoint/2010/main" val="1530670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guiding questions</a:t>
            </a:r>
            <a:r>
              <a:rPr lang="en-US" baseline="0" dirty="0" smtClean="0"/>
              <a:t> that setup the use and discussion </a:t>
            </a:r>
            <a:r>
              <a:rPr lang="en-US" baseline="0" dirty="0" smtClean="0"/>
              <a:t>of </a:t>
            </a:r>
            <a:r>
              <a:rPr lang="en-US" baseline="0" dirty="0" smtClean="0"/>
              <a:t>affordances of different data sources and then illustrations of what we </a:t>
            </a:r>
            <a:r>
              <a:rPr lang="en-US" baseline="0" dirty="0" smtClean="0"/>
              <a:t>can </a:t>
            </a:r>
            <a:r>
              <a:rPr lang="en-US" baseline="0" dirty="0" smtClean="0"/>
              <a:t>learn from them</a:t>
            </a:r>
            <a:r>
              <a:rPr lang="en-US" baseline="0" dirty="0" smtClean="0"/>
              <a:t>.</a:t>
            </a:r>
          </a:p>
          <a:p>
            <a:endParaRPr lang="en-US" baseline="0" dirty="0" smtClean="0"/>
          </a:p>
          <a:p>
            <a:r>
              <a:rPr lang="en-US" baseline="0" dirty="0" smtClean="0"/>
              <a:t>Goal is to show strengths of what kind of research we can do.</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4</a:t>
            </a:fld>
            <a:endParaRPr lang="en-US"/>
          </a:p>
        </p:txBody>
      </p:sp>
    </p:spTree>
    <p:extLst>
      <p:ext uri="{BB962C8B-B14F-4D97-AF65-F5344CB8AC3E}">
        <p14:creationId xmlns:p14="http://schemas.microsoft.com/office/powerpoint/2010/main" val="1328395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32</a:t>
            </a:fld>
            <a:endParaRPr lang="en-US"/>
          </a:p>
        </p:txBody>
      </p:sp>
    </p:spTree>
    <p:extLst>
      <p:ext uri="{BB962C8B-B14F-4D97-AF65-F5344CB8AC3E}">
        <p14:creationId xmlns:p14="http://schemas.microsoft.com/office/powerpoint/2010/main" val="1204903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33</a:t>
            </a:fld>
            <a:endParaRPr lang="en-US"/>
          </a:p>
        </p:txBody>
      </p:sp>
    </p:spTree>
    <p:extLst>
      <p:ext uri="{BB962C8B-B14F-4D97-AF65-F5344CB8AC3E}">
        <p14:creationId xmlns:p14="http://schemas.microsoft.com/office/powerpoint/2010/main" val="41955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34</a:t>
            </a:fld>
            <a:endParaRPr lang="en-US"/>
          </a:p>
        </p:txBody>
      </p:sp>
    </p:spTree>
    <p:extLst>
      <p:ext uri="{BB962C8B-B14F-4D97-AF65-F5344CB8AC3E}">
        <p14:creationId xmlns:p14="http://schemas.microsoft.com/office/powerpoint/2010/main" val="207769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35</a:t>
            </a:fld>
            <a:endParaRPr lang="en-US"/>
          </a:p>
        </p:txBody>
      </p:sp>
    </p:spTree>
    <p:extLst>
      <p:ext uri="{BB962C8B-B14F-4D97-AF65-F5344CB8AC3E}">
        <p14:creationId xmlns:p14="http://schemas.microsoft.com/office/powerpoint/2010/main" val="775148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36</a:t>
            </a:fld>
            <a:endParaRPr lang="en-US"/>
          </a:p>
        </p:txBody>
      </p:sp>
    </p:spTree>
    <p:extLst>
      <p:ext uri="{BB962C8B-B14F-4D97-AF65-F5344CB8AC3E}">
        <p14:creationId xmlns:p14="http://schemas.microsoft.com/office/powerpoint/2010/main" val="1257510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37</a:t>
            </a:fld>
            <a:endParaRPr lang="en-US"/>
          </a:p>
        </p:txBody>
      </p:sp>
    </p:spTree>
    <p:extLst>
      <p:ext uri="{BB962C8B-B14F-4D97-AF65-F5344CB8AC3E}">
        <p14:creationId xmlns:p14="http://schemas.microsoft.com/office/powerpoint/2010/main" val="1041581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38</a:t>
            </a:fld>
            <a:endParaRPr lang="en-US"/>
          </a:p>
        </p:txBody>
      </p:sp>
    </p:spTree>
    <p:extLst>
      <p:ext uri="{BB962C8B-B14F-4D97-AF65-F5344CB8AC3E}">
        <p14:creationId xmlns:p14="http://schemas.microsoft.com/office/powerpoint/2010/main" val="451230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39</a:t>
            </a:fld>
            <a:endParaRPr lang="en-US"/>
          </a:p>
        </p:txBody>
      </p:sp>
    </p:spTree>
    <p:extLst>
      <p:ext uri="{BB962C8B-B14F-4D97-AF65-F5344CB8AC3E}">
        <p14:creationId xmlns:p14="http://schemas.microsoft.com/office/powerpoint/2010/main" val="286330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40</a:t>
            </a:fld>
            <a:endParaRPr lang="en-US"/>
          </a:p>
        </p:txBody>
      </p:sp>
    </p:spTree>
    <p:extLst>
      <p:ext uri="{BB962C8B-B14F-4D97-AF65-F5344CB8AC3E}">
        <p14:creationId xmlns:p14="http://schemas.microsoft.com/office/powerpoint/2010/main" val="252611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41</a:t>
            </a:fld>
            <a:endParaRPr lang="en-US"/>
          </a:p>
        </p:txBody>
      </p:sp>
    </p:spTree>
    <p:extLst>
      <p:ext uri="{BB962C8B-B14F-4D97-AF65-F5344CB8AC3E}">
        <p14:creationId xmlns:p14="http://schemas.microsoft.com/office/powerpoint/2010/main" val="212523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organization of the talk is to discuss three data sources, their affordances, and what we can learn about teaching and learning in STEM from work with them.</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5</a:t>
            </a:fld>
            <a:endParaRPr lang="en-US"/>
          </a:p>
        </p:txBody>
      </p:sp>
    </p:spTree>
    <p:extLst>
      <p:ext uri="{BB962C8B-B14F-4D97-AF65-F5344CB8AC3E}">
        <p14:creationId xmlns:p14="http://schemas.microsoft.com/office/powerpoint/2010/main" val="1641229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42</a:t>
            </a:fld>
            <a:endParaRPr lang="en-US"/>
          </a:p>
        </p:txBody>
      </p:sp>
    </p:spTree>
    <p:extLst>
      <p:ext uri="{BB962C8B-B14F-4D97-AF65-F5344CB8AC3E}">
        <p14:creationId xmlns:p14="http://schemas.microsoft.com/office/powerpoint/2010/main" val="551835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Put in portfolios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43</a:t>
            </a:fld>
            <a:endParaRPr lang="en-US"/>
          </a:p>
        </p:txBody>
      </p:sp>
    </p:spTree>
    <p:extLst>
      <p:ext uri="{BB962C8B-B14F-4D97-AF65-F5344CB8AC3E}">
        <p14:creationId xmlns:p14="http://schemas.microsoft.com/office/powerpoint/2010/main" val="895003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Need to describe 2-3 of</a:t>
            </a:r>
            <a:r>
              <a:rPr lang="en-US" baseline="0" dirty="0" smtClean="0"/>
              <a:t> these at the most</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44</a:t>
            </a:fld>
            <a:endParaRPr lang="en-US"/>
          </a:p>
        </p:txBody>
      </p:sp>
    </p:spTree>
    <p:extLst>
      <p:ext uri="{BB962C8B-B14F-4D97-AF65-F5344CB8AC3E}">
        <p14:creationId xmlns:p14="http://schemas.microsoft.com/office/powerpoint/2010/main" val="68512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45</a:t>
            </a:fld>
            <a:endParaRPr lang="en-US"/>
          </a:p>
        </p:txBody>
      </p:sp>
    </p:spTree>
    <p:extLst>
      <p:ext uri="{BB962C8B-B14F-4D97-AF65-F5344CB8AC3E}">
        <p14:creationId xmlns:p14="http://schemas.microsoft.com/office/powerpoint/2010/main" val="18879827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Conversing</a:t>
            </a:r>
            <a:r>
              <a:rPr lang="en-US" baseline="0" dirty="0" smtClean="0"/>
              <a:t> (replying and mentioning) network. </a:t>
            </a:r>
            <a:r>
              <a:rPr lang="en-US" dirty="0" smtClean="0"/>
              <a:t>Need to think through how to introduce this </a:t>
            </a:r>
            <a:r>
              <a:rPr lang="mr-IN" dirty="0" smtClean="0"/>
              <a:t>–</a:t>
            </a:r>
            <a:r>
              <a:rPr lang="en-US" dirty="0" smtClean="0"/>
              <a:t> maybe zoom in on</a:t>
            </a:r>
            <a:r>
              <a:rPr lang="en-US" baseline="0" dirty="0" smtClean="0"/>
              <a:t> part and label the parts.</a:t>
            </a: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46</a:t>
            </a:fld>
            <a:endParaRPr lang="en-US"/>
          </a:p>
        </p:txBody>
      </p:sp>
    </p:spTree>
    <p:extLst>
      <p:ext uri="{BB962C8B-B14F-4D97-AF65-F5344CB8AC3E}">
        <p14:creationId xmlns:p14="http://schemas.microsoft.com/office/powerpoint/2010/main" val="16712644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47</a:t>
            </a:fld>
            <a:endParaRPr lang="en-US"/>
          </a:p>
        </p:txBody>
      </p:sp>
    </p:spTree>
    <p:extLst>
      <p:ext uri="{BB962C8B-B14F-4D97-AF65-F5344CB8AC3E}">
        <p14:creationId xmlns:p14="http://schemas.microsoft.com/office/powerpoint/2010/main" val="1085994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Need to think of how to introduce this.</a:t>
            </a:r>
          </a:p>
        </p:txBody>
      </p:sp>
      <p:sp>
        <p:nvSpPr>
          <p:cNvPr id="4" name="Slide Number Placeholder 3"/>
          <p:cNvSpPr>
            <a:spLocks noGrp="1"/>
          </p:cNvSpPr>
          <p:nvPr>
            <p:ph type="sldNum" sz="quarter" idx="10"/>
          </p:nvPr>
        </p:nvSpPr>
        <p:spPr/>
        <p:txBody>
          <a:bodyPr/>
          <a:lstStyle/>
          <a:p>
            <a:fld id="{03B05A7B-0B3D-5342-87EA-AE22C601F6D1}" type="slidenum">
              <a:rPr lang="en-US" smtClean="0"/>
              <a:t>49</a:t>
            </a:fld>
            <a:endParaRPr lang="en-US"/>
          </a:p>
        </p:txBody>
      </p:sp>
    </p:spTree>
    <p:extLst>
      <p:ext uri="{BB962C8B-B14F-4D97-AF65-F5344CB8AC3E}">
        <p14:creationId xmlns:p14="http://schemas.microsoft.com/office/powerpoint/2010/main" val="4634750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50</a:t>
            </a:fld>
            <a:endParaRPr lang="en-US"/>
          </a:p>
        </p:txBody>
      </p:sp>
    </p:spTree>
    <p:extLst>
      <p:ext uri="{BB962C8B-B14F-4D97-AF65-F5344CB8AC3E}">
        <p14:creationId xmlns:p14="http://schemas.microsoft.com/office/powerpoint/2010/main" val="152479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51</a:t>
            </a:fld>
            <a:endParaRPr lang="en-US"/>
          </a:p>
        </p:txBody>
      </p:sp>
    </p:spTree>
    <p:extLst>
      <p:ext uri="{BB962C8B-B14F-4D97-AF65-F5344CB8AC3E}">
        <p14:creationId xmlns:p14="http://schemas.microsoft.com/office/powerpoint/2010/main" val="3605680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52</a:t>
            </a:fld>
            <a:endParaRPr lang="en-US"/>
          </a:p>
        </p:txBody>
      </p:sp>
    </p:spTree>
    <p:extLst>
      <p:ext uri="{BB962C8B-B14F-4D97-AF65-F5344CB8AC3E}">
        <p14:creationId xmlns:p14="http://schemas.microsoft.com/office/powerpoint/2010/main" val="130194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 trying to lay out my findings ahead of time, but I’m having a bit of trouble with this and the next slide</a:t>
            </a:r>
          </a:p>
        </p:txBody>
      </p:sp>
      <p:sp>
        <p:nvSpPr>
          <p:cNvPr id="4" name="Slide Number Placeholder 3"/>
          <p:cNvSpPr>
            <a:spLocks noGrp="1"/>
          </p:cNvSpPr>
          <p:nvPr>
            <p:ph type="sldNum" sz="quarter" idx="10"/>
          </p:nvPr>
        </p:nvSpPr>
        <p:spPr/>
        <p:txBody>
          <a:bodyPr/>
          <a:lstStyle/>
          <a:p>
            <a:fld id="{03B05A7B-0B3D-5342-87EA-AE22C601F6D1}" type="slidenum">
              <a:rPr lang="en-US" smtClean="0"/>
              <a:t>6</a:t>
            </a:fld>
            <a:endParaRPr lang="en-US"/>
          </a:p>
        </p:txBody>
      </p:sp>
    </p:spTree>
    <p:extLst>
      <p:ext uri="{BB962C8B-B14F-4D97-AF65-F5344CB8AC3E}">
        <p14:creationId xmlns:p14="http://schemas.microsoft.com/office/powerpoint/2010/main" val="4874097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53</a:t>
            </a:fld>
            <a:endParaRPr lang="en-US"/>
          </a:p>
        </p:txBody>
      </p:sp>
    </p:spTree>
    <p:extLst>
      <p:ext uri="{BB962C8B-B14F-4D97-AF65-F5344CB8AC3E}">
        <p14:creationId xmlns:p14="http://schemas.microsoft.com/office/powerpoint/2010/main" val="15149482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54</a:t>
            </a:fld>
            <a:endParaRPr lang="en-US"/>
          </a:p>
        </p:txBody>
      </p:sp>
    </p:spTree>
    <p:extLst>
      <p:ext uri="{BB962C8B-B14F-4D97-AF65-F5344CB8AC3E}">
        <p14:creationId xmlns:p14="http://schemas.microsoft.com/office/powerpoint/2010/main" val="992326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55</a:t>
            </a:fld>
            <a:endParaRPr lang="en-US"/>
          </a:p>
        </p:txBody>
      </p:sp>
    </p:spTree>
    <p:extLst>
      <p:ext uri="{BB962C8B-B14F-4D97-AF65-F5344CB8AC3E}">
        <p14:creationId xmlns:p14="http://schemas.microsoft.com/office/powerpoint/2010/main" val="16564356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57</a:t>
            </a:fld>
            <a:endParaRPr lang="en-US"/>
          </a:p>
        </p:txBody>
      </p:sp>
    </p:spTree>
    <p:extLst>
      <p:ext uri="{BB962C8B-B14F-4D97-AF65-F5344CB8AC3E}">
        <p14:creationId xmlns:p14="http://schemas.microsoft.com/office/powerpoint/2010/main" val="14898959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58</a:t>
            </a:fld>
            <a:endParaRPr lang="en-US"/>
          </a:p>
        </p:txBody>
      </p:sp>
    </p:spTree>
    <p:extLst>
      <p:ext uri="{BB962C8B-B14F-4D97-AF65-F5344CB8AC3E}">
        <p14:creationId xmlns:p14="http://schemas.microsoft.com/office/powerpoint/2010/main" val="9617305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59</a:t>
            </a:fld>
            <a:endParaRPr lang="en-US"/>
          </a:p>
        </p:txBody>
      </p:sp>
    </p:spTree>
    <p:extLst>
      <p:ext uri="{BB962C8B-B14F-4D97-AF65-F5344CB8AC3E}">
        <p14:creationId xmlns:p14="http://schemas.microsoft.com/office/powerpoint/2010/main" val="4866648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60</a:t>
            </a:fld>
            <a:endParaRPr lang="en-US"/>
          </a:p>
        </p:txBody>
      </p:sp>
    </p:spTree>
    <p:extLst>
      <p:ext uri="{BB962C8B-B14F-4D97-AF65-F5344CB8AC3E}">
        <p14:creationId xmlns:p14="http://schemas.microsoft.com/office/powerpoint/2010/main" val="2695000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Demonstrate how data can be used to empower teachers and students.</a:t>
            </a:r>
          </a:p>
        </p:txBody>
      </p:sp>
      <p:sp>
        <p:nvSpPr>
          <p:cNvPr id="4" name="Slide Number Placeholder 3"/>
          <p:cNvSpPr>
            <a:spLocks noGrp="1"/>
          </p:cNvSpPr>
          <p:nvPr>
            <p:ph type="sldNum" sz="quarter" idx="10"/>
          </p:nvPr>
        </p:nvSpPr>
        <p:spPr/>
        <p:txBody>
          <a:bodyPr/>
          <a:lstStyle/>
          <a:p>
            <a:fld id="{03B05A7B-0B3D-5342-87EA-AE22C601F6D1}" type="slidenum">
              <a:rPr lang="en-US" smtClean="0"/>
              <a:t>61</a:t>
            </a:fld>
            <a:endParaRPr lang="en-US"/>
          </a:p>
        </p:txBody>
      </p:sp>
    </p:spTree>
    <p:extLst>
      <p:ext uri="{BB962C8B-B14F-4D97-AF65-F5344CB8AC3E}">
        <p14:creationId xmlns:p14="http://schemas.microsoft.com/office/powerpoint/2010/main" val="72181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7</a:t>
            </a:fld>
            <a:endParaRPr lang="en-US"/>
          </a:p>
        </p:txBody>
      </p:sp>
    </p:spTree>
    <p:extLst>
      <p:ext uri="{BB962C8B-B14F-4D97-AF65-F5344CB8AC3E}">
        <p14:creationId xmlns:p14="http://schemas.microsoft.com/office/powerpoint/2010/main" val="8047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organization of the talk is to discuss three data sources, their affordances, and what we can learn about teaching and learning in STEM from work with them.</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8</a:t>
            </a:fld>
            <a:endParaRPr lang="en-US"/>
          </a:p>
        </p:txBody>
      </p:sp>
    </p:spTree>
    <p:extLst>
      <p:ext uri="{BB962C8B-B14F-4D97-AF65-F5344CB8AC3E}">
        <p14:creationId xmlns:p14="http://schemas.microsoft.com/office/powerpoint/2010/main" val="98304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 this past research is a stretch </a:t>
            </a:r>
            <a:r>
              <a:rPr lang="mr-IN" dirty="0" smtClean="0"/>
              <a:t>–</a:t>
            </a:r>
            <a:r>
              <a:rPr lang="en-US" dirty="0" smtClean="0"/>
              <a:t> I would like to keep this just for the moment :)</a:t>
            </a:r>
          </a:p>
        </p:txBody>
      </p:sp>
      <p:sp>
        <p:nvSpPr>
          <p:cNvPr id="4" name="Slide Number Placeholder 3"/>
          <p:cNvSpPr>
            <a:spLocks noGrp="1"/>
          </p:cNvSpPr>
          <p:nvPr>
            <p:ph type="sldNum" sz="quarter" idx="10"/>
          </p:nvPr>
        </p:nvSpPr>
        <p:spPr/>
        <p:txBody>
          <a:bodyPr/>
          <a:lstStyle/>
          <a:p>
            <a:fld id="{03B05A7B-0B3D-5342-87EA-AE22C601F6D1}" type="slidenum">
              <a:rPr lang="en-US" smtClean="0"/>
              <a:t>9</a:t>
            </a:fld>
            <a:endParaRPr lang="en-US"/>
          </a:p>
        </p:txBody>
      </p:sp>
    </p:spTree>
    <p:extLst>
      <p:ext uri="{BB962C8B-B14F-4D97-AF65-F5344CB8AC3E}">
        <p14:creationId xmlns:p14="http://schemas.microsoft.com/office/powerpoint/2010/main" val="14550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 this past research is a stretch </a:t>
            </a:r>
            <a:r>
              <a:rPr lang="mr-IN" dirty="0" smtClean="0"/>
              <a:t>–</a:t>
            </a:r>
            <a:r>
              <a:rPr lang="en-US" dirty="0" smtClean="0"/>
              <a:t> I would like to keep this just for the moment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Importance (but under-emphasis on) context in research on teacher knowledge </a:t>
            </a:r>
            <a:r>
              <a:rPr lang="en-US" sz="1050" dirty="0" smtClean="0"/>
              <a:t>(Rosenberg &amp; Koehler, 2015)</a:t>
            </a:r>
          </a:p>
          <a:p>
            <a:r>
              <a:rPr lang="en-US" dirty="0" smtClean="0"/>
              <a:t>Role of context in explaining processes around teaching and learning with technology </a:t>
            </a:r>
            <a:r>
              <a:rPr lang="en-US" sz="1050" dirty="0" smtClean="0"/>
              <a:t>(Phillips, Koehler, &amp; Rosenberg, 2016)</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3B05A7B-0B3D-5342-87EA-AE22C601F6D1}" type="slidenum">
              <a:rPr lang="en-US" smtClean="0"/>
              <a:t>10</a:t>
            </a:fld>
            <a:endParaRPr lang="en-US"/>
          </a:p>
        </p:txBody>
      </p:sp>
    </p:spTree>
    <p:extLst>
      <p:ext uri="{BB962C8B-B14F-4D97-AF65-F5344CB8AC3E}">
        <p14:creationId xmlns:p14="http://schemas.microsoft.com/office/powerpoint/2010/main" val="190333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C60CD-B33B-9A49-A8B3-F0E039A44BFE}"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
        <p:nvSpPr>
          <p:cNvPr id="7" name="TextBox 6"/>
          <p:cNvSpPr txBox="1"/>
          <p:nvPr userDrawn="1"/>
        </p:nvSpPr>
        <p:spPr>
          <a:xfrm>
            <a:off x="135172" y="159026"/>
            <a:ext cx="184731" cy="369332"/>
          </a:xfrm>
          <a:prstGeom prst="rect">
            <a:avLst/>
          </a:prstGeom>
          <a:noFill/>
        </p:spPr>
        <p:txBody>
          <a:bodyPr wrap="none" rtlCol="0">
            <a:spAutoFit/>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C60CD-B33B-9A49-A8B3-F0E039A44BFE}"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DC60CD-B33B-9A49-A8B3-F0E039A44BFE}" type="datetimeFigureOut">
              <a:rPr lang="en-US" smtClean="0"/>
              <a:t>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DC60CD-B33B-9A49-A8B3-F0E039A44BFE}" type="datetimeFigureOut">
              <a:rPr lang="en-US" smtClean="0"/>
              <a:t>1/16/18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AD495-2116-384A-A10B-D2E504D1FB6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C60CD-B33B-9A49-A8B3-F0E039A44BFE}" type="datetimeFigureOut">
              <a:rPr lang="en-US" smtClean="0"/>
              <a:t>1/16/18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C60CD-B33B-9A49-A8B3-F0E039A44BFE}" type="datetimeFigureOut">
              <a:rPr lang="en-US" smtClean="0"/>
              <a:t>1/16/18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rgbClr val="168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9DC60CD-B33B-9A49-A8B3-F0E039A44BFE}" type="datetimeFigureOut">
              <a:rPr lang="en-US" smtClean="0"/>
              <a:t>1/16/18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35AD495-2116-384A-A10B-D2E504D1FB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1"/>
          </a:solidFill>
          <a:latin typeface="Helvetica Neue" charset="0"/>
          <a:ea typeface="Helvetica Neue" charset="0"/>
          <a:cs typeface="Helvetica Neue" charset="0"/>
        </a:defRPr>
      </a:lvl1pPr>
    </p:titleStyle>
    <p:bodyStyle>
      <a:lvl1pPr marL="182880" indent="-182880" algn="l" defTabSz="914400" rtl="0" eaLnBrk="1" latinLnBrk="0" hangingPunct="1">
        <a:spcBef>
          <a:spcPct val="20000"/>
        </a:spcBef>
        <a:buClr>
          <a:schemeClr val="tx1"/>
        </a:buClr>
        <a:buSzPct val="85000"/>
        <a:buFont typeface="Arial" pitchFamily="34" charset="0"/>
        <a:buChar char="•"/>
        <a:defRPr sz="2400" kern="1200">
          <a:solidFill>
            <a:schemeClr val="tx1"/>
          </a:solidFill>
          <a:latin typeface="Helvetica Neue" charset="0"/>
          <a:ea typeface="Helvetica Neue" charset="0"/>
          <a:cs typeface="Helvetica Neue" charset="0"/>
        </a:defRPr>
      </a:lvl1pPr>
      <a:lvl2pPr marL="457200" indent="-182880" algn="l" defTabSz="914400" rtl="0" eaLnBrk="1" latinLnBrk="0" hangingPunct="1">
        <a:spcBef>
          <a:spcPct val="20000"/>
        </a:spcBef>
        <a:buClr>
          <a:schemeClr val="tx1"/>
        </a:buClr>
        <a:buSzPct val="85000"/>
        <a:buFont typeface="Arial" pitchFamily="34" charset="0"/>
        <a:buChar char="•"/>
        <a:defRPr sz="2000" kern="1200">
          <a:solidFill>
            <a:schemeClr val="tx1"/>
          </a:solidFill>
          <a:latin typeface="Helvetica Neue" charset="0"/>
          <a:ea typeface="Helvetica Neue" charset="0"/>
          <a:cs typeface="Helvetica Neue" charset="0"/>
        </a:defRPr>
      </a:lvl2pPr>
      <a:lvl3pPr marL="731520" indent="-182880" algn="l" defTabSz="914400" rtl="0" eaLnBrk="1" latinLnBrk="0" hangingPunct="1">
        <a:spcBef>
          <a:spcPct val="20000"/>
        </a:spcBef>
        <a:buClr>
          <a:schemeClr val="tx1"/>
        </a:buClr>
        <a:buSzPct val="90000"/>
        <a:buFont typeface="Arial" pitchFamily="34" charset="0"/>
        <a:buChar char="•"/>
        <a:defRPr sz="1800" kern="1200">
          <a:solidFill>
            <a:schemeClr val="tx1"/>
          </a:solidFill>
          <a:latin typeface="Helvetica Neue" charset="0"/>
          <a:ea typeface="Helvetica Neue" charset="0"/>
          <a:cs typeface="Helvetica Neue" charset="0"/>
        </a:defRPr>
      </a:lvl3pPr>
      <a:lvl4pPr marL="1005840" indent="-182880" algn="l" defTabSz="914400" rtl="0" eaLnBrk="1" latinLnBrk="0" hangingPunct="1">
        <a:spcBef>
          <a:spcPct val="20000"/>
        </a:spcBef>
        <a:buClr>
          <a:schemeClr val="tx1"/>
        </a:buClr>
        <a:buFont typeface="Arial" pitchFamily="34" charset="0"/>
        <a:buChar char="•"/>
        <a:defRPr sz="1600" kern="1200">
          <a:solidFill>
            <a:schemeClr val="tx1"/>
          </a:solidFill>
          <a:latin typeface="Helvetica Neue" charset="0"/>
          <a:ea typeface="Helvetica Neue" charset="0"/>
          <a:cs typeface="Helvetica Neue" charset="0"/>
        </a:defRPr>
      </a:lvl4pPr>
      <a:lvl5pPr marL="1188720" indent="-137160" algn="l" defTabSz="914400" rtl="0" eaLnBrk="1" latinLnBrk="0" hangingPunct="1">
        <a:spcBef>
          <a:spcPct val="20000"/>
        </a:spcBef>
        <a:buClr>
          <a:schemeClr val="tx1"/>
        </a:buClr>
        <a:buSzPct val="100000"/>
        <a:buFont typeface="Arial" pitchFamily="34" charset="0"/>
        <a:buChar char="•"/>
        <a:defRPr sz="1400" kern="1200" baseline="0">
          <a:solidFill>
            <a:schemeClr val="tx1"/>
          </a:solidFill>
          <a:latin typeface="Helvetica Neue" charset="0"/>
          <a:ea typeface="Helvetica Neue" charset="0"/>
          <a:cs typeface="Helvetica Neue"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5997" y="3262247"/>
            <a:ext cx="8214744" cy="369332"/>
          </a:xfrm>
          <a:prstGeom prst="rect">
            <a:avLst/>
          </a:prstGeom>
          <a:solidFill>
            <a:schemeClr val="bg1"/>
          </a:solidFill>
        </p:spPr>
        <p:txBody>
          <a:bodyPr wrap="square" rtlCol="0">
            <a:spAutoFit/>
          </a:bodyPr>
          <a:lstStyle/>
          <a:p>
            <a:endParaRPr lang="en-US" dirty="0"/>
          </a:p>
        </p:txBody>
      </p:sp>
      <p:sp>
        <p:nvSpPr>
          <p:cNvPr id="3" name="Subtitle 2"/>
          <p:cNvSpPr>
            <a:spLocks noGrp="1"/>
          </p:cNvSpPr>
          <p:nvPr>
            <p:ph type="subTitle" idx="1"/>
          </p:nvPr>
        </p:nvSpPr>
        <p:spPr>
          <a:xfrm>
            <a:off x="224652" y="4188558"/>
            <a:ext cx="8688469" cy="2433884"/>
          </a:xfrm>
          <a:ln>
            <a:noFill/>
          </a:ln>
        </p:spPr>
        <p:txBody>
          <a:bodyPr>
            <a:normAutofit/>
          </a:bodyPr>
          <a:lstStyle/>
          <a:p>
            <a:r>
              <a:rPr lang="en-US" dirty="0" smtClean="0">
                <a:solidFill>
                  <a:schemeClr val="tx1"/>
                </a:solidFill>
                <a:latin typeface="Helvetica Neue" charset="0"/>
                <a:ea typeface="Helvetica Neue" charset="0"/>
                <a:cs typeface="Helvetica Neue" charset="0"/>
              </a:rPr>
              <a:t>Joshua M. Rosenberg, Doctoral Candidate</a:t>
            </a:r>
          </a:p>
          <a:p>
            <a:r>
              <a:rPr lang="en-US" dirty="0" smtClean="0">
                <a:solidFill>
                  <a:schemeClr val="tx1"/>
                </a:solidFill>
                <a:latin typeface="Helvetica Neue" charset="0"/>
                <a:ea typeface="Helvetica Neue" charset="0"/>
                <a:cs typeface="Helvetica Neue" charset="0"/>
              </a:rPr>
              <a:t>Michigan State University</a:t>
            </a:r>
          </a:p>
          <a:p>
            <a:endParaRPr lang="en-US" dirty="0">
              <a:solidFill>
                <a:schemeClr val="tx1"/>
              </a:solidFill>
              <a:latin typeface="Helvetica Neue" charset="0"/>
              <a:ea typeface="Helvetica Neue" charset="0"/>
              <a:cs typeface="Helvetica Neue" charset="0"/>
            </a:endParaRPr>
          </a:p>
          <a:p>
            <a:r>
              <a:rPr lang="en-US" sz="1800" dirty="0" smtClean="0">
                <a:solidFill>
                  <a:schemeClr val="tx1"/>
                </a:solidFill>
                <a:latin typeface="Helvetica Neue" charset="0"/>
                <a:ea typeface="Helvetica Neue" charset="0"/>
                <a:cs typeface="Helvetica Neue" charset="0"/>
              </a:rPr>
              <a:t>January 23, 2018</a:t>
            </a:r>
          </a:p>
          <a:p>
            <a:r>
              <a:rPr lang="en-US" sz="1800" dirty="0" smtClean="0">
                <a:solidFill>
                  <a:schemeClr val="tx1"/>
                </a:solidFill>
                <a:latin typeface="Helvetica Neue" charset="0"/>
                <a:ea typeface="Helvetica Neue" charset="0"/>
                <a:cs typeface="Helvetica Neue" charset="0"/>
              </a:rPr>
              <a:t>University of Tennessee, Knoxville</a:t>
            </a:r>
          </a:p>
          <a:p>
            <a:r>
              <a:rPr lang="en-US" sz="1800" dirty="0">
                <a:solidFill>
                  <a:schemeClr val="tx1"/>
                </a:solidFill>
                <a:latin typeface="Helvetica Neue" charset="0"/>
                <a:ea typeface="Helvetica Neue" charset="0"/>
                <a:cs typeface="Helvetica Neue" charset="0"/>
              </a:rPr>
              <a:t>Department of Theory and Practice of Teacher Education </a:t>
            </a:r>
          </a:p>
        </p:txBody>
      </p:sp>
      <p:sp>
        <p:nvSpPr>
          <p:cNvPr id="12" name="Rectangle 11"/>
          <p:cNvSpPr/>
          <p:nvPr/>
        </p:nvSpPr>
        <p:spPr>
          <a:xfrm>
            <a:off x="-6226" y="5209962"/>
            <a:ext cx="7624265" cy="1022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689B9"/>
              </a:solidFill>
            </a:endParaRPr>
          </a:p>
        </p:txBody>
      </p:sp>
      <p:sp>
        <p:nvSpPr>
          <p:cNvPr id="13" name="Rectangle 12"/>
          <p:cNvSpPr/>
          <p:nvPr/>
        </p:nvSpPr>
        <p:spPr>
          <a:xfrm>
            <a:off x="0" y="298173"/>
            <a:ext cx="9144000" cy="1107470"/>
          </a:xfrm>
          <a:prstGeom prst="rect">
            <a:avLst/>
          </a:prstGeom>
          <a:solidFill>
            <a:srgbClr val="1689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689B9"/>
              </a:solidFill>
            </a:endParaRPr>
          </a:p>
        </p:txBody>
      </p:sp>
      <p:sp>
        <p:nvSpPr>
          <p:cNvPr id="28" name="TextBox 27"/>
          <p:cNvSpPr txBox="1"/>
          <p:nvPr/>
        </p:nvSpPr>
        <p:spPr>
          <a:xfrm>
            <a:off x="0" y="2251698"/>
            <a:ext cx="9172662" cy="369332"/>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ctrTitle"/>
          </p:nvPr>
        </p:nvSpPr>
        <p:spPr>
          <a:xfrm>
            <a:off x="-6227" y="2191550"/>
            <a:ext cx="9150226" cy="1213244"/>
          </a:xfrm>
        </p:spPr>
        <p:txBody>
          <a:bodyPr>
            <a:normAutofit fontScale="90000"/>
          </a:bodyPr>
          <a:lstStyle/>
          <a:p>
            <a:pPr algn="ctr"/>
            <a:r>
              <a:rPr lang="en-US" sz="3600" dirty="0" smtClean="0">
                <a:latin typeface="Helvetica Neue" charset="0"/>
                <a:ea typeface="Helvetica Neue" charset="0"/>
                <a:cs typeface="Helvetica Neue" charset="0"/>
              </a:rPr>
              <a:t>Thinking </a:t>
            </a:r>
            <a:r>
              <a:rPr lang="en-US" sz="3600" dirty="0">
                <a:latin typeface="Helvetica Neue" charset="0"/>
                <a:ea typeface="Helvetica Neue" charset="0"/>
                <a:cs typeface="Helvetica Neue" charset="0"/>
              </a:rPr>
              <a:t>of and </a:t>
            </a:r>
            <a:r>
              <a:rPr lang="en-US" sz="3600" dirty="0" smtClean="0">
                <a:latin typeface="Helvetica Neue" charset="0"/>
                <a:ea typeface="Helvetica Neue" charset="0"/>
                <a:cs typeface="Helvetica Neue" charset="0"/>
              </a:rPr>
              <a:t>with </a:t>
            </a:r>
            <a:r>
              <a:rPr lang="en-US" sz="3600" dirty="0">
                <a:latin typeface="Helvetica Neue" charset="0"/>
                <a:ea typeface="Helvetica Neue" charset="0"/>
                <a:cs typeface="Helvetica Neue" charset="0"/>
              </a:rPr>
              <a:t>Data: </a:t>
            </a:r>
            <a:r>
              <a:rPr lang="en-US" sz="3600" dirty="0" smtClean="0">
                <a:latin typeface="Helvetica Neue" charset="0"/>
                <a:ea typeface="Helvetica Neue" charset="0"/>
                <a:cs typeface="Helvetica Neue" charset="0"/>
              </a:rPr>
              <a:t/>
            </a:r>
            <a:br>
              <a:rPr lang="en-US" sz="3600" dirty="0" smtClean="0">
                <a:latin typeface="Helvetica Neue" charset="0"/>
                <a:ea typeface="Helvetica Neue" charset="0"/>
                <a:cs typeface="Helvetica Neue" charset="0"/>
              </a:rPr>
            </a:br>
            <a:r>
              <a:rPr lang="en-US" sz="3600" dirty="0" smtClean="0">
                <a:latin typeface="Helvetica Neue" charset="0"/>
                <a:ea typeface="Helvetica Neue" charset="0"/>
                <a:cs typeface="Helvetica Neue" charset="0"/>
              </a:rPr>
              <a:t>Supporting and Understanding</a:t>
            </a:r>
            <a:br>
              <a:rPr lang="en-US" sz="3600" dirty="0" smtClean="0">
                <a:latin typeface="Helvetica Neue" charset="0"/>
                <a:ea typeface="Helvetica Neue" charset="0"/>
                <a:cs typeface="Helvetica Neue" charset="0"/>
              </a:rPr>
            </a:br>
            <a:r>
              <a:rPr lang="en-US" sz="3600" dirty="0" smtClean="0">
                <a:latin typeface="Helvetica Neue" charset="0"/>
                <a:ea typeface="Helvetica Neue" charset="0"/>
                <a:cs typeface="Helvetica Neue" charset="0"/>
              </a:rPr>
              <a:t>Engaging Learning in STEM</a:t>
            </a:r>
            <a:endParaRPr lang="en-US" sz="3600" dirty="0">
              <a:latin typeface="Helvetica Neue" charset="0"/>
              <a:ea typeface="Helvetica Neue" charset="0"/>
              <a:cs typeface="Helvetica Neue" charset="0"/>
            </a:endParaRPr>
          </a:p>
        </p:txBody>
      </p:sp>
    </p:spTree>
    <p:extLst>
      <p:ext uri="{BB962C8B-B14F-4D97-AF65-F5344CB8AC3E}">
        <p14:creationId xmlns:p14="http://schemas.microsoft.com/office/powerpoint/2010/main" val="567881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Experience sampling method (ESM)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Affordances</a:t>
            </a:r>
            <a:r>
              <a:rPr lang="en-US" dirty="0" smtClean="0"/>
              <a:t>:</a:t>
            </a:r>
          </a:p>
          <a:p>
            <a:r>
              <a:rPr lang="en-US" dirty="0" smtClean="0"/>
              <a:t>Understand learning experiences in a qualitatively distinct way </a:t>
            </a:r>
            <a:r>
              <a:rPr lang="en-US" sz="1800" dirty="0" smtClean="0"/>
              <a:t>(</a:t>
            </a:r>
            <a:r>
              <a:rPr lang="en-US" sz="1800" dirty="0" err="1" smtClean="0"/>
              <a:t>Hecktner</a:t>
            </a:r>
            <a:r>
              <a:rPr lang="en-US" sz="1800" dirty="0" smtClean="0"/>
              <a:t>, Schmidt, &amp; </a:t>
            </a:r>
            <a:r>
              <a:rPr lang="en-US" sz="1800" dirty="0" err="1" smtClean="0"/>
              <a:t>Csikszentmihalyi</a:t>
            </a:r>
            <a:r>
              <a:rPr lang="en-US" sz="1800" dirty="0" smtClean="0"/>
              <a:t>, 2007</a:t>
            </a:r>
            <a:r>
              <a:rPr lang="en-US" sz="1800" dirty="0" smtClean="0"/>
              <a:t>)</a:t>
            </a:r>
          </a:p>
          <a:p>
            <a:endParaRPr lang="en-US" sz="1800" dirty="0" smtClean="0"/>
          </a:p>
          <a:p>
            <a:r>
              <a:rPr lang="en-US" dirty="0" smtClean="0"/>
              <a:t>Helps us to understand moment-to-moment </a:t>
            </a:r>
            <a:r>
              <a:rPr lang="en-US" dirty="0" smtClean="0"/>
              <a:t>changes in experiences and what impacts experiences</a:t>
            </a:r>
          </a:p>
          <a:p>
            <a:endParaRPr lang="en-US" dirty="0" smtClean="0"/>
          </a:p>
          <a:p>
            <a:r>
              <a:rPr lang="en-US" dirty="0" smtClean="0"/>
              <a:t>Allows us to understand experiences </a:t>
            </a:r>
            <a:r>
              <a:rPr lang="en-US" i="1" dirty="0" smtClean="0"/>
              <a:t>during</a:t>
            </a:r>
            <a:r>
              <a:rPr lang="en-US" dirty="0" smtClean="0"/>
              <a:t> activities rather than overall pre- and post-assessments of what did or did not work</a:t>
            </a:r>
          </a:p>
          <a:p>
            <a:pPr marL="0" indent="0">
              <a:buNone/>
            </a:pPr>
            <a:endParaRPr lang="en-US" dirty="0" smtClean="0"/>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119742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nchor="ctr">
            <a:normAutofit/>
          </a:bodyPr>
          <a:lstStyle/>
          <a:p>
            <a:r>
              <a:rPr lang="en-US" dirty="0" smtClean="0"/>
              <a:t>Explored “business-as-usual” and hands-on science, activities using a person-in-context approach (Schmidt, Rosenberg, &amp; </a:t>
            </a:r>
            <a:r>
              <a:rPr lang="en-US" dirty="0" err="1" smtClean="0"/>
              <a:t>Beymer</a:t>
            </a:r>
            <a:r>
              <a:rPr lang="en-US" dirty="0" smtClean="0"/>
              <a:t>, 2018, </a:t>
            </a:r>
            <a:r>
              <a:rPr lang="en-US" i="1" dirty="0" smtClean="0"/>
              <a:t>JRST</a:t>
            </a:r>
            <a:r>
              <a:rPr lang="en-US" dirty="0" smtClean="0"/>
              <a:t>)</a:t>
            </a:r>
          </a:p>
          <a:p>
            <a:endParaRPr lang="en-US" dirty="0" smtClean="0"/>
          </a:p>
          <a:p>
            <a:r>
              <a:rPr lang="en-US" dirty="0" smtClean="0"/>
              <a:t>Use of ESM data and </a:t>
            </a:r>
            <a:r>
              <a:rPr lang="en-US" dirty="0" err="1" smtClean="0"/>
              <a:t>oerson</a:t>
            </a:r>
            <a:r>
              <a:rPr lang="en-US" dirty="0" smtClean="0"/>
              <a:t>-oriented analysis</a:t>
            </a:r>
          </a:p>
          <a:p>
            <a:endParaRPr lang="en-US" dirty="0" smtClean="0"/>
          </a:p>
          <a:p>
            <a:r>
              <a:rPr lang="en-US" dirty="0" smtClean="0"/>
              <a:t>To understand how learning activities (e.g., laboratory activities or lecture) and being able to choose impact students’ engagement</a:t>
            </a:r>
          </a:p>
        </p:txBody>
      </p:sp>
      <p:graphicFrame>
        <p:nvGraphicFramePr>
          <p:cNvPr id="6" name="Table 5"/>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78512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Context and Sample</a:t>
            </a:r>
            <a:endParaRPr lang="en-US" dirty="0"/>
          </a:p>
        </p:txBody>
      </p:sp>
      <p:sp>
        <p:nvSpPr>
          <p:cNvPr id="3" name="Content Placeholder 2"/>
          <p:cNvSpPr>
            <a:spLocks noGrp="1"/>
          </p:cNvSpPr>
          <p:nvPr>
            <p:ph idx="1"/>
          </p:nvPr>
        </p:nvSpPr>
        <p:spPr/>
        <p:txBody>
          <a:bodyPr anchor="ctr">
            <a:normAutofit/>
          </a:bodyPr>
          <a:lstStyle/>
          <a:p>
            <a:r>
              <a:rPr lang="en-US" dirty="0" smtClean="0"/>
              <a:t>12 </a:t>
            </a:r>
            <a:r>
              <a:rPr lang="en-US" dirty="0"/>
              <a:t>high school </a:t>
            </a:r>
            <a:r>
              <a:rPr lang="en-US" dirty="0" smtClean="0"/>
              <a:t>classrooms</a:t>
            </a:r>
          </a:p>
          <a:p>
            <a:endParaRPr lang="en-US" dirty="0" smtClean="0"/>
          </a:p>
          <a:p>
            <a:r>
              <a:rPr lang="en-US" dirty="0" smtClean="0"/>
              <a:t>Large</a:t>
            </a:r>
            <a:r>
              <a:rPr lang="en-US" dirty="0"/>
              <a:t>, urban high school outside of a large metropolitan </a:t>
            </a:r>
            <a:r>
              <a:rPr lang="en-US" dirty="0" smtClean="0"/>
              <a:t>area</a:t>
            </a:r>
          </a:p>
          <a:p>
            <a:endParaRPr lang="en-US" dirty="0" smtClean="0"/>
          </a:p>
          <a:p>
            <a:r>
              <a:rPr lang="en-US" dirty="0" smtClean="0"/>
              <a:t>244 </a:t>
            </a:r>
            <a:r>
              <a:rPr lang="en-US" dirty="0" smtClean="0"/>
              <a:t>students, 4,136 responses</a:t>
            </a:r>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55683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Profiles of Momentary Engagement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
        <p:nvSpPr>
          <p:cNvPr id="3" name="TextBox 2"/>
          <p:cNvSpPr txBox="1"/>
          <p:nvPr/>
        </p:nvSpPr>
        <p:spPr>
          <a:xfrm>
            <a:off x="457200" y="1524000"/>
            <a:ext cx="2210120" cy="4247317"/>
          </a:xfrm>
          <a:prstGeom prst="rect">
            <a:avLst/>
          </a:prstGeom>
          <a:noFill/>
        </p:spPr>
        <p:txBody>
          <a:bodyPr wrap="square" rtlCol="0" anchor="ctr">
            <a:spAutoFit/>
          </a:bodyPr>
          <a:lstStyle/>
          <a:p>
            <a:pPr marL="285750" indent="-285750">
              <a:buFont typeface="Arial" charset="0"/>
              <a:buChar char="•"/>
            </a:pPr>
            <a:r>
              <a:rPr lang="en-US" dirty="0">
                <a:latin typeface="Helvetica" charset="0"/>
                <a:ea typeface="Helvetica" charset="0"/>
                <a:cs typeface="Helvetica" charset="0"/>
              </a:rPr>
              <a:t>Identified momentary profiles of </a:t>
            </a:r>
            <a:r>
              <a:rPr lang="en-US" dirty="0" smtClean="0">
                <a:latin typeface="Helvetica" charset="0"/>
                <a:ea typeface="Helvetica" charset="0"/>
                <a:cs typeface="Helvetica" charset="0"/>
              </a:rPr>
              <a:t>engagement</a:t>
            </a:r>
          </a:p>
          <a:p>
            <a:pPr marL="285750" indent="-285750">
              <a:buFont typeface="Arial" charset="0"/>
              <a:buChar char="•"/>
            </a:pPr>
            <a:endParaRPr lang="en-US"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Found six profiles from </a:t>
            </a:r>
            <a:r>
              <a:rPr lang="en-US" i="1" dirty="0" smtClean="0">
                <a:latin typeface="Helvetica" charset="0"/>
                <a:ea typeface="Helvetica" charset="0"/>
                <a:cs typeface="Helvetica" charset="0"/>
              </a:rPr>
              <a:t>Universally Low </a:t>
            </a:r>
            <a:r>
              <a:rPr lang="en-US" dirty="0" smtClean="0">
                <a:latin typeface="Helvetica" charset="0"/>
                <a:ea typeface="Helvetica" charset="0"/>
                <a:cs typeface="Helvetica" charset="0"/>
              </a:rPr>
              <a:t>to </a:t>
            </a:r>
            <a:r>
              <a:rPr lang="en-US" i="1" dirty="0" smtClean="0">
                <a:latin typeface="Helvetica" charset="0"/>
                <a:ea typeface="Helvetica" charset="0"/>
                <a:cs typeface="Helvetica" charset="0"/>
              </a:rPr>
              <a:t>Full</a:t>
            </a:r>
            <a:r>
              <a:rPr lang="en-US" dirty="0" smtClean="0">
                <a:latin typeface="Helvetica" charset="0"/>
                <a:ea typeface="Helvetica" charset="0"/>
                <a:cs typeface="Helvetica" charset="0"/>
              </a:rPr>
              <a:t>, with four complex patterns</a:t>
            </a:r>
          </a:p>
          <a:p>
            <a:pPr marL="285750" indent="-285750">
              <a:buFont typeface="Arial" charset="0"/>
              <a:buChar char="•"/>
            </a:pPr>
            <a:endParaRPr lang="en-US"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Note students report multiple profiles</a:t>
            </a:r>
          </a:p>
          <a:p>
            <a:pPr marL="285750" indent="-285750">
              <a:buFont typeface="Arial" charset="0"/>
              <a:buChar char="•"/>
            </a:pPr>
            <a:endParaRPr lang="en-US" dirty="0">
              <a:latin typeface="Helvetica" charset="0"/>
              <a:ea typeface="Helvetica" charset="0"/>
              <a:cs typeface="Helvetica" charset="0"/>
            </a:endParaRPr>
          </a:p>
        </p:txBody>
      </p:sp>
      <p:pic>
        <p:nvPicPr>
          <p:cNvPr id="8" name="Picture 7" descr="mep_final_viridi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866" y="1524000"/>
            <a:ext cx="5524388" cy="5179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ep_final_la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6278" y="1524000"/>
            <a:ext cx="5522976" cy="517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Box 4"/>
          <p:cNvSpPr txBox="1">
            <a:spLocks noChangeArrowheads="1"/>
          </p:cNvSpPr>
          <p:nvPr/>
        </p:nvSpPr>
        <p:spPr bwMode="auto">
          <a:xfrm>
            <a:off x="230290" y="528638"/>
            <a:ext cx="17620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dirty="0" smtClean="0">
                <a:latin typeface="Helvetica Neue" charset="0"/>
                <a:ea typeface="Helvetica Neue" charset="0"/>
                <a:cs typeface="Helvetica Neue" charset="0"/>
              </a:rPr>
              <a:t>Laboratory </a:t>
            </a:r>
          </a:p>
          <a:p>
            <a:pPr algn="ctr"/>
            <a:r>
              <a:rPr lang="en-US" altLang="en-US" dirty="0" smtClean="0">
                <a:latin typeface="Helvetica Neue" charset="0"/>
                <a:ea typeface="Helvetica Neue" charset="0"/>
                <a:cs typeface="Helvetica Neue" charset="0"/>
              </a:rPr>
              <a:t>Activities</a:t>
            </a:r>
            <a:endParaRPr lang="en-US" altLang="en-US" dirty="0">
              <a:latin typeface="Helvetica Neue" charset="0"/>
              <a:ea typeface="Helvetica Neue" charset="0"/>
              <a:cs typeface="Helvetica Neue" charset="0"/>
            </a:endParaRPr>
          </a:p>
        </p:txBody>
      </p:sp>
      <p:sp>
        <p:nvSpPr>
          <p:cNvPr id="28676" name="Rectangle 2"/>
          <p:cNvSpPr>
            <a:spLocks noChangeArrowheads="1"/>
          </p:cNvSpPr>
          <p:nvPr/>
        </p:nvSpPr>
        <p:spPr bwMode="auto">
          <a:xfrm>
            <a:off x="4558735" y="2488406"/>
            <a:ext cx="4286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28677" name="Rectangle 6"/>
          <p:cNvSpPr>
            <a:spLocks noChangeArrowheads="1"/>
          </p:cNvSpPr>
          <p:nvPr/>
        </p:nvSpPr>
        <p:spPr bwMode="auto">
          <a:xfrm>
            <a:off x="3760411" y="2488406"/>
            <a:ext cx="4286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28678" name="Rectangle 7"/>
          <p:cNvSpPr>
            <a:spLocks noChangeArrowheads="1"/>
          </p:cNvSpPr>
          <p:nvPr/>
        </p:nvSpPr>
        <p:spPr bwMode="auto">
          <a:xfrm>
            <a:off x="5357059" y="2488406"/>
            <a:ext cx="4286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28679" name="Rectangle 8"/>
          <p:cNvSpPr>
            <a:spLocks noChangeArrowheads="1"/>
          </p:cNvSpPr>
          <p:nvPr/>
        </p:nvSpPr>
        <p:spPr bwMode="auto">
          <a:xfrm>
            <a:off x="7724775" y="2501106"/>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28680" name="Rectangle 10"/>
          <p:cNvSpPr>
            <a:spLocks noChangeArrowheads="1"/>
          </p:cNvSpPr>
          <p:nvPr/>
        </p:nvSpPr>
        <p:spPr bwMode="auto">
          <a:xfrm>
            <a:off x="6141755" y="2488405"/>
            <a:ext cx="428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Tree>
    <p:extLst>
      <p:ext uri="{BB962C8B-B14F-4D97-AF65-F5344CB8AC3E}">
        <p14:creationId xmlns:p14="http://schemas.microsoft.com/office/powerpoint/2010/main" val="1587677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mep_final_tes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6278" y="1523999"/>
            <a:ext cx="5522976" cy="5177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5"/>
          <p:cNvSpPr>
            <a:spLocks noChangeArrowheads="1"/>
          </p:cNvSpPr>
          <p:nvPr/>
        </p:nvSpPr>
        <p:spPr bwMode="auto">
          <a:xfrm>
            <a:off x="3778250" y="2513013"/>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32774" name="Rectangle 6"/>
          <p:cNvSpPr>
            <a:spLocks noChangeArrowheads="1"/>
          </p:cNvSpPr>
          <p:nvPr/>
        </p:nvSpPr>
        <p:spPr bwMode="auto">
          <a:xfrm>
            <a:off x="5348287" y="2500313"/>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32775" name="Rectangle 8"/>
          <p:cNvSpPr>
            <a:spLocks noChangeArrowheads="1"/>
          </p:cNvSpPr>
          <p:nvPr/>
        </p:nvSpPr>
        <p:spPr bwMode="auto">
          <a:xfrm>
            <a:off x="6140450" y="2500313"/>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10" name="TextBox 4"/>
          <p:cNvSpPr txBox="1">
            <a:spLocks noChangeArrowheads="1"/>
          </p:cNvSpPr>
          <p:nvPr/>
        </p:nvSpPr>
        <p:spPr bwMode="auto">
          <a:xfrm>
            <a:off x="230290" y="528638"/>
            <a:ext cx="2062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dirty="0" smtClean="0">
                <a:latin typeface="Helvetica Neue" charset="0"/>
                <a:ea typeface="Helvetica Neue" charset="0"/>
                <a:cs typeface="Helvetica Neue" charset="0"/>
              </a:rPr>
              <a:t>Test Activities</a:t>
            </a:r>
            <a:endParaRPr lang="en-US" alt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127301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ep_final_frami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6524" y="1524000"/>
            <a:ext cx="5522976" cy="517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6"/>
          <p:cNvSpPr>
            <a:spLocks noChangeArrowheads="1"/>
          </p:cNvSpPr>
          <p:nvPr/>
        </p:nvSpPr>
        <p:spPr bwMode="auto">
          <a:xfrm>
            <a:off x="7718425" y="2490788"/>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36867" name="Rectangle 4"/>
          <p:cNvSpPr>
            <a:spLocks noChangeArrowheads="1"/>
          </p:cNvSpPr>
          <p:nvPr/>
        </p:nvSpPr>
        <p:spPr bwMode="auto">
          <a:xfrm>
            <a:off x="3778250" y="2503488"/>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7" name="TextBox 4"/>
          <p:cNvSpPr txBox="1">
            <a:spLocks noChangeArrowheads="1"/>
          </p:cNvSpPr>
          <p:nvPr/>
        </p:nvSpPr>
        <p:spPr bwMode="auto">
          <a:xfrm>
            <a:off x="230290" y="528638"/>
            <a:ext cx="13244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dirty="0" smtClean="0">
                <a:latin typeface="Helvetica Neue" charset="0"/>
                <a:ea typeface="Helvetica Neue" charset="0"/>
                <a:cs typeface="Helvetica Neue" charset="0"/>
              </a:rPr>
              <a:t>Choice: </a:t>
            </a:r>
          </a:p>
          <a:p>
            <a:r>
              <a:rPr lang="en-US" altLang="en-US" dirty="0" smtClean="0">
                <a:latin typeface="Helvetica Neue" charset="0"/>
                <a:ea typeface="Helvetica Neue" charset="0"/>
                <a:cs typeface="Helvetica Neue" charset="0"/>
              </a:rPr>
              <a:t>Framing</a:t>
            </a:r>
            <a:endParaRPr lang="en-US" alt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907596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mep_final_wh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6524" y="1524000"/>
            <a:ext cx="5522976" cy="517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4"/>
          <p:cNvSpPr>
            <a:spLocks noChangeArrowheads="1"/>
          </p:cNvSpPr>
          <p:nvPr/>
        </p:nvSpPr>
        <p:spPr bwMode="auto">
          <a:xfrm>
            <a:off x="3780012" y="250507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40964" name="Rectangle 6"/>
          <p:cNvSpPr>
            <a:spLocks noChangeArrowheads="1"/>
          </p:cNvSpPr>
          <p:nvPr/>
        </p:nvSpPr>
        <p:spPr bwMode="auto">
          <a:xfrm>
            <a:off x="6929850" y="249872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dirty="0">
                <a:solidFill>
                  <a:srgbClr val="FF0000"/>
                </a:solidFill>
                <a:latin typeface="ＭＳ ゴシック" charset="-128"/>
                <a:ea typeface="ＭＳ ゴシック" charset="-128"/>
              </a:rPr>
              <a:t>-</a:t>
            </a:r>
            <a:endParaRPr lang="en-US" altLang="en-US" sz="3200" dirty="0">
              <a:solidFill>
                <a:srgbClr val="FF0000"/>
              </a:solidFill>
            </a:endParaRPr>
          </a:p>
        </p:txBody>
      </p:sp>
      <p:sp>
        <p:nvSpPr>
          <p:cNvPr id="40965" name="Rectangle 7"/>
          <p:cNvSpPr>
            <a:spLocks noChangeArrowheads="1"/>
          </p:cNvSpPr>
          <p:nvPr/>
        </p:nvSpPr>
        <p:spPr bwMode="auto">
          <a:xfrm>
            <a:off x="6140450" y="250507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3200">
                <a:solidFill>
                  <a:srgbClr val="FF0000"/>
                </a:solidFill>
                <a:latin typeface="ＭＳ ゴシック" charset="-128"/>
                <a:ea typeface="ＭＳ ゴシック" charset="-128"/>
              </a:rPr>
              <a:t>−</a:t>
            </a:r>
            <a:endParaRPr lang="en-US" altLang="en-US" sz="3200">
              <a:solidFill>
                <a:srgbClr val="FF0000"/>
              </a:solidFill>
            </a:endParaRPr>
          </a:p>
        </p:txBody>
      </p:sp>
      <p:sp>
        <p:nvSpPr>
          <p:cNvPr id="8" name="TextBox 4"/>
          <p:cNvSpPr txBox="1">
            <a:spLocks noChangeArrowheads="1"/>
          </p:cNvSpPr>
          <p:nvPr/>
        </p:nvSpPr>
        <p:spPr bwMode="auto">
          <a:xfrm>
            <a:off x="230290" y="528638"/>
            <a:ext cx="17363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dirty="0" smtClean="0">
                <a:latin typeface="Helvetica Neue" charset="0"/>
                <a:ea typeface="Helvetica Neue" charset="0"/>
                <a:cs typeface="Helvetica Neue" charset="0"/>
              </a:rPr>
              <a:t>Choice: </a:t>
            </a:r>
          </a:p>
          <a:p>
            <a:r>
              <a:rPr lang="en-US" altLang="en-US" dirty="0" smtClean="0">
                <a:latin typeface="Helvetica Neue" charset="0"/>
                <a:ea typeface="Helvetica Neue" charset="0"/>
                <a:cs typeface="Helvetica Neue" charset="0"/>
              </a:rPr>
              <a:t>With whom</a:t>
            </a:r>
            <a:endParaRPr lang="en-US" alt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178919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impact of activities</a:t>
            </a:r>
            <a:endParaRPr lang="en-US" dirty="0"/>
          </a:p>
        </p:txBody>
      </p:sp>
      <p:pic>
        <p:nvPicPr>
          <p:cNvPr id="4" name="Picture 3"/>
          <p:cNvPicPr>
            <a:picLocks noChangeAspect="1"/>
          </p:cNvPicPr>
          <p:nvPr/>
        </p:nvPicPr>
        <p:blipFill>
          <a:blip r:embed="rId3"/>
          <a:stretch>
            <a:fillRect/>
          </a:stretch>
        </p:blipFill>
        <p:spPr>
          <a:xfrm>
            <a:off x="1250948" y="1524000"/>
            <a:ext cx="6642100" cy="505868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97693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engaged are students in-the-moment in </a:t>
            </a:r>
            <a:r>
              <a:rPr lang="en-US" smtClean="0"/>
              <a:t>science activities?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0951087"/>
              </p:ext>
            </p:extLst>
          </p:nvPr>
        </p:nvGraphicFramePr>
        <p:xfrm>
          <a:off x="457199" y="1596892"/>
          <a:ext cx="8128002" cy="4876802"/>
        </p:xfrm>
        <a:graphic>
          <a:graphicData uri="http://schemas.openxmlformats.org/drawingml/2006/table">
            <a:tbl>
              <a:tblPr/>
              <a:tblGrid>
                <a:gridCol w="1158108"/>
                <a:gridCol w="1168731"/>
                <a:gridCol w="1158108"/>
                <a:gridCol w="1158108"/>
                <a:gridCol w="1158108"/>
                <a:gridCol w="1168731"/>
                <a:gridCol w="1158108"/>
              </a:tblGrid>
              <a:tr h="835954">
                <a:tc>
                  <a:txBody>
                    <a:bodyPr/>
                    <a:lstStyle/>
                    <a:p>
                      <a:r>
                        <a:rPr lang="en-US" sz="1400" dirty="0">
                          <a:effectLst/>
                          <a:latin typeface="Helvetica" charset="0"/>
                        </a:rPr>
                        <a:t/>
                      </a:r>
                      <a:br>
                        <a:rPr lang="en-US" sz="1400" dirty="0">
                          <a:effectLst/>
                          <a:latin typeface="Helvetica" charset="0"/>
                        </a:rPr>
                      </a:br>
                      <a:endParaRPr lang="en-US" sz="1400" dirty="0">
                        <a:effectLst/>
                        <a:latin typeface="Helvetica" charset="0"/>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rgbClr val="000000"/>
                          </a:solidFill>
                          <a:effectLst/>
                          <a:latin typeface="Helvetica Neue" charset="0"/>
                        </a:rPr>
                        <a:t>Universally Low</a:t>
                      </a:r>
                      <a:endParaRPr lang="en-US"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rgbClr val="000000"/>
                          </a:solidFill>
                          <a:effectLst/>
                          <a:latin typeface="Helvetica Neue" charset="0"/>
                        </a:rPr>
                        <a:t>Reluctant</a:t>
                      </a:r>
                      <a:endParaRPr lang="en-US"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rgbClr val="000000"/>
                          </a:solidFill>
                          <a:effectLst/>
                          <a:latin typeface="Helvetica Neue" charset="0"/>
                        </a:rPr>
                        <a:t>Pleasurable</a:t>
                      </a:r>
                      <a:endParaRPr lang="en-US"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rgbClr val="000000"/>
                          </a:solidFill>
                          <a:effectLst/>
                          <a:latin typeface="Helvetica Neue" charset="0"/>
                        </a:rPr>
                        <a:t>Rational</a:t>
                      </a:r>
                      <a:endParaRPr lang="en-US"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rgbClr val="000000"/>
                          </a:solidFill>
                          <a:effectLst/>
                          <a:latin typeface="Helvetica Neue" charset="0"/>
                        </a:rPr>
                        <a:t>Moderately Full</a:t>
                      </a:r>
                      <a:endParaRPr lang="en-US"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rgbClr val="000000"/>
                          </a:solidFill>
                          <a:effectLst/>
                          <a:latin typeface="Helvetica Neue" charset="0"/>
                        </a:rPr>
                        <a:t>Full</a:t>
                      </a:r>
                      <a:endParaRPr lang="en-US"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dirty="0">
                          <a:solidFill>
                            <a:srgbClr val="000000"/>
                          </a:solidFill>
                          <a:effectLst/>
                          <a:latin typeface="Helvetica Neue" charset="0"/>
                        </a:rPr>
                        <a:t>(Intercept)</a:t>
                      </a:r>
                      <a:endParaRPr lang="en-US"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0.25</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0.20</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0.18</a:t>
                      </a:r>
                      <a:endParaRPr lang="nb-NO"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0.12</a:t>
                      </a:r>
                      <a:endParaRPr lang="nb-NO"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0.16</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a:solidFill>
                            <a:srgbClr val="000000"/>
                          </a:solidFill>
                          <a:effectLst/>
                          <a:latin typeface="Helvetica Neue" charset="0"/>
                        </a:rPr>
                        <a:t>0.09</a:t>
                      </a:r>
                      <a:endParaRPr lang="hr-HR"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a:solidFill>
                            <a:srgbClr val="FFFF00"/>
                          </a:solidFill>
                          <a:effectLst/>
                          <a:latin typeface="Helvetica Neue" charset="0"/>
                        </a:rPr>
                        <a:t>Who</a:t>
                      </a:r>
                      <a:endParaRPr lang="en-US" sz="140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FFFF00"/>
                          </a:solidFill>
                          <a:effectLst/>
                          <a:latin typeface="Helvetica Neue" charset="0"/>
                        </a:rPr>
                        <a:t>1.43 ***</a:t>
                      </a:r>
                      <a:endParaRPr lang="mr-IN"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dirty="0">
                          <a:solidFill>
                            <a:srgbClr val="FFFF00"/>
                          </a:solidFill>
                          <a:effectLst/>
                          <a:latin typeface="Helvetica Neue" charset="0"/>
                        </a:rPr>
                        <a:t>1.19</a:t>
                      </a:r>
                      <a:endParaRPr lang="nb-NO"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FFFF00"/>
                          </a:solidFill>
                          <a:effectLst/>
                          <a:latin typeface="Helvetica Neue" charset="0"/>
                        </a:rPr>
                        <a:t>1.00</a:t>
                      </a:r>
                      <a:endParaRPr lang="nb-NO"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FFFF00"/>
                          </a:solidFill>
                          <a:effectLst/>
                          <a:latin typeface="Helvetica Neue" charset="0"/>
                        </a:rPr>
                        <a:t>.35 ***</a:t>
                      </a:r>
                      <a:endParaRPr lang="mr-IN"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dirty="0">
                          <a:solidFill>
                            <a:srgbClr val="FFFF00"/>
                          </a:solidFill>
                          <a:effectLst/>
                          <a:latin typeface="Helvetica Neue" charset="0"/>
                        </a:rPr>
                        <a:t>.44 </a:t>
                      </a:r>
                      <a:endParaRPr lang="mr-IN"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FFFF00"/>
                          </a:solidFill>
                          <a:effectLst/>
                          <a:latin typeface="Helvetica Neue" charset="0"/>
                        </a:rPr>
                        <a:t>1.20</a:t>
                      </a:r>
                      <a:endParaRPr lang="nb-NO"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a:solidFill>
                            <a:srgbClr val="000000"/>
                          </a:solidFill>
                          <a:effectLst/>
                          <a:latin typeface="Helvetica Neue" charset="0"/>
                        </a:rPr>
                        <a:t>Materials</a:t>
                      </a:r>
                      <a:endParaRPr lang="en-US"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chemeClr val="tx1"/>
                          </a:solidFill>
                          <a:effectLst/>
                          <a:latin typeface="Helvetica Neue" charset="0"/>
                        </a:rPr>
                        <a:t>.38 ***</a:t>
                      </a:r>
                      <a:endParaRPr lang="mr-IN" sz="1400" dirty="0">
                        <a:solidFill>
                          <a:schemeClr val="tx1"/>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dirty="0">
                          <a:solidFill>
                            <a:srgbClr val="000000"/>
                          </a:solidFill>
                          <a:effectLst/>
                          <a:latin typeface="Helvetica Neue" charset="0"/>
                        </a:rPr>
                        <a:t>.38 ***</a:t>
                      </a:r>
                      <a:endParaRPr lang="mr-IN"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dirty="0">
                          <a:solidFill>
                            <a:srgbClr val="000000"/>
                          </a:solidFill>
                          <a:effectLst/>
                          <a:latin typeface="Helvetica Neue" charset="0"/>
                        </a:rPr>
                        <a:t>1.36 *</a:t>
                      </a:r>
                      <a:endParaRPr lang="mr-IN"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a:solidFill>
                            <a:srgbClr val="000000"/>
                          </a:solidFill>
                          <a:effectLst/>
                          <a:latin typeface="Helvetica Neue" charset="0"/>
                        </a:rPr>
                        <a:t>1.14</a:t>
                      </a:r>
                      <a:endParaRPr lang="nb-NO"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1.54 **</a:t>
                      </a:r>
                      <a:endParaRPr lang="mr-IN"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a:solidFill>
                            <a:srgbClr val="000000"/>
                          </a:solidFill>
                          <a:effectLst/>
                          <a:latin typeface="Helvetica Neue" charset="0"/>
                        </a:rPr>
                        <a:t>1.15</a:t>
                      </a:r>
                      <a:endParaRPr lang="nb-NO"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a:solidFill>
                            <a:srgbClr val="000000"/>
                          </a:solidFill>
                          <a:effectLst/>
                          <a:latin typeface="Helvetica Neue" charset="0"/>
                        </a:rPr>
                        <a:t>Time</a:t>
                      </a:r>
                      <a:endParaRPr lang="en-US"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chemeClr val="tx1"/>
                          </a:solidFill>
                          <a:effectLst/>
                          <a:latin typeface="Helvetica Neue" charset="0"/>
                        </a:rPr>
                        <a:t>.38 ***</a:t>
                      </a:r>
                      <a:endParaRPr lang="mr-IN" sz="1400" dirty="0">
                        <a:solidFill>
                          <a:schemeClr val="tx1"/>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dirty="0">
                          <a:solidFill>
                            <a:srgbClr val="000000"/>
                          </a:solidFill>
                          <a:effectLst/>
                          <a:latin typeface="Helvetica Neue" charset="0"/>
                        </a:rPr>
                        <a:t>0.47</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0.49</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1.82 ***</a:t>
                      </a:r>
                      <a:endParaRPr lang="mr-IN"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dirty="0">
                          <a:solidFill>
                            <a:srgbClr val="000000"/>
                          </a:solidFill>
                          <a:effectLst/>
                          <a:latin typeface="Helvetica Neue" charset="0"/>
                        </a:rPr>
                        <a:t>1.26 </a:t>
                      </a:r>
                      <a:endParaRPr lang="mr-IN"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0.47</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77264">
                <a:tc>
                  <a:txBody>
                    <a:bodyPr/>
                    <a:lstStyle/>
                    <a:p>
                      <a:r>
                        <a:rPr lang="en-US" sz="1400" dirty="0">
                          <a:solidFill>
                            <a:srgbClr val="000000"/>
                          </a:solidFill>
                          <a:effectLst/>
                          <a:latin typeface="Helvetica Neue" charset="0"/>
                        </a:rPr>
                        <a:t>How to Do</a:t>
                      </a:r>
                      <a:endParaRPr lang="en-US"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.45 </a:t>
                      </a:r>
                      <a:endParaRPr lang="mr-IN"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a:solidFill>
                            <a:srgbClr val="000000"/>
                          </a:solidFill>
                          <a:effectLst/>
                          <a:latin typeface="Helvetica Neue" charset="0"/>
                        </a:rPr>
                        <a:t>1.07</a:t>
                      </a:r>
                      <a:endParaRPr lang="hr-HR"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0.48</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0.46</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1.14</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1.35 *</a:t>
                      </a:r>
                      <a:endParaRPr lang="mr-IN"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r>
              <a:tr h="577264">
                <a:tc>
                  <a:txBody>
                    <a:bodyPr/>
                    <a:lstStyle/>
                    <a:p>
                      <a:r>
                        <a:rPr lang="en-US" sz="1400" dirty="0">
                          <a:solidFill>
                            <a:srgbClr val="FFFF00"/>
                          </a:solidFill>
                          <a:effectLst/>
                          <a:latin typeface="Helvetica Neue" charset="0"/>
                        </a:rPr>
                        <a:t>Framing</a:t>
                      </a:r>
                      <a:endParaRPr lang="en-US"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FFFF00"/>
                          </a:solidFill>
                          <a:effectLst/>
                          <a:latin typeface="Helvetica Neue" charset="0"/>
                        </a:rPr>
                        <a:t>.44 *</a:t>
                      </a:r>
                      <a:endParaRPr lang="mr-IN"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dirty="0">
                          <a:solidFill>
                            <a:srgbClr val="FFFF00"/>
                          </a:solidFill>
                          <a:effectLst/>
                          <a:latin typeface="Helvetica Neue" charset="0"/>
                        </a:rPr>
                        <a:t>0.46</a:t>
                      </a:r>
                      <a:endParaRPr lang="nb-NO"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FFFF00"/>
                          </a:solidFill>
                          <a:effectLst/>
                          <a:latin typeface="Helvetica Neue" charset="0"/>
                        </a:rPr>
                        <a:t>0.48</a:t>
                      </a:r>
                      <a:endParaRPr lang="nb-NO"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FFFF00"/>
                          </a:solidFill>
                          <a:effectLst/>
                          <a:latin typeface="Helvetica Neue" charset="0"/>
                        </a:rPr>
                        <a:t>1.14</a:t>
                      </a:r>
                      <a:endParaRPr lang="nb-NO"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dirty="0">
                          <a:solidFill>
                            <a:srgbClr val="FFFF00"/>
                          </a:solidFill>
                          <a:effectLst/>
                          <a:latin typeface="Helvetica Neue" charset="0"/>
                        </a:rPr>
                        <a:t>1.06</a:t>
                      </a:r>
                      <a:endParaRPr lang="hr-HR"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FFFF00"/>
                          </a:solidFill>
                          <a:effectLst/>
                          <a:latin typeface="Helvetica Neue" charset="0"/>
                        </a:rPr>
                        <a:t>1.60 ***</a:t>
                      </a:r>
                      <a:endParaRPr lang="mr-IN" sz="1400" dirty="0">
                        <a:solidFill>
                          <a:srgbClr val="FFFF00"/>
                        </a:solidFill>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r>
              <a:tr h="577264">
                <a:tc>
                  <a:txBody>
                    <a:bodyPr/>
                    <a:lstStyle/>
                    <a:p>
                      <a:r>
                        <a:rPr lang="en-US" sz="1400" dirty="0">
                          <a:solidFill>
                            <a:srgbClr val="000000"/>
                          </a:solidFill>
                          <a:effectLst/>
                          <a:latin typeface="Helvetica Neue" charset="0"/>
                        </a:rPr>
                        <a:t>Other</a:t>
                      </a:r>
                      <a:endParaRPr lang="en-US"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0.49</a:t>
                      </a:r>
                      <a:endParaRPr lang="nb-NO"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.40 ***</a:t>
                      </a:r>
                      <a:endParaRPr lang="mr-IN"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r-IN" sz="1400" dirty="0">
                          <a:solidFill>
                            <a:srgbClr val="000000"/>
                          </a:solidFill>
                          <a:effectLst/>
                          <a:latin typeface="Helvetica Neue" charset="0"/>
                        </a:rPr>
                        <a:t>1.24 *</a:t>
                      </a:r>
                      <a:endParaRPr lang="mr-IN"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nb-NO" sz="1400">
                          <a:solidFill>
                            <a:srgbClr val="000000"/>
                          </a:solidFill>
                          <a:effectLst/>
                          <a:latin typeface="Helvetica Neue" charset="0"/>
                        </a:rPr>
                        <a:t>0.45</a:t>
                      </a:r>
                      <a:endParaRPr lang="nb-NO" sz="140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.12 </a:t>
                      </a:r>
                      <a:endParaRPr lang="mr-IN"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1.27</a:t>
                      </a:r>
                      <a:endParaRPr lang="nb-NO" sz="1400" dirty="0">
                        <a:effectLst/>
                      </a:endParaRPr>
                    </a:p>
                  </a:txBody>
                  <a:tcPr marL="29941" marR="29941" marT="29941" marB="2994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Rectangle 4"/>
          <p:cNvSpPr/>
          <p:nvPr/>
        </p:nvSpPr>
        <p:spPr>
          <a:xfrm>
            <a:off x="2287686" y="6546586"/>
            <a:ext cx="4568623" cy="276999"/>
          </a:xfrm>
          <a:prstGeom prst="rect">
            <a:avLst/>
          </a:prstGeom>
        </p:spPr>
        <p:txBody>
          <a:bodyPr wrap="none">
            <a:spAutoFit/>
          </a:bodyPr>
          <a:lstStyle/>
          <a:p>
            <a:r>
              <a:rPr lang="en-US" sz="1200" dirty="0" smtClean="0">
                <a:latin typeface="Helvetica Neue" charset="0"/>
                <a:ea typeface="Helvetica Neue" charset="0"/>
                <a:cs typeface="Helvetica Neue" charset="0"/>
              </a:rPr>
              <a:t>Results </a:t>
            </a:r>
            <a:r>
              <a:rPr lang="en-US" sz="1200" smtClean="0">
                <a:latin typeface="Helvetica Neue" charset="0"/>
                <a:ea typeface="Helvetica Neue" charset="0"/>
                <a:cs typeface="Helvetica Neue" charset="0"/>
              </a:rPr>
              <a:t>from logistic </a:t>
            </a:r>
            <a:r>
              <a:rPr lang="en-US" sz="1200" dirty="0" smtClean="0">
                <a:latin typeface="Helvetica Neue" charset="0"/>
                <a:ea typeface="Helvetica Neue" charset="0"/>
                <a:cs typeface="Helvetica Neue" charset="0"/>
              </a:rPr>
              <a:t>regressions; p </a:t>
            </a:r>
            <a:r>
              <a:rPr lang="en-US" sz="1200" dirty="0">
                <a:latin typeface="Helvetica Neue" charset="0"/>
                <a:ea typeface="Helvetica Neue" charset="0"/>
                <a:cs typeface="Helvetica Neue" charset="0"/>
              </a:rPr>
              <a:t>&lt; .05, ** p &lt; .01, *** p &lt; .001</a:t>
            </a:r>
          </a:p>
        </p:txBody>
      </p:sp>
      <p:graphicFrame>
        <p:nvGraphicFramePr>
          <p:cNvPr id="6" name="Table 5"/>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8315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is power(</a:t>
            </a:r>
            <a:r>
              <a:rPr lang="en-US" dirty="0" err="1" smtClean="0"/>
              <a:t>ful</a:t>
            </a:r>
            <a:r>
              <a:rPr lang="en-US" dirty="0" smtClean="0"/>
              <a:t>)</a:t>
            </a:r>
            <a:endParaRPr lang="en-US" dirty="0"/>
          </a:p>
        </p:txBody>
      </p:sp>
      <p:pic>
        <p:nvPicPr>
          <p:cNvPr id="13" name="Picture 12"/>
          <p:cNvPicPr>
            <a:picLocks noChangeAspect="1"/>
          </p:cNvPicPr>
          <p:nvPr/>
        </p:nvPicPr>
        <p:blipFill>
          <a:blip r:embed="rId2"/>
          <a:stretch>
            <a:fillRect/>
          </a:stretch>
        </p:blipFill>
        <p:spPr>
          <a:xfrm>
            <a:off x="457200" y="3427572"/>
            <a:ext cx="2319810" cy="1104671"/>
          </a:xfrm>
          <a:prstGeom prst="rect">
            <a:avLst/>
          </a:prstGeom>
        </p:spPr>
      </p:pic>
      <p:pic>
        <p:nvPicPr>
          <p:cNvPr id="14" name="Picture 13"/>
          <p:cNvPicPr>
            <a:picLocks noChangeAspect="1"/>
          </p:cNvPicPr>
          <p:nvPr/>
        </p:nvPicPr>
        <p:blipFill>
          <a:blip r:embed="rId3"/>
          <a:stretch>
            <a:fillRect/>
          </a:stretch>
        </p:blipFill>
        <p:spPr>
          <a:xfrm>
            <a:off x="6376827" y="3071528"/>
            <a:ext cx="2046633" cy="17864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628" y="2816405"/>
            <a:ext cx="2055117" cy="2296654"/>
          </a:xfrm>
          <a:prstGeom prst="rect">
            <a:avLst/>
          </a:prstGeom>
        </p:spPr>
      </p:pic>
      <p:sp>
        <p:nvSpPr>
          <p:cNvPr id="16" name="TextBox 15"/>
          <p:cNvSpPr txBox="1"/>
          <p:nvPr/>
        </p:nvSpPr>
        <p:spPr>
          <a:xfrm>
            <a:off x="941279" y="2343336"/>
            <a:ext cx="1351652" cy="369332"/>
          </a:xfrm>
          <a:prstGeom prst="rect">
            <a:avLst/>
          </a:prstGeom>
          <a:noFill/>
        </p:spPr>
        <p:txBody>
          <a:bodyPr wrap="none" rtlCol="0">
            <a:spAutoFit/>
          </a:bodyPr>
          <a:lstStyle/>
          <a:p>
            <a:r>
              <a:rPr lang="en-US" smtClean="0"/>
              <a:t>Companies</a:t>
            </a:r>
            <a:endParaRPr lang="en-US"/>
          </a:p>
        </p:txBody>
      </p:sp>
      <p:sp>
        <p:nvSpPr>
          <p:cNvPr id="17" name="TextBox 16"/>
          <p:cNvSpPr txBox="1"/>
          <p:nvPr/>
        </p:nvSpPr>
        <p:spPr>
          <a:xfrm>
            <a:off x="6897441" y="2338100"/>
            <a:ext cx="1005403" cy="369332"/>
          </a:xfrm>
          <a:prstGeom prst="rect">
            <a:avLst/>
          </a:prstGeom>
          <a:noFill/>
        </p:spPr>
        <p:txBody>
          <a:bodyPr wrap="none" rtlCol="0">
            <a:spAutoFit/>
          </a:bodyPr>
          <a:lstStyle/>
          <a:p>
            <a:r>
              <a:rPr lang="en-US" smtClean="0"/>
              <a:t>Citizens</a:t>
            </a:r>
            <a:endParaRPr lang="en-US"/>
          </a:p>
        </p:txBody>
      </p:sp>
      <p:sp>
        <p:nvSpPr>
          <p:cNvPr id="19" name="TextBox 18"/>
          <p:cNvSpPr txBox="1"/>
          <p:nvPr/>
        </p:nvSpPr>
        <p:spPr>
          <a:xfrm>
            <a:off x="3868064" y="2338100"/>
            <a:ext cx="1454244" cy="369332"/>
          </a:xfrm>
          <a:prstGeom prst="rect">
            <a:avLst/>
          </a:prstGeom>
          <a:noFill/>
        </p:spPr>
        <p:txBody>
          <a:bodyPr wrap="none" rtlCol="0">
            <a:spAutoFit/>
          </a:bodyPr>
          <a:lstStyle/>
          <a:p>
            <a:r>
              <a:rPr lang="en-US" dirty="0" smtClean="0"/>
              <a:t>Government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76972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a:t>
            </a:r>
            <a:r>
              <a:rPr lang="en-US" smtClean="0"/>
              <a:t>choice during laboratory</a:t>
            </a:r>
            <a:endParaRPr lang="en-US" dirty="0"/>
          </a:p>
        </p:txBody>
      </p:sp>
      <p:sp>
        <p:nvSpPr>
          <p:cNvPr id="5" name="Content Placeholder 2"/>
          <p:cNvSpPr>
            <a:spLocks noGrp="1"/>
          </p:cNvSpPr>
          <p:nvPr>
            <p:ph idx="1"/>
          </p:nvPr>
        </p:nvSpPr>
        <p:spPr>
          <a:xfrm>
            <a:off x="457200" y="1600200"/>
            <a:ext cx="8229600" cy="4876800"/>
          </a:xfrm>
        </p:spPr>
        <p:txBody>
          <a:bodyPr>
            <a:normAutofit/>
          </a:bodyPr>
          <a:lstStyle/>
          <a:p>
            <a:pPr marL="0" indent="0">
              <a:buNone/>
            </a:pPr>
            <a:r>
              <a:rPr lang="en-US" dirty="0" smtClean="0"/>
              <a:t>During laboratory, when students were able to make </a:t>
            </a:r>
            <a:r>
              <a:rPr lang="en-US" i="1" dirty="0" smtClean="0"/>
              <a:t>any </a:t>
            </a:r>
            <a:r>
              <a:rPr lang="en-US" dirty="0" smtClean="0"/>
              <a:t>choice (who, materials, time, how to do, framing, or other):</a:t>
            </a:r>
          </a:p>
          <a:p>
            <a:pPr marL="0" indent="0">
              <a:buNone/>
            </a:pPr>
            <a:endParaRPr lang="en-US" dirty="0"/>
          </a:p>
          <a:p>
            <a:pPr marL="0" indent="0" algn="ctr">
              <a:buNone/>
            </a:pPr>
            <a:r>
              <a:rPr lang="en-US" i="1" dirty="0" smtClean="0"/>
              <a:t>They are </a:t>
            </a:r>
            <a:r>
              <a:rPr lang="en-US" i="1" dirty="0"/>
              <a:t>more likely </a:t>
            </a:r>
            <a:r>
              <a:rPr lang="en-US" i="1" dirty="0" smtClean="0"/>
              <a:t>to be </a:t>
            </a:r>
            <a:r>
              <a:rPr lang="en-US" i="1" dirty="0" smtClean="0"/>
              <a:t>fully </a:t>
            </a:r>
            <a:r>
              <a:rPr lang="en-US" i="1" dirty="0" smtClean="0"/>
              <a:t>engaged </a:t>
            </a:r>
            <a:r>
              <a:rPr lang="en-US" dirty="0"/>
              <a:t>(</a:t>
            </a:r>
            <a:r>
              <a:rPr lang="en-US" i="1" dirty="0"/>
              <a:t>z </a:t>
            </a:r>
            <a:r>
              <a:rPr lang="en-US" dirty="0"/>
              <a:t>= 3.90, </a:t>
            </a:r>
            <a:r>
              <a:rPr lang="en-US" i="1" dirty="0"/>
              <a:t>p</a:t>
            </a:r>
            <a:r>
              <a:rPr lang="en-US" dirty="0"/>
              <a:t> &lt; .05</a:t>
            </a:r>
            <a:r>
              <a:rPr lang="en-US" dirty="0" smtClean="0"/>
              <a:t>), which is not the case when they report no choice (</a:t>
            </a:r>
            <a:r>
              <a:rPr lang="en-US" i="1" dirty="0" smtClean="0"/>
              <a:t>z</a:t>
            </a:r>
            <a:r>
              <a:rPr lang="en-US" dirty="0" smtClean="0"/>
              <a:t> = -.23)</a:t>
            </a:r>
            <a:endParaRPr lang="en-US" dirty="0"/>
          </a:p>
        </p:txBody>
      </p:sp>
      <p:graphicFrame>
        <p:nvGraphicFramePr>
          <p:cNvPr id="7" name="Table 6"/>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407264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impacts of choice</a:t>
            </a:r>
            <a:endParaRPr lang="en-US" dirty="0"/>
          </a:p>
        </p:txBody>
      </p:sp>
      <p:sp>
        <p:nvSpPr>
          <p:cNvPr id="5" name="Content Placeholder 2"/>
          <p:cNvSpPr>
            <a:spLocks noGrp="1"/>
          </p:cNvSpPr>
          <p:nvPr>
            <p:ph idx="1"/>
          </p:nvPr>
        </p:nvSpPr>
        <p:spPr>
          <a:xfrm>
            <a:off x="457200" y="1600200"/>
            <a:ext cx="8229600" cy="4876800"/>
          </a:xfrm>
        </p:spPr>
        <p:txBody>
          <a:bodyPr>
            <a:normAutofit/>
          </a:bodyPr>
          <a:lstStyle/>
          <a:p>
            <a:pPr marL="0" indent="0">
              <a:buNone/>
            </a:pPr>
            <a:r>
              <a:rPr lang="en-US" dirty="0" smtClean="0"/>
              <a:t>For example, when students can choose with whom to work:</a:t>
            </a:r>
          </a:p>
          <a:p>
            <a:pPr marL="0" indent="0">
              <a:buNone/>
            </a:pPr>
            <a:endParaRPr lang="en-US" dirty="0"/>
          </a:p>
          <a:p>
            <a:pPr marL="0" indent="0">
              <a:buNone/>
            </a:pPr>
            <a:r>
              <a:rPr lang="en-US" dirty="0" smtClean="0"/>
              <a:t>When students can choose the topic o</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782065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engaged are students in-the-moment in science activities?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5659946"/>
              </p:ext>
            </p:extLst>
          </p:nvPr>
        </p:nvGraphicFramePr>
        <p:xfrm>
          <a:off x="457200" y="1563915"/>
          <a:ext cx="8229600" cy="5110294"/>
        </p:xfrm>
        <a:graphic>
          <a:graphicData uri="http://schemas.openxmlformats.org/drawingml/2006/table">
            <a:tbl>
              <a:tblPr bandRow="1">
                <a:tableStyleId>{073A0DAA-6AF3-43AB-8588-CEC1D06C72B9}</a:tableStyleId>
              </a:tblPr>
              <a:tblGrid>
                <a:gridCol w="1028700"/>
                <a:gridCol w="1028700"/>
                <a:gridCol w="1028700"/>
                <a:gridCol w="1028700"/>
                <a:gridCol w="1028700"/>
                <a:gridCol w="1028700"/>
                <a:gridCol w="1028700"/>
                <a:gridCol w="1028700"/>
              </a:tblGrid>
              <a:tr h="375139">
                <a:tc>
                  <a:txBody>
                    <a:bodyPr/>
                    <a:lstStyle/>
                    <a:p>
                      <a:pPr marL="0" marR="0" algn="ctr" defTabSz="914400" rtl="0" eaLnBrk="1" latinLnBrk="0" hangingPunct="1">
                        <a:spcBef>
                          <a:spcPts val="1000"/>
                        </a:spcBef>
                        <a:spcAft>
                          <a:spcPts val="0"/>
                        </a:spcAft>
                      </a:pPr>
                      <a:endParaRPr lang="en-US" sz="1400" kern="1200" dirty="0">
                        <a:solidFill>
                          <a:srgbClr val="000000"/>
                        </a:solidFill>
                        <a:effectLst/>
                        <a:latin typeface="Helvetica Neue" charset="0"/>
                        <a:ea typeface="+mn-ea"/>
                        <a:cs typeface="+mn-cs"/>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b="1" kern="1200" dirty="0">
                          <a:solidFill>
                            <a:srgbClr val="000000"/>
                          </a:solidFill>
                          <a:effectLst/>
                          <a:latin typeface="Helvetica Neue" charset="0"/>
                          <a:ea typeface="+mn-ea"/>
                          <a:cs typeface="+mn-cs"/>
                        </a:rPr>
                        <a:t>Choice</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b="1" kern="1200">
                          <a:solidFill>
                            <a:srgbClr val="000000"/>
                          </a:solidFill>
                          <a:effectLst/>
                          <a:latin typeface="Helvetica Neue" charset="0"/>
                          <a:ea typeface="+mn-ea"/>
                          <a:cs typeface="+mn-cs"/>
                        </a:rPr>
                        <a:t>Universally</a:t>
                      </a:r>
                    </a:p>
                    <a:p>
                      <a:pPr marL="0" marR="0" algn="ctr" defTabSz="914400" rtl="0" eaLnBrk="1" latinLnBrk="0" hangingPunct="1">
                        <a:spcBef>
                          <a:spcPts val="0"/>
                        </a:spcBef>
                        <a:spcAft>
                          <a:spcPts val="0"/>
                        </a:spcAft>
                      </a:pPr>
                      <a:r>
                        <a:rPr lang="en-US" sz="1400" b="1" kern="1200">
                          <a:solidFill>
                            <a:srgbClr val="000000"/>
                          </a:solidFill>
                          <a:effectLst/>
                          <a:latin typeface="Helvetica Neue" charset="0"/>
                          <a:ea typeface="+mn-ea"/>
                          <a:cs typeface="+mn-cs"/>
                        </a:rPr>
                        <a:t>Low</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b="1" kern="1200" dirty="0">
                          <a:solidFill>
                            <a:srgbClr val="000000"/>
                          </a:solidFill>
                          <a:effectLst/>
                          <a:latin typeface="Helvetica Neue" charset="0"/>
                          <a:ea typeface="+mn-ea"/>
                          <a:cs typeface="+mn-cs"/>
                        </a:rPr>
                        <a:t>Reluctant</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300" b="1" kern="1200" dirty="0">
                          <a:solidFill>
                            <a:srgbClr val="000000"/>
                          </a:solidFill>
                          <a:effectLst/>
                          <a:latin typeface="Helvetica Neue" charset="0"/>
                          <a:ea typeface="+mn-ea"/>
                          <a:cs typeface="+mn-cs"/>
                        </a:rPr>
                        <a:t>Pleasurable</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b="1" kern="1200" dirty="0">
                          <a:solidFill>
                            <a:srgbClr val="000000"/>
                          </a:solidFill>
                          <a:effectLst/>
                          <a:latin typeface="Helvetica Neue" charset="0"/>
                          <a:ea typeface="+mn-ea"/>
                          <a:cs typeface="+mn-cs"/>
                        </a:rPr>
                        <a:t>Rational</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b="1" kern="1200">
                          <a:solidFill>
                            <a:srgbClr val="000000"/>
                          </a:solidFill>
                          <a:effectLst/>
                          <a:latin typeface="Helvetica Neue" charset="0"/>
                          <a:ea typeface="+mn-ea"/>
                          <a:cs typeface="+mn-cs"/>
                        </a:rPr>
                        <a:t>Moderately</a:t>
                      </a:r>
                    </a:p>
                    <a:p>
                      <a:pPr marL="0" marR="0" algn="ctr" defTabSz="914400" rtl="0" eaLnBrk="1" latinLnBrk="0" hangingPunct="1">
                        <a:spcBef>
                          <a:spcPts val="0"/>
                        </a:spcBef>
                        <a:spcAft>
                          <a:spcPts val="0"/>
                        </a:spcAft>
                      </a:pPr>
                      <a:r>
                        <a:rPr lang="en-US" sz="1400" b="1" kern="1200">
                          <a:solidFill>
                            <a:srgbClr val="000000"/>
                          </a:solidFill>
                          <a:effectLst/>
                          <a:latin typeface="Helvetica Neue" charset="0"/>
                          <a:ea typeface="+mn-ea"/>
                          <a:cs typeface="+mn-cs"/>
                        </a:rPr>
                        <a:t>Full</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b="1" kern="1200" dirty="0">
                          <a:solidFill>
                            <a:srgbClr val="000000"/>
                          </a:solidFill>
                          <a:effectLst/>
                          <a:latin typeface="Helvetica Neue" charset="0"/>
                          <a:ea typeface="+mn-ea"/>
                          <a:cs typeface="+mn-cs"/>
                        </a:rPr>
                        <a:t>Full</a:t>
                      </a:r>
                    </a:p>
                  </a:txBody>
                  <a:tcPr marL="19686" marR="19686" marT="13124" marB="13124" anchor="ctr">
                    <a:noFill/>
                  </a:tcPr>
                </a:tc>
              </a:tr>
              <a:tr h="434217">
                <a:tc>
                  <a:txBody>
                    <a:bodyPr/>
                    <a:lstStyle/>
                    <a:p>
                      <a:pPr marL="0" marR="0" algn="ctr" defTabSz="914400" rtl="0" eaLnBrk="1" latinLnBrk="0" hangingPunct="1">
                        <a:spcBef>
                          <a:spcPts val="0"/>
                        </a:spcBef>
                        <a:spcAft>
                          <a:spcPts val="0"/>
                        </a:spcAft>
                      </a:pPr>
                      <a:r>
                        <a:rPr lang="en-US" sz="1400" kern="1200">
                          <a:solidFill>
                            <a:srgbClr val="000000"/>
                          </a:solidFill>
                          <a:effectLst/>
                          <a:latin typeface="Helvetica Neue" charset="0"/>
                          <a:ea typeface="+mn-ea"/>
                          <a:cs typeface="+mn-cs"/>
                        </a:rPr>
                        <a:t>Individual Work</a:t>
                      </a:r>
                    </a:p>
                  </a:txBody>
                  <a:tcPr marL="19686" marR="19686" marT="13124" marB="13124" anchor="ctr">
                    <a:noFill/>
                  </a:tcPr>
                </a:tc>
                <a:tc>
                  <a:txBody>
                    <a:bodyPr/>
                    <a:lstStyle/>
                    <a:p>
                      <a:pPr marL="0" algn="ctr" defTabSz="914400" rtl="0" eaLnBrk="1" latinLnBrk="0" hangingPunct="1"/>
                      <a:endParaRPr lang="en-US" sz="1400" kern="1200" dirty="0">
                        <a:solidFill>
                          <a:srgbClr val="000000"/>
                        </a:solidFill>
                        <a:effectLst/>
                        <a:latin typeface="Helvetica Neue" charset="0"/>
                        <a:ea typeface="+mn-ea"/>
                        <a:cs typeface="+mn-cs"/>
                      </a:endParaRPr>
                    </a:p>
                  </a:txBody>
                  <a:tcPr marL="19686" marR="19686" marT="13124" marB="13124" anchor="ctr">
                    <a:noFill/>
                  </a:tcPr>
                </a:tc>
                <a:tc>
                  <a:txBody>
                    <a:bodyPr/>
                    <a:lstStyle/>
                    <a:p>
                      <a:pPr marL="0" algn="ctr" defTabSz="914400" rtl="0" eaLnBrk="1" latinLnBrk="0" hangingPunct="1"/>
                      <a:endParaRPr lang="en-US" sz="1200" kern="1200">
                        <a:solidFill>
                          <a:srgbClr val="000000"/>
                        </a:solidFill>
                        <a:effectLst/>
                        <a:latin typeface="Helvetica Neue" charset="0"/>
                        <a:ea typeface="+mn-ea"/>
                        <a:cs typeface="+mn-cs"/>
                      </a:endParaRPr>
                    </a:p>
                  </a:txBody>
                  <a:tcPr marL="19686" marR="19686" marT="13124" marB="13124" anchor="ctr">
                    <a:noFill/>
                  </a:tcPr>
                </a:tc>
                <a:tc>
                  <a:txBody>
                    <a:bodyPr/>
                    <a:lstStyle/>
                    <a:p>
                      <a:pPr marL="0" algn="ctr" defTabSz="914400" rtl="0" eaLnBrk="1" latinLnBrk="0" hangingPunct="1"/>
                      <a:endParaRPr lang="en-US" sz="1200" kern="1200">
                        <a:solidFill>
                          <a:srgbClr val="000000"/>
                        </a:solidFill>
                        <a:effectLst/>
                        <a:latin typeface="Helvetica Neue" charset="0"/>
                        <a:ea typeface="+mn-ea"/>
                        <a:cs typeface="+mn-cs"/>
                      </a:endParaRPr>
                    </a:p>
                  </a:txBody>
                  <a:tcPr marL="19686" marR="19686" marT="13124" marB="13124" anchor="ctr">
                    <a:noFill/>
                  </a:tcPr>
                </a:tc>
                <a:tc>
                  <a:txBody>
                    <a:bodyPr/>
                    <a:lstStyle/>
                    <a:p>
                      <a:pPr marL="0" algn="ctr" defTabSz="914400" rtl="0" eaLnBrk="1" latinLnBrk="0" hangingPunct="1"/>
                      <a:endParaRPr lang="en-US" sz="1200" kern="1200" dirty="0">
                        <a:solidFill>
                          <a:srgbClr val="000000"/>
                        </a:solidFill>
                        <a:effectLst/>
                        <a:latin typeface="Helvetica Neue" charset="0"/>
                        <a:ea typeface="+mn-ea"/>
                        <a:cs typeface="+mn-cs"/>
                      </a:endParaRPr>
                    </a:p>
                  </a:txBody>
                  <a:tcPr marL="19686" marR="19686" marT="13124" marB="13124" anchor="ctr">
                    <a:noFill/>
                  </a:tcPr>
                </a:tc>
                <a:tc>
                  <a:txBody>
                    <a:bodyPr/>
                    <a:lstStyle/>
                    <a:p>
                      <a:pPr marL="0" algn="ctr" defTabSz="914400" rtl="0" eaLnBrk="1" latinLnBrk="0" hangingPunct="1"/>
                      <a:endParaRPr lang="en-US" sz="1200" kern="1200">
                        <a:solidFill>
                          <a:srgbClr val="000000"/>
                        </a:solidFill>
                        <a:effectLst/>
                        <a:latin typeface="Helvetica Neue" charset="0"/>
                        <a:ea typeface="+mn-ea"/>
                        <a:cs typeface="+mn-cs"/>
                      </a:endParaRPr>
                    </a:p>
                  </a:txBody>
                  <a:tcPr marL="19686" marR="19686" marT="13124" marB="13124" anchor="ctr">
                    <a:noFill/>
                  </a:tcPr>
                </a:tc>
                <a:tc>
                  <a:txBody>
                    <a:bodyPr/>
                    <a:lstStyle/>
                    <a:p>
                      <a:pPr marL="0" algn="ctr" defTabSz="914400" rtl="0" eaLnBrk="1" latinLnBrk="0" hangingPunct="1"/>
                      <a:endParaRPr lang="en-US" sz="1200" kern="1200" dirty="0">
                        <a:solidFill>
                          <a:srgbClr val="000000"/>
                        </a:solidFill>
                        <a:effectLst/>
                        <a:latin typeface="Helvetica Neue" charset="0"/>
                        <a:ea typeface="+mn-ea"/>
                        <a:cs typeface="+mn-cs"/>
                      </a:endParaRPr>
                    </a:p>
                  </a:txBody>
                  <a:tcPr marL="19686" marR="19686" marT="13124" marB="13124" anchor="ctr">
                    <a:noFill/>
                  </a:tcPr>
                </a:tc>
                <a:tc>
                  <a:txBody>
                    <a:bodyPr/>
                    <a:lstStyle/>
                    <a:p>
                      <a:pPr marL="0" algn="ctr" defTabSz="914400" rtl="0" eaLnBrk="1" latinLnBrk="0" hangingPunct="1"/>
                      <a:endParaRPr lang="en-US" sz="1200" kern="1200">
                        <a:solidFill>
                          <a:srgbClr val="000000"/>
                        </a:solidFill>
                        <a:effectLst/>
                        <a:latin typeface="Helvetica Neue" charset="0"/>
                        <a:ea typeface="+mn-ea"/>
                        <a:cs typeface="+mn-cs"/>
                      </a:endParaRPr>
                    </a:p>
                  </a:txBody>
                  <a:tcPr marL="19686" marR="19686" marT="13124" marB="13124" anchor="ctr">
                    <a:noFill/>
                  </a:tcPr>
                </a:tc>
              </a:tr>
              <a:tr h="375139">
                <a:tc>
                  <a:txBody>
                    <a:bodyPr/>
                    <a:lstStyle/>
                    <a:p>
                      <a:pPr marL="0" algn="ctr" defTabSz="914400" rtl="0" eaLnBrk="1" latinLnBrk="0" hangingPunct="1"/>
                      <a:endParaRPr lang="en-US" sz="1400" kern="1200" dirty="0">
                        <a:solidFill>
                          <a:srgbClr val="000000"/>
                        </a:solidFill>
                        <a:effectLst/>
                        <a:latin typeface="Helvetica Neue" charset="0"/>
                        <a:ea typeface="+mn-ea"/>
                        <a:cs typeface="+mn-cs"/>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i="1" kern="1200" dirty="0">
                          <a:solidFill>
                            <a:srgbClr val="000000"/>
                          </a:solidFill>
                          <a:effectLst/>
                          <a:latin typeface="Helvetica Neue" charset="0"/>
                          <a:ea typeface="+mn-ea"/>
                          <a:cs typeface="+mn-cs"/>
                        </a:rPr>
                        <a:t>Any </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kern="1200" dirty="0">
                          <a:solidFill>
                            <a:srgbClr val="000000"/>
                          </a:solidFill>
                          <a:effectLst/>
                          <a:latin typeface="Helvetica Neue" charset="0"/>
                          <a:ea typeface="+mn-ea"/>
                          <a:cs typeface="+mn-cs"/>
                        </a:rPr>
                        <a:t>1.45</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kern="1200">
                          <a:solidFill>
                            <a:srgbClr val="000000"/>
                          </a:solidFill>
                          <a:effectLst/>
                          <a:latin typeface="Helvetica Neue" charset="0"/>
                          <a:ea typeface="+mn-ea"/>
                          <a:cs typeface="+mn-cs"/>
                        </a:rPr>
                        <a:t>0.76</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kern="1200">
                          <a:solidFill>
                            <a:srgbClr val="000000"/>
                          </a:solidFill>
                          <a:effectLst/>
                          <a:latin typeface="Helvetica Neue" charset="0"/>
                          <a:ea typeface="+mn-ea"/>
                          <a:cs typeface="+mn-cs"/>
                        </a:rPr>
                        <a:t>-0.05</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kern="1200" dirty="0">
                          <a:solidFill>
                            <a:srgbClr val="000000"/>
                          </a:solidFill>
                          <a:effectLst/>
                          <a:latin typeface="Helvetica Neue" charset="0"/>
                          <a:ea typeface="+mn-ea"/>
                          <a:cs typeface="+mn-cs"/>
                        </a:rPr>
                        <a:t>-0.48</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kern="1200">
                          <a:solidFill>
                            <a:srgbClr val="000000"/>
                          </a:solidFill>
                          <a:effectLst/>
                          <a:latin typeface="Helvetica Neue" charset="0"/>
                          <a:ea typeface="+mn-ea"/>
                          <a:cs typeface="+mn-cs"/>
                        </a:rPr>
                        <a:t>-0.64</a:t>
                      </a: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kern="1200">
                          <a:solidFill>
                            <a:srgbClr val="000000"/>
                          </a:solidFill>
                          <a:effectLst/>
                          <a:latin typeface="Helvetica Neue" charset="0"/>
                          <a:ea typeface="+mn-ea"/>
                          <a:cs typeface="+mn-cs"/>
                        </a:rPr>
                        <a:t>-1.44</a:t>
                      </a:r>
                    </a:p>
                  </a:txBody>
                  <a:tcPr marL="19686" marR="19686" marT="13124" marB="13124" anchor="ctr">
                    <a:noFill/>
                  </a:tcPr>
                </a:tc>
              </a:tr>
              <a:tr h="375139">
                <a:tc>
                  <a:txBody>
                    <a:bodyPr/>
                    <a:lstStyle/>
                    <a:p>
                      <a:pPr marL="0" algn="ctr" defTabSz="914400" rtl="0" eaLnBrk="1" latinLnBrk="0" hangingPunct="1"/>
                      <a:endParaRPr lang="en-US" sz="1400">
                        <a:effectLst/>
                        <a:latin typeface="Cambria"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i="1" dirty="0">
                          <a:effectLst/>
                        </a:rPr>
                        <a:t>None</a:t>
                      </a:r>
                      <a:endParaRPr lang="en-US" sz="1400" i="1" dirty="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1.05</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3.33*</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dirty="0">
                          <a:effectLst/>
                        </a:rPr>
                        <a:t>-2.77*</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-0.1</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-0.14</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-3.36*</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r>
              <a:tr h="375139">
                <a:tc>
                  <a:txBody>
                    <a:bodyPr/>
                    <a:lstStyle/>
                    <a:p>
                      <a:pPr marL="0" marR="0" algn="ctr" defTabSz="914400" rtl="0" eaLnBrk="1" latinLnBrk="0" hangingPunct="1">
                        <a:spcBef>
                          <a:spcPts val="0"/>
                        </a:spcBef>
                        <a:spcAft>
                          <a:spcPts val="0"/>
                        </a:spcAft>
                      </a:pPr>
                      <a:r>
                        <a:rPr lang="en-US" sz="1400">
                          <a:effectLst/>
                        </a:rPr>
                        <a:t>Laboratory</a:t>
                      </a:r>
                      <a:endParaRPr lang="en-US" sz="1400">
                        <a:effectLst/>
                        <a:latin typeface="Cambria" charset="0"/>
                        <a:ea typeface="ＭＳ 明朝" charset="-128"/>
                        <a:cs typeface="Times New Roman" charset="0"/>
                      </a:endParaRPr>
                    </a:p>
                  </a:txBody>
                  <a:tcPr marL="19686" marR="19686" marT="13124" marB="13124" anchor="ctr">
                    <a:noFill/>
                  </a:tcPr>
                </a:tc>
                <a:tc>
                  <a:txBody>
                    <a:bodyPr/>
                    <a:lstStyle/>
                    <a:p>
                      <a:pPr marL="0" algn="ctr" defTabSz="914400" rtl="0" eaLnBrk="1" latinLnBrk="0" hangingPunct="1"/>
                      <a:endParaRPr lang="en-US" sz="1400" i="1" dirty="0">
                        <a:effectLst/>
                        <a:latin typeface="Cambria" charset="0"/>
                      </a:endParaRPr>
                    </a:p>
                  </a:txBody>
                  <a:tcPr marL="19686" marR="19686" marT="13124" marB="13124" anchor="ctr">
                    <a:noFill/>
                  </a:tcPr>
                </a:tc>
                <a:tc>
                  <a:txBody>
                    <a:bodyPr/>
                    <a:lstStyle/>
                    <a:p>
                      <a:pPr marL="0" algn="ctr" defTabSz="914400" rtl="0" eaLnBrk="1" latinLnBrk="0" hangingPunct="1"/>
                      <a:endParaRPr lang="en-US" sz="1200" dirty="0">
                        <a:effectLst/>
                        <a:latin typeface="Cambria" charset="0"/>
                      </a:endParaRPr>
                    </a:p>
                  </a:txBody>
                  <a:tcPr marL="19686" marR="19686" marT="13124" marB="13124" anchor="ctr">
                    <a:noFill/>
                  </a:tcPr>
                </a:tc>
                <a:tc>
                  <a:txBody>
                    <a:bodyPr/>
                    <a:lstStyle/>
                    <a:p>
                      <a:pPr marL="0" algn="ctr" defTabSz="914400" rtl="0" eaLnBrk="1" latinLnBrk="0" hangingPunct="1"/>
                      <a:endParaRPr lang="en-US" sz="1200" dirty="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r>
              <a:tr h="375139">
                <a:tc>
                  <a:txBody>
                    <a:bodyPr/>
                    <a:lstStyle/>
                    <a:p>
                      <a:pPr marL="0" algn="ctr" defTabSz="914400" rtl="0" eaLnBrk="1" latinLnBrk="0" hangingPunct="1"/>
                      <a:endParaRPr lang="en-US" sz="1400">
                        <a:effectLst/>
                        <a:latin typeface="Cambria"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i="1" dirty="0">
                          <a:effectLst/>
                        </a:rPr>
                        <a:t>Any</a:t>
                      </a:r>
                      <a:endParaRPr lang="en-US" sz="1400" i="1" dirty="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1.61</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-2.22*</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5.38*</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-6.10*</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dirty="0">
                          <a:effectLst/>
                        </a:rPr>
                        <a:t>1.79</a:t>
                      </a:r>
                      <a:endParaRPr lang="en-US" sz="1200" dirty="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3.90*</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40000"/>
                        <a:lumOff val="60000"/>
                      </a:schemeClr>
                    </a:solidFill>
                  </a:tcPr>
                </a:tc>
              </a:tr>
              <a:tr h="375139">
                <a:tc>
                  <a:txBody>
                    <a:bodyPr/>
                    <a:lstStyle/>
                    <a:p>
                      <a:pPr marL="0" algn="ctr" defTabSz="914400" rtl="0" eaLnBrk="1" latinLnBrk="0" hangingPunct="1"/>
                      <a:endParaRPr lang="en-US" sz="1400">
                        <a:effectLst/>
                        <a:latin typeface="Cambria"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i="1" dirty="0">
                          <a:effectLst/>
                        </a:rPr>
                        <a:t>None</a:t>
                      </a:r>
                      <a:endParaRPr lang="en-US" sz="1400" i="1" dirty="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1.96</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-2.16*</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1.38</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-5.33*</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dirty="0">
                          <a:effectLst/>
                        </a:rPr>
                        <a:t>-3.86*</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-0.23</a:t>
                      </a:r>
                      <a:endParaRPr lang="en-US" sz="1200">
                        <a:effectLst/>
                        <a:latin typeface="Cambria" charset="0"/>
                        <a:ea typeface="ＭＳ 明朝" charset="-128"/>
                        <a:cs typeface="Times New Roman" charset="0"/>
                      </a:endParaRPr>
                    </a:p>
                  </a:txBody>
                  <a:tcPr marL="19686" marR="19686" marT="13124" marB="13124" anchor="ctr">
                    <a:noFill/>
                  </a:tcPr>
                </a:tc>
              </a:tr>
              <a:tr h="375139">
                <a:tc>
                  <a:txBody>
                    <a:bodyPr/>
                    <a:lstStyle/>
                    <a:p>
                      <a:pPr marL="0" marR="0" algn="ctr" defTabSz="914400" rtl="0" eaLnBrk="1" latinLnBrk="0" hangingPunct="1">
                        <a:spcBef>
                          <a:spcPts val="0"/>
                        </a:spcBef>
                        <a:spcAft>
                          <a:spcPts val="0"/>
                        </a:spcAft>
                      </a:pPr>
                      <a:r>
                        <a:rPr lang="en-US" sz="1400">
                          <a:effectLst/>
                        </a:rPr>
                        <a:t>Lecture</a:t>
                      </a:r>
                      <a:endParaRPr lang="en-US" sz="1400">
                        <a:effectLst/>
                        <a:latin typeface="Cambria" charset="0"/>
                        <a:ea typeface="ＭＳ 明朝" charset="-128"/>
                        <a:cs typeface="Times New Roman" charset="0"/>
                      </a:endParaRPr>
                    </a:p>
                  </a:txBody>
                  <a:tcPr marL="19686" marR="19686" marT="13124" marB="13124" anchor="ctr">
                    <a:noFill/>
                  </a:tcPr>
                </a:tc>
                <a:tc>
                  <a:txBody>
                    <a:bodyPr/>
                    <a:lstStyle/>
                    <a:p>
                      <a:pPr marL="0" algn="ctr" defTabSz="914400" rtl="0" eaLnBrk="1" latinLnBrk="0" hangingPunct="1"/>
                      <a:endParaRPr lang="en-US" sz="1400" i="1" dirty="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dirty="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r>
              <a:tr h="375139">
                <a:tc>
                  <a:txBody>
                    <a:bodyPr/>
                    <a:lstStyle/>
                    <a:p>
                      <a:pPr marL="0" algn="ctr" defTabSz="914400" rtl="0" eaLnBrk="1" latinLnBrk="0" hangingPunct="1"/>
                      <a:endParaRPr lang="en-US" sz="1400">
                        <a:effectLst/>
                        <a:latin typeface="Cambria"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i="1" dirty="0">
                          <a:effectLst/>
                        </a:rPr>
                        <a:t>Any</a:t>
                      </a:r>
                      <a:endParaRPr lang="en-US" sz="1400" i="1" dirty="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-3.70*</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-0.08</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-1.84</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-1.86</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-0.77</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0.5</a:t>
                      </a:r>
                      <a:endParaRPr lang="en-US" sz="1200">
                        <a:effectLst/>
                        <a:latin typeface="Cambria" charset="0"/>
                        <a:ea typeface="ＭＳ 明朝" charset="-128"/>
                        <a:cs typeface="Times New Roman" charset="0"/>
                      </a:endParaRPr>
                    </a:p>
                  </a:txBody>
                  <a:tcPr marL="19686" marR="19686" marT="13124" marB="13124" anchor="ctr">
                    <a:noFill/>
                  </a:tcPr>
                </a:tc>
              </a:tr>
              <a:tr h="375139">
                <a:tc>
                  <a:txBody>
                    <a:bodyPr/>
                    <a:lstStyle/>
                    <a:p>
                      <a:pPr marL="0" algn="ctr" defTabSz="914400" rtl="0" eaLnBrk="1" latinLnBrk="0" hangingPunct="1"/>
                      <a:endParaRPr lang="en-US" sz="1400">
                        <a:effectLst/>
                        <a:latin typeface="Cambria"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i="1" dirty="0">
                          <a:effectLst/>
                        </a:rPr>
                        <a:t>None</a:t>
                      </a:r>
                      <a:endParaRPr lang="en-US" sz="1400" i="1" dirty="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1.6</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3.20*</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1.22</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0.39</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2.26*</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-1.13</a:t>
                      </a:r>
                      <a:endParaRPr lang="en-US" sz="1200">
                        <a:effectLst/>
                        <a:latin typeface="Cambria" charset="0"/>
                        <a:ea typeface="ＭＳ 明朝" charset="-128"/>
                        <a:cs typeface="Times New Roman" charset="0"/>
                      </a:endParaRPr>
                    </a:p>
                  </a:txBody>
                  <a:tcPr marL="19686" marR="19686" marT="13124" marB="13124" anchor="ctr">
                    <a:noFill/>
                  </a:tcPr>
                </a:tc>
              </a:tr>
              <a:tr h="375139">
                <a:tc>
                  <a:txBody>
                    <a:bodyPr/>
                    <a:lstStyle/>
                    <a:p>
                      <a:pPr marL="0" marR="0" algn="ctr" defTabSz="914400" rtl="0" eaLnBrk="1" latinLnBrk="0" hangingPunct="1">
                        <a:spcBef>
                          <a:spcPts val="0"/>
                        </a:spcBef>
                        <a:spcAft>
                          <a:spcPts val="0"/>
                        </a:spcAft>
                      </a:pPr>
                      <a:r>
                        <a:rPr lang="en-US" sz="1400">
                          <a:effectLst/>
                        </a:rPr>
                        <a:t>Quiz and Test</a:t>
                      </a:r>
                      <a:endParaRPr lang="en-US" sz="1400">
                        <a:effectLst/>
                        <a:latin typeface="Cambria" charset="0"/>
                        <a:ea typeface="ＭＳ 明朝" charset="-128"/>
                        <a:cs typeface="Times New Roman" charset="0"/>
                      </a:endParaRPr>
                    </a:p>
                  </a:txBody>
                  <a:tcPr marL="19686" marR="19686" marT="13124" marB="13124" anchor="ctr">
                    <a:noFill/>
                  </a:tcPr>
                </a:tc>
                <a:tc>
                  <a:txBody>
                    <a:bodyPr/>
                    <a:lstStyle/>
                    <a:p>
                      <a:pPr marL="0" algn="ctr" defTabSz="914400" rtl="0" eaLnBrk="1" latinLnBrk="0" hangingPunct="1"/>
                      <a:endParaRPr lang="en-US" sz="1400" i="1" dirty="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c>
                  <a:txBody>
                    <a:bodyPr/>
                    <a:lstStyle/>
                    <a:p>
                      <a:pPr marL="0" algn="ctr" defTabSz="914400" rtl="0" eaLnBrk="1" latinLnBrk="0" hangingPunct="1"/>
                      <a:endParaRPr lang="en-US" sz="1200">
                        <a:effectLst/>
                        <a:latin typeface="Cambria" charset="0"/>
                      </a:endParaRPr>
                    </a:p>
                  </a:txBody>
                  <a:tcPr marL="19686" marR="19686" marT="13124" marB="13124" anchor="ctr">
                    <a:noFill/>
                  </a:tcPr>
                </a:tc>
              </a:tr>
              <a:tr h="375139">
                <a:tc>
                  <a:txBody>
                    <a:bodyPr/>
                    <a:lstStyle/>
                    <a:p>
                      <a:pPr marL="0" algn="ctr" defTabSz="914400" rtl="0" eaLnBrk="1" latinLnBrk="0" hangingPunct="1"/>
                      <a:endParaRPr lang="en-US" sz="1400" dirty="0">
                        <a:effectLst/>
                        <a:latin typeface="Cambria"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i="1" dirty="0">
                          <a:effectLst/>
                        </a:rPr>
                        <a:t>Any</a:t>
                      </a:r>
                      <a:endParaRPr lang="en-US" sz="1400" i="1" dirty="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-4.83*</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-0.95</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-3.31*</a:t>
                      </a:r>
                      <a:endParaRPr lang="en-US" sz="120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6.42*</a:t>
                      </a:r>
                      <a:endParaRPr lang="en-US" sz="120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a:effectLst/>
                        </a:rPr>
                        <a:t>1.26</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0.66</a:t>
                      </a:r>
                      <a:endParaRPr lang="en-US" sz="1200">
                        <a:effectLst/>
                        <a:latin typeface="Cambria" charset="0"/>
                        <a:ea typeface="ＭＳ 明朝" charset="-128"/>
                        <a:cs typeface="Times New Roman" charset="0"/>
                      </a:endParaRPr>
                    </a:p>
                  </a:txBody>
                  <a:tcPr marL="19686" marR="19686" marT="13124" marB="13124" anchor="ctr">
                    <a:noFill/>
                  </a:tcPr>
                </a:tc>
              </a:tr>
              <a:tr h="375139">
                <a:tc>
                  <a:txBody>
                    <a:bodyPr/>
                    <a:lstStyle/>
                    <a:p>
                      <a:pPr marL="0" algn="ctr" defTabSz="914400" rtl="0" eaLnBrk="1" latinLnBrk="0" hangingPunct="1"/>
                      <a:endParaRPr lang="en-US" sz="1400">
                        <a:effectLst/>
                        <a:latin typeface="Cambria"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400" i="1" dirty="0">
                          <a:effectLst/>
                        </a:rPr>
                        <a:t>None</a:t>
                      </a:r>
                      <a:endParaRPr lang="en-US" sz="1400" i="1" dirty="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-0.7</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a:effectLst/>
                        </a:rPr>
                        <a:t>-0.99</a:t>
                      </a:r>
                      <a:endParaRPr lang="en-US" sz="120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-3.49*</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dirty="0">
                          <a:effectLst/>
                        </a:rPr>
                        <a:t>6.26*</a:t>
                      </a:r>
                      <a:endParaRPr lang="en-US" sz="1200" dirty="0">
                        <a:effectLst/>
                        <a:latin typeface="Cambria" charset="0"/>
                        <a:ea typeface="ＭＳ 明朝" charset="-128"/>
                        <a:cs typeface="Times New Roman" charset="0"/>
                      </a:endParaRPr>
                    </a:p>
                  </a:txBody>
                  <a:tcPr marL="19686" marR="19686" marT="13124" marB="13124" anchor="ctr">
                    <a:solidFill>
                      <a:schemeClr val="accent6">
                        <a:lumMod val="20000"/>
                        <a:lumOff val="80000"/>
                      </a:schemeClr>
                    </a:solidFill>
                  </a:tcPr>
                </a:tc>
                <a:tc>
                  <a:txBody>
                    <a:bodyPr/>
                    <a:lstStyle/>
                    <a:p>
                      <a:pPr marL="0" marR="0" algn="ctr" defTabSz="914400" rtl="0" eaLnBrk="1" latinLnBrk="0" hangingPunct="1">
                        <a:spcBef>
                          <a:spcPts val="0"/>
                        </a:spcBef>
                        <a:spcAft>
                          <a:spcPts val="0"/>
                        </a:spcAft>
                      </a:pPr>
                      <a:r>
                        <a:rPr lang="en-US" sz="1200" dirty="0">
                          <a:effectLst/>
                        </a:rPr>
                        <a:t>-0.15</a:t>
                      </a:r>
                      <a:endParaRPr lang="en-US" sz="1200" dirty="0">
                        <a:effectLst/>
                        <a:latin typeface="Cambria" charset="0"/>
                        <a:ea typeface="ＭＳ 明朝" charset="-128"/>
                        <a:cs typeface="Times New Roman" charset="0"/>
                      </a:endParaRPr>
                    </a:p>
                  </a:txBody>
                  <a:tcPr marL="19686" marR="19686" marT="13124" marB="13124" anchor="ctr">
                    <a:noFill/>
                  </a:tcPr>
                </a:tc>
                <a:tc>
                  <a:txBody>
                    <a:bodyPr/>
                    <a:lstStyle/>
                    <a:p>
                      <a:pPr marL="0" marR="0" algn="ctr" defTabSz="914400" rtl="0" eaLnBrk="1" latinLnBrk="0" hangingPunct="1">
                        <a:spcBef>
                          <a:spcPts val="0"/>
                        </a:spcBef>
                        <a:spcAft>
                          <a:spcPts val="0"/>
                        </a:spcAft>
                      </a:pPr>
                      <a:r>
                        <a:rPr lang="en-US" sz="1200" dirty="0">
                          <a:effectLst/>
                        </a:rPr>
                        <a:t>-1.34</a:t>
                      </a:r>
                      <a:endParaRPr lang="en-US" sz="1200" dirty="0">
                        <a:effectLst/>
                        <a:latin typeface="Cambria" charset="0"/>
                        <a:ea typeface="ＭＳ 明朝" charset="-128"/>
                        <a:cs typeface="Times New Roman" charset="0"/>
                      </a:endParaRPr>
                    </a:p>
                  </a:txBody>
                  <a:tcPr marL="19686" marR="19686" marT="13124" marB="13124" anchor="ctr">
                    <a:noFill/>
                  </a:tcPr>
                </a:tc>
              </a:tr>
            </a:tbl>
          </a:graphicData>
        </a:graphic>
      </p:graphicFrame>
      <p:sp>
        <p:nvSpPr>
          <p:cNvPr id="6" name="Rectangle 5"/>
          <p:cNvSpPr/>
          <p:nvPr/>
        </p:nvSpPr>
        <p:spPr>
          <a:xfrm>
            <a:off x="3447333" y="6624320"/>
            <a:ext cx="2249334" cy="276999"/>
          </a:xfrm>
          <a:prstGeom prst="rect">
            <a:avLst/>
          </a:prstGeom>
        </p:spPr>
        <p:txBody>
          <a:bodyPr wrap="none">
            <a:spAutoFit/>
          </a:bodyPr>
          <a:lstStyle/>
          <a:p>
            <a:r>
              <a:rPr lang="en-US" sz="1200" dirty="0" smtClean="0">
                <a:latin typeface="Helvetica Neue" charset="0"/>
                <a:ea typeface="Helvetica Neue" charset="0"/>
                <a:cs typeface="Helvetica Neue" charset="0"/>
              </a:rPr>
              <a:t>p </a:t>
            </a:r>
            <a:r>
              <a:rPr lang="en-US" sz="1200" dirty="0">
                <a:latin typeface="Helvetica Neue" charset="0"/>
                <a:ea typeface="Helvetica Neue" charset="0"/>
                <a:cs typeface="Helvetica Neue" charset="0"/>
              </a:rPr>
              <a:t>&lt; .05, ** p &lt; .01, *** p &lt; .001</a:t>
            </a:r>
          </a:p>
        </p:txBody>
      </p:sp>
      <p:graphicFrame>
        <p:nvGraphicFramePr>
          <p:cNvPr id="7" name="Table 6"/>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23330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findings</a:t>
            </a:r>
            <a:endParaRPr lang="en-US" dirty="0"/>
          </a:p>
        </p:txBody>
      </p:sp>
      <p:sp>
        <p:nvSpPr>
          <p:cNvPr id="3" name="Content Placeholder 2"/>
          <p:cNvSpPr>
            <a:spLocks noGrp="1"/>
          </p:cNvSpPr>
          <p:nvPr>
            <p:ph idx="1"/>
          </p:nvPr>
        </p:nvSpPr>
        <p:spPr/>
        <p:txBody>
          <a:bodyPr>
            <a:normAutofit/>
          </a:bodyPr>
          <a:lstStyle/>
          <a:p>
            <a:r>
              <a:rPr lang="en-US" dirty="0" smtClean="0"/>
              <a:t>Use of ESM allowed us to study the impacts of the learning activity and choice</a:t>
            </a:r>
          </a:p>
          <a:p>
            <a:r>
              <a:rPr lang="en-US" dirty="0" smtClean="0"/>
              <a:t>Different activities in science are associated with different profiles of engagement</a:t>
            </a:r>
          </a:p>
          <a:p>
            <a:r>
              <a:rPr lang="en-US" dirty="0" smtClean="0"/>
              <a:t>Providing chances for students to decide what to do or how to do it also impacts their engagement</a:t>
            </a:r>
          </a:p>
          <a:p>
            <a:r>
              <a:rPr lang="en-US" dirty="0" smtClean="0"/>
              <a:t>As students move from activity to activity, their engagement can change</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69910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students engage in work with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Studied work with data in summer STEM programs using </a:t>
            </a:r>
            <a:r>
              <a:rPr lang="en-US" i="1" dirty="0" smtClean="0"/>
              <a:t>profiles of engagement and its conditions</a:t>
            </a:r>
            <a:r>
              <a:rPr lang="en-US" dirty="0" smtClean="0"/>
              <a:t> (PECs) </a:t>
            </a:r>
            <a:r>
              <a:rPr lang="en-US" sz="1800" dirty="0" smtClean="0"/>
              <a:t>(Rosenberg, in preparation)</a:t>
            </a:r>
          </a:p>
          <a:p>
            <a:r>
              <a:rPr lang="en-US" dirty="0" smtClean="0">
                <a:solidFill>
                  <a:srgbClr val="000000"/>
                </a:solidFill>
                <a:latin typeface="HelveticaNeue" charset="0"/>
              </a:rPr>
              <a:t>Need to explore work with data in-the-moment in summer STEM programs to make recommendations regarding nature of work with data in such programs </a:t>
            </a:r>
          </a:p>
          <a:p>
            <a:r>
              <a:rPr lang="en-US" dirty="0" smtClean="0">
                <a:solidFill>
                  <a:srgbClr val="000000"/>
                </a:solidFill>
              </a:rPr>
              <a:t>Can support design of </a:t>
            </a:r>
            <a:r>
              <a:rPr lang="en-US" dirty="0">
                <a:solidFill>
                  <a:srgbClr val="000000"/>
                </a:solidFill>
              </a:rPr>
              <a:t>activities and interventions around work with data that are highly engaging to students and that support their capabilities to work with </a:t>
            </a:r>
            <a:r>
              <a:rPr lang="en-US" dirty="0" smtClean="0">
                <a:solidFill>
                  <a:srgbClr val="000000"/>
                </a:solidFill>
              </a:rPr>
              <a:t>data </a:t>
            </a:r>
            <a:endParaRPr lang="en-US" dirty="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85559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sp>
        <p:nvSpPr>
          <p:cNvPr id="3" name="Content Placeholder 2"/>
          <p:cNvSpPr>
            <a:spLocks noGrp="1"/>
          </p:cNvSpPr>
          <p:nvPr>
            <p:ph idx="1"/>
          </p:nvPr>
        </p:nvSpPr>
        <p:spPr/>
        <p:txBody>
          <a:bodyPr>
            <a:normAutofit fontScale="92500"/>
          </a:bodyPr>
          <a:lstStyle/>
          <a:p>
            <a:pPr marL="0" indent="0">
              <a:buNone/>
            </a:pPr>
            <a:r>
              <a:rPr lang="en-US" dirty="0" smtClean="0">
                <a:solidFill>
                  <a:srgbClr val="000000"/>
                </a:solidFill>
                <a:latin typeface="HelveticaNeue" charset="0"/>
              </a:rPr>
              <a:t>Context and Participants: </a:t>
            </a:r>
          </a:p>
          <a:p>
            <a:r>
              <a:rPr lang="en-US" dirty="0" smtClean="0">
                <a:solidFill>
                  <a:srgbClr val="000000"/>
                </a:solidFill>
                <a:latin typeface="HelveticaNeue" charset="0"/>
              </a:rPr>
              <a:t>Nine summer </a:t>
            </a:r>
            <a:r>
              <a:rPr lang="en-US" dirty="0">
                <a:solidFill>
                  <a:srgbClr val="000000"/>
                </a:solidFill>
                <a:latin typeface="HelveticaNeue" charset="0"/>
              </a:rPr>
              <a:t>STEM </a:t>
            </a:r>
            <a:r>
              <a:rPr lang="en-US" dirty="0" smtClean="0">
                <a:solidFill>
                  <a:srgbClr val="000000"/>
                </a:solidFill>
                <a:latin typeface="HelveticaNeue" charset="0"/>
              </a:rPr>
              <a:t>programs in urban areas in the Northeast</a:t>
            </a:r>
          </a:p>
          <a:p>
            <a:r>
              <a:rPr lang="en-US" dirty="0" smtClean="0">
                <a:solidFill>
                  <a:srgbClr val="000000"/>
                </a:solidFill>
                <a:latin typeface="HelveticaNeue" charset="0"/>
              </a:rPr>
              <a:t>Racially and ethnically diverse (90% of youth from historically under-represented [in STEM] groups)</a:t>
            </a:r>
          </a:p>
          <a:p>
            <a:r>
              <a:rPr lang="en-US" dirty="0" smtClean="0">
                <a:solidFill>
                  <a:srgbClr val="000000"/>
                </a:solidFill>
                <a:latin typeface="HelveticaNeue" charset="0"/>
              </a:rPr>
              <a:t>204 youth</a:t>
            </a:r>
          </a:p>
          <a:p>
            <a:r>
              <a:rPr lang="en-US" dirty="0" smtClean="0">
                <a:solidFill>
                  <a:srgbClr val="000000"/>
                </a:solidFill>
                <a:latin typeface="HelveticaNeue" charset="0"/>
              </a:rPr>
              <a:t>2970 ESM responses</a:t>
            </a:r>
            <a:endParaRPr lang="en-US" dirty="0">
              <a:solidFill>
                <a:srgbClr val="000000"/>
              </a:solidFill>
              <a:latin typeface="HelveticaNeue" charset="0"/>
            </a:endParaRPr>
          </a:p>
          <a:p>
            <a:pPr marL="0" indent="0">
              <a:buNone/>
            </a:pPr>
            <a:endParaRPr lang="en-US" dirty="0" smtClean="0">
              <a:solidFill>
                <a:srgbClr val="000000"/>
              </a:solidFill>
              <a:latin typeface="HelveticaNeue" charset="0"/>
            </a:endParaRPr>
          </a:p>
          <a:p>
            <a:pPr marL="0" indent="0">
              <a:buNone/>
            </a:pPr>
            <a:r>
              <a:rPr lang="en-US" dirty="0" smtClean="0">
                <a:solidFill>
                  <a:srgbClr val="000000"/>
                </a:solidFill>
                <a:latin typeface="HelveticaNeue" charset="0"/>
              </a:rPr>
              <a:t>Measures:</a:t>
            </a:r>
            <a:endParaRPr lang="en-US" dirty="0">
              <a:solidFill>
                <a:srgbClr val="000000"/>
              </a:solidFill>
              <a:latin typeface="HelveticaNeue" charset="0"/>
            </a:endParaRPr>
          </a:p>
          <a:p>
            <a:r>
              <a:rPr lang="en-US" dirty="0">
                <a:solidFill>
                  <a:srgbClr val="000000"/>
                </a:solidFill>
                <a:latin typeface="HelveticaNeue" charset="0"/>
              </a:rPr>
              <a:t>ESM self-reports for cognitive, behavioral, and affective and perceptions of challenge and competence</a:t>
            </a:r>
          </a:p>
          <a:p>
            <a:r>
              <a:rPr lang="en-US" dirty="0">
                <a:solidFill>
                  <a:srgbClr val="000000"/>
                </a:solidFill>
                <a:latin typeface="HelveticaNeue" charset="0"/>
              </a:rPr>
              <a:t>Video-recordings of </a:t>
            </a:r>
            <a:r>
              <a:rPr lang="en-US" dirty="0" smtClean="0">
                <a:solidFill>
                  <a:srgbClr val="000000"/>
                </a:solidFill>
                <a:latin typeface="HelveticaNeue" charset="0"/>
              </a:rPr>
              <a:t>activities</a:t>
            </a:r>
          </a:p>
          <a:p>
            <a:r>
              <a:rPr lang="en-US" dirty="0" smtClean="0">
                <a:solidFill>
                  <a:srgbClr val="000000"/>
                </a:solidFill>
                <a:latin typeface="HelveticaNeue" charset="0"/>
              </a:rPr>
              <a:t>Pre-program measures of interest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06337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sp>
        <p:nvSpPr>
          <p:cNvPr id="3" name="Content Placeholder 2"/>
          <p:cNvSpPr>
            <a:spLocks noGrp="1"/>
          </p:cNvSpPr>
          <p:nvPr>
            <p:ph idx="1"/>
          </p:nvPr>
        </p:nvSpPr>
        <p:spPr/>
        <p:txBody>
          <a:bodyPr>
            <a:normAutofit/>
          </a:bodyPr>
          <a:lstStyle/>
          <a:p>
            <a:r>
              <a:rPr lang="en-US" dirty="0">
                <a:solidFill>
                  <a:srgbClr val="000000"/>
                </a:solidFill>
                <a:latin typeface="HelveticaNeue" charset="0"/>
              </a:rPr>
              <a:t>Developed </a:t>
            </a:r>
            <a:r>
              <a:rPr lang="en-US" dirty="0" smtClean="0">
                <a:solidFill>
                  <a:srgbClr val="000000"/>
                </a:solidFill>
                <a:latin typeface="HelveticaNeue" charset="0"/>
              </a:rPr>
              <a:t>open-source tool </a:t>
            </a:r>
            <a:r>
              <a:rPr lang="en-US" dirty="0">
                <a:solidFill>
                  <a:srgbClr val="000000"/>
                </a:solidFill>
                <a:latin typeface="HelveticaNeue" charset="0"/>
              </a:rPr>
              <a:t>for Latent Profile Analysis </a:t>
            </a:r>
            <a:r>
              <a:rPr lang="en-US" sz="1400" dirty="0">
                <a:solidFill>
                  <a:srgbClr val="000000"/>
                </a:solidFill>
                <a:latin typeface="HelveticaNeue" charset="0"/>
              </a:rPr>
              <a:t>(Rosenberg, 2018)</a:t>
            </a:r>
          </a:p>
          <a:p>
            <a:r>
              <a:rPr lang="en-US" dirty="0" smtClean="0">
                <a:solidFill>
                  <a:srgbClr val="000000"/>
                </a:solidFill>
                <a:latin typeface="HelveticaNeue" charset="0"/>
              </a:rPr>
              <a:t>Interpreted profile solutions on the basis of measures of fit, cross-validation, and concerns of parsimony and interpretability</a:t>
            </a:r>
            <a:endParaRPr lang="en-US" dirty="0">
              <a:solidFill>
                <a:srgbClr val="000000"/>
              </a:solidFill>
              <a:latin typeface="HelveticaNeue" charset="0"/>
            </a:endParaRPr>
          </a:p>
          <a:p>
            <a:r>
              <a:rPr lang="en-US" dirty="0">
                <a:solidFill>
                  <a:srgbClr val="000000"/>
                </a:solidFill>
                <a:latin typeface="HelveticaNeue" charset="0"/>
              </a:rPr>
              <a:t>Used </a:t>
            </a:r>
            <a:r>
              <a:rPr lang="en-US" dirty="0" smtClean="0">
                <a:solidFill>
                  <a:srgbClr val="000000"/>
                </a:solidFill>
                <a:latin typeface="HelveticaNeue" charset="0"/>
              </a:rPr>
              <a:t>cross-classified </a:t>
            </a:r>
            <a:r>
              <a:rPr lang="en-US" dirty="0">
                <a:solidFill>
                  <a:srgbClr val="000000"/>
                </a:solidFill>
                <a:latin typeface="HelveticaNeue" charset="0"/>
              </a:rPr>
              <a:t>mixed effects (or multi-level models) to account for youth, moment-to-moment, and program effects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19103644"/>
              </p:ext>
            </p:extLst>
          </p:nvPr>
        </p:nvGraphicFramePr>
        <p:xfrm>
          <a:off x="-2" y="-187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681232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graphicFrame>
        <p:nvGraphicFramePr>
          <p:cNvPr id="4" name="Table 3"/>
          <p:cNvGraphicFramePr>
            <a:graphicFrameLocks noGrp="1"/>
          </p:cNvGraphicFramePr>
          <p:nvPr>
            <p:extLst>
              <p:ext uri="{D42A27DB-BD31-4B8C-83A1-F6EECF244321}">
                <p14:modId xmlns:p14="http://schemas.microsoft.com/office/powerpoint/2010/main" val="199866926"/>
              </p:ext>
            </p:extLst>
          </p:nvPr>
        </p:nvGraphicFramePr>
        <p:xfrm>
          <a:off x="457198" y="1969176"/>
          <a:ext cx="8229600" cy="4243959"/>
        </p:xfrm>
        <a:graphic>
          <a:graphicData uri="http://schemas.openxmlformats.org/drawingml/2006/table">
            <a:tbl>
              <a:tblPr>
                <a:tableStyleId>{5C22544A-7EE6-4342-B048-85BDC9FD1C3A}</a:tableStyleId>
              </a:tblPr>
              <a:tblGrid>
                <a:gridCol w="2362633"/>
                <a:gridCol w="5866967"/>
              </a:tblGrid>
              <a:tr h="317500">
                <a:tc>
                  <a:txBody>
                    <a:bodyPr/>
                    <a:lstStyle/>
                    <a:p>
                      <a:pPr marL="0" marR="0" algn="ctr">
                        <a:lnSpc>
                          <a:spcPct val="115000"/>
                        </a:lnSpc>
                        <a:spcBef>
                          <a:spcPts val="0"/>
                        </a:spcBef>
                        <a:spcAft>
                          <a:spcPts val="0"/>
                        </a:spcAft>
                      </a:pPr>
                      <a:r>
                        <a:rPr lang="en-US" sz="1600" b="1" dirty="0" smtClean="0">
                          <a:effectLst/>
                          <a:latin typeface="Helvetica Neue" charset="0"/>
                          <a:ea typeface="Helvetica Neue" charset="0"/>
                          <a:cs typeface="Helvetica Neue" charset="0"/>
                        </a:rPr>
                        <a:t>Work With Data</a:t>
                      </a:r>
                      <a:endParaRPr lang="en-US" sz="1600" b="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b="1" dirty="0">
                          <a:effectLst/>
                          <a:latin typeface="Helvetica Neue" charset="0"/>
                          <a:ea typeface="Helvetica Neue" charset="0"/>
                          <a:cs typeface="Helvetica Neue" charset="0"/>
                        </a:rPr>
                        <a:t>Description</a:t>
                      </a:r>
                      <a:endParaRPr lang="en-US" sz="1600" b="1" dirty="0">
                        <a:solidFill>
                          <a:srgbClr val="000000"/>
                        </a:solidFill>
                        <a:effectLst/>
                        <a:latin typeface="Helvetica Neue" charset="0"/>
                        <a:ea typeface="Helvetica Neue" charset="0"/>
                        <a:cs typeface="Helvetica Neue" charset="0"/>
                      </a:endParaRPr>
                    </a:p>
                  </a:txBody>
                  <a:tcPr marL="68580" marR="68580" marT="0" marB="0" anchor="ctr">
                    <a:noFill/>
                  </a:tcPr>
                </a:tc>
              </a:tr>
              <a:tr h="67310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Asking questions or defining problems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Discussing and exploring topics to investigate and pose questions.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944245">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Making observations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Watching and noticing what is happening with respect to the phenomena or problem being investigated.</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Generating data</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Figuring out how or why to inscribe an observation as data and generating coding frames or measurement tools.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118745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Data modeling</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Understanding and explaining phenomena using models of the data that account for variability or uncertainty.</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r h="0">
                <a:tc>
                  <a:txBody>
                    <a:bodyPr/>
                    <a:lstStyle/>
                    <a:p>
                      <a:pPr marL="0" marR="0" algn="ctr">
                        <a:lnSpc>
                          <a:spcPct val="115000"/>
                        </a:lnSpc>
                        <a:spcBef>
                          <a:spcPts val="0"/>
                        </a:spcBef>
                        <a:spcAft>
                          <a:spcPts val="0"/>
                        </a:spcAft>
                      </a:pPr>
                      <a:r>
                        <a:rPr lang="en-US" sz="1600" i="1" dirty="0">
                          <a:effectLst/>
                          <a:latin typeface="Helvetica Neue" charset="0"/>
                          <a:ea typeface="Helvetica Neue" charset="0"/>
                          <a:cs typeface="Helvetica Neue" charset="0"/>
                        </a:rPr>
                        <a:t>Interpreting and communicating findings</a:t>
                      </a:r>
                      <a:endParaRPr lang="en-US" sz="1600" i="1" dirty="0">
                        <a:solidFill>
                          <a:srgbClr val="000000"/>
                        </a:solidFill>
                        <a:effectLst/>
                        <a:latin typeface="Helvetica Neue" charset="0"/>
                        <a:ea typeface="Helvetica Neue" charset="0"/>
                        <a:cs typeface="Helvetica Neue" charset="0"/>
                      </a:endParaRPr>
                    </a:p>
                  </a:txBody>
                  <a:tcPr marL="68580" marR="68580" marT="0" marB="0" anchor="ctr">
                    <a:noFill/>
                  </a:tcPr>
                </a:tc>
                <a:tc>
                  <a:txBody>
                    <a:bodyPr/>
                    <a:lstStyle/>
                    <a:p>
                      <a:pPr marL="0" marR="0" algn="ctr">
                        <a:lnSpc>
                          <a:spcPct val="115000"/>
                        </a:lnSpc>
                        <a:spcBef>
                          <a:spcPts val="0"/>
                        </a:spcBef>
                        <a:spcAft>
                          <a:spcPts val="0"/>
                        </a:spcAft>
                      </a:pPr>
                      <a:r>
                        <a:rPr lang="en-US" sz="1600" dirty="0">
                          <a:effectLst/>
                          <a:latin typeface="Helvetica Neue" charset="0"/>
                          <a:ea typeface="Helvetica Neue" charset="0"/>
                          <a:cs typeface="Helvetica Neue" charset="0"/>
                        </a:rPr>
                        <a:t>Discussing and sharing and presenting findings.</a:t>
                      </a:r>
                      <a:endParaRPr lang="en-US" sz="1600" dirty="0">
                        <a:solidFill>
                          <a:srgbClr val="000000"/>
                        </a:solidFill>
                        <a:effectLst/>
                        <a:latin typeface="Helvetica Neue" charset="0"/>
                        <a:ea typeface="Helvetica Neue" charset="0"/>
                        <a:cs typeface="Helvetica Neue" charset="0"/>
                      </a:endParaRPr>
                    </a:p>
                  </a:txBody>
                  <a:tcPr marL="68580" marR="68580" marT="0" marB="0" anchor="c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90854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pic>
        <p:nvPicPr>
          <p:cNvPr id="4" name="Picture 3"/>
          <p:cNvPicPr>
            <a:picLocks noChangeAspect="1"/>
          </p:cNvPicPr>
          <p:nvPr/>
        </p:nvPicPr>
        <p:blipFill>
          <a:blip r:embed="rId3"/>
          <a:stretch>
            <a:fillRect/>
          </a:stretch>
        </p:blipFill>
        <p:spPr>
          <a:xfrm>
            <a:off x="895350" y="1663700"/>
            <a:ext cx="7353300" cy="494857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196758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sp>
        <p:nvSpPr>
          <p:cNvPr id="5" name="Content Placeholder 2"/>
          <p:cNvSpPr>
            <a:spLocks noGrp="1"/>
          </p:cNvSpPr>
          <p:nvPr>
            <p:ph idx="1"/>
          </p:nvPr>
        </p:nvSpPr>
        <p:spPr>
          <a:xfrm>
            <a:off x="457200" y="1600200"/>
            <a:ext cx="8229600" cy="4876800"/>
          </a:xfrm>
        </p:spPr>
        <p:txBody>
          <a:bodyPr>
            <a:normAutofit/>
          </a:bodyPr>
          <a:lstStyle/>
          <a:p>
            <a:pPr marL="0" indent="0">
              <a:buNone/>
            </a:pPr>
            <a:r>
              <a:rPr lang="en-US" dirty="0" smtClean="0">
                <a:solidFill>
                  <a:srgbClr val="000000"/>
                </a:solidFill>
                <a:latin typeface="HelveticaNeue" charset="0"/>
              </a:rPr>
              <a:t>Key findings:</a:t>
            </a:r>
          </a:p>
          <a:p>
            <a:r>
              <a:rPr lang="en-US" dirty="0" smtClean="0">
                <a:solidFill>
                  <a:srgbClr val="000000"/>
                </a:solidFill>
                <a:latin typeface="HelveticaNeue" charset="0"/>
              </a:rPr>
              <a:t>When learners are challenged, they also need to perceive themselves to be good at what they are to be highly engaged</a:t>
            </a:r>
          </a:p>
          <a:p>
            <a:r>
              <a:rPr lang="en-US" dirty="0" smtClean="0">
                <a:solidFill>
                  <a:srgbClr val="000000"/>
                </a:solidFill>
                <a:latin typeface="HelveticaNeue" charset="0"/>
              </a:rPr>
              <a:t>When learners are highly engaged affectively, their behavioral and cognitive engagement and perceptions of being challenged or good at the activity are moderate</a:t>
            </a:r>
          </a:p>
          <a:p>
            <a:r>
              <a:rPr lang="en-US" dirty="0" smtClean="0">
                <a:solidFill>
                  <a:srgbClr val="000000"/>
                </a:solidFill>
                <a:latin typeface="HelveticaNeue" charset="0"/>
              </a:rPr>
              <a:t>When students report high competence but low challenge, they are not as cognitively engaged as when challenged</a:t>
            </a:r>
          </a:p>
        </p:txBody>
      </p:sp>
      <p:graphicFrame>
        <p:nvGraphicFramePr>
          <p:cNvPr id="6" name="Table 5"/>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72983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is power(</a:t>
            </a:r>
            <a:r>
              <a:rPr lang="en-US" dirty="0" err="1" smtClean="0"/>
              <a:t>ful</a:t>
            </a:r>
            <a:r>
              <a:rPr lang="en-US" dirty="0" smtClean="0"/>
              <a:t>)</a:t>
            </a:r>
            <a:endParaRPr lang="en-US" dirty="0"/>
          </a:p>
        </p:txBody>
      </p:sp>
      <p:pic>
        <p:nvPicPr>
          <p:cNvPr id="5" name="Picture 4"/>
          <p:cNvPicPr>
            <a:picLocks noChangeAspect="1"/>
          </p:cNvPicPr>
          <p:nvPr/>
        </p:nvPicPr>
        <p:blipFill>
          <a:blip r:embed="rId3"/>
          <a:stretch>
            <a:fillRect/>
          </a:stretch>
        </p:blipFill>
        <p:spPr>
          <a:xfrm>
            <a:off x="558524" y="2872132"/>
            <a:ext cx="2007704" cy="2192196"/>
          </a:xfrm>
          <a:prstGeom prst="rect">
            <a:avLst/>
          </a:prstGeom>
        </p:spPr>
      </p:pic>
      <p:pic>
        <p:nvPicPr>
          <p:cNvPr id="8" name="Picture 7"/>
          <p:cNvPicPr>
            <a:picLocks noChangeAspect="1"/>
          </p:cNvPicPr>
          <p:nvPr/>
        </p:nvPicPr>
        <p:blipFill>
          <a:blip r:embed="rId4"/>
          <a:stretch>
            <a:fillRect/>
          </a:stretch>
        </p:blipFill>
        <p:spPr>
          <a:xfrm>
            <a:off x="6186829" y="3101560"/>
            <a:ext cx="2569544" cy="1394237"/>
          </a:xfrm>
          <a:prstGeom prst="rect">
            <a:avLst/>
          </a:prstGeom>
        </p:spPr>
      </p:pic>
      <p:sp>
        <p:nvSpPr>
          <p:cNvPr id="9" name="TextBox 8"/>
          <p:cNvSpPr txBox="1"/>
          <p:nvPr/>
        </p:nvSpPr>
        <p:spPr>
          <a:xfrm>
            <a:off x="816018" y="2338100"/>
            <a:ext cx="1492716" cy="369332"/>
          </a:xfrm>
          <a:prstGeom prst="rect">
            <a:avLst/>
          </a:prstGeom>
          <a:noFill/>
        </p:spPr>
        <p:txBody>
          <a:bodyPr wrap="none" rtlCol="0">
            <a:spAutoFit/>
          </a:bodyPr>
          <a:lstStyle/>
          <a:p>
            <a:r>
              <a:rPr lang="en-US" dirty="0" smtClean="0"/>
              <a:t>Researchers</a:t>
            </a:r>
            <a:endParaRPr lang="en-US" dirty="0"/>
          </a:p>
        </p:txBody>
      </p:sp>
      <p:sp>
        <p:nvSpPr>
          <p:cNvPr id="10" name="TextBox 9"/>
          <p:cNvSpPr txBox="1"/>
          <p:nvPr/>
        </p:nvSpPr>
        <p:spPr>
          <a:xfrm>
            <a:off x="6897441" y="2338100"/>
            <a:ext cx="1095172" cy="369332"/>
          </a:xfrm>
          <a:prstGeom prst="rect">
            <a:avLst/>
          </a:prstGeom>
          <a:noFill/>
        </p:spPr>
        <p:txBody>
          <a:bodyPr wrap="none" rtlCol="0">
            <a:spAutoFit/>
          </a:bodyPr>
          <a:lstStyle/>
          <a:p>
            <a:r>
              <a:rPr lang="en-US" dirty="0" smtClean="0"/>
              <a:t>Students</a:t>
            </a:r>
            <a:endParaRPr lang="en-US" dirty="0"/>
          </a:p>
        </p:txBody>
      </p:sp>
      <p:sp>
        <p:nvSpPr>
          <p:cNvPr id="11" name="TextBox 10"/>
          <p:cNvSpPr txBox="1"/>
          <p:nvPr/>
        </p:nvSpPr>
        <p:spPr>
          <a:xfrm>
            <a:off x="3901439" y="2338100"/>
            <a:ext cx="1121076" cy="369332"/>
          </a:xfrm>
          <a:prstGeom prst="rect">
            <a:avLst/>
          </a:prstGeom>
          <a:noFill/>
        </p:spPr>
        <p:txBody>
          <a:bodyPr wrap="none" rtlCol="0">
            <a:spAutoFit/>
          </a:bodyPr>
          <a:lstStyle/>
          <a:p>
            <a:r>
              <a:rPr lang="en-US" dirty="0" smtClean="0"/>
              <a:t>Teachers</a:t>
            </a:r>
            <a:endParaRPr lang="en-US"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2709" y="2872132"/>
            <a:ext cx="2498537" cy="1856409"/>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000805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students engage in work with data?</a:t>
            </a:r>
          </a:p>
        </p:txBody>
      </p:sp>
      <p:sp>
        <p:nvSpPr>
          <p:cNvPr id="5" name="Content Placeholder 2"/>
          <p:cNvSpPr>
            <a:spLocks noGrp="1"/>
          </p:cNvSpPr>
          <p:nvPr>
            <p:ph idx="1"/>
          </p:nvPr>
        </p:nvSpPr>
        <p:spPr>
          <a:xfrm>
            <a:off x="457200" y="1600200"/>
            <a:ext cx="8229600" cy="4876800"/>
          </a:xfrm>
        </p:spPr>
        <p:txBody>
          <a:bodyPr>
            <a:normAutofit/>
          </a:bodyPr>
          <a:lstStyle/>
          <a:p>
            <a:pPr marL="0" indent="0">
              <a:buNone/>
            </a:pPr>
            <a:r>
              <a:rPr lang="en-US" dirty="0" smtClean="0">
                <a:solidFill>
                  <a:srgbClr val="000000"/>
                </a:solidFill>
                <a:latin typeface="HelveticaNeue" charset="0"/>
              </a:rPr>
              <a:t>Next steps:</a:t>
            </a:r>
          </a:p>
          <a:p>
            <a:r>
              <a:rPr lang="en-US" dirty="0" smtClean="0">
                <a:solidFill>
                  <a:srgbClr val="000000"/>
                </a:solidFill>
                <a:latin typeface="HelveticaNeue" charset="0"/>
              </a:rPr>
              <a:t>Predict profiles of engagement and its conditions on the basis of the five codes for work with data:</a:t>
            </a:r>
          </a:p>
          <a:p>
            <a:pPr lvl="1"/>
            <a:r>
              <a:rPr lang="en-US" dirty="0">
                <a:solidFill>
                  <a:srgbClr val="000000"/>
                </a:solidFill>
                <a:latin typeface="HelveticaNeue" charset="0"/>
              </a:rPr>
              <a:t>Asking questions or defining problems</a:t>
            </a:r>
            <a:r>
              <a:rPr lang="en-US" dirty="0">
                <a:solidFill>
                  <a:srgbClr val="000000"/>
                </a:solidFill>
                <a:latin typeface="ArialMT" charset="0"/>
              </a:rPr>
              <a:t>	</a:t>
            </a:r>
          </a:p>
          <a:p>
            <a:pPr lvl="1"/>
            <a:r>
              <a:rPr lang="en-US" dirty="0">
                <a:solidFill>
                  <a:srgbClr val="000000"/>
                </a:solidFill>
                <a:latin typeface="HelveticaNeue" charset="0"/>
              </a:rPr>
              <a:t>Making observations</a:t>
            </a:r>
            <a:r>
              <a:rPr lang="en-US" dirty="0">
                <a:solidFill>
                  <a:srgbClr val="000000"/>
                </a:solidFill>
                <a:latin typeface="ArialMT" charset="0"/>
              </a:rPr>
              <a:t>	</a:t>
            </a:r>
          </a:p>
          <a:p>
            <a:pPr lvl="1"/>
            <a:r>
              <a:rPr lang="en-US" dirty="0">
                <a:solidFill>
                  <a:srgbClr val="000000"/>
                </a:solidFill>
                <a:latin typeface="HelveticaNeue" charset="0"/>
              </a:rPr>
              <a:t>Generating data</a:t>
            </a:r>
            <a:r>
              <a:rPr lang="en-US" dirty="0">
                <a:solidFill>
                  <a:srgbClr val="000000"/>
                </a:solidFill>
                <a:latin typeface="ArialMT" charset="0"/>
              </a:rPr>
              <a:t>	</a:t>
            </a:r>
          </a:p>
          <a:p>
            <a:pPr lvl="1"/>
            <a:r>
              <a:rPr lang="en-US" dirty="0">
                <a:solidFill>
                  <a:srgbClr val="000000"/>
                </a:solidFill>
                <a:latin typeface="HelveticaNeue" charset="0"/>
              </a:rPr>
              <a:t>Data modeling</a:t>
            </a:r>
            <a:r>
              <a:rPr lang="en-US" dirty="0">
                <a:solidFill>
                  <a:srgbClr val="000000"/>
                </a:solidFill>
                <a:latin typeface="ArialMT" charset="0"/>
              </a:rPr>
              <a:t>	</a:t>
            </a:r>
          </a:p>
          <a:p>
            <a:pPr lvl="1"/>
            <a:r>
              <a:rPr lang="en-US" dirty="0">
                <a:solidFill>
                  <a:srgbClr val="000000"/>
                </a:solidFill>
                <a:latin typeface="HelveticaNeue" charset="0"/>
              </a:rPr>
              <a:t>Interpreting and communicating findings</a:t>
            </a:r>
            <a:r>
              <a:rPr lang="en-US" dirty="0">
                <a:solidFill>
                  <a:srgbClr val="000000"/>
                </a:solidFill>
                <a:latin typeface="ArialMT" charset="0"/>
              </a:rPr>
              <a:t>	</a:t>
            </a:r>
          </a:p>
          <a:p>
            <a:r>
              <a:rPr lang="en-US" dirty="0" smtClean="0">
                <a:solidFill>
                  <a:srgbClr val="000000"/>
                </a:solidFill>
                <a:latin typeface="HelveticaNeue" charset="0"/>
              </a:rPr>
              <a:t>Analyze videos associated with moments that are especially engaging (or disengaging)</a:t>
            </a:r>
          </a:p>
        </p:txBody>
      </p:sp>
      <p:graphicFrame>
        <p:nvGraphicFramePr>
          <p:cNvPr id="4" name="Table 3"/>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118234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smtClean="0">
                <a:solidFill>
                  <a:srgbClr val="B5B8C4"/>
                </a:solidFill>
              </a:rPr>
              <a:t>Introduction</a:t>
            </a:r>
          </a:p>
          <a:p>
            <a:pPr marL="0" indent="0">
              <a:buNone/>
            </a:pPr>
            <a:r>
              <a:rPr lang="en-US" dirty="0" smtClean="0">
                <a:solidFill>
                  <a:srgbClr val="B5B8C4"/>
                </a:solidFill>
              </a:rPr>
              <a:t>Experience </a:t>
            </a:r>
            <a:r>
              <a:rPr lang="en-US" dirty="0">
                <a:solidFill>
                  <a:srgbClr val="B5B8C4"/>
                </a:solidFill>
              </a:rPr>
              <a:t>Sampling </a:t>
            </a:r>
            <a:r>
              <a:rPr lang="en-US" dirty="0" smtClean="0">
                <a:solidFill>
                  <a:srgbClr val="B5B8C4"/>
                </a:solidFill>
              </a:rPr>
              <a:t>Method</a:t>
            </a:r>
          </a:p>
          <a:p>
            <a:pPr marL="0" indent="0">
              <a:buNone/>
            </a:pPr>
            <a:r>
              <a:rPr lang="en-US" dirty="0" smtClean="0"/>
              <a:t>Text Data</a:t>
            </a:r>
          </a:p>
          <a:p>
            <a:pPr marL="0" indent="0">
              <a:buNone/>
            </a:pPr>
            <a:r>
              <a:rPr lang="en-US" dirty="0" smtClean="0">
                <a:solidFill>
                  <a:srgbClr val="B5B8C4"/>
                </a:solidFill>
              </a:rPr>
              <a:t>Digital Traces and Network Data</a:t>
            </a:r>
          </a:p>
          <a:p>
            <a:pPr marL="0" indent="0">
              <a:buNone/>
            </a:pPr>
            <a:r>
              <a:rPr lang="en-US" dirty="0" smtClean="0">
                <a:solidFill>
                  <a:srgbClr val="B5B8C4"/>
                </a:solidFill>
              </a:rPr>
              <a:t>Future Work</a:t>
            </a:r>
          </a:p>
          <a:p>
            <a:pPr marL="0" indent="0">
              <a:buNone/>
            </a:pPr>
            <a:r>
              <a:rPr lang="en-US" dirty="0" smtClean="0">
                <a:solidFill>
                  <a:srgbClr val="B5B8C4"/>
                </a:solidFill>
              </a:rPr>
              <a:t>Conclusions</a:t>
            </a:r>
            <a:endParaRPr lang="en-US" dirty="0">
              <a:solidFill>
                <a:srgbClr val="B5B8C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20030425"/>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65667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data</a:t>
            </a:r>
            <a:endParaRPr lang="en-US" dirty="0"/>
          </a:p>
        </p:txBody>
      </p:sp>
      <p:sp>
        <p:nvSpPr>
          <p:cNvPr id="3" name="Content Placeholder 2"/>
          <p:cNvSpPr>
            <a:spLocks noGrp="1"/>
          </p:cNvSpPr>
          <p:nvPr>
            <p:ph idx="1"/>
          </p:nvPr>
        </p:nvSpPr>
        <p:spPr/>
        <p:txBody>
          <a:bodyPr>
            <a:normAutofit/>
          </a:bodyPr>
          <a:lstStyle/>
          <a:p>
            <a:pPr marL="0" indent="0">
              <a:buNone/>
            </a:pPr>
            <a:r>
              <a:rPr lang="en-US" dirty="0"/>
              <a:t>Affordances:</a:t>
            </a:r>
          </a:p>
          <a:p>
            <a:r>
              <a:rPr lang="en-US" dirty="0" smtClean="0"/>
              <a:t>Can understand teachers and students experiences richly because data is in “own words”</a:t>
            </a:r>
          </a:p>
          <a:p>
            <a:r>
              <a:rPr lang="en-US" dirty="0" smtClean="0"/>
              <a:t>Can be used with other data sources to triangulate understanding of complex phenomena</a:t>
            </a:r>
          </a:p>
          <a:p>
            <a:pPr marL="0" indent="0">
              <a:buNone/>
            </a:pPr>
            <a:r>
              <a:rPr lang="en-US" dirty="0" smtClean="0"/>
              <a:t>Past research</a:t>
            </a:r>
          </a:p>
          <a:p>
            <a:r>
              <a:rPr lang="en-US" dirty="0" smtClean="0"/>
              <a:t>Explored scientific modeling in the middle grades classroom </a:t>
            </a:r>
            <a:r>
              <a:rPr lang="en-US" sz="1800" dirty="0" smtClean="0"/>
              <a:t>(Schwarz, </a:t>
            </a:r>
            <a:r>
              <a:rPr lang="en-US" sz="1800" dirty="0" err="1" smtClean="0"/>
              <a:t>Ke</a:t>
            </a:r>
            <a:r>
              <a:rPr lang="en-US" sz="1800" dirty="0" smtClean="0"/>
              <a:t>, Lee, &amp; Rosenberg, 2014, </a:t>
            </a:r>
            <a:r>
              <a:rPr lang="en-US" sz="1800" i="1" dirty="0" smtClean="0"/>
              <a:t>ICLS</a:t>
            </a:r>
            <a:r>
              <a:rPr lang="en-US" sz="1800"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45186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teachers develop reform-based pedagogical practices?</a:t>
            </a:r>
          </a:p>
        </p:txBody>
      </p:sp>
      <p:sp>
        <p:nvSpPr>
          <p:cNvPr id="3" name="Content Placeholder 2"/>
          <p:cNvSpPr>
            <a:spLocks noGrp="1"/>
          </p:cNvSpPr>
          <p:nvPr>
            <p:ph idx="1"/>
          </p:nvPr>
        </p:nvSpPr>
        <p:spPr/>
        <p:txBody>
          <a:bodyPr>
            <a:normAutofit/>
          </a:bodyPr>
          <a:lstStyle/>
          <a:p>
            <a:pPr marL="0" indent="0">
              <a:buNone/>
            </a:pPr>
            <a:r>
              <a:rPr lang="en-US" dirty="0" smtClean="0"/>
              <a:t>Explored how two fifth-grade science teachers diverged in their use of scientific modeling in their teaching </a:t>
            </a:r>
            <a:r>
              <a:rPr lang="en-US" sz="1800" dirty="0" smtClean="0"/>
              <a:t>(Rosenberg, Schwarz, &amp; </a:t>
            </a:r>
            <a:r>
              <a:rPr lang="en-US" sz="1800" dirty="0" err="1" smtClean="0"/>
              <a:t>Akcaoglu</a:t>
            </a:r>
            <a:r>
              <a:rPr lang="en-US" sz="1800" dirty="0" smtClean="0"/>
              <a:t>, revise and resubmit, </a:t>
            </a:r>
            <a:r>
              <a:rPr lang="en-US" sz="1800" i="1" dirty="0" smtClean="0"/>
              <a:t>JTE</a:t>
            </a:r>
            <a:r>
              <a:rPr lang="en-US" sz="1800" dirty="0" smtClean="0"/>
              <a:t>)</a:t>
            </a:r>
          </a:p>
          <a:p>
            <a:pPr marL="0" indent="0">
              <a:buNone/>
            </a:pPr>
            <a:endParaRPr lang="en-US" dirty="0" smtClean="0"/>
          </a:p>
          <a:p>
            <a:r>
              <a:rPr lang="en-US" dirty="0" smtClean="0"/>
              <a:t>Interviewed teachers at the start and end of a long-term research project</a:t>
            </a:r>
          </a:p>
          <a:p>
            <a:r>
              <a:rPr lang="en-US" dirty="0" smtClean="0"/>
              <a:t>Provided professional development and curricular support</a:t>
            </a:r>
          </a:p>
          <a:p>
            <a:r>
              <a:rPr lang="en-US" dirty="0" smtClean="0"/>
              <a:t>Similar context (students and school and teaching experiences)</a:t>
            </a:r>
          </a:p>
          <a:p>
            <a:r>
              <a:rPr lang="en-US" dirty="0" smtClean="0"/>
              <a:t>One teacher became modeling-centered whereas the other stopped using modeling after the project ended</a:t>
            </a: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78458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teachers develop reform-based pedagogical practices?</a:t>
            </a:r>
          </a:p>
        </p:txBody>
      </p:sp>
      <p:sp>
        <p:nvSpPr>
          <p:cNvPr id="3" name="Content Placeholder 2"/>
          <p:cNvSpPr>
            <a:spLocks noGrp="1"/>
          </p:cNvSpPr>
          <p:nvPr>
            <p:ph idx="1"/>
          </p:nvPr>
        </p:nvSpPr>
        <p:spPr/>
        <p:txBody>
          <a:bodyPr>
            <a:normAutofit lnSpcReduction="10000"/>
          </a:bodyPr>
          <a:lstStyle/>
          <a:p>
            <a:pPr marL="0" indent="0">
              <a:buNone/>
            </a:pPr>
            <a:r>
              <a:rPr lang="en-US" dirty="0" smtClean="0"/>
              <a:t>Mrs. M: “I </a:t>
            </a:r>
            <a:r>
              <a:rPr lang="en-US" dirty="0"/>
              <a:t>might choose one specific concept and spend five days on it and say, </a:t>
            </a:r>
            <a:r>
              <a:rPr lang="en-US" b="1" dirty="0"/>
              <a:t>"Here's how you will be learning science in my classroom," and teach them how to make a good model and teach them what it is</a:t>
            </a:r>
            <a:r>
              <a:rPr lang="en-US" dirty="0"/>
              <a:t>. </a:t>
            </a:r>
            <a:r>
              <a:rPr lang="en-US" dirty="0" smtClean="0"/>
              <a:t>So I would . . . really </a:t>
            </a:r>
            <a:r>
              <a:rPr lang="en-US" dirty="0"/>
              <a:t>give them the groundwork to say, "Here's why you're doing this, here's what I'm looking for and here's how you share it</a:t>
            </a:r>
            <a:r>
              <a:rPr lang="en-US" dirty="0" smtClean="0"/>
              <a:t>.”</a:t>
            </a:r>
          </a:p>
          <a:p>
            <a:pPr marL="0" indent="0">
              <a:buNone/>
            </a:pPr>
            <a:r>
              <a:rPr lang="en-US" dirty="0" smtClean="0"/>
              <a:t>Mr. H: “Because </a:t>
            </a:r>
            <a:r>
              <a:rPr lang="en-US" dirty="0"/>
              <a:t>modeling took so much time and it was something that, if it was part of my curriculum, I would have had no problem with . . . I felt that pressure of taking two or three months to work on this research project and I still need to cover all this other stuff for my students. </a:t>
            </a:r>
            <a:r>
              <a:rPr lang="en-US" b="1" dirty="0"/>
              <a:t>If there was a way to build it around a curriculum that was already there, that would be a way better seller</a:t>
            </a:r>
            <a:r>
              <a:rPr lang="en-US" dirty="0"/>
              <a:t>.” </a:t>
            </a:r>
            <a:endParaRPr lang="en-US" dirty="0" smtClean="0"/>
          </a:p>
        </p:txBody>
      </p:sp>
      <p:graphicFrame>
        <p:nvGraphicFramePr>
          <p:cNvPr id="4" name="Table 3"/>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04479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teachers develop reform-based pedagogical practices?</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solidFill>
                  <a:srgbClr val="000000"/>
                </a:solidFill>
              </a:rPr>
              <a:t>Key findings:</a:t>
            </a:r>
          </a:p>
          <a:p>
            <a:r>
              <a:rPr lang="en-US" dirty="0">
                <a:solidFill>
                  <a:srgbClr val="000000"/>
                </a:solidFill>
              </a:rPr>
              <a:t>F</a:t>
            </a:r>
            <a:r>
              <a:rPr lang="en-US" dirty="0" smtClean="0">
                <a:solidFill>
                  <a:srgbClr val="000000"/>
                </a:solidFill>
              </a:rPr>
              <a:t>or Mrs. M, improvising, a </a:t>
            </a:r>
            <a:r>
              <a:rPr lang="en-US" dirty="0">
                <a:solidFill>
                  <a:srgbClr val="000000"/>
                </a:solidFill>
              </a:rPr>
              <a:t>focus on learning community, and a willingness to adapt resources and </a:t>
            </a:r>
            <a:r>
              <a:rPr lang="en-US" dirty="0" smtClean="0">
                <a:solidFill>
                  <a:srgbClr val="000000"/>
                </a:solidFill>
              </a:rPr>
              <a:t>goals aligned with modeling and provided </a:t>
            </a:r>
            <a:r>
              <a:rPr lang="en-US" dirty="0">
                <a:solidFill>
                  <a:srgbClr val="000000"/>
                </a:solidFill>
              </a:rPr>
              <a:t>a focal endeavor for the class </a:t>
            </a:r>
            <a:endParaRPr lang="en-US" dirty="0" smtClean="0">
              <a:solidFill>
                <a:srgbClr val="000000"/>
              </a:solidFill>
            </a:endParaRPr>
          </a:p>
          <a:p>
            <a:r>
              <a:rPr lang="en-US" dirty="0" smtClean="0">
                <a:solidFill>
                  <a:srgbClr val="000000"/>
                </a:solidFill>
              </a:rPr>
              <a:t>Modeling came to be seen </a:t>
            </a:r>
            <a:r>
              <a:rPr lang="en-US" dirty="0">
                <a:solidFill>
                  <a:srgbClr val="000000"/>
                </a:solidFill>
              </a:rPr>
              <a:t>as </a:t>
            </a:r>
            <a:r>
              <a:rPr lang="en-US" dirty="0" smtClean="0">
                <a:solidFill>
                  <a:srgbClr val="000000"/>
                </a:solidFill>
              </a:rPr>
              <a:t>an effective </a:t>
            </a:r>
            <a:r>
              <a:rPr lang="en-US" dirty="0">
                <a:solidFill>
                  <a:srgbClr val="000000"/>
                </a:solidFill>
              </a:rPr>
              <a:t>for science learning and highly satisfying </a:t>
            </a:r>
            <a:r>
              <a:rPr lang="en-US" dirty="0" smtClean="0">
                <a:solidFill>
                  <a:srgbClr val="000000"/>
                </a:solidFill>
              </a:rPr>
              <a:t>for teaching</a:t>
            </a:r>
          </a:p>
          <a:p>
            <a:r>
              <a:rPr lang="en-US" dirty="0">
                <a:solidFill>
                  <a:srgbClr val="000000"/>
                </a:solidFill>
              </a:rPr>
              <a:t>For </a:t>
            </a:r>
            <a:r>
              <a:rPr lang="en-US" dirty="0" smtClean="0">
                <a:solidFill>
                  <a:srgbClr val="000000"/>
                </a:solidFill>
              </a:rPr>
              <a:t>Mr. H, addressing the </a:t>
            </a:r>
            <a:r>
              <a:rPr lang="en-US" dirty="0">
                <a:solidFill>
                  <a:srgbClr val="000000"/>
                </a:solidFill>
              </a:rPr>
              <a:t>curriculum </a:t>
            </a:r>
            <a:r>
              <a:rPr lang="en-US" dirty="0" smtClean="0">
                <a:solidFill>
                  <a:srgbClr val="000000"/>
                </a:solidFill>
              </a:rPr>
              <a:t>promoting </a:t>
            </a:r>
            <a:r>
              <a:rPr lang="en-US" dirty="0">
                <a:solidFill>
                  <a:srgbClr val="000000"/>
                </a:solidFill>
              </a:rPr>
              <a:t>accurate scientific ideas with evidence and logic, </a:t>
            </a:r>
            <a:r>
              <a:rPr lang="en-US" dirty="0" smtClean="0">
                <a:solidFill>
                  <a:srgbClr val="000000"/>
                </a:solidFill>
              </a:rPr>
              <a:t>scientific </a:t>
            </a:r>
            <a:r>
              <a:rPr lang="en-US" dirty="0">
                <a:solidFill>
                  <a:srgbClr val="000000"/>
                </a:solidFill>
              </a:rPr>
              <a:t>modeling was too time </a:t>
            </a:r>
            <a:r>
              <a:rPr lang="en-US" dirty="0" smtClean="0">
                <a:solidFill>
                  <a:srgbClr val="000000"/>
                </a:solidFill>
              </a:rPr>
              <a:t>intensive</a:t>
            </a:r>
          </a:p>
          <a:p>
            <a:r>
              <a:rPr lang="en-US" dirty="0" smtClean="0">
                <a:solidFill>
                  <a:srgbClr val="000000"/>
                </a:solidFill>
              </a:rPr>
              <a:t>Modeling became </a:t>
            </a:r>
            <a:r>
              <a:rPr lang="en-US" dirty="0">
                <a:solidFill>
                  <a:srgbClr val="000000"/>
                </a:solidFill>
              </a:rPr>
              <a:t>a frustrating endeavor that hindered other important </a:t>
            </a:r>
            <a:r>
              <a:rPr lang="en-US" dirty="0" smtClean="0">
                <a:solidFill>
                  <a:srgbClr val="000000"/>
                </a:solidFill>
              </a:rPr>
              <a:t>goals</a:t>
            </a:r>
            <a:endParaRPr lang="en-US" dirty="0">
              <a:solidFill>
                <a:srgbClr val="000000"/>
              </a:solidFill>
            </a:endParaRPr>
          </a:p>
          <a:p>
            <a:endParaRPr lang="en-US" dirty="0" smtClean="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328488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Can writing about the relevance of science enhance students’ value and interest?</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smtClean="0"/>
              <a:t>Examined changes in middle school science students’ value and interest in science through a relevance intervention </a:t>
            </a:r>
            <a:r>
              <a:rPr lang="en-US" sz="1900" dirty="0" smtClean="0"/>
              <a:t>(</a:t>
            </a:r>
            <a:r>
              <a:rPr lang="en-US" sz="1900" dirty="0" err="1" smtClean="0"/>
              <a:t>Akcaoglu</a:t>
            </a:r>
            <a:r>
              <a:rPr lang="en-US" sz="1900" dirty="0" smtClean="0"/>
              <a:t>, Rosenberg, </a:t>
            </a:r>
            <a:r>
              <a:rPr lang="en-US" sz="1900" dirty="0" err="1" smtClean="0"/>
              <a:t>Ranellucci</a:t>
            </a:r>
            <a:r>
              <a:rPr lang="en-US" sz="1900" dirty="0" smtClean="0"/>
              <a:t>, &amp; Schwarz, 2018, </a:t>
            </a:r>
            <a:r>
              <a:rPr lang="en-US" sz="1900" i="1" dirty="0" smtClean="0"/>
              <a:t>IJER</a:t>
            </a:r>
            <a:r>
              <a:rPr lang="en-US" sz="1900" dirty="0" smtClean="0"/>
              <a:t>)</a:t>
            </a:r>
          </a:p>
          <a:p>
            <a:pPr marL="0" indent="0">
              <a:buNone/>
            </a:pPr>
            <a:endParaRPr lang="en-US" dirty="0" smtClean="0"/>
          </a:p>
          <a:p>
            <a:r>
              <a:rPr lang="en-US" dirty="0">
                <a:solidFill>
                  <a:srgbClr val="000000"/>
                </a:solidFill>
                <a:latin typeface="HelveticaNeue" charset="0"/>
              </a:rPr>
              <a:t>Interventions can </a:t>
            </a:r>
            <a:r>
              <a:rPr lang="en-US" dirty="0" smtClean="0">
                <a:solidFill>
                  <a:srgbClr val="000000"/>
                </a:solidFill>
                <a:latin typeface="HelveticaNeue" charset="0"/>
              </a:rPr>
              <a:t>support students’ value of </a:t>
            </a:r>
            <a:r>
              <a:rPr lang="en-US" dirty="0">
                <a:solidFill>
                  <a:srgbClr val="000000"/>
                </a:solidFill>
                <a:latin typeface="HelveticaNeue" charset="0"/>
              </a:rPr>
              <a:t>or interest </a:t>
            </a:r>
            <a:r>
              <a:rPr lang="en-US" dirty="0" smtClean="0">
                <a:solidFill>
                  <a:srgbClr val="000000"/>
                </a:solidFill>
                <a:latin typeface="HelveticaNeue" charset="0"/>
              </a:rPr>
              <a:t>in what they are learning </a:t>
            </a:r>
            <a:r>
              <a:rPr lang="en-US" sz="1400" dirty="0" smtClean="0">
                <a:solidFill>
                  <a:srgbClr val="000000"/>
                </a:solidFill>
                <a:latin typeface="HelveticaNeue" charset="0"/>
              </a:rPr>
              <a:t>(</a:t>
            </a:r>
            <a:r>
              <a:rPr lang="en-US" sz="1400" dirty="0" err="1" smtClean="0">
                <a:solidFill>
                  <a:srgbClr val="000000"/>
                </a:solidFill>
                <a:latin typeface="HelveticaNeue" charset="0"/>
              </a:rPr>
              <a:t>Lawowski</a:t>
            </a:r>
            <a:r>
              <a:rPr lang="en-US" sz="1400" dirty="0" smtClean="0">
                <a:solidFill>
                  <a:srgbClr val="000000"/>
                </a:solidFill>
                <a:latin typeface="HelveticaNeue" charset="0"/>
              </a:rPr>
              <a:t> </a:t>
            </a:r>
            <a:r>
              <a:rPr lang="en-US" sz="1400" dirty="0">
                <a:solidFill>
                  <a:srgbClr val="000000"/>
                </a:solidFill>
                <a:latin typeface="HelveticaNeue" charset="0"/>
              </a:rPr>
              <a:t>&amp; </a:t>
            </a:r>
            <a:r>
              <a:rPr lang="en-US" sz="1400" dirty="0" err="1">
                <a:solidFill>
                  <a:srgbClr val="000000"/>
                </a:solidFill>
                <a:latin typeface="HelveticaNeue" charset="0"/>
              </a:rPr>
              <a:t>Hulleman</a:t>
            </a:r>
            <a:r>
              <a:rPr lang="en-US" sz="1400" dirty="0">
                <a:solidFill>
                  <a:srgbClr val="000000"/>
                </a:solidFill>
                <a:latin typeface="HelveticaNeue" charset="0"/>
              </a:rPr>
              <a:t>, 2015)</a:t>
            </a:r>
            <a:endParaRPr lang="en-US" dirty="0">
              <a:solidFill>
                <a:srgbClr val="000000"/>
              </a:solidFill>
              <a:latin typeface="HelveticaNeue" charset="0"/>
            </a:endParaRPr>
          </a:p>
          <a:p>
            <a:r>
              <a:rPr lang="en-US" dirty="0" smtClean="0">
                <a:solidFill>
                  <a:srgbClr val="000000"/>
                </a:solidFill>
                <a:latin typeface="HelveticaNeue" charset="0"/>
              </a:rPr>
              <a:t>Carried out a relevance </a:t>
            </a:r>
            <a:r>
              <a:rPr lang="en-US" dirty="0">
                <a:solidFill>
                  <a:srgbClr val="000000"/>
                </a:solidFill>
                <a:latin typeface="HelveticaNeue" charset="0"/>
              </a:rPr>
              <a:t>intervention in fifth- and sixth-grade </a:t>
            </a:r>
            <a:r>
              <a:rPr lang="en-US" dirty="0" smtClean="0">
                <a:solidFill>
                  <a:srgbClr val="000000"/>
                </a:solidFill>
                <a:latin typeface="HelveticaNeue" charset="0"/>
              </a:rPr>
              <a:t>classrooms using a field experiment</a:t>
            </a:r>
          </a:p>
          <a:p>
            <a:r>
              <a:rPr lang="en-US" dirty="0" smtClean="0">
                <a:solidFill>
                  <a:srgbClr val="000000"/>
                </a:solidFill>
                <a:latin typeface="HelveticaNeue" charset="0"/>
              </a:rPr>
              <a:t>Used students’ written responses to better understand the impact of students’ writing about the usefulness of what they were learning about</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88075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Can writing about the relevance of science enhance students’ value and interest?</a:t>
            </a:r>
          </a:p>
        </p:txBody>
      </p:sp>
      <p:sp>
        <p:nvSpPr>
          <p:cNvPr id="3" name="Content Placeholder 2"/>
          <p:cNvSpPr>
            <a:spLocks noGrp="1"/>
          </p:cNvSpPr>
          <p:nvPr>
            <p:ph idx="1"/>
          </p:nvPr>
        </p:nvSpPr>
        <p:spPr/>
        <p:txBody>
          <a:bodyPr>
            <a:noAutofit/>
          </a:bodyPr>
          <a:lstStyle/>
          <a:p>
            <a:r>
              <a:rPr lang="en-US" dirty="0">
                <a:solidFill>
                  <a:srgbClr val="000000"/>
                </a:solidFill>
                <a:latin typeface="HelveticaNeue" charset="0"/>
              </a:rPr>
              <a:t>Context and sample:</a:t>
            </a:r>
          </a:p>
          <a:p>
            <a:pPr lvl="1"/>
            <a:r>
              <a:rPr lang="en-US" dirty="0">
                <a:solidFill>
                  <a:srgbClr val="000000"/>
                </a:solidFill>
                <a:latin typeface="HelveticaNeue" charset="0"/>
              </a:rPr>
              <a:t>212 students in eight MS classrooms </a:t>
            </a:r>
          </a:p>
          <a:p>
            <a:r>
              <a:rPr lang="en-US" dirty="0" smtClean="0">
                <a:solidFill>
                  <a:srgbClr val="000000"/>
                </a:solidFill>
                <a:latin typeface="HelveticaNeue" charset="0"/>
              </a:rPr>
              <a:t>Analysis of written responses</a:t>
            </a:r>
            <a:endParaRPr lang="en-US" dirty="0">
              <a:solidFill>
                <a:srgbClr val="000000"/>
              </a:solidFill>
              <a:latin typeface="HelveticaNeue" charset="0"/>
            </a:endParaRPr>
          </a:p>
          <a:p>
            <a:pPr lvl="1"/>
            <a:r>
              <a:rPr lang="en-US" dirty="0">
                <a:solidFill>
                  <a:srgbClr val="000000"/>
                </a:solidFill>
                <a:latin typeface="HelveticaNeue" charset="0"/>
              </a:rPr>
              <a:t>Connections</a:t>
            </a:r>
          </a:p>
          <a:p>
            <a:pPr lvl="1"/>
            <a:r>
              <a:rPr lang="en-US" dirty="0">
                <a:solidFill>
                  <a:srgbClr val="000000"/>
                </a:solidFill>
                <a:latin typeface="HelveticaNeue" charset="0"/>
              </a:rPr>
              <a:t>Psychological processes elicited</a:t>
            </a:r>
          </a:p>
          <a:p>
            <a:r>
              <a:rPr lang="en-US" dirty="0">
                <a:solidFill>
                  <a:srgbClr val="000000"/>
                </a:solidFill>
                <a:latin typeface="HelveticaNeue" charset="0"/>
              </a:rPr>
              <a:t>Field experiment</a:t>
            </a:r>
          </a:p>
          <a:p>
            <a:pPr lvl="1"/>
            <a:r>
              <a:rPr lang="en-US" dirty="0">
                <a:solidFill>
                  <a:srgbClr val="000000"/>
                </a:solidFill>
                <a:latin typeface="HelveticaNeue" charset="0"/>
              </a:rPr>
              <a:t>Use of mixed effects (or multi-level) models</a:t>
            </a:r>
            <a:endParaRPr lang="en-US" dirty="0" smtClean="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598504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Autofit/>
          </a:bodyPr>
          <a:lstStyle/>
          <a:p>
            <a:pPr marL="0" indent="0" algn="ctr">
              <a:buNone/>
            </a:pPr>
            <a:r>
              <a:rPr lang="en-US" dirty="0"/>
              <a:t>“</a:t>
            </a:r>
            <a:r>
              <a:rPr lang="en-US" b="1" dirty="0"/>
              <a:t>If I am ever blowing up balloons for a party and I want to keep the balloons big, I will keep them in a warm room so the molecules speed up and spread out</a:t>
            </a:r>
            <a:r>
              <a:rPr lang="en-US" dirty="0"/>
              <a:t>, hitting the sides of the balloons and expanding it. In a cold room, the molecules will slow down and come together and the balloons sides will close and become smaller.”</a:t>
            </a:r>
          </a:p>
          <a:p>
            <a:pPr marL="0" indent="0">
              <a:buNone/>
            </a:pPr>
            <a:endParaRPr lang="en-US" dirty="0">
              <a:solidFill>
                <a:srgbClr val="000000"/>
              </a:solidFill>
            </a:endParaRPr>
          </a:p>
        </p:txBody>
      </p:sp>
      <p:sp>
        <p:nvSpPr>
          <p:cNvPr id="6" name="Title 1"/>
          <p:cNvSpPr>
            <a:spLocks noGrp="1"/>
          </p:cNvSpPr>
          <p:nvPr>
            <p:ph type="title"/>
          </p:nvPr>
        </p:nvSpPr>
        <p:spPr>
          <a:xfrm>
            <a:off x="457200" y="533400"/>
            <a:ext cx="8229600" cy="990600"/>
          </a:xfrm>
        </p:spPr>
        <p:txBody>
          <a:bodyPr>
            <a:noAutofit/>
          </a:bodyPr>
          <a:lstStyle/>
          <a:p>
            <a:r>
              <a:rPr lang="en-US" sz="3200" dirty="0"/>
              <a:t>Can writing about the relevance of science enhance students’ value and interest?</a:t>
            </a:r>
          </a:p>
        </p:txBody>
      </p:sp>
      <p:graphicFrame>
        <p:nvGraphicFramePr>
          <p:cNvPr id="7" name="Table 6"/>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7198536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990600"/>
          </a:xfrm>
        </p:spPr>
        <p:txBody>
          <a:bodyPr>
            <a:noAutofit/>
          </a:bodyPr>
          <a:lstStyle/>
          <a:p>
            <a:r>
              <a:rPr lang="en-US" sz="3200" dirty="0"/>
              <a:t>Can writing about the relevance of science enhance students’ value and interest?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829242"/>
              </p:ext>
            </p:extLst>
          </p:nvPr>
        </p:nvGraphicFramePr>
        <p:xfrm>
          <a:off x="457200" y="1600200"/>
          <a:ext cx="8229600" cy="4984113"/>
        </p:xfrm>
        <a:graphic>
          <a:graphicData uri="http://schemas.openxmlformats.org/drawingml/2006/table">
            <a:tbl>
              <a:tblPr/>
              <a:tblGrid>
                <a:gridCol w="2057400"/>
                <a:gridCol w="2057400"/>
                <a:gridCol w="2057400"/>
                <a:gridCol w="2057400"/>
              </a:tblGrid>
              <a:tr h="404283">
                <a:tc>
                  <a:txBody>
                    <a:bodyPr/>
                    <a:lstStyle/>
                    <a:p>
                      <a:r>
                        <a:rPr lang="en-US" sz="1400" b="1" dirty="0">
                          <a:effectLst/>
                          <a:latin typeface="Helvetica" charset="0"/>
                        </a:rPr>
                        <a:t/>
                      </a:r>
                      <a:br>
                        <a:rPr lang="en-US" sz="1400" b="1" dirty="0">
                          <a:effectLst/>
                          <a:latin typeface="Helvetica" charset="0"/>
                        </a:rPr>
                      </a:br>
                      <a:endParaRPr lang="en-US" sz="1400" b="1" dirty="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a:solidFill>
                            <a:srgbClr val="000000"/>
                          </a:solidFill>
                          <a:effectLst/>
                          <a:latin typeface="Helvetica Neue" charset="0"/>
                        </a:rPr>
                        <a:t>Time 2 Utility Value</a:t>
                      </a:r>
                      <a:endParaRPr lang="en-US" sz="1400" b="1">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a:solidFill>
                            <a:srgbClr val="000000"/>
                          </a:solidFill>
                          <a:effectLst/>
                          <a:latin typeface="Helvetica Neue" charset="0"/>
                        </a:rPr>
                        <a:t>Time 2 Value</a:t>
                      </a:r>
                      <a:endParaRPr lang="en-US" sz="1400" b="1">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rgbClr val="000000"/>
                          </a:solidFill>
                          <a:effectLst/>
                          <a:latin typeface="Helvetica Neue" charset="0"/>
                        </a:rPr>
                        <a:t>Time 2 Interest</a:t>
                      </a:r>
                      <a:endParaRPr lang="en-US" sz="1400" b="1"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dirty="0">
                          <a:solidFill>
                            <a:srgbClr val="000000"/>
                          </a:solidFill>
                          <a:effectLst/>
                          <a:latin typeface="Helvetica Neue" charset="0"/>
                        </a:rPr>
                        <a:t>Fixed Parts</a:t>
                      </a:r>
                      <a:endParaRPr lang="en-US"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dirty="0">
                          <a:solidFill>
                            <a:srgbClr val="000000"/>
                          </a:solidFill>
                          <a:effectLst/>
                          <a:latin typeface="Helvetica Neue" charset="0"/>
                        </a:rPr>
                        <a:t>Intercept</a:t>
                      </a:r>
                      <a:endParaRPr lang="en-US"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5.52</a:t>
                      </a:r>
                      <a:endParaRPr lang="nb-NO"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5.51</a:t>
                      </a:r>
                      <a:endParaRPr lang="nb-NO"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5.49</a:t>
                      </a:r>
                      <a:endParaRPr lang="nb-NO"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Self-efficacy</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-0.19 (0.15)</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-0.19 (0.13)</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-0.15 (0.15)</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Interest</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0.24 (0.09)*</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0.19 (0.08)*</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0.42 (0.10)*</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Time 1 Utility Value</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0.43 (.08)***</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0.46 (0.10)*</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0.29 (0.12)*</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Intervention</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0.44 (0.20)*</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0.32 (0.17)</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0.02 (0.20)</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Self-efficacy X Treatment</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0.24 (.209)</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0.12 (0.17)</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0.30 (0.20)</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Gender</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a:solidFill>
                            <a:srgbClr val="000000"/>
                          </a:solidFill>
                          <a:effectLst/>
                          <a:latin typeface="Helvetica Neue" charset="0"/>
                        </a:rPr>
                        <a:t>-0.22 (0.20)</a:t>
                      </a:r>
                      <a:endParaRPr lang="mr-IN"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-0.02 (0.17)</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r-IN" sz="1400" dirty="0">
                          <a:solidFill>
                            <a:srgbClr val="000000"/>
                          </a:solidFill>
                          <a:effectLst/>
                          <a:latin typeface="Helvetica Neue" charset="0"/>
                        </a:rPr>
                        <a:t>-0.30 (0.20)</a:t>
                      </a:r>
                      <a:endParaRPr lang="mr-IN"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Random Parts</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effectLst/>
                          <a:latin typeface="Helvetica" charset="0"/>
                        </a:rPr>
                        <a:t/>
                      </a:r>
                      <a:br>
                        <a:rPr lang="en-US" sz="1400">
                          <a:effectLst/>
                          <a:latin typeface="Helvetica" charset="0"/>
                        </a:rPr>
                      </a:br>
                      <a:endParaRPr lang="en-US" sz="140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effectLst/>
                          <a:latin typeface="Helvetica" charset="0"/>
                        </a:rPr>
                        <a:t/>
                      </a:r>
                      <a:br>
                        <a:rPr lang="en-US" sz="1400" dirty="0">
                          <a:effectLst/>
                          <a:latin typeface="Helvetica" charset="0"/>
                        </a:rPr>
                      </a:br>
                      <a:endParaRPr lang="en-US" sz="1400" dirty="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effectLst/>
                          <a:latin typeface="Helvetica" charset="0"/>
                        </a:rPr>
                        <a:t/>
                      </a:r>
                      <a:br>
                        <a:rPr lang="en-US" sz="1400" dirty="0">
                          <a:effectLst/>
                          <a:latin typeface="Helvetica" charset="0"/>
                        </a:rPr>
                      </a:br>
                      <a:endParaRPr lang="en-US" sz="1400" dirty="0">
                        <a:effectLst/>
                        <a:latin typeface="Helvetica" charset="0"/>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Classroom </a:t>
                      </a:r>
                      <a:r>
                        <a:rPr lang="en-US" sz="1400">
                          <a:solidFill>
                            <a:srgbClr val="000000"/>
                          </a:solidFill>
                          <a:effectLst/>
                          <a:latin typeface="Cambria Math" charset="0"/>
                        </a:rPr>
                        <a:t>𝞂</a:t>
                      </a:r>
                      <a:r>
                        <a:rPr lang="en-US" sz="1400" baseline="30000">
                          <a:solidFill>
                            <a:srgbClr val="000000"/>
                          </a:solidFill>
                          <a:effectLst/>
                          <a:latin typeface="Helvetica Neue" charset="0"/>
                        </a:rPr>
                        <a:t>2</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1.73</a:t>
                      </a:r>
                      <a:endParaRPr lang="nb-NO"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dirty="0">
                          <a:solidFill>
                            <a:srgbClr val="000000"/>
                          </a:solidFill>
                          <a:effectLst/>
                          <a:latin typeface="Helvetica Neue" charset="0"/>
                        </a:rPr>
                        <a:t>1.23</a:t>
                      </a:r>
                      <a:endParaRPr lang="hr-HR"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1.67</a:t>
                      </a:r>
                      <a:endParaRPr lang="nb-NO"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04283">
                <a:tc>
                  <a:txBody>
                    <a:bodyPr/>
                    <a:lstStyle/>
                    <a:p>
                      <a:pPr algn="ctr"/>
                      <a:r>
                        <a:rPr lang="en-US" sz="1400">
                          <a:solidFill>
                            <a:srgbClr val="000000"/>
                          </a:solidFill>
                          <a:effectLst/>
                          <a:latin typeface="Helvetica Neue" charset="0"/>
                        </a:rPr>
                        <a:t>Classroom ICC</a:t>
                      </a:r>
                      <a:endParaRPr lang="en-US"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a:solidFill>
                            <a:srgbClr val="000000"/>
                          </a:solidFill>
                          <a:effectLst/>
                          <a:latin typeface="Helvetica Neue" charset="0"/>
                        </a:rPr>
                        <a:t>0.03</a:t>
                      </a:r>
                      <a:endParaRPr lang="nb-NO"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hr-HR" sz="1400">
                          <a:solidFill>
                            <a:srgbClr val="000000"/>
                          </a:solidFill>
                          <a:effectLst/>
                          <a:latin typeface="Helvetica Neue" charset="0"/>
                        </a:rPr>
                        <a:t>0.07</a:t>
                      </a:r>
                      <a:endParaRPr lang="hr-HR" sz="140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sz="1400" dirty="0">
                          <a:solidFill>
                            <a:srgbClr val="000000"/>
                          </a:solidFill>
                          <a:effectLst/>
                          <a:latin typeface="Helvetica Neue" charset="0"/>
                        </a:rPr>
                        <a:t>0.15</a:t>
                      </a:r>
                      <a:endParaRPr lang="nb-NO" sz="1400" dirty="0">
                        <a:effectLst/>
                      </a:endParaRPr>
                    </a:p>
                  </a:txBody>
                  <a:tcPr marL="10901" marR="10901" marT="10901" marB="1090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3447333" y="6624320"/>
            <a:ext cx="2249334" cy="276999"/>
          </a:xfrm>
          <a:prstGeom prst="rect">
            <a:avLst/>
          </a:prstGeom>
        </p:spPr>
        <p:txBody>
          <a:bodyPr wrap="none">
            <a:spAutoFit/>
          </a:bodyPr>
          <a:lstStyle/>
          <a:p>
            <a:r>
              <a:rPr lang="en-US" sz="1200" dirty="0" smtClean="0">
                <a:latin typeface="Helvetica Neue" charset="0"/>
                <a:ea typeface="Helvetica Neue" charset="0"/>
                <a:cs typeface="Helvetica Neue" charset="0"/>
              </a:rPr>
              <a:t>p </a:t>
            </a:r>
            <a:r>
              <a:rPr lang="en-US" sz="1200" dirty="0">
                <a:latin typeface="Helvetica Neue" charset="0"/>
                <a:ea typeface="Helvetica Neue" charset="0"/>
                <a:cs typeface="Helvetica Neue" charset="0"/>
              </a:rPr>
              <a:t>&lt; .05, ** p &lt; .01, *** p &lt; .001</a:t>
            </a:r>
          </a:p>
        </p:txBody>
      </p:sp>
      <p:graphicFrame>
        <p:nvGraphicFramePr>
          <p:cNvPr id="8" name="Table 7"/>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655493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 and aims</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Demonstrate </a:t>
            </a:r>
            <a:r>
              <a:rPr lang="en-US" dirty="0" smtClean="0">
                <a:solidFill>
                  <a:srgbClr val="000000"/>
                </a:solidFill>
              </a:rPr>
              <a:t>the affordances of thinking of and with new types of data for STEM education</a:t>
            </a:r>
          </a:p>
          <a:p>
            <a:pPr marL="0" indent="0" algn="ctr">
              <a:buNone/>
            </a:pPr>
            <a:endParaRPr lang="en-US" dirty="0" smtClean="0"/>
          </a:p>
          <a:p>
            <a:pPr marL="0" indent="0" algn="ctr">
              <a:buNone/>
            </a:pPr>
            <a:r>
              <a:rPr lang="en-US" dirty="0" smtClean="0"/>
              <a:t>To </a:t>
            </a:r>
            <a:r>
              <a:rPr lang="en-US" dirty="0" smtClean="0">
                <a:solidFill>
                  <a:srgbClr val="000000"/>
                </a:solidFill>
              </a:rPr>
              <a:t>show how these new types of data help us to understand teaching and learning in 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3381256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990600"/>
          </a:xfrm>
        </p:spPr>
        <p:txBody>
          <a:bodyPr>
            <a:noAutofit/>
          </a:bodyPr>
          <a:lstStyle/>
          <a:p>
            <a:r>
              <a:rPr lang="en-US" sz="3200" dirty="0"/>
              <a:t>Can writing about the relevance of science enhance students’ value and interest?</a:t>
            </a:r>
          </a:p>
        </p:txBody>
      </p:sp>
      <p:sp>
        <p:nvSpPr>
          <p:cNvPr id="3" name="Rectangle 2"/>
          <p:cNvSpPr/>
          <p:nvPr/>
        </p:nvSpPr>
        <p:spPr>
          <a:xfrm>
            <a:off x="2286000" y="2967335"/>
            <a:ext cx="4572000" cy="923330"/>
          </a:xfrm>
          <a:prstGeom prst="rect">
            <a:avLst/>
          </a:prstGeom>
        </p:spPr>
        <p:txBody>
          <a:bodyPr>
            <a:spAutoFit/>
          </a:bodyPr>
          <a:lstStyle/>
          <a:p>
            <a:pPr algn="ctr"/>
            <a:r>
              <a:rPr lang="en-US" dirty="0">
                <a:latin typeface="Helvetica Neue" charset="0"/>
                <a:ea typeface="Helvetica Neue" charset="0"/>
                <a:cs typeface="Helvetica Neue" charset="0"/>
              </a:rPr>
              <a:t>Cognitive Processing (12.08% of text instead compared to 9.27% of text [t = 2.81; p &lt; .05, d = .50]) </a:t>
            </a:r>
          </a:p>
        </p:txBody>
      </p:sp>
      <p:graphicFrame>
        <p:nvGraphicFramePr>
          <p:cNvPr id="8" name="Table 7"/>
          <p:cNvGraphicFramePr>
            <a:graphicFrameLocks noGrp="1"/>
          </p:cNvGraphicFramePr>
          <p:nvPr>
            <p:extLst>
              <p:ext uri="{D42A27DB-BD31-4B8C-83A1-F6EECF244321}">
                <p14:modId xmlns:p14="http://schemas.microsoft.com/office/powerpoint/2010/main" val="794286171"/>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Text</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619331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Introduction</a:t>
            </a:r>
          </a:p>
          <a:p>
            <a:pPr marL="0" indent="0">
              <a:buNone/>
            </a:pPr>
            <a:r>
              <a:rPr lang="en-US" dirty="0">
                <a:solidFill>
                  <a:srgbClr val="B5B8C4"/>
                </a:solidFill>
              </a:rPr>
              <a:t>Experience Sampling Method</a:t>
            </a:r>
          </a:p>
          <a:p>
            <a:pPr marL="0" indent="0">
              <a:buNone/>
            </a:pPr>
            <a:r>
              <a:rPr lang="en-US" dirty="0">
                <a:solidFill>
                  <a:srgbClr val="B5B8C4"/>
                </a:solidFill>
              </a:rPr>
              <a:t>Text Data</a:t>
            </a:r>
          </a:p>
          <a:p>
            <a:pPr marL="0" indent="0">
              <a:buNone/>
            </a:pPr>
            <a:r>
              <a:rPr lang="en-US" dirty="0"/>
              <a:t>Digital Traces and Network </a:t>
            </a:r>
            <a:r>
              <a:rPr lang="en-US" dirty="0" smtClean="0"/>
              <a:t>Data</a:t>
            </a:r>
            <a:endParaRPr lang="en-US" dirty="0"/>
          </a:p>
          <a:p>
            <a:pPr marL="0" indent="0">
              <a:buNone/>
            </a:pPr>
            <a:r>
              <a:rPr lang="en-US" dirty="0">
                <a:solidFill>
                  <a:srgbClr val="B5B8C4"/>
                </a:solidFill>
              </a:rPr>
              <a:t>Future Work</a:t>
            </a:r>
          </a:p>
          <a:p>
            <a:pPr marL="0" indent="0">
              <a:buNone/>
            </a:pPr>
            <a:r>
              <a:rPr lang="en-US" dirty="0">
                <a:solidFill>
                  <a:srgbClr val="B5B8C4"/>
                </a:solidFill>
              </a:rPr>
              <a:t>Conclusions</a:t>
            </a:r>
          </a:p>
        </p:txBody>
      </p:sp>
      <p:graphicFrame>
        <p:nvGraphicFramePr>
          <p:cNvPr id="5" name="Table 4"/>
          <p:cNvGraphicFramePr>
            <a:graphicFrameLocks noGrp="1"/>
          </p:cNvGraphicFramePr>
          <p:nvPr>
            <p:extLst>
              <p:ext uri="{D42A27DB-BD31-4B8C-83A1-F6EECF244321}">
                <p14:modId xmlns:p14="http://schemas.microsoft.com/office/powerpoint/2010/main" val="823771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7428885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Digital traces and network data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Affordances:</a:t>
            </a:r>
          </a:p>
          <a:p>
            <a:r>
              <a:rPr lang="en-US" dirty="0" smtClean="0"/>
              <a:t>Study informal professional learning and interest-driven communities</a:t>
            </a:r>
          </a:p>
          <a:p>
            <a:r>
              <a:rPr lang="en-US" dirty="0" smtClean="0"/>
              <a:t>Can capture involvement and interactions in naturalistic settings</a:t>
            </a:r>
            <a:endParaRPr lang="en-US" dirty="0"/>
          </a:p>
          <a:p>
            <a:pPr marL="0" indent="0">
              <a:buNone/>
            </a:pPr>
            <a:r>
              <a:rPr lang="en-US" dirty="0"/>
              <a:t>Past research</a:t>
            </a:r>
          </a:p>
          <a:p>
            <a:r>
              <a:rPr lang="en-US" dirty="0" smtClean="0"/>
              <a:t>Examined </a:t>
            </a:r>
            <a:r>
              <a:rPr lang="en-US" dirty="0"/>
              <a:t>the role of State Educational Twitter Hashtags as </a:t>
            </a:r>
            <a:r>
              <a:rPr lang="en-US" dirty="0" smtClean="0"/>
              <a:t>educational affinity spaces </a:t>
            </a:r>
            <a:r>
              <a:rPr lang="en-US" sz="1800" dirty="0" smtClean="0"/>
              <a:t>(Rosenberg</a:t>
            </a:r>
            <a:r>
              <a:rPr lang="en-US" sz="1800" dirty="0"/>
              <a:t>, </a:t>
            </a:r>
            <a:r>
              <a:rPr lang="en-US" sz="1800" dirty="0" err="1"/>
              <a:t>Greenhalgh</a:t>
            </a:r>
            <a:r>
              <a:rPr lang="en-US" sz="1800" dirty="0"/>
              <a:t>, Koehler, Hamilton, &amp; </a:t>
            </a:r>
            <a:r>
              <a:rPr lang="en-US" sz="1800" dirty="0" err="1"/>
              <a:t>Akcaoglu</a:t>
            </a:r>
            <a:r>
              <a:rPr lang="en-US" sz="1800" dirty="0"/>
              <a:t>, </a:t>
            </a:r>
            <a:r>
              <a:rPr lang="en-US" sz="1800" dirty="0" smtClean="0"/>
              <a:t>2016; Rosenberg, </a:t>
            </a:r>
            <a:r>
              <a:rPr lang="en-US" sz="1800" dirty="0" err="1" smtClean="0"/>
              <a:t>Akcaoglu</a:t>
            </a:r>
            <a:r>
              <a:rPr lang="en-US" sz="1800" dirty="0" smtClean="0"/>
              <a:t>, </a:t>
            </a:r>
            <a:r>
              <a:rPr lang="en-US" sz="1800" dirty="0" err="1" smtClean="0"/>
              <a:t>Staudt</a:t>
            </a:r>
            <a:r>
              <a:rPr lang="en-US" sz="1800" dirty="0" smtClean="0"/>
              <a:t> Willet, </a:t>
            </a:r>
            <a:r>
              <a:rPr lang="en-US" sz="1800" dirty="0" err="1" smtClean="0"/>
              <a:t>Greenhalgh</a:t>
            </a:r>
            <a:r>
              <a:rPr lang="en-US" sz="1800" dirty="0" smtClean="0"/>
              <a:t>, &amp; Koehler, 2017)</a:t>
            </a:r>
          </a:p>
          <a:p>
            <a:r>
              <a:rPr lang="en-US" dirty="0" smtClean="0"/>
              <a:t>Documented teachers’ technology knowledge evidenced through digital portfolios using the TPACK framework </a:t>
            </a:r>
            <a:r>
              <a:rPr lang="en-US" sz="1800" dirty="0" smtClean="0"/>
              <a:t>(Koehler, </a:t>
            </a:r>
            <a:r>
              <a:rPr lang="en-US" sz="1800" dirty="0" err="1" smtClean="0"/>
              <a:t>Greenhalgh</a:t>
            </a:r>
            <a:r>
              <a:rPr lang="en-US" sz="1800" dirty="0" smtClean="0"/>
              <a:t>, Rosenberg, &amp; Keenan, 2017)</a:t>
            </a:r>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577513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what purposes do students in a degree program use a hashtag?</a:t>
            </a:r>
          </a:p>
        </p:txBody>
      </p:sp>
      <p:sp>
        <p:nvSpPr>
          <p:cNvPr id="3" name="Content Placeholder 2"/>
          <p:cNvSpPr>
            <a:spLocks noGrp="1"/>
          </p:cNvSpPr>
          <p:nvPr>
            <p:ph idx="1"/>
          </p:nvPr>
        </p:nvSpPr>
        <p:spPr/>
        <p:txBody>
          <a:bodyPr>
            <a:normAutofit/>
          </a:bodyPr>
          <a:lstStyle/>
          <a:p>
            <a:pPr marL="0" indent="0">
              <a:buNone/>
            </a:pPr>
            <a:r>
              <a:rPr lang="en-US" dirty="0" smtClean="0"/>
              <a:t>Gathered tweets from over a year from students in a Master of Arts in Educational Technology degree program and coded them to understand what purposes they served </a:t>
            </a:r>
            <a:r>
              <a:rPr lang="en-US" sz="1800" dirty="0" smtClean="0"/>
              <a:t>(</a:t>
            </a:r>
            <a:r>
              <a:rPr lang="en-US" sz="1800" dirty="0" err="1" smtClean="0"/>
              <a:t>Greenhalgh</a:t>
            </a:r>
            <a:r>
              <a:rPr lang="en-US" sz="1800" dirty="0" smtClean="0"/>
              <a:t>, Rosenberg, &amp; Wolf, 2016, </a:t>
            </a:r>
            <a:r>
              <a:rPr lang="en-US" sz="1800" i="1" dirty="0" smtClean="0"/>
              <a:t>EDM</a:t>
            </a:r>
            <a:r>
              <a:rPr lang="en-US" sz="1800" dirty="0" smtClean="0"/>
              <a:t>)</a:t>
            </a:r>
          </a:p>
          <a:p>
            <a:pPr marL="0" indent="0">
              <a:buNone/>
            </a:pPr>
            <a:endParaRPr lang="en-US" dirty="0" smtClean="0"/>
          </a:p>
          <a:p>
            <a:r>
              <a:rPr lang="en-US" dirty="0" smtClean="0"/>
              <a:t>Collected tweets associated with twelve hashtags from over a year</a:t>
            </a:r>
          </a:p>
          <a:p>
            <a:r>
              <a:rPr lang="en-US" dirty="0" smtClean="0"/>
              <a:t>Carried out </a:t>
            </a:r>
            <a:r>
              <a:rPr lang="en-US" i="1" dirty="0" smtClean="0"/>
              <a:t>in vivo </a:t>
            </a:r>
            <a:r>
              <a:rPr lang="en-US" dirty="0" smtClean="0"/>
              <a:t>(or inductive) coding to generate notes</a:t>
            </a:r>
          </a:p>
          <a:p>
            <a:r>
              <a:rPr lang="en-US" dirty="0" smtClean="0"/>
              <a:t>Collapsed notes into initial categories and then into six major themes</a:t>
            </a:r>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599194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what purposes do students in a degree program use a hashtag?</a:t>
            </a:r>
          </a:p>
        </p:txBody>
      </p:sp>
      <p:graphicFrame>
        <p:nvGraphicFramePr>
          <p:cNvPr id="5" name="Table 4"/>
          <p:cNvGraphicFramePr>
            <a:graphicFrameLocks noGrp="1"/>
          </p:cNvGraphicFramePr>
          <p:nvPr>
            <p:extLst>
              <p:ext uri="{D42A27DB-BD31-4B8C-83A1-F6EECF244321}">
                <p14:modId xmlns:p14="http://schemas.microsoft.com/office/powerpoint/2010/main" val="1856879349"/>
              </p:ext>
            </p:extLst>
          </p:nvPr>
        </p:nvGraphicFramePr>
        <p:xfrm>
          <a:off x="457200" y="1680720"/>
          <a:ext cx="8229599" cy="4878360"/>
        </p:xfrm>
        <a:graphic>
          <a:graphicData uri="http://schemas.openxmlformats.org/drawingml/2006/table">
            <a:tbl>
              <a:tblPr>
                <a:tableStyleId>{5C22544A-7EE6-4342-B048-85BDC9FD1C3A}</a:tableStyleId>
              </a:tblPr>
              <a:tblGrid>
                <a:gridCol w="1725560"/>
                <a:gridCol w="2763312"/>
                <a:gridCol w="3740727"/>
              </a:tblGrid>
              <a:tr h="250479">
                <a:tc>
                  <a:txBody>
                    <a:bodyPr/>
                    <a:lstStyle/>
                    <a:p>
                      <a:pPr marL="0" marR="0">
                        <a:lnSpc>
                          <a:spcPct val="115000"/>
                        </a:lnSpc>
                        <a:spcBef>
                          <a:spcPts val="0"/>
                        </a:spcBef>
                        <a:spcAft>
                          <a:spcPts val="0"/>
                        </a:spcAft>
                      </a:pPr>
                      <a:r>
                        <a:rPr lang="en-US" sz="900" b="1" dirty="0">
                          <a:effectLst/>
                        </a:rPr>
                        <a:t>Code</a:t>
                      </a:r>
                      <a:endParaRPr lang="en-US" sz="900" b="1" dirty="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b="1" dirty="0">
                          <a:effectLst/>
                        </a:rPr>
                        <a:t>Purpose</a:t>
                      </a:r>
                      <a:endParaRPr lang="en-US" sz="900" b="1" dirty="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b="1" dirty="0">
                          <a:effectLst/>
                        </a:rPr>
                        <a:t>Example</a:t>
                      </a:r>
                      <a:endParaRPr lang="en-US" sz="900" b="1" dirty="0">
                        <a:solidFill>
                          <a:srgbClr val="000000"/>
                        </a:solidFill>
                        <a:effectLst/>
                        <a:latin typeface="Times New Roman" charset="0"/>
                        <a:ea typeface="Times New Roman" charset="0"/>
                      </a:endParaRPr>
                    </a:p>
                  </a:txBody>
                  <a:tcPr marL="47153" marR="47153" marT="47153" marB="47153">
                    <a:noFill/>
                  </a:tcPr>
                </a:tc>
              </a:tr>
              <a:tr h="562824">
                <a:tc>
                  <a:txBody>
                    <a:bodyPr/>
                    <a:lstStyle/>
                    <a:p>
                      <a:pPr marL="0" marR="0">
                        <a:lnSpc>
                          <a:spcPct val="115000"/>
                        </a:lnSpc>
                        <a:spcBef>
                          <a:spcPts val="0"/>
                        </a:spcBef>
                        <a:spcAft>
                          <a:spcPts val="0"/>
                        </a:spcAft>
                      </a:pPr>
                      <a:r>
                        <a:rPr lang="en-US" sz="900">
                          <a:effectLst/>
                        </a:rPr>
                        <a:t>Build Community</a:t>
                      </a:r>
                      <a:endParaRPr lang="en-US" sz="90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dirty="0">
                          <a:effectLst/>
                        </a:rPr>
                        <a:t>to chat, express community identity, or strengthen personal connections</a:t>
                      </a:r>
                      <a:endParaRPr lang="en-US" sz="900" dirty="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dirty="0">
                          <a:effectLst/>
                        </a:rPr>
                        <a:t>This just made my day! Thanks to [Twitter handle] for the awesome #CEP810 parting gift! [link to photo of gift]</a:t>
                      </a:r>
                      <a:endParaRPr lang="en-US" sz="900" dirty="0">
                        <a:solidFill>
                          <a:srgbClr val="000000"/>
                        </a:solidFill>
                        <a:effectLst/>
                        <a:latin typeface="Times New Roman" charset="0"/>
                        <a:ea typeface="Times New Roman" charset="0"/>
                      </a:endParaRPr>
                    </a:p>
                  </a:txBody>
                  <a:tcPr marL="47153" marR="47153" marT="47153" marB="47153">
                    <a:noFill/>
                  </a:tcPr>
                </a:tc>
              </a:tr>
              <a:tr h="875168">
                <a:tc>
                  <a:txBody>
                    <a:bodyPr/>
                    <a:lstStyle/>
                    <a:p>
                      <a:pPr marL="0" marR="0">
                        <a:lnSpc>
                          <a:spcPct val="115000"/>
                        </a:lnSpc>
                        <a:spcBef>
                          <a:spcPts val="0"/>
                        </a:spcBef>
                        <a:spcAft>
                          <a:spcPts val="0"/>
                        </a:spcAft>
                      </a:pPr>
                      <a:r>
                        <a:rPr lang="en-US" sz="900">
                          <a:effectLst/>
                        </a:rPr>
                        <a:t>Ask for and Provide Support</a:t>
                      </a:r>
                      <a:endParaRPr lang="en-US" sz="90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dirty="0">
                          <a:effectLst/>
                        </a:rPr>
                        <a:t>to offer or obtain help, including making announcements or asking for help from the community</a:t>
                      </a:r>
                      <a:endParaRPr lang="en-US" sz="900" dirty="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a:effectLst/>
                        </a:rPr>
                        <a:t>Enhancing dance lesson after some exploration! #CEP811~suggestions for clips/connectors w/ longer wires?#makeymakey [link to photo of current technology setup]</a:t>
                      </a:r>
                      <a:endParaRPr lang="en-US" sz="900">
                        <a:solidFill>
                          <a:srgbClr val="000000"/>
                        </a:solidFill>
                        <a:effectLst/>
                        <a:latin typeface="Times New Roman" charset="0"/>
                        <a:ea typeface="Times New Roman" charset="0"/>
                      </a:endParaRPr>
                    </a:p>
                  </a:txBody>
                  <a:tcPr marL="47153" marR="47153" marT="47153" marB="47153">
                    <a:noFill/>
                  </a:tcPr>
                </a:tc>
              </a:tr>
              <a:tr h="875168">
                <a:tc>
                  <a:txBody>
                    <a:bodyPr/>
                    <a:lstStyle/>
                    <a:p>
                      <a:pPr marL="0" marR="0">
                        <a:lnSpc>
                          <a:spcPct val="115000"/>
                        </a:lnSpc>
                        <a:spcBef>
                          <a:spcPts val="0"/>
                        </a:spcBef>
                        <a:spcAft>
                          <a:spcPts val="0"/>
                        </a:spcAft>
                      </a:pPr>
                      <a:r>
                        <a:rPr lang="en-US" sz="900">
                          <a:effectLst/>
                        </a:rPr>
                        <a:t>Contribute to Disciplinary Conversation</a:t>
                      </a:r>
                      <a:endParaRPr lang="en-US" sz="90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dirty="0">
                          <a:effectLst/>
                        </a:rPr>
                        <a:t>to contribute one’s own work—whether completed in a class or independently—to the conversation about education and educational technology</a:t>
                      </a:r>
                      <a:endParaRPr lang="en-US" sz="900" dirty="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dirty="0">
                          <a:effectLst/>
                        </a:rPr>
                        <a:t>I designed a MOOC! [link to blog post] #CEP811 #MAET #</a:t>
                      </a:r>
                      <a:r>
                        <a:rPr lang="en-US" sz="900" dirty="0" err="1">
                          <a:effectLst/>
                        </a:rPr>
                        <a:t>Edtech</a:t>
                      </a:r>
                      <a:endParaRPr lang="en-US" sz="900" dirty="0">
                        <a:solidFill>
                          <a:srgbClr val="000000"/>
                        </a:solidFill>
                        <a:effectLst/>
                        <a:latin typeface="Times New Roman" charset="0"/>
                        <a:ea typeface="Times New Roman" charset="0"/>
                      </a:endParaRPr>
                    </a:p>
                  </a:txBody>
                  <a:tcPr marL="47153" marR="47153" marT="47153" marB="47153">
                    <a:noFill/>
                  </a:tcPr>
                </a:tc>
              </a:tr>
              <a:tr h="562824">
                <a:tc>
                  <a:txBody>
                    <a:bodyPr/>
                    <a:lstStyle/>
                    <a:p>
                      <a:pPr marL="0" marR="0">
                        <a:lnSpc>
                          <a:spcPct val="115000"/>
                        </a:lnSpc>
                        <a:spcBef>
                          <a:spcPts val="0"/>
                        </a:spcBef>
                        <a:spcAft>
                          <a:spcPts val="0"/>
                        </a:spcAft>
                      </a:pPr>
                      <a:r>
                        <a:rPr lang="en-US" sz="900">
                          <a:effectLst/>
                        </a:rPr>
                        <a:t>Make Connections with Other Communities</a:t>
                      </a:r>
                      <a:endParaRPr lang="en-US" sz="90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dirty="0">
                          <a:effectLst/>
                        </a:rPr>
                        <a:t>to engage with or recommend groups and people outside of the program</a:t>
                      </a:r>
                      <a:endParaRPr lang="en-US" sz="900" dirty="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a:effectLst/>
                        </a:rPr>
                        <a:t>In Michigan, following #ASCD15 for some more resources! Keep them coming #maet #macul15</a:t>
                      </a:r>
                      <a:endParaRPr lang="en-US" sz="900">
                        <a:solidFill>
                          <a:srgbClr val="000000"/>
                        </a:solidFill>
                        <a:effectLst/>
                        <a:latin typeface="Times New Roman" charset="0"/>
                        <a:ea typeface="Times New Roman" charset="0"/>
                      </a:endParaRPr>
                    </a:p>
                  </a:txBody>
                  <a:tcPr marL="47153" marR="47153" marT="47153" marB="47153">
                    <a:noFill/>
                  </a:tcPr>
                </a:tc>
              </a:tr>
              <a:tr h="875168">
                <a:tc>
                  <a:txBody>
                    <a:bodyPr/>
                    <a:lstStyle/>
                    <a:p>
                      <a:pPr marL="0" marR="0">
                        <a:lnSpc>
                          <a:spcPct val="115000"/>
                        </a:lnSpc>
                        <a:spcBef>
                          <a:spcPts val="0"/>
                        </a:spcBef>
                        <a:spcAft>
                          <a:spcPts val="0"/>
                        </a:spcAft>
                      </a:pPr>
                      <a:r>
                        <a:rPr lang="en-US" sz="900">
                          <a:effectLst/>
                        </a:rPr>
                        <a:t>Engage with Disciplinary Conversation</a:t>
                      </a:r>
                      <a:endParaRPr lang="en-US" sz="90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dirty="0">
                          <a:effectLst/>
                        </a:rPr>
                        <a:t>to participate in the conversation about education and educational technology by sharing or recommending already established ideas and resources</a:t>
                      </a:r>
                      <a:endParaRPr lang="en-US" sz="900" dirty="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dirty="0">
                          <a:effectLst/>
                        </a:rPr>
                        <a:t>The Alphabet Soup Recipe for Success from Students in our </a:t>
                      </a:r>
                      <a:r>
                        <a:rPr lang="en-US" sz="900" dirty="0" err="1">
                          <a:effectLst/>
                        </a:rPr>
                        <a:t>EdTech</a:t>
                      </a:r>
                      <a:r>
                        <a:rPr lang="en-US" sz="900" dirty="0">
                          <a:effectLst/>
                        </a:rPr>
                        <a:t> Certificate Program.  Yummy! #CEP810 #CEP811 #MAET [link to blog post]</a:t>
                      </a:r>
                      <a:endParaRPr lang="en-US" sz="900" dirty="0">
                        <a:solidFill>
                          <a:srgbClr val="000000"/>
                        </a:solidFill>
                        <a:effectLst/>
                        <a:latin typeface="Times New Roman" charset="0"/>
                        <a:ea typeface="Times New Roman" charset="0"/>
                      </a:endParaRPr>
                    </a:p>
                  </a:txBody>
                  <a:tcPr marL="47153" marR="47153" marT="47153" marB="47153">
                    <a:noFill/>
                  </a:tcPr>
                </a:tc>
              </a:tr>
              <a:tr h="875168">
                <a:tc>
                  <a:txBody>
                    <a:bodyPr/>
                    <a:lstStyle/>
                    <a:p>
                      <a:pPr marL="0" marR="0">
                        <a:lnSpc>
                          <a:spcPct val="115000"/>
                        </a:lnSpc>
                        <a:spcBef>
                          <a:spcPts val="0"/>
                        </a:spcBef>
                        <a:spcAft>
                          <a:spcPts val="0"/>
                        </a:spcAft>
                      </a:pPr>
                      <a:r>
                        <a:rPr lang="en-US" sz="900">
                          <a:effectLst/>
                        </a:rPr>
                        <a:t>Unclear or Irrelevant Purpose</a:t>
                      </a:r>
                      <a:endParaRPr lang="en-US" sz="90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a:effectLst/>
                        </a:rPr>
                        <a:t>the tweet’s purpose either could not be determined because of broken links or privacy settings or was clearly unrelated to the MAET program</a:t>
                      </a:r>
                      <a:endParaRPr lang="en-US" sz="900">
                        <a:solidFill>
                          <a:srgbClr val="000000"/>
                        </a:solidFill>
                        <a:effectLst/>
                        <a:latin typeface="Times New Roman" charset="0"/>
                        <a:ea typeface="Times New Roman" charset="0"/>
                      </a:endParaRPr>
                    </a:p>
                  </a:txBody>
                  <a:tcPr marL="47153" marR="47153" marT="47153" marB="47153">
                    <a:noFill/>
                  </a:tcPr>
                </a:tc>
                <a:tc>
                  <a:txBody>
                    <a:bodyPr/>
                    <a:lstStyle/>
                    <a:p>
                      <a:pPr marL="0" marR="0" algn="ctr">
                        <a:lnSpc>
                          <a:spcPct val="115000"/>
                        </a:lnSpc>
                        <a:spcBef>
                          <a:spcPts val="0"/>
                        </a:spcBef>
                        <a:spcAft>
                          <a:spcPts val="0"/>
                        </a:spcAft>
                      </a:pPr>
                      <a:r>
                        <a:rPr lang="en-US" sz="900" dirty="0" err="1">
                          <a:effectLst/>
                        </a:rPr>
                        <a:t>Har</a:t>
                      </a:r>
                      <a:r>
                        <a:rPr lang="en-US" sz="900" dirty="0">
                          <a:effectLst/>
                        </a:rPr>
                        <a:t> </a:t>
                      </a:r>
                      <a:r>
                        <a:rPr lang="en-US" sz="900" dirty="0" err="1">
                          <a:effectLst/>
                        </a:rPr>
                        <a:t>lovet</a:t>
                      </a:r>
                      <a:r>
                        <a:rPr lang="en-US" sz="900" dirty="0">
                          <a:effectLst/>
                        </a:rPr>
                        <a:t> Sol at se film </a:t>
                      </a:r>
                      <a:r>
                        <a:rPr lang="en-US" sz="900" dirty="0" err="1">
                          <a:effectLst/>
                        </a:rPr>
                        <a:t>efter</a:t>
                      </a:r>
                      <a:r>
                        <a:rPr lang="en-US" sz="900" dirty="0">
                          <a:effectLst/>
                        </a:rPr>
                        <a:t> Disney. </a:t>
                      </a:r>
                      <a:r>
                        <a:rPr lang="en-US" sz="900" dirty="0" err="1">
                          <a:effectLst/>
                        </a:rPr>
                        <a:t>Tror</a:t>
                      </a:r>
                      <a:r>
                        <a:rPr lang="en-US" sz="900" dirty="0">
                          <a:effectLst/>
                        </a:rPr>
                        <a:t> </a:t>
                      </a:r>
                      <a:r>
                        <a:rPr lang="en-US" sz="900" dirty="0" err="1">
                          <a:effectLst/>
                        </a:rPr>
                        <a:t>jeg</a:t>
                      </a:r>
                      <a:r>
                        <a:rPr lang="en-US" sz="900" dirty="0">
                          <a:effectLst/>
                        </a:rPr>
                        <a:t> </a:t>
                      </a:r>
                      <a:r>
                        <a:rPr lang="en-US" sz="900" dirty="0" err="1">
                          <a:effectLst/>
                        </a:rPr>
                        <a:t>får</a:t>
                      </a:r>
                      <a:r>
                        <a:rPr lang="en-US" sz="900" dirty="0">
                          <a:effectLst/>
                        </a:rPr>
                        <a:t> </a:t>
                      </a:r>
                      <a:r>
                        <a:rPr lang="en-US" sz="900" dirty="0" err="1">
                          <a:effectLst/>
                        </a:rPr>
                        <a:t>problemer</a:t>
                      </a:r>
                      <a:r>
                        <a:rPr lang="en-US" sz="900" dirty="0">
                          <a:effectLst/>
                        </a:rPr>
                        <a:t> med at </a:t>
                      </a:r>
                      <a:r>
                        <a:rPr lang="en-US" sz="900" dirty="0" err="1">
                          <a:effectLst/>
                        </a:rPr>
                        <a:t>holde</a:t>
                      </a:r>
                      <a:r>
                        <a:rPr lang="en-US" sz="900" dirty="0">
                          <a:effectLst/>
                        </a:rPr>
                        <a:t> </a:t>
                      </a:r>
                      <a:r>
                        <a:rPr lang="en-US" sz="900" dirty="0" err="1">
                          <a:effectLst/>
                        </a:rPr>
                        <a:t>mig</a:t>
                      </a:r>
                      <a:r>
                        <a:rPr lang="en-US" sz="900" dirty="0">
                          <a:effectLst/>
                        </a:rPr>
                        <a:t> </a:t>
                      </a:r>
                      <a:r>
                        <a:rPr lang="en-US" sz="900" dirty="0" err="1">
                          <a:effectLst/>
                        </a:rPr>
                        <a:t>vågen</a:t>
                      </a:r>
                      <a:r>
                        <a:rPr lang="en-US" sz="900" dirty="0">
                          <a:effectLst/>
                        </a:rPr>
                        <a:t>. #</a:t>
                      </a:r>
                      <a:r>
                        <a:rPr lang="en-US" sz="900" dirty="0" err="1">
                          <a:effectLst/>
                        </a:rPr>
                        <a:t>mæt</a:t>
                      </a:r>
                      <a:endParaRPr lang="en-US" sz="900" dirty="0">
                        <a:solidFill>
                          <a:srgbClr val="000000"/>
                        </a:solidFill>
                        <a:effectLst/>
                        <a:latin typeface="Times New Roman" charset="0"/>
                        <a:ea typeface="Times New Roman" charset="0"/>
                      </a:endParaRPr>
                    </a:p>
                  </a:txBody>
                  <a:tcPr marL="47153" marR="47153" marT="47153" marB="47153">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3490331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community form among in-service STEM teachers?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Used social network analysis models and methods to understand the development of community among in-service STEM teachers in a graduate certificate program</a:t>
            </a:r>
          </a:p>
          <a:p>
            <a:endParaRPr lang="en-US" dirty="0" smtClean="0"/>
          </a:p>
          <a:p>
            <a:r>
              <a:rPr lang="en-US" dirty="0" smtClean="0"/>
              <a:t>Collected tweets associated with #</a:t>
            </a:r>
            <a:r>
              <a:rPr lang="en-US" dirty="0" err="1" smtClean="0"/>
              <a:t>MSUrbanSTEM</a:t>
            </a:r>
            <a:r>
              <a:rPr lang="en-US" dirty="0" smtClean="0"/>
              <a:t> hashtag and three cohorts of students</a:t>
            </a:r>
          </a:p>
          <a:p>
            <a:r>
              <a:rPr lang="en-US" dirty="0" smtClean="0"/>
              <a:t>Supported community across different formal and informal educational and social media technologies</a:t>
            </a:r>
          </a:p>
          <a:p>
            <a:r>
              <a:rPr lang="en-US" dirty="0" smtClean="0"/>
              <a:t>Used network plots to explore the structure of community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306029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700" y="1066800"/>
            <a:ext cx="5308600" cy="5791200"/>
          </a:xfrm>
          <a:prstGeom prst="rect">
            <a:avLst/>
          </a:prstGeom>
        </p:spPr>
      </p:pic>
      <p:sp>
        <p:nvSpPr>
          <p:cNvPr id="2" name="Title 1"/>
          <p:cNvSpPr>
            <a:spLocks noGrp="1"/>
          </p:cNvSpPr>
          <p:nvPr>
            <p:ph type="title"/>
          </p:nvPr>
        </p:nvSpPr>
        <p:spPr/>
        <p:txBody>
          <a:bodyPr>
            <a:normAutofit fontScale="90000"/>
          </a:bodyPr>
          <a:lstStyle/>
          <a:p>
            <a:r>
              <a:rPr lang="en-US" dirty="0"/>
              <a:t>How does community form among in-service STEM teachers?</a:t>
            </a:r>
          </a:p>
        </p:txBody>
      </p:sp>
      <p:graphicFrame>
        <p:nvGraphicFramePr>
          <p:cNvPr id="5" name="Table 4"/>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71733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community form among in-service STEM teachers?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Key findings:</a:t>
            </a:r>
          </a:p>
          <a:p>
            <a:r>
              <a:rPr lang="en-US" dirty="0" smtClean="0"/>
              <a:t>Prominent role of instructors and relative infrequency of cross-cohort conversing</a:t>
            </a:r>
          </a:p>
          <a:p>
            <a:r>
              <a:rPr lang="en-US" dirty="0" smtClean="0"/>
              <a:t>Presented these findings to instructors and to students and to foster cross-cohort endorsing and conversing</a:t>
            </a:r>
          </a:p>
          <a:p>
            <a:pPr marL="0" indent="0">
              <a:buNone/>
            </a:pPr>
            <a:r>
              <a:rPr lang="en-US" dirty="0" smtClean="0"/>
              <a:t>Next steps:</a:t>
            </a:r>
          </a:p>
          <a:p>
            <a:r>
              <a:rPr lang="en-US" dirty="0" smtClean="0"/>
              <a:t>Survey students about who they go to for help and who they consider they closest colleague</a:t>
            </a:r>
          </a:p>
          <a:p>
            <a:r>
              <a:rPr lang="en-US" dirty="0" smtClean="0"/>
              <a:t>Use of social network </a:t>
            </a:r>
            <a:r>
              <a:rPr lang="en-US" i="1" dirty="0" smtClean="0"/>
              <a:t>influence</a:t>
            </a:r>
            <a:r>
              <a:rPr lang="en-US" dirty="0" smtClean="0"/>
              <a:t> models to see how digital and face-to-face relations impact changes in practice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3442306"/>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Networks</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214931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Introduction</a:t>
            </a:r>
          </a:p>
          <a:p>
            <a:pPr marL="0" indent="0">
              <a:buNone/>
            </a:pPr>
            <a:r>
              <a:rPr lang="en-US" dirty="0">
                <a:solidFill>
                  <a:srgbClr val="B5B8C4"/>
                </a:solidFill>
              </a:rPr>
              <a:t>Experience 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t>Future Work</a:t>
            </a:r>
          </a:p>
          <a:p>
            <a:pPr marL="0" indent="0">
              <a:buNone/>
            </a:pPr>
            <a:r>
              <a:rPr lang="en-US" dirty="0">
                <a:solidFill>
                  <a:srgbClr val="B5B8C4"/>
                </a:solidFill>
              </a:rPr>
              <a:t>Conclusions</a:t>
            </a:r>
          </a:p>
        </p:txBody>
      </p:sp>
      <p:graphicFrame>
        <p:nvGraphicFramePr>
          <p:cNvPr id="5" name="Table 4"/>
          <p:cNvGraphicFramePr>
            <a:graphicFrameLocks noGrp="1"/>
          </p:cNvGraphicFramePr>
          <p:nvPr>
            <p:extLst>
              <p:ext uri="{D42A27DB-BD31-4B8C-83A1-F6EECF244321}">
                <p14:modId xmlns:p14="http://schemas.microsoft.com/office/powerpoint/2010/main" val="214164367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730091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Supporting students to do data </a:t>
            </a:r>
            <a:r>
              <a:rPr lang="en-US" dirty="0"/>
              <a:t>s</a:t>
            </a:r>
            <a:r>
              <a:rPr lang="en-US" dirty="0" smtClean="0"/>
              <a:t>cience</a:t>
            </a:r>
          </a:p>
          <a:p>
            <a:pPr marL="0" indent="0">
              <a:buNone/>
            </a:pPr>
            <a:r>
              <a:rPr lang="en-US" dirty="0" smtClean="0"/>
              <a:t>Supporting teachers to work with data</a:t>
            </a:r>
            <a:endParaRPr lang="en-US" dirty="0" smtClean="0"/>
          </a:p>
          <a:p>
            <a:pPr marL="0" indent="0">
              <a:buNone/>
            </a:pPr>
            <a:r>
              <a:rPr lang="en-US" dirty="0" smtClean="0"/>
              <a:t>Leveraging the network effect to scale innovations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0474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smtClean="0">
                <a:solidFill>
                  <a:srgbClr val="B5B8C4"/>
                </a:solidFill>
              </a:rPr>
              <a:t>Experience </a:t>
            </a:r>
            <a:r>
              <a:rPr lang="en-US" dirty="0">
                <a:solidFill>
                  <a:srgbClr val="B5B8C4"/>
                </a:solidFill>
              </a:rPr>
              <a:t>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solidFill>
                  <a:srgbClr val="B5B8C4"/>
                </a:solidFill>
              </a:rPr>
              <a:t>Future </a:t>
            </a:r>
            <a:r>
              <a:rPr lang="en-US" dirty="0" smtClean="0">
                <a:solidFill>
                  <a:srgbClr val="B5B8C4"/>
                </a:solidFill>
              </a:rPr>
              <a:t>Work</a:t>
            </a:r>
            <a:endParaRPr lang="en-US" dirty="0">
              <a:solidFill>
                <a:srgbClr val="B5B8C4"/>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05016550"/>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0872159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Supporting students to do data science</a:t>
            </a:r>
          </a:p>
        </p:txBody>
      </p:sp>
      <p:sp>
        <p:nvSpPr>
          <p:cNvPr id="3" name="Content Placeholder 2"/>
          <p:cNvSpPr>
            <a:spLocks noGrp="1"/>
          </p:cNvSpPr>
          <p:nvPr>
            <p:ph idx="1"/>
          </p:nvPr>
        </p:nvSpPr>
        <p:spPr/>
        <p:txBody>
          <a:bodyPr>
            <a:normAutofit/>
          </a:bodyPr>
          <a:lstStyle/>
          <a:p>
            <a:r>
              <a:rPr lang="en-US" dirty="0">
                <a:solidFill>
                  <a:srgbClr val="000000"/>
                </a:solidFill>
                <a:latin typeface="HelveticaNeue" charset="0"/>
              </a:rPr>
              <a:t>Past studies were not in contexts not </a:t>
            </a:r>
            <a:r>
              <a:rPr lang="en-US" b="1" dirty="0">
                <a:solidFill>
                  <a:srgbClr val="000000"/>
                </a:solidFill>
                <a:latin typeface="HelveticaNeue-Bold" charset="0"/>
              </a:rPr>
              <a:t>designed and developed</a:t>
            </a:r>
            <a:r>
              <a:rPr lang="en-US" dirty="0">
                <a:solidFill>
                  <a:srgbClr val="000000"/>
                </a:solidFill>
                <a:latin typeface="HelveticaNeue" charset="0"/>
              </a:rPr>
              <a:t> to help teach students data </a:t>
            </a:r>
            <a:r>
              <a:rPr lang="en-US" dirty="0" smtClean="0">
                <a:solidFill>
                  <a:srgbClr val="000000"/>
                </a:solidFill>
                <a:latin typeface="HelveticaNeue" charset="0"/>
              </a:rPr>
              <a:t>science</a:t>
            </a:r>
          </a:p>
          <a:p>
            <a:endParaRPr lang="en-US" dirty="0">
              <a:solidFill>
                <a:srgbClr val="000000"/>
              </a:solidFill>
              <a:latin typeface="HelveticaNeue" charset="0"/>
            </a:endParaRP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36" y="2552700"/>
            <a:ext cx="7327900" cy="3924300"/>
          </a:xfrm>
          <a:prstGeom prst="rect">
            <a:avLst/>
          </a:prstGeom>
        </p:spPr>
      </p:pic>
    </p:spTree>
    <p:extLst>
      <p:ext uri="{BB962C8B-B14F-4D97-AF65-F5344CB8AC3E}">
        <p14:creationId xmlns:p14="http://schemas.microsoft.com/office/powerpoint/2010/main" val="13536380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Supporting students to do data science</a:t>
            </a:r>
          </a:p>
        </p:txBody>
      </p:sp>
      <p:sp>
        <p:nvSpPr>
          <p:cNvPr id="3" name="Content Placeholder 2"/>
          <p:cNvSpPr>
            <a:spLocks noGrp="1"/>
          </p:cNvSpPr>
          <p:nvPr>
            <p:ph idx="1"/>
          </p:nvPr>
        </p:nvSpPr>
        <p:spPr/>
        <p:txBody>
          <a:bodyPr>
            <a:normAutofit/>
          </a:bodyPr>
          <a:lstStyle/>
          <a:p>
            <a:r>
              <a:rPr lang="en-US" dirty="0" smtClean="0">
                <a:solidFill>
                  <a:srgbClr val="000000"/>
                </a:solidFill>
                <a:latin typeface="HelveticaNeue" charset="0"/>
              </a:rPr>
              <a:t>Build </a:t>
            </a:r>
            <a:r>
              <a:rPr lang="en-US" dirty="0">
                <a:solidFill>
                  <a:srgbClr val="000000"/>
                </a:solidFill>
                <a:latin typeface="HelveticaNeue" charset="0"/>
              </a:rPr>
              <a:t>on collaboration with Michigan Virtual School (Rosenberg, 2017, </a:t>
            </a:r>
            <a:r>
              <a:rPr lang="en-US" i="1" dirty="0">
                <a:solidFill>
                  <a:srgbClr val="000000"/>
                </a:solidFill>
                <a:latin typeface="HelveticaNeue" charset="0"/>
              </a:rPr>
              <a:t>MVLRI RPIN</a:t>
            </a:r>
            <a:r>
              <a:rPr lang="en-US" dirty="0">
                <a:solidFill>
                  <a:srgbClr val="000000"/>
                </a:solidFill>
                <a:latin typeface="HelveticaNeue" charset="0"/>
              </a:rPr>
              <a:t>) to design activities and tools to make it easier for students to </a:t>
            </a:r>
            <a:r>
              <a:rPr lang="en-US" dirty="0" smtClean="0">
                <a:solidFill>
                  <a:srgbClr val="000000"/>
                </a:solidFill>
                <a:latin typeface="HelveticaNeue" charset="0"/>
              </a:rPr>
              <a:t>use data in online science classes</a:t>
            </a:r>
            <a:endParaRPr lang="en-US" dirty="0">
              <a:solidFill>
                <a:srgbClr val="000000"/>
              </a:solidFill>
              <a:latin typeface="HelveticaNeue" charset="0"/>
            </a:endParaRPr>
          </a:p>
          <a:p>
            <a:r>
              <a:rPr lang="en-US" dirty="0" smtClean="0">
                <a:solidFill>
                  <a:srgbClr val="000000"/>
                </a:solidFill>
                <a:latin typeface="HelveticaNeue" charset="0"/>
              </a:rPr>
              <a:t>Focus on data wrangling (accessing, organizing, and transforming data) to expand opportunities to work with data</a:t>
            </a:r>
          </a:p>
          <a:p>
            <a:r>
              <a:rPr lang="en-US" dirty="0" smtClean="0">
                <a:solidFill>
                  <a:srgbClr val="000000"/>
                </a:solidFill>
                <a:latin typeface="HelveticaNeue" charset="0"/>
              </a:rPr>
              <a:t>Partner </a:t>
            </a:r>
            <a:r>
              <a:rPr lang="en-US" dirty="0">
                <a:solidFill>
                  <a:srgbClr val="000000"/>
                </a:solidFill>
                <a:latin typeface="HelveticaNeue" charset="0"/>
              </a:rPr>
              <a:t>with faculty </a:t>
            </a:r>
            <a:r>
              <a:rPr lang="en-US" dirty="0" smtClean="0">
                <a:solidFill>
                  <a:srgbClr val="000000"/>
                </a:solidFill>
                <a:latin typeface="HelveticaNeue" charset="0"/>
              </a:rPr>
              <a:t>across departments at University of Tennessee, Knoxville to </a:t>
            </a:r>
            <a:r>
              <a:rPr lang="en-US" dirty="0">
                <a:solidFill>
                  <a:srgbClr val="000000"/>
                </a:solidFill>
                <a:latin typeface="HelveticaNeue" charset="0"/>
              </a:rPr>
              <a:t>support and document work with data at post-secondary </a:t>
            </a:r>
            <a:r>
              <a:rPr lang="en-US" dirty="0" smtClean="0">
                <a:solidFill>
                  <a:srgbClr val="000000"/>
                </a:solidFill>
                <a:latin typeface="HelveticaNeue" charset="0"/>
              </a:rPr>
              <a:t>level</a:t>
            </a:r>
          </a:p>
          <a:p>
            <a:r>
              <a:rPr lang="en-US" dirty="0" smtClean="0">
                <a:solidFill>
                  <a:srgbClr val="000000"/>
                </a:solidFill>
                <a:latin typeface="HelveticaNeue" charset="0"/>
              </a:rPr>
              <a:t>Strong potential for funding (</a:t>
            </a:r>
            <a:r>
              <a:rPr lang="en-US" i="1" dirty="0" smtClean="0">
                <a:solidFill>
                  <a:srgbClr val="000000"/>
                </a:solidFill>
                <a:latin typeface="HelveticaNeue" charset="0"/>
              </a:rPr>
              <a:t>NSF ITEST)</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26409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Supporting teachers to work with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212121"/>
                </a:solidFill>
                <a:latin typeface="arial" charset="0"/>
              </a:rPr>
              <a:t>Teachers find </a:t>
            </a:r>
            <a:r>
              <a:rPr lang="en-US" dirty="0">
                <a:solidFill>
                  <a:srgbClr val="212121"/>
                </a:solidFill>
                <a:latin typeface="arial" charset="0"/>
              </a:rPr>
              <a:t>the shift toward more open-ended work with data to be challenging </a:t>
            </a:r>
            <a:r>
              <a:rPr lang="en-US" dirty="0" smtClean="0">
                <a:solidFill>
                  <a:srgbClr val="212121"/>
                </a:solidFill>
                <a:latin typeface="arial" charset="0"/>
              </a:rPr>
              <a:t>and working </a:t>
            </a:r>
            <a:r>
              <a:rPr lang="en-US" dirty="0">
                <a:solidFill>
                  <a:srgbClr val="212121"/>
                </a:solidFill>
                <a:latin typeface="arial" charset="0"/>
              </a:rPr>
              <a:t>with teachers to study and show how these activities are possible </a:t>
            </a:r>
            <a:r>
              <a:rPr lang="en-US" dirty="0" smtClean="0">
                <a:solidFill>
                  <a:srgbClr val="212121"/>
                </a:solidFill>
                <a:latin typeface="arial" charset="0"/>
              </a:rPr>
              <a:t>is important</a:t>
            </a:r>
          </a:p>
          <a:p>
            <a:pPr marL="0" indent="0">
              <a:buNone/>
            </a:pPr>
            <a:endParaRPr lang="en-US" dirty="0">
              <a:solidFill>
                <a:srgbClr val="212121"/>
              </a:solidFill>
              <a:latin typeface="arial" charset="0"/>
            </a:endParaRP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769" y="2971001"/>
            <a:ext cx="4718717" cy="3505999"/>
          </a:xfrm>
          <a:prstGeom prst="rect">
            <a:avLst/>
          </a:prstGeom>
        </p:spPr>
      </p:pic>
    </p:spTree>
    <p:extLst>
      <p:ext uri="{BB962C8B-B14F-4D97-AF65-F5344CB8AC3E}">
        <p14:creationId xmlns:p14="http://schemas.microsoft.com/office/powerpoint/2010/main" val="1801295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Supporting teachers to work with data</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latin typeface="HelveticaNeue" charset="0"/>
              </a:rPr>
              <a:t>Engage pre-service and in-service teachers in coursework and opportunities to ”hands-on” work with data</a:t>
            </a:r>
            <a:endParaRPr lang="en-US" dirty="0">
              <a:solidFill>
                <a:srgbClr val="000000"/>
              </a:solidFill>
              <a:latin typeface="HelveticaNeue" charset="0"/>
            </a:endParaRPr>
          </a:p>
          <a:p>
            <a:r>
              <a:rPr lang="en-US" dirty="0" smtClean="0">
                <a:solidFill>
                  <a:srgbClr val="000000"/>
                </a:solidFill>
                <a:latin typeface="HelveticaNeue" charset="0"/>
              </a:rPr>
              <a:t>Explore how work with in mathematics and engineering classes allows learners to more deeply engage in science as part of a positive “feedback loop”</a:t>
            </a:r>
          </a:p>
          <a:p>
            <a:r>
              <a:rPr lang="en-US" dirty="0" smtClean="0">
                <a:solidFill>
                  <a:srgbClr val="000000"/>
                </a:solidFill>
                <a:latin typeface="HelveticaNeue" charset="0"/>
              </a:rPr>
              <a:t>Potential for collaborative work across the </a:t>
            </a:r>
            <a:r>
              <a:rPr lang="en-US" i="1" dirty="0" smtClean="0">
                <a:solidFill>
                  <a:srgbClr val="000000"/>
                </a:solidFill>
                <a:latin typeface="HelveticaNeue" charset="0"/>
              </a:rPr>
              <a:t>Theory and Practice of Teacher Education </a:t>
            </a:r>
            <a:r>
              <a:rPr lang="en-US" dirty="0" smtClean="0">
                <a:solidFill>
                  <a:srgbClr val="000000"/>
                </a:solidFill>
                <a:latin typeface="HelveticaNeue" charset="0"/>
              </a:rPr>
              <a:t>department and impact on teacher preparation coursework</a:t>
            </a:r>
          </a:p>
          <a:p>
            <a:r>
              <a:rPr lang="en-US" dirty="0" smtClean="0">
                <a:solidFill>
                  <a:srgbClr val="000000"/>
                </a:solidFill>
                <a:latin typeface="HelveticaNeue" charset="0"/>
              </a:rPr>
              <a:t>Opportunities to involve teachers in design and development of technological tools (i.e., support TPACK)</a:t>
            </a: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8538232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Leveraging the network effect to scale innovations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latin typeface="HelveticaNeue" charset="0"/>
              </a:rPr>
              <a:t>Scale innovations in STEM teaching and learning through networks</a:t>
            </a:r>
          </a:p>
          <a:p>
            <a:pPr marL="0" indent="0">
              <a:buNone/>
            </a:pPr>
            <a:endParaRPr lang="en-US" dirty="0">
              <a:solidFill>
                <a:srgbClr val="000000"/>
              </a:solidFill>
              <a:latin typeface="HelveticaNeu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613" y="2459484"/>
            <a:ext cx="4262770" cy="3941315"/>
          </a:xfrm>
          <a:prstGeom prst="rect">
            <a:avLst/>
          </a:prstGeom>
        </p:spPr>
      </p:pic>
    </p:spTree>
    <p:extLst>
      <p:ext uri="{BB962C8B-B14F-4D97-AF65-F5344CB8AC3E}">
        <p14:creationId xmlns:p14="http://schemas.microsoft.com/office/powerpoint/2010/main" val="10318273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Leveraging the network effect to scale innovations</a:t>
            </a:r>
          </a:p>
        </p:txBody>
      </p:sp>
      <p:sp>
        <p:nvSpPr>
          <p:cNvPr id="3" name="Content Placeholder 2"/>
          <p:cNvSpPr>
            <a:spLocks noGrp="1"/>
          </p:cNvSpPr>
          <p:nvPr>
            <p:ph idx="1"/>
          </p:nvPr>
        </p:nvSpPr>
        <p:spPr/>
        <p:txBody>
          <a:bodyPr>
            <a:normAutofit/>
          </a:bodyPr>
          <a:lstStyle/>
          <a:p>
            <a:r>
              <a:rPr lang="en-US" dirty="0">
                <a:solidFill>
                  <a:srgbClr val="000000"/>
                </a:solidFill>
                <a:latin typeface="HelveticaNeue" charset="0"/>
              </a:rPr>
              <a:t>U</a:t>
            </a:r>
            <a:r>
              <a:rPr lang="en-US" dirty="0" smtClean="0">
                <a:solidFill>
                  <a:srgbClr val="000000"/>
                </a:solidFill>
                <a:latin typeface="HelveticaNeue" charset="0"/>
              </a:rPr>
              <a:t>nderstand </a:t>
            </a:r>
            <a:r>
              <a:rPr lang="en-US" dirty="0">
                <a:solidFill>
                  <a:srgbClr val="000000"/>
                </a:solidFill>
                <a:latin typeface="HelveticaNeue" charset="0"/>
              </a:rPr>
              <a:t>how involvement in </a:t>
            </a:r>
            <a:r>
              <a:rPr lang="en-US" dirty="0" smtClean="0">
                <a:solidFill>
                  <a:srgbClr val="000000"/>
                </a:solidFill>
                <a:latin typeface="HelveticaNeue" charset="0"/>
              </a:rPr>
              <a:t>formal </a:t>
            </a:r>
            <a:r>
              <a:rPr lang="en-US" i="1" dirty="0" smtClean="0">
                <a:solidFill>
                  <a:srgbClr val="000000"/>
                </a:solidFill>
                <a:latin typeface="HelveticaNeue" charset="0"/>
              </a:rPr>
              <a:t>and </a:t>
            </a:r>
            <a:r>
              <a:rPr lang="en-US" dirty="0" smtClean="0">
                <a:solidFill>
                  <a:srgbClr val="000000"/>
                </a:solidFill>
                <a:latin typeface="HelveticaNeue" charset="0"/>
              </a:rPr>
              <a:t>informal </a:t>
            </a:r>
            <a:r>
              <a:rPr lang="en-US" dirty="0">
                <a:solidFill>
                  <a:srgbClr val="000000"/>
                </a:solidFill>
                <a:latin typeface="HelveticaNeue" charset="0"/>
              </a:rPr>
              <a:t>digital communities supports changes in teachers’ practices and the diffusion of innovations</a:t>
            </a:r>
          </a:p>
          <a:p>
            <a:r>
              <a:rPr lang="en-US" dirty="0" smtClean="0">
                <a:solidFill>
                  <a:srgbClr val="000000"/>
                </a:solidFill>
                <a:latin typeface="HelveticaNeue" charset="0"/>
              </a:rPr>
              <a:t>Understand how access to specific networks at specific times impacts involvement in a community</a:t>
            </a:r>
          </a:p>
          <a:p>
            <a:r>
              <a:rPr lang="en-US" dirty="0" smtClean="0">
                <a:solidFill>
                  <a:srgbClr val="000000"/>
                </a:solidFill>
                <a:latin typeface="HelveticaNeue" charset="0"/>
              </a:rPr>
              <a:t>Opportunities for expanding impact and carrying out research through foundations (</a:t>
            </a:r>
            <a:r>
              <a:rPr lang="en-US" i="1" dirty="0" smtClean="0">
                <a:solidFill>
                  <a:srgbClr val="000000"/>
                </a:solidFill>
                <a:latin typeface="HelveticaNeue" charset="0"/>
              </a:rPr>
              <a:t>Gates Foundation </a:t>
            </a:r>
            <a:r>
              <a:rPr lang="en-US" dirty="0" smtClean="0">
                <a:solidFill>
                  <a:srgbClr val="000000"/>
                </a:solidFill>
                <a:latin typeface="HelveticaNeue" charset="0"/>
              </a:rPr>
              <a:t>and programs focused on addressing equity through networks of researchers, administrators, and practitioners)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719176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a:solidFill>
                  <a:srgbClr val="B5B8C4"/>
                </a:solidFill>
              </a:rPr>
              <a:t>Introduction</a:t>
            </a:r>
          </a:p>
          <a:p>
            <a:pPr marL="0" indent="0">
              <a:buNone/>
            </a:pPr>
            <a:r>
              <a:rPr lang="en-US" dirty="0">
                <a:solidFill>
                  <a:srgbClr val="B5B8C4"/>
                </a:solidFill>
              </a:rPr>
              <a:t>Experience 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solidFill>
                  <a:srgbClr val="B5B8C4"/>
                </a:solidFill>
              </a:rPr>
              <a:t>Future Work</a:t>
            </a:r>
          </a:p>
          <a:p>
            <a:pPr marL="0" indent="0">
              <a:buNone/>
            </a:pPr>
            <a:r>
              <a:rPr lang="en-US" dirty="0"/>
              <a:t>Conclusions</a:t>
            </a:r>
          </a:p>
        </p:txBody>
      </p:sp>
    </p:spTree>
    <p:extLst>
      <p:ext uri="{BB962C8B-B14F-4D97-AF65-F5344CB8AC3E}">
        <p14:creationId xmlns:p14="http://schemas.microsoft.com/office/powerpoint/2010/main" val="18058590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research questions</a:t>
            </a:r>
            <a:endParaRPr lang="en-US" dirty="0"/>
          </a:p>
        </p:txBody>
      </p:sp>
      <p:sp>
        <p:nvSpPr>
          <p:cNvPr id="3" name="Content Placeholder 2"/>
          <p:cNvSpPr>
            <a:spLocks noGrp="1"/>
          </p:cNvSpPr>
          <p:nvPr>
            <p:ph idx="1"/>
          </p:nvPr>
        </p:nvSpPr>
        <p:spPr/>
        <p:txBody>
          <a:bodyPr/>
          <a:lstStyle/>
          <a:p>
            <a:pPr marL="0" indent="0">
              <a:buNone/>
            </a:pPr>
            <a:r>
              <a:rPr lang="en-US" dirty="0" smtClean="0"/>
              <a:t>What </a:t>
            </a:r>
            <a:r>
              <a:rPr lang="en-US" dirty="0"/>
              <a:t>are the affordances of </a:t>
            </a:r>
            <a:r>
              <a:rPr lang="en-US" dirty="0" smtClean="0"/>
              <a:t>thinking of and with new </a:t>
            </a:r>
            <a:r>
              <a:rPr lang="en-US" dirty="0"/>
              <a:t>types of data in STEM education</a:t>
            </a:r>
            <a:r>
              <a:rPr lang="en-US" dirty="0" smtClean="0"/>
              <a:t>?</a:t>
            </a:r>
          </a:p>
          <a:p>
            <a:r>
              <a:rPr lang="en-US" dirty="0" smtClean="0"/>
              <a:t>Experience sampling method: Moment-to-moment changes, measures distinct constructs</a:t>
            </a:r>
          </a:p>
          <a:p>
            <a:r>
              <a:rPr lang="en-US" dirty="0" smtClean="0"/>
              <a:t>Text data: In “own words”, can be used with other sources for rich understanding</a:t>
            </a:r>
          </a:p>
          <a:p>
            <a:r>
              <a:rPr lang="en-US" dirty="0" smtClean="0"/>
              <a:t>Digital traces and network data: Reflect vibrancy of interest-driven communities, in-depth data over time and in naturalistic setting</a:t>
            </a:r>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501097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research questions</a:t>
            </a:r>
            <a:endParaRPr lang="en-US" dirty="0"/>
          </a:p>
        </p:txBody>
      </p:sp>
      <p:sp>
        <p:nvSpPr>
          <p:cNvPr id="3" name="Content Placeholder 2"/>
          <p:cNvSpPr>
            <a:spLocks noGrp="1"/>
          </p:cNvSpPr>
          <p:nvPr>
            <p:ph idx="1"/>
          </p:nvPr>
        </p:nvSpPr>
        <p:spPr/>
        <p:txBody>
          <a:bodyPr/>
          <a:lstStyle/>
          <a:p>
            <a:pPr marL="0" indent="0">
              <a:buNone/>
            </a:pPr>
            <a:r>
              <a:rPr lang="en-US" dirty="0"/>
              <a:t>How do these new types of data help us to understand teaching and learning in STEM?</a:t>
            </a:r>
          </a:p>
          <a:p>
            <a:pPr lvl="1"/>
            <a:r>
              <a:rPr lang="en-US" dirty="0"/>
              <a:t>Experience sampling method</a:t>
            </a:r>
            <a:r>
              <a:rPr lang="en-US" dirty="0" smtClean="0"/>
              <a:t>: Impact of specific activities and choices in-the-moment; profiles of engagement and its conditions common to summer STEM programs</a:t>
            </a:r>
          </a:p>
          <a:p>
            <a:pPr lvl="1"/>
            <a:r>
              <a:rPr lang="en-US" dirty="0" smtClean="0"/>
              <a:t>Text data: How teachers adapt reform-based science teaching practices; use of text as part of targeted interventions to support students’ value of and interest in science</a:t>
            </a:r>
            <a:endParaRPr lang="en-US" dirty="0"/>
          </a:p>
          <a:p>
            <a:pPr lvl="1"/>
            <a:r>
              <a:rPr lang="en-US" dirty="0"/>
              <a:t>Digital traces and network data</a:t>
            </a:r>
            <a:r>
              <a:rPr lang="en-US" dirty="0" smtClean="0"/>
              <a:t>: Development of formal and informal teacher professional learning networks; how teachers influence one another and change practice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5020780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gets to use data?</a:t>
            </a:r>
            <a:endParaRPr lang="en-US" dirty="0"/>
          </a:p>
        </p:txBody>
      </p:sp>
      <p:sp>
        <p:nvSpPr>
          <p:cNvPr id="3" name="Content Placeholder 2"/>
          <p:cNvSpPr>
            <a:spLocks noGrp="1"/>
          </p:cNvSpPr>
          <p:nvPr>
            <p:ph idx="1"/>
          </p:nvPr>
        </p:nvSpPr>
        <p:spPr/>
        <p:txBody>
          <a:bodyPr>
            <a:normAutofit/>
          </a:bodyPr>
          <a:lstStyle/>
          <a:p>
            <a:r>
              <a:rPr lang="en-US" dirty="0">
                <a:solidFill>
                  <a:srgbClr val="000000"/>
                </a:solidFill>
                <a:latin typeface="HelveticaNeue" charset="0"/>
              </a:rPr>
              <a:t>Data can be used to empower learners and learning </a:t>
            </a:r>
            <a:r>
              <a:rPr lang="en-US" dirty="0" smtClean="0">
                <a:solidFill>
                  <a:srgbClr val="000000"/>
                </a:solidFill>
                <a:latin typeface="HelveticaNeue" charset="0"/>
              </a:rPr>
              <a:t>communities across STEM content areas</a:t>
            </a:r>
            <a:endParaRPr lang="en-US" dirty="0">
              <a:solidFill>
                <a:srgbClr val="000000"/>
              </a:solidFill>
              <a:latin typeface="HelveticaNeue" charset="0"/>
            </a:endParaRPr>
          </a:p>
          <a:p>
            <a:r>
              <a:rPr lang="en-US" dirty="0" smtClean="0">
                <a:solidFill>
                  <a:srgbClr val="000000"/>
                </a:solidFill>
                <a:latin typeface="HelveticaNeue" charset="0"/>
              </a:rPr>
              <a:t>Potential for substantial impacts at </a:t>
            </a:r>
            <a:r>
              <a:rPr lang="en-US" dirty="0">
                <a:solidFill>
                  <a:srgbClr val="000000"/>
                </a:solidFill>
                <a:latin typeface="HelveticaNeue" charset="0"/>
              </a:rPr>
              <a:t>the K-12 and post-secondary </a:t>
            </a:r>
            <a:r>
              <a:rPr lang="en-US" dirty="0" smtClean="0">
                <a:solidFill>
                  <a:srgbClr val="000000"/>
                </a:solidFill>
                <a:latin typeface="HelveticaNeue" charset="0"/>
              </a:rPr>
              <a:t>levels</a:t>
            </a:r>
          </a:p>
          <a:p>
            <a:r>
              <a:rPr lang="en-US" dirty="0" smtClean="0">
                <a:solidFill>
                  <a:srgbClr val="000000"/>
                </a:solidFill>
                <a:latin typeface="HelveticaNeue" charset="0"/>
              </a:rPr>
              <a:t>Opportunity </a:t>
            </a:r>
            <a:r>
              <a:rPr lang="en-US" dirty="0">
                <a:solidFill>
                  <a:srgbClr val="000000"/>
                </a:solidFill>
                <a:latin typeface="HelveticaNeue" charset="0"/>
              </a:rPr>
              <a:t>to </a:t>
            </a:r>
            <a:r>
              <a:rPr lang="en-US" dirty="0" smtClean="0">
                <a:solidFill>
                  <a:srgbClr val="000000"/>
                </a:solidFill>
                <a:latin typeface="HelveticaNeue" charset="0"/>
              </a:rPr>
              <a:t>improve STEM teaching </a:t>
            </a:r>
            <a:r>
              <a:rPr lang="en-US" dirty="0">
                <a:solidFill>
                  <a:srgbClr val="000000"/>
                </a:solidFill>
                <a:latin typeface="HelveticaNeue" charset="0"/>
              </a:rPr>
              <a:t>and </a:t>
            </a:r>
            <a:r>
              <a:rPr lang="en-US" dirty="0" smtClean="0">
                <a:solidFill>
                  <a:srgbClr val="000000"/>
                </a:solidFill>
                <a:latin typeface="HelveticaNeue" charset="0"/>
              </a:rPr>
              <a:t>learning and to build capacity of researchers </a:t>
            </a:r>
            <a:r>
              <a:rPr lang="en-US" dirty="0">
                <a:solidFill>
                  <a:srgbClr val="000000"/>
                </a:solidFill>
                <a:latin typeface="HelveticaNeue" charset="0"/>
              </a:rPr>
              <a:t>through </a:t>
            </a:r>
            <a:r>
              <a:rPr lang="en-US" dirty="0" smtClean="0">
                <a:solidFill>
                  <a:srgbClr val="000000"/>
                </a:solidFill>
                <a:latin typeface="HelveticaNeue" charset="0"/>
              </a:rPr>
              <a:t>deliberate use of new data sources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2039927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demonstrate the affordances of </a:t>
            </a:r>
            <a:r>
              <a:rPr lang="en-US" dirty="0"/>
              <a:t>new types of data </a:t>
            </a:r>
            <a:r>
              <a:rPr lang="en-US" dirty="0" smtClean="0"/>
              <a:t>for </a:t>
            </a:r>
            <a:r>
              <a:rPr lang="en-US" dirty="0"/>
              <a:t>STEM </a:t>
            </a:r>
            <a:r>
              <a:rPr lang="en-US" dirty="0" smtClean="0"/>
              <a:t>education</a:t>
            </a:r>
            <a:endParaRPr lang="en-US" dirty="0"/>
          </a:p>
        </p:txBody>
      </p:sp>
      <p:sp>
        <p:nvSpPr>
          <p:cNvPr id="3" name="Content Placeholder 2"/>
          <p:cNvSpPr>
            <a:spLocks noGrp="1"/>
          </p:cNvSpPr>
          <p:nvPr>
            <p:ph idx="1"/>
          </p:nvPr>
        </p:nvSpPr>
        <p:spPr/>
        <p:txBody>
          <a:bodyPr>
            <a:normAutofit/>
          </a:bodyPr>
          <a:lstStyle/>
          <a:p>
            <a:r>
              <a:rPr lang="en-US" dirty="0" smtClean="0"/>
              <a:t>Go beyond “doing school” and empower students to think of and with data </a:t>
            </a:r>
            <a:r>
              <a:rPr lang="en-US" sz="1800" dirty="0" smtClean="0"/>
              <a:t>(</a:t>
            </a:r>
            <a:r>
              <a:rPr lang="en-US" sz="1800" dirty="0" err="1" smtClean="0"/>
              <a:t>Berland</a:t>
            </a:r>
            <a:r>
              <a:rPr lang="en-US" sz="1800" dirty="0"/>
              <a:t>, Schwarz, </a:t>
            </a:r>
            <a:r>
              <a:rPr lang="en-US" sz="1800" dirty="0" err="1"/>
              <a:t>Krist</a:t>
            </a:r>
            <a:r>
              <a:rPr lang="en-US" sz="1800" dirty="0"/>
              <a:t>, Lo, &amp; </a:t>
            </a:r>
            <a:r>
              <a:rPr lang="en-US" sz="1800" dirty="0" err="1"/>
              <a:t>Reiser</a:t>
            </a:r>
            <a:r>
              <a:rPr lang="en-US" sz="1800" dirty="0"/>
              <a:t>, </a:t>
            </a:r>
            <a:r>
              <a:rPr lang="en-US" sz="1800" dirty="0" smtClean="0"/>
              <a:t>2016; </a:t>
            </a:r>
            <a:r>
              <a:rPr lang="en-US" sz="1800" dirty="0"/>
              <a:t>Horton &amp; Hardin, 2015</a:t>
            </a:r>
            <a:r>
              <a:rPr lang="en-US" sz="1800" dirty="0" smtClean="0"/>
              <a:t>)</a:t>
            </a:r>
            <a:endParaRPr lang="en-US" sz="1800" dirty="0"/>
          </a:p>
          <a:p>
            <a:r>
              <a:rPr lang="en-US" dirty="0" smtClean="0"/>
              <a:t>Support positive feedback loops with other school subjects</a:t>
            </a:r>
          </a:p>
          <a:p>
            <a:r>
              <a:rPr lang="en-US" dirty="0" smtClean="0"/>
              <a:t>Use digital methods and data sources </a:t>
            </a:r>
            <a:r>
              <a:rPr lang="en-US" sz="1800" dirty="0" smtClean="0"/>
              <a:t>(Mishra, Koehler, &amp; Greenhow, 2015; Baker &amp; Siemens, 2015)</a:t>
            </a:r>
          </a:p>
        </p:txBody>
      </p:sp>
      <p:graphicFrame>
        <p:nvGraphicFramePr>
          <p:cNvPr id="4" name="Table 3"/>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683318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Acknowledgments</a:t>
            </a:r>
          </a:p>
        </p:txBody>
      </p:sp>
      <p:sp>
        <p:nvSpPr>
          <p:cNvPr id="3" name="Content Placeholder 2"/>
          <p:cNvSpPr>
            <a:spLocks noGrp="1"/>
          </p:cNvSpPr>
          <p:nvPr>
            <p:ph idx="1"/>
          </p:nvPr>
        </p:nvSpPr>
        <p:spPr/>
        <p:txBody>
          <a:bodyPr>
            <a:normAutofit/>
          </a:bodyPr>
          <a:lstStyle/>
          <a:p>
            <a:pPr marL="0" indent="0">
              <a:buNone/>
            </a:pPr>
            <a:r>
              <a:rPr lang="en-US" dirty="0" smtClean="0"/>
              <a:t>Thank you to collaborators and participating teachers and students</a:t>
            </a:r>
          </a:p>
          <a:p>
            <a:pPr marL="0" indent="0">
              <a:buNone/>
            </a:pPr>
            <a:endParaRPr lang="en-US" dirty="0" smtClean="0"/>
          </a:p>
          <a:p>
            <a:pPr marL="0" indent="0">
              <a:buNone/>
            </a:pPr>
            <a:r>
              <a:rPr lang="en-US" dirty="0" smtClean="0"/>
              <a:t>Thank you to Mehmet </a:t>
            </a:r>
            <a:r>
              <a:rPr lang="en-US" dirty="0" err="1" smtClean="0"/>
              <a:t>Aydeniz</a:t>
            </a:r>
            <a:r>
              <a:rPr lang="en-US" dirty="0" smtClean="0"/>
              <a:t> and the search committee for inviting me on behalf of the </a:t>
            </a:r>
            <a:r>
              <a:rPr lang="en-US" i="1" dirty="0" smtClean="0"/>
              <a:t>TPTE </a:t>
            </a:r>
            <a:r>
              <a:rPr lang="en-US" dirty="0" smtClean="0"/>
              <a:t>department</a:t>
            </a:r>
            <a:endParaRPr lang="en-US" dirty="0"/>
          </a:p>
          <a:p>
            <a:pPr marL="0" indent="0">
              <a:buNone/>
            </a:pPr>
            <a:endParaRPr lang="en-US" dirty="0" smtClean="0"/>
          </a:p>
          <a:p>
            <a:pPr marL="0" indent="0">
              <a:buNone/>
            </a:pPr>
            <a:r>
              <a:rPr lang="en-US" dirty="0" smtClean="0"/>
              <a:t>Time for questions from the audience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9839500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Cobb et al., 2003</a:t>
            </a:r>
          </a:p>
          <a:p>
            <a:pPr marL="0" indent="0">
              <a:buNone/>
            </a:pPr>
            <a:r>
              <a:rPr lang="en-US" dirty="0"/>
              <a:t>Turner &amp; </a:t>
            </a:r>
            <a:r>
              <a:rPr lang="en-US" dirty="0" err="1"/>
              <a:t>Noley</a:t>
            </a:r>
            <a:r>
              <a:rPr lang="en-US" dirty="0"/>
              <a:t>, 2015</a:t>
            </a:r>
          </a:p>
          <a:p>
            <a:pPr marL="0" indent="0">
              <a:buNone/>
            </a:pPr>
            <a:r>
              <a:rPr lang="en-US" dirty="0"/>
              <a:t>Mishra, Koehler, &amp; Greenhow, 2016</a:t>
            </a:r>
          </a:p>
          <a:p>
            <a:pPr marL="0" indent="0">
              <a:buNone/>
            </a:pPr>
            <a:r>
              <a:rPr lang="en-US" dirty="0"/>
              <a:t>NGSS Lead States, 2015</a:t>
            </a:r>
          </a:p>
          <a:p>
            <a:pPr marL="0" indent="0">
              <a:buNone/>
            </a:pPr>
            <a:r>
              <a:rPr lang="en-US" dirty="0"/>
              <a:t>National Research Council, 2012</a:t>
            </a:r>
          </a:p>
          <a:p>
            <a:pPr marL="0" indent="0">
              <a:buNone/>
            </a:pPr>
            <a:r>
              <a:rPr lang="en-US" dirty="0"/>
              <a:t>Severance et al., 2012</a:t>
            </a:r>
          </a:p>
          <a:p>
            <a:pPr marL="0" indent="0">
              <a:buNone/>
            </a:pPr>
            <a:r>
              <a:rPr lang="en-US" dirty="0"/>
              <a:t>Wilkerson-</a:t>
            </a:r>
            <a:r>
              <a:rPr lang="en-US" dirty="0" err="1"/>
              <a:t>Jerde</a:t>
            </a:r>
            <a:r>
              <a:rPr lang="en-US" dirty="0"/>
              <a:t> &amp; </a:t>
            </a:r>
            <a:r>
              <a:rPr lang="en-US" dirty="0" err="1"/>
              <a:t>Wilensky</a:t>
            </a:r>
            <a:r>
              <a:rPr lang="en-US" dirty="0"/>
              <a:t>, 2015</a:t>
            </a:r>
          </a:p>
          <a:p>
            <a:pPr marL="0" indent="0">
              <a:buNone/>
            </a:pPr>
            <a:r>
              <a:rPr lang="en-US" dirty="0"/>
              <a:t>Rosenberg &amp; Koehler, 2015</a:t>
            </a:r>
          </a:p>
          <a:p>
            <a:pPr marL="0" indent="0">
              <a:buNone/>
            </a:pPr>
            <a:r>
              <a:rPr lang="en-US" dirty="0"/>
              <a:t>Rosenberg et al., 2016</a:t>
            </a:r>
          </a:p>
          <a:p>
            <a:pPr marL="0" indent="0">
              <a:buNone/>
            </a:pPr>
            <a:r>
              <a:rPr lang="en-US" dirty="0"/>
              <a:t>Koehler et al., 2016</a:t>
            </a:r>
          </a:p>
          <a:p>
            <a:pPr marL="0" indent="0">
              <a:buNone/>
            </a:pPr>
            <a:r>
              <a:rPr lang="en-US" dirty="0"/>
              <a:t>Schmidt, Rosenberg, &amp; </a:t>
            </a:r>
            <a:r>
              <a:rPr lang="en-US" dirty="0" err="1"/>
              <a:t>Beymer</a:t>
            </a:r>
            <a:r>
              <a:rPr lang="en-US" dirty="0"/>
              <a:t>, 2018</a:t>
            </a:r>
          </a:p>
          <a:p>
            <a:pPr marL="0" indent="0">
              <a:buNone/>
            </a:pPr>
            <a:r>
              <a:rPr lang="en-US" dirty="0" err="1"/>
              <a:t>Beymer</a:t>
            </a:r>
            <a:r>
              <a:rPr lang="en-US" dirty="0"/>
              <a:t>, Rosenberg, &amp; Schmidt, in press</a:t>
            </a:r>
          </a:p>
          <a:p>
            <a:pPr marL="0" indent="0">
              <a:buNone/>
            </a:pPr>
            <a:r>
              <a:rPr lang="en-US" dirty="0" err="1"/>
              <a:t>Akcaoglu</a:t>
            </a:r>
            <a:r>
              <a:rPr lang="en-US" dirty="0"/>
              <a:t>, Rosenberg, </a:t>
            </a:r>
            <a:r>
              <a:rPr lang="en-US" dirty="0" err="1"/>
              <a:t>Ranellucci</a:t>
            </a:r>
            <a:r>
              <a:rPr lang="en-US" dirty="0"/>
              <a:t>, &amp; Schwarz, </a:t>
            </a:r>
            <a:r>
              <a:rPr lang="en-US" dirty="0" smtClean="0"/>
              <a:t>2018</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475292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Future Work</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304270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To show how this </a:t>
            </a:r>
            <a:r>
              <a:rPr lang="en-US" sz="3200" dirty="0"/>
              <a:t>data </a:t>
            </a:r>
            <a:r>
              <a:rPr lang="en-US" sz="3200" dirty="0" smtClean="0"/>
              <a:t>helps </a:t>
            </a:r>
            <a:r>
              <a:rPr lang="en-US" sz="3200" dirty="0"/>
              <a:t>us understand teaching and learning in </a:t>
            </a:r>
            <a:r>
              <a:rPr lang="en-US" sz="3200" dirty="0" smtClean="0"/>
              <a:t>STEM</a:t>
            </a:r>
            <a:endParaRPr lang="en-US" sz="3200" dirty="0"/>
          </a:p>
        </p:txBody>
      </p:sp>
      <p:sp>
        <p:nvSpPr>
          <p:cNvPr id="3" name="Content Placeholder 2"/>
          <p:cNvSpPr>
            <a:spLocks noGrp="1"/>
          </p:cNvSpPr>
          <p:nvPr>
            <p:ph idx="1"/>
          </p:nvPr>
        </p:nvSpPr>
        <p:spPr/>
        <p:txBody>
          <a:bodyPr>
            <a:normAutofit/>
          </a:bodyPr>
          <a:lstStyle/>
          <a:p>
            <a:r>
              <a:rPr lang="en-US" dirty="0" smtClean="0"/>
              <a:t>Understand learning over time and from moment-to-moment </a:t>
            </a:r>
            <a:r>
              <a:rPr lang="en-US" sz="1800" dirty="0" smtClean="0"/>
              <a:t>(</a:t>
            </a:r>
            <a:r>
              <a:rPr lang="en-US" sz="1800" dirty="0"/>
              <a:t>Cobb, </a:t>
            </a:r>
            <a:r>
              <a:rPr lang="en-US" sz="1800" dirty="0" err="1"/>
              <a:t>Confrey</a:t>
            </a:r>
            <a:r>
              <a:rPr lang="en-US" sz="1800" dirty="0"/>
              <a:t>, </a:t>
            </a:r>
            <a:r>
              <a:rPr lang="en-US" sz="1800" dirty="0" err="1"/>
              <a:t>DiSessa</a:t>
            </a:r>
            <a:r>
              <a:rPr lang="en-US" sz="1800" dirty="0"/>
              <a:t>, Lehrer, &amp; </a:t>
            </a:r>
            <a:r>
              <a:rPr lang="en-US" sz="1800" dirty="0" err="1"/>
              <a:t>Schauble</a:t>
            </a:r>
            <a:r>
              <a:rPr lang="en-US" sz="1800" dirty="0"/>
              <a:t>, </a:t>
            </a:r>
            <a:r>
              <a:rPr lang="en-US" sz="1800" dirty="0" smtClean="0"/>
              <a:t>2003)</a:t>
            </a:r>
          </a:p>
          <a:p>
            <a:r>
              <a:rPr lang="en-US" dirty="0" smtClean="0"/>
              <a:t>Explore STEM teaching and learning in classroom contexts </a:t>
            </a:r>
            <a:r>
              <a:rPr lang="en-US" sz="1800" dirty="0" smtClean="0"/>
              <a:t>(</a:t>
            </a:r>
            <a:r>
              <a:rPr lang="en-US" sz="1800" dirty="0"/>
              <a:t>Hatch, </a:t>
            </a:r>
            <a:r>
              <a:rPr lang="en-US" sz="1800" dirty="0" smtClean="0"/>
              <a:t>2002)</a:t>
            </a:r>
            <a:endParaRPr lang="en-US" sz="1800" dirty="0"/>
          </a:p>
          <a:p>
            <a:r>
              <a:rPr lang="en-US" dirty="0" smtClean="0"/>
              <a:t>Document complex teaching and learning process </a:t>
            </a:r>
            <a:r>
              <a:rPr lang="en-US" sz="1800" dirty="0" smtClean="0"/>
              <a:t>(</a:t>
            </a:r>
            <a:r>
              <a:rPr lang="en-US" sz="1800" dirty="0" err="1" smtClean="0"/>
              <a:t>Salganik</a:t>
            </a:r>
            <a:r>
              <a:rPr lang="en-US" sz="1800" dirty="0"/>
              <a:t>, 2017)</a:t>
            </a:r>
          </a:p>
          <a:p>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1950420377"/>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chemeClr val="tx1"/>
                          </a:solidFill>
                          <a:latin typeface="Helvetica Neue" charset="0"/>
                          <a:ea typeface="Helvetica Neue" charset="0"/>
                          <a:cs typeface="Helvetica Neue" charset="0"/>
                        </a:rPr>
                        <a:t>Introduction</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ESM</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7260059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313"/>
            <a:ext cx="8229600" cy="5711687"/>
          </a:xfrm>
        </p:spPr>
        <p:txBody>
          <a:bodyPr anchor="ctr"/>
          <a:lstStyle/>
          <a:p>
            <a:pPr marL="0" indent="0">
              <a:buNone/>
            </a:pPr>
            <a:r>
              <a:rPr lang="en-US" dirty="0" smtClean="0"/>
              <a:t>Experience </a:t>
            </a:r>
            <a:r>
              <a:rPr lang="en-US" dirty="0"/>
              <a:t>Sampling Method</a:t>
            </a:r>
          </a:p>
          <a:p>
            <a:pPr marL="0" indent="0">
              <a:buNone/>
            </a:pPr>
            <a:r>
              <a:rPr lang="en-US" dirty="0">
                <a:solidFill>
                  <a:srgbClr val="B5B8C4"/>
                </a:solidFill>
              </a:rPr>
              <a:t>Text Data</a:t>
            </a:r>
          </a:p>
          <a:p>
            <a:pPr marL="0" indent="0">
              <a:buNone/>
            </a:pPr>
            <a:r>
              <a:rPr lang="en-US" dirty="0">
                <a:solidFill>
                  <a:srgbClr val="B5B8C4"/>
                </a:solidFill>
              </a:rPr>
              <a:t>Digital Traces and Network </a:t>
            </a:r>
            <a:r>
              <a:rPr lang="en-US" dirty="0" smtClean="0">
                <a:solidFill>
                  <a:srgbClr val="B5B8C4"/>
                </a:solidFill>
              </a:rPr>
              <a:t>Data</a:t>
            </a:r>
            <a:endParaRPr lang="en-US" dirty="0">
              <a:solidFill>
                <a:srgbClr val="B5B8C4"/>
              </a:solidFill>
            </a:endParaRPr>
          </a:p>
          <a:p>
            <a:pPr marL="0" indent="0">
              <a:buNone/>
            </a:pPr>
            <a:r>
              <a:rPr lang="en-US" dirty="0">
                <a:solidFill>
                  <a:srgbClr val="B5B8C4"/>
                </a:solidFill>
              </a:rPr>
              <a:t>Future </a:t>
            </a:r>
            <a:r>
              <a:rPr lang="en-US" dirty="0" smtClean="0">
                <a:solidFill>
                  <a:srgbClr val="B5B8C4"/>
                </a:solidFill>
              </a:rPr>
              <a:t>Work</a:t>
            </a:r>
            <a:endParaRPr lang="en-US" dirty="0">
              <a:solidFill>
                <a:srgbClr val="B5B8C4"/>
              </a:solidFill>
            </a:endParaRPr>
          </a:p>
        </p:txBody>
      </p:sp>
      <p:graphicFrame>
        <p:nvGraphicFramePr>
          <p:cNvPr id="5" name="Table 4"/>
          <p:cNvGraphicFramePr>
            <a:graphicFrameLocks noGrp="1"/>
          </p:cNvGraphicFramePr>
          <p:nvPr>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461272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Experience sampling method (ESM)</a:t>
            </a:r>
            <a:endParaRPr lang="en-US" dirty="0"/>
          </a:p>
        </p:txBody>
      </p:sp>
      <p:sp>
        <p:nvSpPr>
          <p:cNvPr id="3" name="Content Placeholder 2"/>
          <p:cNvSpPr>
            <a:spLocks noGrp="1"/>
          </p:cNvSpPr>
          <p:nvPr>
            <p:ph idx="1"/>
          </p:nvPr>
        </p:nvSpPr>
        <p:spPr/>
        <p:txBody>
          <a:bodyPr>
            <a:normAutofit/>
          </a:bodyPr>
          <a:lstStyle/>
          <a:p>
            <a:r>
              <a:rPr lang="en-US" dirty="0" smtClean="0"/>
              <a:t>Involves asking people about their experiences using short surveys</a:t>
            </a:r>
          </a:p>
          <a:p>
            <a:r>
              <a:rPr lang="en-US" dirty="0" smtClean="0"/>
              <a:t>Use of an app on phone</a:t>
            </a:r>
          </a:p>
          <a:p>
            <a:r>
              <a:rPr lang="en-US" dirty="0" smtClean="0"/>
              <a:t>Every 15-30 minutes</a:t>
            </a:r>
          </a:p>
          <a:p>
            <a:r>
              <a:rPr lang="en-US" i="1" dirty="0" smtClean="0"/>
              <a:t>“When you were signaled, how interested were you in what you were learning?”</a:t>
            </a:r>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378223198"/>
              </p:ext>
            </p:extLst>
          </p:nvPr>
        </p:nvGraphicFramePr>
        <p:xfrm>
          <a:off x="-2" y="-31433"/>
          <a:ext cx="9144000" cy="409947"/>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09947">
                <a:tc>
                  <a:txBody>
                    <a:bodyPr/>
                    <a:lstStyle/>
                    <a:p>
                      <a:pPr algn="ctr"/>
                      <a:r>
                        <a:rPr lang="en-US" sz="1600" b="0" dirty="0" smtClean="0">
                          <a:solidFill>
                            <a:srgbClr val="B5B8C4"/>
                          </a:solidFill>
                          <a:latin typeface="Helvetica Neue" charset="0"/>
                          <a:ea typeface="Helvetica Neue" charset="0"/>
                          <a:cs typeface="Helvetica Neue" charset="0"/>
                        </a:rPr>
                        <a:t>Introduction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chemeClr val="tx1"/>
                          </a:solidFill>
                          <a:latin typeface="Helvetica Neue" charset="0"/>
                          <a:ea typeface="Helvetica Neue" charset="0"/>
                          <a:cs typeface="Helvetica Neue" charset="0"/>
                        </a:rPr>
                        <a:t>ESM</a:t>
                      </a:r>
                      <a:endParaRPr lang="en-US" sz="1600" b="0" dirty="0">
                        <a:solidFill>
                          <a:schemeClr val="tx1"/>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Text</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Networks</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Future Work</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c>
                  <a:txBody>
                    <a:bodyPr/>
                    <a:lstStyle/>
                    <a:p>
                      <a:pPr algn="ctr"/>
                      <a:r>
                        <a:rPr lang="en-US" sz="1600" b="0" dirty="0" smtClean="0">
                          <a:solidFill>
                            <a:srgbClr val="B5B8C4"/>
                          </a:solidFill>
                          <a:latin typeface="Helvetica Neue" charset="0"/>
                          <a:ea typeface="Helvetica Neue" charset="0"/>
                          <a:cs typeface="Helvetica Neue" charset="0"/>
                        </a:rPr>
                        <a:t>Conclusion</a:t>
                      </a:r>
                      <a:endParaRPr lang="en-US" sz="1600" b="0" dirty="0">
                        <a:solidFill>
                          <a:srgbClr val="B5B8C4"/>
                        </a:solidFill>
                        <a:latin typeface="Helvetica Neue" charset="0"/>
                        <a:ea typeface="Helvetica Neue" charset="0"/>
                        <a:cs typeface="Helvetica Neue"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689B9"/>
                    </a:solidFill>
                  </a:tcPr>
                </a:tc>
              </a:tr>
            </a:tbl>
          </a:graphicData>
        </a:graphic>
      </p:graphicFrame>
    </p:spTree>
    <p:extLst>
      <p:ext uri="{BB962C8B-B14F-4D97-AF65-F5344CB8AC3E}">
        <p14:creationId xmlns:p14="http://schemas.microsoft.com/office/powerpoint/2010/main" val="15181595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108926</TotalTime>
  <Words>4706</Words>
  <Application>Microsoft Macintosh PowerPoint</Application>
  <PresentationFormat>On-screen Show (4:3)</PresentationFormat>
  <Paragraphs>933</Paragraphs>
  <Slides>61</Slides>
  <Notes>57</Notes>
  <HiddenSlides>4</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61</vt:i4>
      </vt:variant>
    </vt:vector>
  </HeadingPairs>
  <TitlesOfParts>
    <vt:vector size="77" baseType="lpstr">
      <vt:lpstr>ArialMT</vt:lpstr>
      <vt:lpstr>Calibri</vt:lpstr>
      <vt:lpstr>Cambria</vt:lpstr>
      <vt:lpstr>Cambria Math</vt:lpstr>
      <vt:lpstr>Helvetica</vt:lpstr>
      <vt:lpstr>Helvetica Neue</vt:lpstr>
      <vt:lpstr>HelveticaNeue</vt:lpstr>
      <vt:lpstr>HelveticaNeue-Bold</vt:lpstr>
      <vt:lpstr>Mangal</vt:lpstr>
      <vt:lpstr>ＭＳ Ｐゴシック</vt:lpstr>
      <vt:lpstr>ＭＳ ゴシック</vt:lpstr>
      <vt:lpstr>ＭＳ 明朝</vt:lpstr>
      <vt:lpstr>Times New Roman</vt:lpstr>
      <vt:lpstr>Arial</vt:lpstr>
      <vt:lpstr>Arial</vt:lpstr>
      <vt:lpstr>Clarity</vt:lpstr>
      <vt:lpstr>Thinking of and with Data:  Supporting and Understanding Engaging Learning in STEM</vt:lpstr>
      <vt:lpstr>Data is power(ful)</vt:lpstr>
      <vt:lpstr>Data is power(ful)</vt:lpstr>
      <vt:lpstr>Guiding questions and aims</vt:lpstr>
      <vt:lpstr>PowerPoint Presentation</vt:lpstr>
      <vt:lpstr>To demonstrate the affordances of new types of data for STEM education</vt:lpstr>
      <vt:lpstr>To show how this data helps us understand teaching and learning in STEM</vt:lpstr>
      <vt:lpstr>PowerPoint Presentation</vt:lpstr>
      <vt:lpstr>Experience sampling method (ESM)</vt:lpstr>
      <vt:lpstr>Experience sampling method (ESM)</vt:lpstr>
      <vt:lpstr>Purpose</vt:lpstr>
      <vt:lpstr>Context and Sample</vt:lpstr>
      <vt:lpstr>Profiles of Momentary Engagement</vt:lpstr>
      <vt:lpstr>PowerPoint Presentation</vt:lpstr>
      <vt:lpstr>PowerPoint Presentation</vt:lpstr>
      <vt:lpstr>PowerPoint Presentation</vt:lpstr>
      <vt:lpstr>PowerPoint Presentation</vt:lpstr>
      <vt:lpstr>The impact of activities</vt:lpstr>
      <vt:lpstr>How engaged are students in-the-moment in science activities?</vt:lpstr>
      <vt:lpstr>The impacts of choice during laboratory</vt:lpstr>
      <vt:lpstr>The impacts of choice</vt:lpstr>
      <vt:lpstr>How engaged are students in-the-moment in science activities?</vt:lpstr>
      <vt:lpstr>Key findings</vt:lpstr>
      <vt:lpstr>How do students engage in work with data?</vt:lpstr>
      <vt:lpstr>How do students engage in work with data?</vt:lpstr>
      <vt:lpstr>How do students engage in work with data?</vt:lpstr>
      <vt:lpstr>How do students engage in work with data?</vt:lpstr>
      <vt:lpstr>How do students engage in work with data?</vt:lpstr>
      <vt:lpstr>How do students engage in work with data?</vt:lpstr>
      <vt:lpstr>How do students engage in work with data?</vt:lpstr>
      <vt:lpstr>PowerPoint Presentation</vt:lpstr>
      <vt:lpstr>Text data</vt:lpstr>
      <vt:lpstr>How do teachers develop reform-based pedagogical practices?</vt:lpstr>
      <vt:lpstr>How do teachers develop reform-based pedagogical practices?</vt:lpstr>
      <vt:lpstr>How do teachers develop reform-based pedagogical practices?</vt:lpstr>
      <vt:lpstr>Can writing about the relevance of science enhance students’ value and interest?</vt:lpstr>
      <vt:lpstr>Can writing about the relevance of science enhance students’ value and interest?</vt:lpstr>
      <vt:lpstr>Can writing about the relevance of science enhance students’ value and interest?</vt:lpstr>
      <vt:lpstr>Can writing about the relevance of science enhance students’ value and interest?</vt:lpstr>
      <vt:lpstr>Can writing about the relevance of science enhance students’ value and interest?</vt:lpstr>
      <vt:lpstr>PowerPoint Presentation</vt:lpstr>
      <vt:lpstr>Digital traces and network data</vt:lpstr>
      <vt:lpstr>For what purposes do students in a degree program use a hashtag?</vt:lpstr>
      <vt:lpstr>For what purposes do students in a degree program use a hashtag?</vt:lpstr>
      <vt:lpstr>How does community form among in-service STEM teachers?</vt:lpstr>
      <vt:lpstr>How does community form among in-service STEM teachers?</vt:lpstr>
      <vt:lpstr>How does community form among in-service STEM teachers?</vt:lpstr>
      <vt:lpstr>PowerPoint Presentation</vt:lpstr>
      <vt:lpstr>Future Work</vt:lpstr>
      <vt:lpstr>Supporting students to do data science</vt:lpstr>
      <vt:lpstr>Supporting students to do data science</vt:lpstr>
      <vt:lpstr>Supporting teachers to work with data</vt:lpstr>
      <vt:lpstr>Supporting teachers to work with data</vt:lpstr>
      <vt:lpstr>Leveraging the network effect to scale innovations</vt:lpstr>
      <vt:lpstr>Leveraging the network effect to scale innovations</vt:lpstr>
      <vt:lpstr>PowerPoint Presentation</vt:lpstr>
      <vt:lpstr>Guiding research questions</vt:lpstr>
      <vt:lpstr>Guiding research questions</vt:lpstr>
      <vt:lpstr>Who gets to use data?</vt:lpstr>
      <vt:lpstr>Acknowledgments</vt:lpstr>
      <vt:lpstr>References</vt:lpstr>
    </vt:vector>
  </TitlesOfParts>
  <Company>University of Connecticut</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layer parameterizations are important </dc:title>
  <dc:creator>Aaron Rosenberg</dc:creator>
  <cp:lastModifiedBy>Rosenberg, Joshua Michael</cp:lastModifiedBy>
  <cp:revision>1540</cp:revision>
  <dcterms:created xsi:type="dcterms:W3CDTF">2014-12-16T19:18:20Z</dcterms:created>
  <dcterms:modified xsi:type="dcterms:W3CDTF">2018-01-17T00:48:07Z</dcterms:modified>
</cp:coreProperties>
</file>