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5"/>
  </p:notesMasterIdLst>
  <p:sldIdLst>
    <p:sldId id="256" r:id="rId2"/>
    <p:sldId id="359" r:id="rId3"/>
    <p:sldId id="448" r:id="rId4"/>
    <p:sldId id="361" r:id="rId5"/>
    <p:sldId id="450" r:id="rId6"/>
    <p:sldId id="451" r:id="rId7"/>
    <p:sldId id="368" r:id="rId8"/>
    <p:sldId id="366" r:id="rId9"/>
    <p:sldId id="430" r:id="rId10"/>
    <p:sldId id="371" r:id="rId11"/>
    <p:sldId id="431" r:id="rId12"/>
    <p:sldId id="373" r:id="rId13"/>
    <p:sldId id="374" r:id="rId14"/>
    <p:sldId id="375" r:id="rId15"/>
    <p:sldId id="452" r:id="rId16"/>
    <p:sldId id="447" r:id="rId17"/>
    <p:sldId id="453" r:id="rId18"/>
    <p:sldId id="454" r:id="rId19"/>
    <p:sldId id="432" r:id="rId20"/>
    <p:sldId id="408" r:id="rId21"/>
    <p:sldId id="376" r:id="rId22"/>
    <p:sldId id="377" r:id="rId23"/>
    <p:sldId id="411" r:id="rId24"/>
    <p:sldId id="403" r:id="rId25"/>
    <p:sldId id="410" r:id="rId26"/>
    <p:sldId id="412" r:id="rId27"/>
    <p:sldId id="414" r:id="rId28"/>
    <p:sldId id="415" r:id="rId29"/>
    <p:sldId id="416" r:id="rId30"/>
    <p:sldId id="456" r:id="rId31"/>
    <p:sldId id="424" r:id="rId32"/>
    <p:sldId id="455" r:id="rId33"/>
    <p:sldId id="417" r:id="rId34"/>
    <p:sldId id="419" r:id="rId35"/>
    <p:sldId id="421" r:id="rId36"/>
    <p:sldId id="422" r:id="rId37"/>
    <p:sldId id="423" r:id="rId38"/>
    <p:sldId id="379" r:id="rId39"/>
    <p:sldId id="380" r:id="rId40"/>
    <p:sldId id="381" r:id="rId41"/>
    <p:sldId id="457" r:id="rId42"/>
    <p:sldId id="459" r:id="rId43"/>
    <p:sldId id="440" r:id="rId44"/>
    <p:sldId id="441" r:id="rId45"/>
    <p:sldId id="384" r:id="rId46"/>
    <p:sldId id="385" r:id="rId47"/>
    <p:sldId id="413" r:id="rId48"/>
    <p:sldId id="439" r:id="rId49"/>
    <p:sldId id="386" r:id="rId50"/>
    <p:sldId id="460" r:id="rId51"/>
    <p:sldId id="389" r:id="rId52"/>
    <p:sldId id="446" r:id="rId53"/>
    <p:sldId id="426" r:id="rId54"/>
    <p:sldId id="390" r:id="rId55"/>
    <p:sldId id="427" r:id="rId56"/>
    <p:sldId id="391" r:id="rId57"/>
    <p:sldId id="428" r:id="rId58"/>
    <p:sldId id="397" r:id="rId59"/>
    <p:sldId id="429" r:id="rId60"/>
    <p:sldId id="396" r:id="rId61"/>
    <p:sldId id="388" r:id="rId62"/>
    <p:sldId id="399" r:id="rId63"/>
    <p:sldId id="400"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nberg, Joshua Michael" initials="RJM" lastIdx="2" clrIdx="0">
    <p:extLst/>
  </p:cmAuthor>
  <p:cmAuthor id="2" name="Rosenberg, Joshua Michael" initials="RJM [2]" lastIdx="1" clrIdx="1">
    <p:extLst/>
  </p:cmAuthor>
  <p:cmAuthor id="3" name="Rosenberg, Joshua Michael" initials="RJM [3]" lastIdx="1" clrIdx="2">
    <p:extLst/>
  </p:cmAuthor>
  <p:cmAuthor id="4" name="Rosenberg, Joshua Michael" initials="RJM [4]" lastIdx="1" clrIdx="3">
    <p:extLst/>
  </p:cmAuthor>
  <p:cmAuthor id="5" name="Rosenberg, Joshua Michael" initials="RJM [5]"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B5B8C4"/>
    <a:srgbClr val="EDF8FF"/>
    <a:srgbClr val="1689B9"/>
    <a:srgbClr val="000000"/>
    <a:srgbClr val="0A507C"/>
    <a:srgbClr val="1A161E"/>
    <a:srgbClr val="F6E333"/>
    <a:srgbClr val="FFD4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6" autoAdjust="0"/>
    <p:restoredTop sz="81088" autoAdjust="0"/>
  </p:normalViewPr>
  <p:slideViewPr>
    <p:cSldViewPr snapToGrid="0" snapToObjects="1">
      <p:cViewPr>
        <p:scale>
          <a:sx n="107" d="100"/>
          <a:sy n="107" d="100"/>
        </p:scale>
        <p:origin x="2232" y="-16"/>
      </p:cViewPr>
      <p:guideLst>
        <p:guide orient="horz" pos="2160"/>
        <p:guide pos="2880"/>
      </p:guideLst>
    </p:cSldViewPr>
  </p:slideViewPr>
  <p:notesTextViewPr>
    <p:cViewPr>
      <p:scale>
        <a:sx n="100" d="100"/>
        <a:sy n="100" d="100"/>
      </p:scale>
      <p:origin x="0" y="0"/>
    </p:cViewPr>
  </p:notesTextViewPr>
  <p:sorterViewPr>
    <p:cViewPr>
      <p:scale>
        <a:sx n="163" d="100"/>
        <a:sy n="163" d="100"/>
      </p:scale>
      <p:origin x="0" y="2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commentAuthors" Target="commentAuthors.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7T11:48:34.363" idx="2">
    <p:pos x="4399" y="1803"/>
    <p:text>digital tools generate data that can be used</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D3E67-1E4E-5F43-85D4-E456F6D6099E}" type="datetimeFigureOut">
              <a:rPr lang="en-US" smtClean="0"/>
              <a:t>1/18/18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B05A7B-0B3D-5342-87EA-AE22C601F6D1}" type="slidenum">
              <a:rPr lang="en-US" smtClean="0"/>
              <a:t>‹#›</a:t>
            </a:fld>
            <a:endParaRPr lang="en-US"/>
          </a:p>
        </p:txBody>
      </p:sp>
    </p:spTree>
    <p:extLst>
      <p:ext uri="{BB962C8B-B14F-4D97-AF65-F5344CB8AC3E}">
        <p14:creationId xmlns:p14="http://schemas.microsoft.com/office/powerpoint/2010/main" val="24796393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to the Mehmet </a:t>
            </a:r>
            <a:r>
              <a:rPr lang="en-US" baseline="0" dirty="0" err="1" smtClean="0"/>
              <a:t>Aydeniz</a:t>
            </a:r>
            <a:r>
              <a:rPr lang="en-US" baseline="0" dirty="0" smtClean="0"/>
              <a:t> and the search committee and the faculty and students in the TPTE department as well as Ms. Gina Guinn for making this trip possible.</a:t>
            </a:r>
            <a:endParaRPr lang="en-US" dirty="0" smtClean="0"/>
          </a:p>
          <a:p>
            <a:endParaRPr lang="en-US" dirty="0" smtClean="0"/>
          </a:p>
          <a:p>
            <a:r>
              <a:rPr lang="en-US" dirty="0" smtClean="0"/>
              <a:t>This</a:t>
            </a:r>
            <a:r>
              <a:rPr lang="en-US" baseline="0" dirty="0" smtClean="0"/>
              <a:t> talk is on thinking of and with data in STEM.</a:t>
            </a:r>
          </a:p>
          <a:p>
            <a:endParaRPr lang="en-US" baseline="0" dirty="0" smtClean="0"/>
          </a:p>
          <a:p>
            <a:r>
              <a:rPr lang="en-US" baseline="0" dirty="0" smtClean="0"/>
              <a:t>In particular, this talk is focused on the affordances of new sources of data for teachers and students.</a:t>
            </a:r>
          </a:p>
          <a:p>
            <a:endParaRPr lang="en-US" baseline="0" dirty="0" smtClean="0"/>
          </a:p>
          <a:p>
            <a:r>
              <a:rPr lang="en-US" baseline="0" dirty="0" smtClean="0"/>
              <a:t>And, is on how new sources of data can help us understand teaching and learning in STEM.</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a:t>
            </a:fld>
            <a:endParaRPr lang="en-US"/>
          </a:p>
        </p:txBody>
      </p:sp>
    </p:spTree>
    <p:extLst>
      <p:ext uri="{BB962C8B-B14F-4D97-AF65-F5344CB8AC3E}">
        <p14:creationId xmlns:p14="http://schemas.microsoft.com/office/powerpoint/2010/main" val="4025732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12</a:t>
            </a:fld>
            <a:endParaRPr lang="en-US"/>
          </a:p>
        </p:txBody>
      </p:sp>
    </p:spTree>
    <p:extLst>
      <p:ext uri="{BB962C8B-B14F-4D97-AF65-F5344CB8AC3E}">
        <p14:creationId xmlns:p14="http://schemas.microsoft.com/office/powerpoint/2010/main" val="82504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Measures: </a:t>
            </a:r>
          </a:p>
          <a:p>
            <a:r>
              <a:rPr lang="en-US" dirty="0" smtClean="0"/>
              <a:t>Experience Sampling Method for engagement and choice</a:t>
            </a:r>
          </a:p>
          <a:p>
            <a:r>
              <a:rPr lang="en-US" dirty="0" smtClean="0"/>
              <a:t>Activities coded from video-recordings </a:t>
            </a:r>
          </a:p>
          <a:p>
            <a:endParaRPr lang="en-US" dirty="0" smtClean="0"/>
          </a:p>
          <a:p>
            <a:pPr marL="0" indent="0">
              <a:buNone/>
            </a:pPr>
            <a:r>
              <a:rPr lang="en-US" dirty="0" smtClean="0"/>
              <a:t>Person-in-context approach:</a:t>
            </a:r>
          </a:p>
          <a:p>
            <a:r>
              <a:rPr lang="en-US" dirty="0" smtClean="0"/>
              <a:t>Two step cluster analysis </a:t>
            </a:r>
            <a:r>
              <a:rPr lang="en-US" sz="1100" dirty="0" smtClean="0"/>
              <a:t>(Rosenberg, Schmidt, &amp; </a:t>
            </a:r>
            <a:r>
              <a:rPr lang="en-US" sz="1100" dirty="0" err="1" smtClean="0"/>
              <a:t>Beymer</a:t>
            </a:r>
            <a:r>
              <a:rPr lang="en-US" sz="1100" dirty="0" smtClean="0"/>
              <a:t>, 2017)</a:t>
            </a:r>
          </a:p>
          <a:p>
            <a:r>
              <a:rPr lang="en-US" dirty="0" smtClean="0">
                <a:solidFill>
                  <a:srgbClr val="000000"/>
                </a:solidFill>
                <a:latin typeface="HelveticaNeue" charset="0"/>
              </a:rPr>
              <a:t>Interpreted profile solutions on the basis of measures of fit, cross-validation, and concerns of parsimony</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13</a:t>
            </a:fld>
            <a:endParaRPr lang="en-US"/>
          </a:p>
        </p:txBody>
      </p:sp>
    </p:spTree>
    <p:extLst>
      <p:ext uri="{BB962C8B-B14F-4D97-AF65-F5344CB8AC3E}">
        <p14:creationId xmlns:p14="http://schemas.microsoft.com/office/powerpoint/2010/main" val="211052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14</a:t>
            </a:fld>
            <a:endParaRPr lang="en-US"/>
          </a:p>
        </p:txBody>
      </p:sp>
    </p:spTree>
    <p:extLst>
      <p:ext uri="{BB962C8B-B14F-4D97-AF65-F5344CB8AC3E}">
        <p14:creationId xmlns:p14="http://schemas.microsoft.com/office/powerpoint/2010/main" val="849767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15</a:t>
            </a:fld>
            <a:endParaRPr lang="en-US"/>
          </a:p>
        </p:txBody>
      </p:sp>
    </p:spTree>
    <p:extLst>
      <p:ext uri="{BB962C8B-B14F-4D97-AF65-F5344CB8AC3E}">
        <p14:creationId xmlns:p14="http://schemas.microsoft.com/office/powerpoint/2010/main" val="907919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16</a:t>
            </a:fld>
            <a:endParaRPr lang="en-US"/>
          </a:p>
        </p:txBody>
      </p:sp>
    </p:spTree>
    <p:extLst>
      <p:ext uri="{BB962C8B-B14F-4D97-AF65-F5344CB8AC3E}">
        <p14:creationId xmlns:p14="http://schemas.microsoft.com/office/powerpoint/2010/main" val="1924397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17</a:t>
            </a:fld>
            <a:endParaRPr lang="en-US"/>
          </a:p>
        </p:txBody>
      </p:sp>
    </p:spTree>
    <p:extLst>
      <p:ext uri="{BB962C8B-B14F-4D97-AF65-F5344CB8AC3E}">
        <p14:creationId xmlns:p14="http://schemas.microsoft.com/office/powerpoint/2010/main" val="2014931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18</a:t>
            </a:fld>
            <a:endParaRPr lang="en-US"/>
          </a:p>
        </p:txBody>
      </p:sp>
    </p:spTree>
    <p:extLst>
      <p:ext uri="{BB962C8B-B14F-4D97-AF65-F5344CB8AC3E}">
        <p14:creationId xmlns:p14="http://schemas.microsoft.com/office/powerpoint/2010/main" val="682309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19</a:t>
            </a:fld>
            <a:endParaRPr lang="en-US"/>
          </a:p>
        </p:txBody>
      </p:sp>
    </p:spTree>
    <p:extLst>
      <p:ext uri="{BB962C8B-B14F-4D97-AF65-F5344CB8AC3E}">
        <p14:creationId xmlns:p14="http://schemas.microsoft.com/office/powerpoint/2010/main" val="85766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Laboratory activities in science can be highly engaging</a:t>
            </a:r>
          </a:p>
          <a:p>
            <a:r>
              <a:rPr lang="en-US" dirty="0" smtClean="0"/>
              <a:t>Choice—especially related to </a:t>
            </a:r>
            <a:r>
              <a:rPr lang="en-US" i="1" dirty="0" smtClean="0"/>
              <a:t>how</a:t>
            </a:r>
            <a:r>
              <a:rPr lang="en-US" dirty="0" smtClean="0"/>
              <a:t> students do laboratory activities and who determines how the activities is </a:t>
            </a:r>
            <a:r>
              <a:rPr lang="en-US" i="1" dirty="0" smtClean="0"/>
              <a:t>framed </a:t>
            </a:r>
            <a:r>
              <a:rPr lang="en-US" dirty="0" smtClean="0"/>
              <a:t>(choosing the purpose or topic)—is a key factor affecting how engaging laboratory activities are</a:t>
            </a:r>
          </a:p>
          <a:p>
            <a:r>
              <a:rPr lang="en-US" dirty="0" smtClean="0"/>
              <a:t>Person-in-context approach helped us to characterize distinct profiles of engagement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20</a:t>
            </a:fld>
            <a:endParaRPr lang="en-US"/>
          </a:p>
        </p:txBody>
      </p:sp>
    </p:spTree>
    <p:extLst>
      <p:ext uri="{BB962C8B-B14F-4D97-AF65-F5344CB8AC3E}">
        <p14:creationId xmlns:p14="http://schemas.microsoft.com/office/powerpoint/2010/main" val="1312654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21</a:t>
            </a:fld>
            <a:endParaRPr lang="en-US"/>
          </a:p>
        </p:txBody>
      </p:sp>
    </p:spTree>
    <p:extLst>
      <p:ext uri="{BB962C8B-B14F-4D97-AF65-F5344CB8AC3E}">
        <p14:creationId xmlns:p14="http://schemas.microsoft.com/office/powerpoint/2010/main" val="113729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4</a:t>
            </a:fld>
            <a:endParaRPr lang="en-US"/>
          </a:p>
        </p:txBody>
      </p:sp>
    </p:spTree>
    <p:extLst>
      <p:ext uri="{BB962C8B-B14F-4D97-AF65-F5344CB8AC3E}">
        <p14:creationId xmlns:p14="http://schemas.microsoft.com/office/powerpoint/2010/main" val="1144168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22</a:t>
            </a:fld>
            <a:endParaRPr lang="en-US"/>
          </a:p>
        </p:txBody>
      </p:sp>
    </p:spTree>
    <p:extLst>
      <p:ext uri="{BB962C8B-B14F-4D97-AF65-F5344CB8AC3E}">
        <p14:creationId xmlns:p14="http://schemas.microsoft.com/office/powerpoint/2010/main" val="1509009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23</a:t>
            </a:fld>
            <a:endParaRPr lang="en-US"/>
          </a:p>
        </p:txBody>
      </p:sp>
    </p:spTree>
    <p:extLst>
      <p:ext uri="{BB962C8B-B14F-4D97-AF65-F5344CB8AC3E}">
        <p14:creationId xmlns:p14="http://schemas.microsoft.com/office/powerpoint/2010/main" val="1721741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a:t>
            </a:r>
            <a:r>
              <a:rPr lang="en-US" baseline="0" dirty="0" smtClean="0"/>
              <a:t> profiles, model 2, estimated in </a:t>
            </a:r>
            <a:r>
              <a:rPr lang="en-US" baseline="0" dirty="0" err="1" smtClean="0"/>
              <a:t>Mplus</a:t>
            </a:r>
            <a:r>
              <a:rPr lang="en-US" baseline="0" dirty="0" smtClean="0"/>
              <a:t> via </a:t>
            </a:r>
            <a:r>
              <a:rPr lang="en-US" baseline="0" dirty="0" err="1" smtClean="0"/>
              <a:t>tidyLPA</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the order of the clustered variables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Need to name the profiles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24</a:t>
            </a:fld>
            <a:endParaRPr lang="en-US"/>
          </a:p>
        </p:txBody>
      </p:sp>
    </p:spTree>
    <p:extLst>
      <p:ext uri="{BB962C8B-B14F-4D97-AF65-F5344CB8AC3E}">
        <p14:creationId xmlns:p14="http://schemas.microsoft.com/office/powerpoint/2010/main" val="580792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Mention more general</a:t>
            </a:r>
            <a:r>
              <a:rPr lang="en-US" baseline="0" dirty="0" smtClean="0"/>
              <a:t> findings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25</a:t>
            </a:fld>
            <a:endParaRPr lang="en-US"/>
          </a:p>
        </p:txBody>
      </p:sp>
    </p:spTree>
    <p:extLst>
      <p:ext uri="{BB962C8B-B14F-4D97-AF65-F5344CB8AC3E}">
        <p14:creationId xmlns:p14="http://schemas.microsoft.com/office/powerpoint/2010/main" val="229507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26</a:t>
            </a:fld>
            <a:endParaRPr lang="en-US"/>
          </a:p>
        </p:txBody>
      </p:sp>
    </p:spTree>
    <p:extLst>
      <p:ext uri="{BB962C8B-B14F-4D97-AF65-F5344CB8AC3E}">
        <p14:creationId xmlns:p14="http://schemas.microsoft.com/office/powerpoint/2010/main" val="1530670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28</a:t>
            </a:fld>
            <a:endParaRPr lang="en-US"/>
          </a:p>
        </p:txBody>
      </p:sp>
    </p:spTree>
    <p:extLst>
      <p:ext uri="{BB962C8B-B14F-4D97-AF65-F5344CB8AC3E}">
        <p14:creationId xmlns:p14="http://schemas.microsoft.com/office/powerpoint/2010/main" val="1204903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29</a:t>
            </a:fld>
            <a:endParaRPr lang="en-US"/>
          </a:p>
        </p:txBody>
      </p:sp>
    </p:spTree>
    <p:extLst>
      <p:ext uri="{BB962C8B-B14F-4D97-AF65-F5344CB8AC3E}">
        <p14:creationId xmlns:p14="http://schemas.microsoft.com/office/powerpoint/2010/main" val="419554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31</a:t>
            </a:fld>
            <a:endParaRPr lang="en-US"/>
          </a:p>
        </p:txBody>
      </p:sp>
    </p:spTree>
    <p:extLst>
      <p:ext uri="{BB962C8B-B14F-4D97-AF65-F5344CB8AC3E}">
        <p14:creationId xmlns:p14="http://schemas.microsoft.com/office/powerpoint/2010/main" val="2077699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32</a:t>
            </a:fld>
            <a:endParaRPr lang="en-US"/>
          </a:p>
        </p:txBody>
      </p:sp>
    </p:spTree>
    <p:extLst>
      <p:ext uri="{BB962C8B-B14F-4D97-AF65-F5344CB8AC3E}">
        <p14:creationId xmlns:p14="http://schemas.microsoft.com/office/powerpoint/2010/main" val="1767585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33</a:t>
            </a:fld>
            <a:endParaRPr lang="en-US"/>
          </a:p>
        </p:txBody>
      </p:sp>
    </p:spTree>
    <p:extLst>
      <p:ext uri="{BB962C8B-B14F-4D97-AF65-F5344CB8AC3E}">
        <p14:creationId xmlns:p14="http://schemas.microsoft.com/office/powerpoint/2010/main" val="77514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5</a:t>
            </a:fld>
            <a:endParaRPr lang="en-US"/>
          </a:p>
        </p:txBody>
      </p:sp>
    </p:spTree>
    <p:extLst>
      <p:ext uri="{BB962C8B-B14F-4D97-AF65-F5344CB8AC3E}">
        <p14:creationId xmlns:p14="http://schemas.microsoft.com/office/powerpoint/2010/main" val="976954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34</a:t>
            </a:fld>
            <a:endParaRPr lang="en-US"/>
          </a:p>
        </p:txBody>
      </p:sp>
    </p:spTree>
    <p:extLst>
      <p:ext uri="{BB962C8B-B14F-4D97-AF65-F5344CB8AC3E}">
        <p14:creationId xmlns:p14="http://schemas.microsoft.com/office/powerpoint/2010/main" val="1257510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35</a:t>
            </a:fld>
            <a:endParaRPr lang="en-US"/>
          </a:p>
        </p:txBody>
      </p:sp>
    </p:spTree>
    <p:extLst>
      <p:ext uri="{BB962C8B-B14F-4D97-AF65-F5344CB8AC3E}">
        <p14:creationId xmlns:p14="http://schemas.microsoft.com/office/powerpoint/2010/main" val="451230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shorten</a:t>
            </a:r>
          </a:p>
        </p:txBody>
      </p:sp>
      <p:sp>
        <p:nvSpPr>
          <p:cNvPr id="4" name="Slide Number Placeholder 3"/>
          <p:cNvSpPr>
            <a:spLocks noGrp="1"/>
          </p:cNvSpPr>
          <p:nvPr>
            <p:ph type="sldNum" sz="quarter" idx="10"/>
          </p:nvPr>
        </p:nvSpPr>
        <p:spPr/>
        <p:txBody>
          <a:bodyPr/>
          <a:lstStyle/>
          <a:p>
            <a:fld id="{03B05A7B-0B3D-5342-87EA-AE22C601F6D1}" type="slidenum">
              <a:rPr lang="en-US" smtClean="0"/>
              <a:t>36</a:t>
            </a:fld>
            <a:endParaRPr lang="en-US"/>
          </a:p>
        </p:txBody>
      </p:sp>
    </p:spTree>
    <p:extLst>
      <p:ext uri="{BB962C8B-B14F-4D97-AF65-F5344CB8AC3E}">
        <p14:creationId xmlns:p14="http://schemas.microsoft.com/office/powerpoint/2010/main" val="286330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37</a:t>
            </a:fld>
            <a:endParaRPr lang="en-US"/>
          </a:p>
        </p:txBody>
      </p:sp>
    </p:spTree>
    <p:extLst>
      <p:ext uri="{BB962C8B-B14F-4D97-AF65-F5344CB8AC3E}">
        <p14:creationId xmlns:p14="http://schemas.microsoft.com/office/powerpoint/2010/main" val="252611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38</a:t>
            </a:fld>
            <a:endParaRPr lang="en-US"/>
          </a:p>
        </p:txBody>
      </p:sp>
    </p:spTree>
    <p:extLst>
      <p:ext uri="{BB962C8B-B14F-4D97-AF65-F5344CB8AC3E}">
        <p14:creationId xmlns:p14="http://schemas.microsoft.com/office/powerpoint/2010/main" val="212523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Past research</a:t>
            </a:r>
          </a:p>
          <a:p>
            <a:r>
              <a:rPr lang="en-US" dirty="0" smtClean="0"/>
              <a:t>Examined the role of State Educational Twitter Hashtags as educational affinity spaces </a:t>
            </a:r>
            <a:r>
              <a:rPr lang="en-US" sz="1050" dirty="0" smtClean="0"/>
              <a:t>(Rosenberg, </a:t>
            </a:r>
            <a:r>
              <a:rPr lang="en-US" sz="1050" dirty="0" err="1" smtClean="0"/>
              <a:t>Greenhalgh</a:t>
            </a:r>
            <a:r>
              <a:rPr lang="en-US" sz="1050" dirty="0" smtClean="0"/>
              <a:t>, Koehler, Hamilton, &amp; </a:t>
            </a:r>
            <a:r>
              <a:rPr lang="en-US" sz="1050" dirty="0" err="1" smtClean="0"/>
              <a:t>Akcaoglu</a:t>
            </a:r>
            <a:r>
              <a:rPr lang="en-US" sz="1050" dirty="0" smtClean="0"/>
              <a:t>, 2016; Rosenberg, </a:t>
            </a:r>
            <a:r>
              <a:rPr lang="en-US" sz="1050" dirty="0" err="1" smtClean="0"/>
              <a:t>Akcaoglu</a:t>
            </a:r>
            <a:r>
              <a:rPr lang="en-US" sz="1050" dirty="0" smtClean="0"/>
              <a:t>, </a:t>
            </a:r>
            <a:r>
              <a:rPr lang="en-US" sz="1050" dirty="0" err="1" smtClean="0"/>
              <a:t>Staudt</a:t>
            </a:r>
            <a:r>
              <a:rPr lang="en-US" sz="1050" dirty="0" smtClean="0"/>
              <a:t> Willet, </a:t>
            </a:r>
            <a:r>
              <a:rPr lang="en-US" sz="1050" dirty="0" err="1" smtClean="0"/>
              <a:t>Greenhalgh</a:t>
            </a:r>
            <a:r>
              <a:rPr lang="en-US" sz="1050" dirty="0" smtClean="0"/>
              <a:t>, &amp; Koehler, 2017)</a:t>
            </a:r>
          </a:p>
          <a:p>
            <a:r>
              <a:rPr lang="en-US" dirty="0" smtClean="0"/>
              <a:t>Documented teachers’ technology knowledge evidenced through digital portfolios using the TPACK framework </a:t>
            </a:r>
            <a:r>
              <a:rPr lang="en-US" sz="1050" dirty="0" smtClean="0"/>
              <a:t>(Koehler, </a:t>
            </a:r>
            <a:r>
              <a:rPr lang="en-US" sz="1050" dirty="0" err="1" smtClean="0"/>
              <a:t>Greenhalgh</a:t>
            </a:r>
            <a:r>
              <a:rPr lang="en-US" sz="1050" dirty="0" smtClean="0"/>
              <a:t>, Rosenberg, &amp; Keenan, 2017)</a:t>
            </a:r>
          </a:p>
        </p:txBody>
      </p:sp>
      <p:sp>
        <p:nvSpPr>
          <p:cNvPr id="4" name="Slide Number Placeholder 3"/>
          <p:cNvSpPr>
            <a:spLocks noGrp="1"/>
          </p:cNvSpPr>
          <p:nvPr>
            <p:ph type="sldNum" sz="quarter" idx="10"/>
          </p:nvPr>
        </p:nvSpPr>
        <p:spPr/>
        <p:txBody>
          <a:bodyPr/>
          <a:lstStyle/>
          <a:p>
            <a:fld id="{03B05A7B-0B3D-5342-87EA-AE22C601F6D1}" type="slidenum">
              <a:rPr lang="en-US" smtClean="0"/>
              <a:t>39</a:t>
            </a:fld>
            <a:endParaRPr lang="en-US"/>
          </a:p>
        </p:txBody>
      </p:sp>
    </p:spTree>
    <p:extLst>
      <p:ext uri="{BB962C8B-B14F-4D97-AF65-F5344CB8AC3E}">
        <p14:creationId xmlns:p14="http://schemas.microsoft.com/office/powerpoint/2010/main" val="551835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40</a:t>
            </a:fld>
            <a:endParaRPr lang="en-US"/>
          </a:p>
        </p:txBody>
      </p:sp>
    </p:spTree>
    <p:extLst>
      <p:ext uri="{BB962C8B-B14F-4D97-AF65-F5344CB8AC3E}">
        <p14:creationId xmlns:p14="http://schemas.microsoft.com/office/powerpoint/2010/main" val="8950035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41</a:t>
            </a:fld>
            <a:endParaRPr lang="en-US"/>
          </a:p>
        </p:txBody>
      </p:sp>
    </p:spTree>
    <p:extLst>
      <p:ext uri="{BB962C8B-B14F-4D97-AF65-F5344CB8AC3E}">
        <p14:creationId xmlns:p14="http://schemas.microsoft.com/office/powerpoint/2010/main" val="1028281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43</a:t>
            </a:fld>
            <a:endParaRPr lang="en-US"/>
          </a:p>
        </p:txBody>
      </p:sp>
    </p:spTree>
    <p:extLst>
      <p:ext uri="{BB962C8B-B14F-4D97-AF65-F5344CB8AC3E}">
        <p14:creationId xmlns:p14="http://schemas.microsoft.com/office/powerpoint/2010/main" val="11844023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p>
        </p:txBody>
      </p:sp>
      <p:sp>
        <p:nvSpPr>
          <p:cNvPr id="4" name="Slide Number Placeholder 3"/>
          <p:cNvSpPr>
            <a:spLocks noGrp="1"/>
          </p:cNvSpPr>
          <p:nvPr>
            <p:ph type="sldNum" sz="quarter" idx="10"/>
          </p:nvPr>
        </p:nvSpPr>
        <p:spPr/>
        <p:txBody>
          <a:bodyPr/>
          <a:lstStyle/>
          <a:p>
            <a:fld id="{03B05A7B-0B3D-5342-87EA-AE22C601F6D1}" type="slidenum">
              <a:rPr lang="en-US" smtClean="0"/>
              <a:t>44</a:t>
            </a:fld>
            <a:endParaRPr lang="en-US"/>
          </a:p>
        </p:txBody>
      </p:sp>
    </p:spTree>
    <p:extLst>
      <p:ext uri="{BB962C8B-B14F-4D97-AF65-F5344CB8AC3E}">
        <p14:creationId xmlns:p14="http://schemas.microsoft.com/office/powerpoint/2010/main" val="102306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6</a:t>
            </a:fld>
            <a:endParaRPr lang="en-US"/>
          </a:p>
        </p:txBody>
      </p:sp>
    </p:spTree>
    <p:extLst>
      <p:ext uri="{BB962C8B-B14F-4D97-AF65-F5344CB8AC3E}">
        <p14:creationId xmlns:p14="http://schemas.microsoft.com/office/powerpoint/2010/main" val="1179372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45</a:t>
            </a:fld>
            <a:endParaRPr lang="en-US"/>
          </a:p>
        </p:txBody>
      </p:sp>
    </p:spTree>
    <p:extLst>
      <p:ext uri="{BB962C8B-B14F-4D97-AF65-F5344CB8AC3E}">
        <p14:creationId xmlns:p14="http://schemas.microsoft.com/office/powerpoint/2010/main" val="18879827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Conversing</a:t>
            </a:r>
            <a:r>
              <a:rPr lang="en-US" baseline="0" dirty="0" smtClean="0"/>
              <a:t> (replying and mentioning) network. </a:t>
            </a:r>
            <a:r>
              <a:rPr lang="en-US" dirty="0" smtClean="0"/>
              <a:t>Need to think through how to introduce this </a:t>
            </a:r>
            <a:r>
              <a:rPr lang="mr-IN" dirty="0" smtClean="0"/>
              <a:t>–</a:t>
            </a:r>
            <a:r>
              <a:rPr lang="en-US" dirty="0" smtClean="0"/>
              <a:t> maybe zoom in on</a:t>
            </a:r>
            <a:r>
              <a:rPr lang="en-US" baseline="0" dirty="0" smtClean="0"/>
              <a:t> part and label the parts.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46</a:t>
            </a:fld>
            <a:endParaRPr lang="en-US"/>
          </a:p>
        </p:txBody>
      </p:sp>
    </p:spTree>
    <p:extLst>
      <p:ext uri="{BB962C8B-B14F-4D97-AF65-F5344CB8AC3E}">
        <p14:creationId xmlns:p14="http://schemas.microsoft.com/office/powerpoint/2010/main" val="16712644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47</a:t>
            </a:fld>
            <a:endParaRPr lang="en-US"/>
          </a:p>
        </p:txBody>
      </p:sp>
    </p:spTree>
    <p:extLst>
      <p:ext uri="{BB962C8B-B14F-4D97-AF65-F5344CB8AC3E}">
        <p14:creationId xmlns:p14="http://schemas.microsoft.com/office/powerpoint/2010/main" val="1085994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48</a:t>
            </a:fld>
            <a:endParaRPr lang="en-US"/>
          </a:p>
        </p:txBody>
      </p:sp>
    </p:spTree>
    <p:extLst>
      <p:ext uri="{BB962C8B-B14F-4D97-AF65-F5344CB8AC3E}">
        <p14:creationId xmlns:p14="http://schemas.microsoft.com/office/powerpoint/2010/main" val="20860267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Need to think of how to introduce this.</a:t>
            </a:r>
          </a:p>
        </p:txBody>
      </p:sp>
      <p:sp>
        <p:nvSpPr>
          <p:cNvPr id="4" name="Slide Number Placeholder 3"/>
          <p:cNvSpPr>
            <a:spLocks noGrp="1"/>
          </p:cNvSpPr>
          <p:nvPr>
            <p:ph type="sldNum" sz="quarter" idx="10"/>
          </p:nvPr>
        </p:nvSpPr>
        <p:spPr/>
        <p:txBody>
          <a:bodyPr/>
          <a:lstStyle/>
          <a:p>
            <a:fld id="{03B05A7B-0B3D-5342-87EA-AE22C601F6D1}" type="slidenum">
              <a:rPr lang="en-US" smtClean="0"/>
              <a:t>50</a:t>
            </a:fld>
            <a:endParaRPr lang="en-US"/>
          </a:p>
        </p:txBody>
      </p:sp>
    </p:spTree>
    <p:extLst>
      <p:ext uri="{BB962C8B-B14F-4D97-AF65-F5344CB8AC3E}">
        <p14:creationId xmlns:p14="http://schemas.microsoft.com/office/powerpoint/2010/main" val="19687289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51</a:t>
            </a:fld>
            <a:endParaRPr lang="en-US"/>
          </a:p>
        </p:txBody>
      </p:sp>
    </p:spTree>
    <p:extLst>
      <p:ext uri="{BB962C8B-B14F-4D97-AF65-F5344CB8AC3E}">
        <p14:creationId xmlns:p14="http://schemas.microsoft.com/office/powerpoint/2010/main" val="1524794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52</a:t>
            </a:fld>
            <a:endParaRPr lang="en-US"/>
          </a:p>
        </p:txBody>
      </p:sp>
    </p:spTree>
    <p:extLst>
      <p:ext uri="{BB962C8B-B14F-4D97-AF65-F5344CB8AC3E}">
        <p14:creationId xmlns:p14="http://schemas.microsoft.com/office/powerpoint/2010/main" val="1811374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53</a:t>
            </a:fld>
            <a:endParaRPr lang="en-US"/>
          </a:p>
        </p:txBody>
      </p:sp>
    </p:spTree>
    <p:extLst>
      <p:ext uri="{BB962C8B-B14F-4D97-AF65-F5344CB8AC3E}">
        <p14:creationId xmlns:p14="http://schemas.microsoft.com/office/powerpoint/2010/main" val="3605680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54</a:t>
            </a:fld>
            <a:endParaRPr lang="en-US"/>
          </a:p>
        </p:txBody>
      </p:sp>
    </p:spTree>
    <p:extLst>
      <p:ext uri="{BB962C8B-B14F-4D97-AF65-F5344CB8AC3E}">
        <p14:creationId xmlns:p14="http://schemas.microsoft.com/office/powerpoint/2010/main" val="13019422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55</a:t>
            </a:fld>
            <a:endParaRPr lang="en-US"/>
          </a:p>
        </p:txBody>
      </p:sp>
    </p:spTree>
    <p:extLst>
      <p:ext uri="{BB962C8B-B14F-4D97-AF65-F5344CB8AC3E}">
        <p14:creationId xmlns:p14="http://schemas.microsoft.com/office/powerpoint/2010/main" val="151494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guiding questions</a:t>
            </a:r>
            <a:r>
              <a:rPr lang="en-US" baseline="0" dirty="0" smtClean="0"/>
              <a:t> that setup the use and discussion of affordances of different data sources and then illustrations of what we can learn from them.</a:t>
            </a:r>
          </a:p>
          <a:p>
            <a:endParaRPr lang="en-US" baseline="0" dirty="0" smtClean="0"/>
          </a:p>
          <a:p>
            <a:r>
              <a:rPr lang="en-US" baseline="0" dirty="0" smtClean="0"/>
              <a:t>Goal is to show strengths of what kind of research we can do.</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7</a:t>
            </a:fld>
            <a:endParaRPr lang="en-US"/>
          </a:p>
        </p:txBody>
      </p:sp>
    </p:spTree>
    <p:extLst>
      <p:ext uri="{BB962C8B-B14F-4D97-AF65-F5344CB8AC3E}">
        <p14:creationId xmlns:p14="http://schemas.microsoft.com/office/powerpoint/2010/main" val="13283958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56</a:t>
            </a:fld>
            <a:endParaRPr lang="en-US"/>
          </a:p>
        </p:txBody>
      </p:sp>
    </p:spTree>
    <p:extLst>
      <p:ext uri="{BB962C8B-B14F-4D97-AF65-F5344CB8AC3E}">
        <p14:creationId xmlns:p14="http://schemas.microsoft.com/office/powerpoint/2010/main" val="992326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57</a:t>
            </a:fld>
            <a:endParaRPr lang="en-US"/>
          </a:p>
        </p:txBody>
      </p:sp>
    </p:spTree>
    <p:extLst>
      <p:ext uri="{BB962C8B-B14F-4D97-AF65-F5344CB8AC3E}">
        <p14:creationId xmlns:p14="http://schemas.microsoft.com/office/powerpoint/2010/main" val="16564356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58</a:t>
            </a:fld>
            <a:endParaRPr lang="en-US"/>
          </a:p>
        </p:txBody>
      </p:sp>
    </p:spTree>
    <p:extLst>
      <p:ext uri="{BB962C8B-B14F-4D97-AF65-F5344CB8AC3E}">
        <p14:creationId xmlns:p14="http://schemas.microsoft.com/office/powerpoint/2010/main" val="14898959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59</a:t>
            </a:fld>
            <a:endParaRPr lang="en-US"/>
          </a:p>
        </p:txBody>
      </p:sp>
    </p:spTree>
    <p:extLst>
      <p:ext uri="{BB962C8B-B14F-4D97-AF65-F5344CB8AC3E}">
        <p14:creationId xmlns:p14="http://schemas.microsoft.com/office/powerpoint/2010/main" val="9617305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60</a:t>
            </a:fld>
            <a:endParaRPr lang="en-US"/>
          </a:p>
        </p:txBody>
      </p:sp>
    </p:spTree>
    <p:extLst>
      <p:ext uri="{BB962C8B-B14F-4D97-AF65-F5344CB8AC3E}">
        <p14:creationId xmlns:p14="http://schemas.microsoft.com/office/powerpoint/2010/main" val="4866648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Need to think of how to introduce this.</a:t>
            </a:r>
          </a:p>
        </p:txBody>
      </p:sp>
      <p:sp>
        <p:nvSpPr>
          <p:cNvPr id="4" name="Slide Number Placeholder 3"/>
          <p:cNvSpPr>
            <a:spLocks noGrp="1"/>
          </p:cNvSpPr>
          <p:nvPr>
            <p:ph type="sldNum" sz="quarter" idx="10"/>
          </p:nvPr>
        </p:nvSpPr>
        <p:spPr/>
        <p:txBody>
          <a:bodyPr/>
          <a:lstStyle/>
          <a:p>
            <a:fld id="{03B05A7B-0B3D-5342-87EA-AE22C601F6D1}" type="slidenum">
              <a:rPr lang="en-US" smtClean="0"/>
              <a:t>61</a:t>
            </a:fld>
            <a:endParaRPr lang="en-US"/>
          </a:p>
        </p:txBody>
      </p:sp>
    </p:spTree>
    <p:extLst>
      <p:ext uri="{BB962C8B-B14F-4D97-AF65-F5344CB8AC3E}">
        <p14:creationId xmlns:p14="http://schemas.microsoft.com/office/powerpoint/2010/main" val="4634750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62</a:t>
            </a:fld>
            <a:endParaRPr lang="en-US"/>
          </a:p>
        </p:txBody>
      </p:sp>
    </p:spTree>
    <p:extLst>
      <p:ext uri="{BB962C8B-B14F-4D97-AF65-F5344CB8AC3E}">
        <p14:creationId xmlns:p14="http://schemas.microsoft.com/office/powerpoint/2010/main" val="2695000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63</a:t>
            </a:fld>
            <a:endParaRPr lang="en-US"/>
          </a:p>
        </p:txBody>
      </p:sp>
    </p:spTree>
    <p:extLst>
      <p:ext uri="{BB962C8B-B14F-4D97-AF65-F5344CB8AC3E}">
        <p14:creationId xmlns:p14="http://schemas.microsoft.com/office/powerpoint/2010/main" val="72181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organization of the talk is to discuss three data sources, their affordances, and what we can learn about teaching and learning in STEM from work with them.</a:t>
            </a:r>
          </a:p>
          <a:p>
            <a:endParaRPr lang="en-US" baseline="0" dirty="0" smtClean="0"/>
          </a:p>
          <a:p>
            <a:r>
              <a:rPr lang="en-US" dirty="0" smtClean="0"/>
              <a:t>Understand learning over time and from moment-to-moment </a:t>
            </a:r>
            <a:r>
              <a:rPr lang="en-US" sz="1050" dirty="0" smtClean="0"/>
              <a:t>(Cobb, </a:t>
            </a:r>
            <a:r>
              <a:rPr lang="en-US" sz="1050" dirty="0" err="1" smtClean="0"/>
              <a:t>Confrey</a:t>
            </a:r>
            <a:r>
              <a:rPr lang="en-US" sz="1050" dirty="0" smtClean="0"/>
              <a:t>, </a:t>
            </a:r>
            <a:r>
              <a:rPr lang="en-US" sz="1050" dirty="0" err="1" smtClean="0"/>
              <a:t>DiSessa</a:t>
            </a:r>
            <a:r>
              <a:rPr lang="en-US" sz="1050" dirty="0" smtClean="0"/>
              <a:t>, Lehrer, &amp; </a:t>
            </a:r>
            <a:r>
              <a:rPr lang="en-US" sz="1050" dirty="0" err="1" smtClean="0"/>
              <a:t>Schauble</a:t>
            </a:r>
            <a:r>
              <a:rPr lang="en-US" sz="1050" dirty="0" smtClean="0"/>
              <a:t>, 2003)</a:t>
            </a:r>
          </a:p>
          <a:p>
            <a:r>
              <a:rPr lang="en-US" dirty="0" smtClean="0"/>
              <a:t>Explore STEM teaching and learning in classroom contexts </a:t>
            </a:r>
            <a:r>
              <a:rPr lang="en-US" sz="1050" dirty="0" smtClean="0"/>
              <a:t>(Hatch, 2002)</a:t>
            </a:r>
          </a:p>
          <a:p>
            <a:r>
              <a:rPr lang="en-US" dirty="0" smtClean="0"/>
              <a:t>Document complex teaching and learning process </a:t>
            </a:r>
            <a:r>
              <a:rPr lang="en-US" sz="1050" dirty="0" smtClean="0"/>
              <a:t>(</a:t>
            </a:r>
            <a:r>
              <a:rPr lang="en-US" sz="1050" dirty="0" err="1" smtClean="0"/>
              <a:t>Salganik</a:t>
            </a:r>
            <a:r>
              <a:rPr lang="en-US" sz="1050" dirty="0" smtClean="0"/>
              <a:t>, 2017)</a:t>
            </a:r>
          </a:p>
          <a:p>
            <a:endParaRPr lang="en-US" sz="1050" dirty="0" smtClean="0"/>
          </a:p>
          <a:p>
            <a:r>
              <a:rPr lang="en-US" dirty="0" smtClean="0"/>
              <a:t>Go beyond “doing school” and empower students to think of and with data </a:t>
            </a:r>
            <a:r>
              <a:rPr lang="en-US" sz="1050" dirty="0" smtClean="0"/>
              <a:t>(</a:t>
            </a:r>
            <a:r>
              <a:rPr lang="en-US" sz="1050" dirty="0" err="1" smtClean="0"/>
              <a:t>Berland</a:t>
            </a:r>
            <a:r>
              <a:rPr lang="en-US" sz="1050" dirty="0" smtClean="0"/>
              <a:t>, Schwarz, </a:t>
            </a:r>
            <a:r>
              <a:rPr lang="en-US" sz="1050" dirty="0" err="1" smtClean="0"/>
              <a:t>Krist</a:t>
            </a:r>
            <a:r>
              <a:rPr lang="en-US" sz="1050" dirty="0" smtClean="0"/>
              <a:t>, Lo, &amp; </a:t>
            </a:r>
            <a:r>
              <a:rPr lang="en-US" sz="1050" dirty="0" err="1" smtClean="0"/>
              <a:t>Reiser</a:t>
            </a:r>
            <a:r>
              <a:rPr lang="en-US" sz="1050" dirty="0" smtClean="0"/>
              <a:t>, 2016; Horton &amp; Hardin, 2015)</a:t>
            </a:r>
          </a:p>
          <a:p>
            <a:r>
              <a:rPr lang="en-US" dirty="0" smtClean="0"/>
              <a:t>Support positive feedback loops with other school subjects</a:t>
            </a:r>
          </a:p>
          <a:p>
            <a:r>
              <a:rPr lang="en-US" dirty="0" smtClean="0"/>
              <a:t>Use digital methods and data sources </a:t>
            </a:r>
            <a:r>
              <a:rPr lang="en-US" sz="1050" dirty="0" smtClean="0"/>
              <a:t>(Mishra, Koehler, &amp; Greenhow, 2015; Baker &amp; Siemens, 2015)</a:t>
            </a:r>
          </a:p>
          <a:p>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8</a:t>
            </a:fld>
            <a:endParaRPr lang="en-US"/>
          </a:p>
        </p:txBody>
      </p:sp>
    </p:spTree>
    <p:extLst>
      <p:ext uri="{BB962C8B-B14F-4D97-AF65-F5344CB8AC3E}">
        <p14:creationId xmlns:p14="http://schemas.microsoft.com/office/powerpoint/2010/main" val="1641229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organization of the talk is to discuss three data sources, their affordances, and what we can learn about teaching and learning in STEM from work with them.</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9</a:t>
            </a:fld>
            <a:endParaRPr lang="en-US"/>
          </a:p>
        </p:txBody>
      </p:sp>
    </p:spTree>
    <p:extLst>
      <p:ext uri="{BB962C8B-B14F-4D97-AF65-F5344CB8AC3E}">
        <p14:creationId xmlns:p14="http://schemas.microsoft.com/office/powerpoint/2010/main" val="98304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know this past research is a stretch </a:t>
            </a:r>
            <a:r>
              <a:rPr lang="mr-IN" dirty="0" smtClean="0"/>
              <a:t>–</a:t>
            </a:r>
            <a:r>
              <a:rPr lang="en-US" dirty="0" smtClean="0"/>
              <a:t> I would like to keep this just for the moment :)</a:t>
            </a:r>
          </a:p>
        </p:txBody>
      </p:sp>
      <p:sp>
        <p:nvSpPr>
          <p:cNvPr id="4" name="Slide Number Placeholder 3"/>
          <p:cNvSpPr>
            <a:spLocks noGrp="1"/>
          </p:cNvSpPr>
          <p:nvPr>
            <p:ph type="sldNum" sz="quarter" idx="10"/>
          </p:nvPr>
        </p:nvSpPr>
        <p:spPr/>
        <p:txBody>
          <a:bodyPr/>
          <a:lstStyle/>
          <a:p>
            <a:fld id="{03B05A7B-0B3D-5342-87EA-AE22C601F6D1}" type="slidenum">
              <a:rPr lang="en-US" smtClean="0"/>
              <a:t>10</a:t>
            </a:fld>
            <a:endParaRPr lang="en-US"/>
          </a:p>
        </p:txBody>
      </p:sp>
    </p:spTree>
    <p:extLst>
      <p:ext uri="{BB962C8B-B14F-4D97-AF65-F5344CB8AC3E}">
        <p14:creationId xmlns:p14="http://schemas.microsoft.com/office/powerpoint/2010/main" val="14550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know this past research is a stretch </a:t>
            </a:r>
            <a:r>
              <a:rPr lang="mr-IN" dirty="0" smtClean="0"/>
              <a:t>–</a:t>
            </a:r>
            <a:r>
              <a:rPr lang="en-US" dirty="0" smtClean="0"/>
              <a:t> I would like to keep this just for the moment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Importance (but under-emphasis on) context in research on teacher knowledge </a:t>
            </a:r>
            <a:r>
              <a:rPr lang="en-US" sz="1050" dirty="0" smtClean="0"/>
              <a:t>(Rosenberg &amp; Koehler, 2015)</a:t>
            </a:r>
          </a:p>
          <a:p>
            <a:r>
              <a:rPr lang="en-US" dirty="0" smtClean="0"/>
              <a:t>Role of context in explaining processes around teaching and learning with technology </a:t>
            </a:r>
            <a:r>
              <a:rPr lang="en-US" sz="1050" dirty="0" smtClean="0"/>
              <a:t>(Phillips, Koehler, &amp; Rosenberg, 2016)</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11</a:t>
            </a:fld>
            <a:endParaRPr lang="en-US"/>
          </a:p>
        </p:txBody>
      </p:sp>
    </p:spTree>
    <p:extLst>
      <p:ext uri="{BB962C8B-B14F-4D97-AF65-F5344CB8AC3E}">
        <p14:creationId xmlns:p14="http://schemas.microsoft.com/office/powerpoint/2010/main" val="190333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
        <p:nvSpPr>
          <p:cNvPr id="7" name="TextBox 6"/>
          <p:cNvSpPr txBox="1"/>
          <p:nvPr userDrawn="1"/>
        </p:nvSpPr>
        <p:spPr>
          <a:xfrm>
            <a:off x="135172" y="159026"/>
            <a:ext cx="184731" cy="369332"/>
          </a:xfrm>
          <a:prstGeom prst="rect">
            <a:avLst/>
          </a:prstGeom>
          <a:noFill/>
        </p:spPr>
        <p:txBody>
          <a:bodyPr wrap="none" rtlCol="0">
            <a:spAutoFit/>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C60CD-B33B-9A49-A8B3-F0E039A44BFE}"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DC60CD-B33B-9A49-A8B3-F0E039A44BFE}"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DC60CD-B33B-9A49-A8B3-F0E039A44BFE}" type="datetimeFigureOut">
              <a:rPr lang="en-US" smtClean="0"/>
              <a:t>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AD495-2116-384A-A10B-D2E504D1FB6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C60CD-B33B-9A49-A8B3-F0E039A44BFE}" type="datetimeFigureOut">
              <a:rPr lang="en-US" smtClean="0"/>
              <a:t>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C60CD-B33B-9A49-A8B3-F0E039A44BFE}" type="datetimeFigureOut">
              <a:rPr lang="en-US" smtClean="0"/>
              <a:t>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C60CD-B33B-9A49-A8B3-F0E039A44BFE}"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C60CD-B33B-9A49-A8B3-F0E039A44BFE}"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rgbClr val="168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9DC60CD-B33B-9A49-A8B3-F0E039A44BFE}" type="datetimeFigureOut">
              <a:rPr lang="en-US" smtClean="0"/>
              <a:t>1/18/18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35AD495-2116-384A-A10B-D2E504D1FB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1"/>
          </a:solidFill>
          <a:latin typeface="Helvetica Neue" charset="0"/>
          <a:ea typeface="Helvetica Neue" charset="0"/>
          <a:cs typeface="Helvetica Neue" charset="0"/>
        </a:defRPr>
      </a:lvl1pPr>
    </p:titleStyle>
    <p:bodyStyle>
      <a:lvl1pPr marL="182880" indent="-182880" algn="l" defTabSz="914400" rtl="0" eaLnBrk="1" latinLnBrk="0" hangingPunct="1">
        <a:spcBef>
          <a:spcPct val="20000"/>
        </a:spcBef>
        <a:buClr>
          <a:schemeClr val="tx1"/>
        </a:buClr>
        <a:buSzPct val="85000"/>
        <a:buFont typeface="Arial" pitchFamily="34" charset="0"/>
        <a:buChar char="•"/>
        <a:defRPr sz="2400" kern="1200">
          <a:solidFill>
            <a:schemeClr val="tx1"/>
          </a:solidFill>
          <a:latin typeface="Helvetica Neue" charset="0"/>
          <a:ea typeface="Helvetica Neue" charset="0"/>
          <a:cs typeface="Helvetica Neue" charset="0"/>
        </a:defRPr>
      </a:lvl1pPr>
      <a:lvl2pPr marL="457200" indent="-182880" algn="l" defTabSz="914400" rtl="0" eaLnBrk="1" latinLnBrk="0" hangingPunct="1">
        <a:spcBef>
          <a:spcPct val="20000"/>
        </a:spcBef>
        <a:buClr>
          <a:schemeClr val="tx1"/>
        </a:buClr>
        <a:buSzPct val="85000"/>
        <a:buFont typeface="Arial" pitchFamily="34" charset="0"/>
        <a:buChar char="•"/>
        <a:defRPr sz="2000" kern="1200">
          <a:solidFill>
            <a:schemeClr val="tx1"/>
          </a:solidFill>
          <a:latin typeface="Helvetica Neue" charset="0"/>
          <a:ea typeface="Helvetica Neue" charset="0"/>
          <a:cs typeface="Helvetica Neue" charset="0"/>
        </a:defRPr>
      </a:lvl2pPr>
      <a:lvl3pPr marL="731520" indent="-182880" algn="l" defTabSz="914400" rtl="0" eaLnBrk="1" latinLnBrk="0" hangingPunct="1">
        <a:spcBef>
          <a:spcPct val="20000"/>
        </a:spcBef>
        <a:buClr>
          <a:schemeClr val="tx1"/>
        </a:buClr>
        <a:buSzPct val="90000"/>
        <a:buFont typeface="Arial" pitchFamily="34" charset="0"/>
        <a:buChar char="•"/>
        <a:defRPr sz="1800" kern="1200">
          <a:solidFill>
            <a:schemeClr val="tx1"/>
          </a:solidFill>
          <a:latin typeface="Helvetica Neue" charset="0"/>
          <a:ea typeface="Helvetica Neue" charset="0"/>
          <a:cs typeface="Helvetica Neue" charset="0"/>
        </a:defRPr>
      </a:lvl3pPr>
      <a:lvl4pPr marL="1005840" indent="-182880" algn="l" defTabSz="914400" rtl="0" eaLnBrk="1" latinLnBrk="0" hangingPunct="1">
        <a:spcBef>
          <a:spcPct val="20000"/>
        </a:spcBef>
        <a:buClr>
          <a:schemeClr val="tx1"/>
        </a:buClr>
        <a:buFont typeface="Arial" pitchFamily="34" charset="0"/>
        <a:buChar char="•"/>
        <a:defRPr sz="1600" kern="1200">
          <a:solidFill>
            <a:schemeClr val="tx1"/>
          </a:solidFill>
          <a:latin typeface="Helvetica Neue" charset="0"/>
          <a:ea typeface="Helvetica Neue" charset="0"/>
          <a:cs typeface="Helvetica Neue" charset="0"/>
        </a:defRPr>
      </a:lvl4pPr>
      <a:lvl5pPr marL="1188720" indent="-137160" algn="l" defTabSz="914400" rtl="0" eaLnBrk="1" latinLnBrk="0" hangingPunct="1">
        <a:spcBef>
          <a:spcPct val="20000"/>
        </a:spcBef>
        <a:buClr>
          <a:schemeClr val="tx1"/>
        </a:buClr>
        <a:buSzPct val="100000"/>
        <a:buFont typeface="Arial" pitchFamily="34" charset="0"/>
        <a:buChar char="•"/>
        <a:defRPr sz="1400" kern="1200" baseline="0">
          <a:solidFill>
            <a:schemeClr val="tx1"/>
          </a:solidFill>
          <a:latin typeface="Helvetica Neue" charset="0"/>
          <a:ea typeface="Helvetica Neue" charset="0"/>
          <a:cs typeface="Helvetica Neue"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3" Type="http://schemas.openxmlformats.org/officeDocument/2006/relationships/hyperlink" Target="mailto:jrosen@msu.edu)" TargetMode="External"/><Relationship Id="rId4" Type="http://schemas.openxmlformats.org/officeDocument/2006/relationships/hyperlink" Target="http://jmichaelrosenberg.com/" TargetMode="External"/><Relationship Id="rId5" Type="http://schemas.openxmlformats.org/officeDocument/2006/relationships/hyperlink" Target="http://twitter.com/jrosenberg6432" TargetMode="External"/><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5997" y="3262247"/>
            <a:ext cx="8214744" cy="369332"/>
          </a:xfrm>
          <a:prstGeom prst="rect">
            <a:avLst/>
          </a:prstGeom>
          <a:solidFill>
            <a:schemeClr val="bg1"/>
          </a:solidFill>
        </p:spPr>
        <p:txBody>
          <a:bodyPr wrap="square" rtlCol="0">
            <a:spAutoFit/>
          </a:bodyPr>
          <a:lstStyle/>
          <a:p>
            <a:endParaRPr lang="en-US" dirty="0"/>
          </a:p>
        </p:txBody>
      </p:sp>
      <p:sp>
        <p:nvSpPr>
          <p:cNvPr id="3" name="Subtitle 2"/>
          <p:cNvSpPr>
            <a:spLocks noGrp="1"/>
          </p:cNvSpPr>
          <p:nvPr>
            <p:ph type="subTitle" idx="1"/>
          </p:nvPr>
        </p:nvSpPr>
        <p:spPr>
          <a:xfrm>
            <a:off x="224652" y="4188558"/>
            <a:ext cx="8688469" cy="2433884"/>
          </a:xfrm>
          <a:ln>
            <a:noFill/>
          </a:ln>
        </p:spPr>
        <p:txBody>
          <a:bodyPr>
            <a:normAutofit/>
          </a:bodyPr>
          <a:lstStyle/>
          <a:p>
            <a:r>
              <a:rPr lang="en-US" dirty="0" smtClean="0">
                <a:solidFill>
                  <a:schemeClr val="tx1"/>
                </a:solidFill>
                <a:latin typeface="Helvetica Neue" charset="0"/>
                <a:ea typeface="Helvetica Neue" charset="0"/>
                <a:cs typeface="Helvetica Neue" charset="0"/>
              </a:rPr>
              <a:t>Joshua M. Rosenberg, Doctoral Candidate</a:t>
            </a:r>
          </a:p>
          <a:p>
            <a:r>
              <a:rPr lang="en-US" dirty="0" smtClean="0">
                <a:solidFill>
                  <a:schemeClr val="tx1"/>
                </a:solidFill>
                <a:latin typeface="Helvetica Neue" charset="0"/>
                <a:ea typeface="Helvetica Neue" charset="0"/>
                <a:cs typeface="Helvetica Neue" charset="0"/>
              </a:rPr>
              <a:t>Michigan State University</a:t>
            </a:r>
          </a:p>
          <a:p>
            <a:endParaRPr lang="en-US" dirty="0">
              <a:solidFill>
                <a:schemeClr val="tx1"/>
              </a:solidFill>
              <a:latin typeface="Helvetica Neue" charset="0"/>
              <a:ea typeface="Helvetica Neue" charset="0"/>
              <a:cs typeface="Helvetica Neue" charset="0"/>
            </a:endParaRPr>
          </a:p>
          <a:p>
            <a:r>
              <a:rPr lang="en-US" sz="1800" dirty="0" smtClean="0">
                <a:solidFill>
                  <a:schemeClr val="tx1"/>
                </a:solidFill>
                <a:latin typeface="Helvetica Neue" charset="0"/>
                <a:ea typeface="Helvetica Neue" charset="0"/>
                <a:cs typeface="Helvetica Neue" charset="0"/>
              </a:rPr>
              <a:t>January 23, 2018</a:t>
            </a:r>
          </a:p>
          <a:p>
            <a:r>
              <a:rPr lang="en-US" sz="1800" dirty="0" smtClean="0">
                <a:solidFill>
                  <a:schemeClr val="tx1"/>
                </a:solidFill>
                <a:latin typeface="Helvetica Neue" charset="0"/>
                <a:ea typeface="Helvetica Neue" charset="0"/>
                <a:cs typeface="Helvetica Neue" charset="0"/>
              </a:rPr>
              <a:t>University of Tennessee, Knoxville</a:t>
            </a:r>
          </a:p>
          <a:p>
            <a:r>
              <a:rPr lang="en-US" sz="1800" dirty="0">
                <a:solidFill>
                  <a:schemeClr val="tx1"/>
                </a:solidFill>
                <a:latin typeface="Helvetica Neue" charset="0"/>
                <a:ea typeface="Helvetica Neue" charset="0"/>
                <a:cs typeface="Helvetica Neue" charset="0"/>
              </a:rPr>
              <a:t>Department of Theory and Practice of Teacher Education </a:t>
            </a:r>
          </a:p>
        </p:txBody>
      </p:sp>
      <p:sp>
        <p:nvSpPr>
          <p:cNvPr id="12" name="Rectangle 11"/>
          <p:cNvSpPr/>
          <p:nvPr/>
        </p:nvSpPr>
        <p:spPr>
          <a:xfrm>
            <a:off x="-6226" y="5209962"/>
            <a:ext cx="7624265" cy="1022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689B9"/>
              </a:solidFill>
            </a:endParaRPr>
          </a:p>
        </p:txBody>
      </p:sp>
      <p:sp>
        <p:nvSpPr>
          <p:cNvPr id="13" name="Rectangle 12"/>
          <p:cNvSpPr/>
          <p:nvPr/>
        </p:nvSpPr>
        <p:spPr>
          <a:xfrm>
            <a:off x="0" y="298173"/>
            <a:ext cx="9144000" cy="1107470"/>
          </a:xfrm>
          <a:prstGeom prst="rect">
            <a:avLst/>
          </a:prstGeom>
          <a:solidFill>
            <a:srgbClr val="1689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689B9"/>
              </a:solidFill>
            </a:endParaRPr>
          </a:p>
        </p:txBody>
      </p:sp>
      <p:sp>
        <p:nvSpPr>
          <p:cNvPr id="28" name="TextBox 27"/>
          <p:cNvSpPr txBox="1"/>
          <p:nvPr/>
        </p:nvSpPr>
        <p:spPr>
          <a:xfrm>
            <a:off x="0" y="2251698"/>
            <a:ext cx="9172662" cy="369332"/>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ctrTitle"/>
          </p:nvPr>
        </p:nvSpPr>
        <p:spPr>
          <a:xfrm>
            <a:off x="-6227" y="2191550"/>
            <a:ext cx="9150226" cy="1213244"/>
          </a:xfrm>
        </p:spPr>
        <p:txBody>
          <a:bodyPr>
            <a:normAutofit fontScale="90000"/>
          </a:bodyPr>
          <a:lstStyle/>
          <a:p>
            <a:pPr algn="ctr"/>
            <a:r>
              <a:rPr lang="en-US" sz="3600" dirty="0" smtClean="0">
                <a:latin typeface="Helvetica Neue" charset="0"/>
                <a:ea typeface="Helvetica Neue" charset="0"/>
                <a:cs typeface="Helvetica Neue" charset="0"/>
              </a:rPr>
              <a:t>Thinking </a:t>
            </a:r>
            <a:r>
              <a:rPr lang="en-US" sz="3600" dirty="0">
                <a:latin typeface="Helvetica Neue" charset="0"/>
                <a:ea typeface="Helvetica Neue" charset="0"/>
                <a:cs typeface="Helvetica Neue" charset="0"/>
              </a:rPr>
              <a:t>of and </a:t>
            </a:r>
            <a:r>
              <a:rPr lang="en-US" sz="3600" dirty="0" smtClean="0">
                <a:latin typeface="Helvetica Neue" charset="0"/>
                <a:ea typeface="Helvetica Neue" charset="0"/>
                <a:cs typeface="Helvetica Neue" charset="0"/>
              </a:rPr>
              <a:t>with </a:t>
            </a:r>
            <a:r>
              <a:rPr lang="en-US" sz="3600" dirty="0">
                <a:latin typeface="Helvetica Neue" charset="0"/>
                <a:ea typeface="Helvetica Neue" charset="0"/>
                <a:cs typeface="Helvetica Neue" charset="0"/>
              </a:rPr>
              <a:t>Data: </a:t>
            </a:r>
            <a:r>
              <a:rPr lang="en-US" sz="3600" dirty="0" smtClean="0">
                <a:latin typeface="Helvetica Neue" charset="0"/>
                <a:ea typeface="Helvetica Neue" charset="0"/>
                <a:cs typeface="Helvetica Neue" charset="0"/>
              </a:rPr>
              <a:t/>
            </a:r>
            <a:br>
              <a:rPr lang="en-US" sz="3600" dirty="0" smtClean="0">
                <a:latin typeface="Helvetica Neue" charset="0"/>
                <a:ea typeface="Helvetica Neue" charset="0"/>
                <a:cs typeface="Helvetica Neue" charset="0"/>
              </a:rPr>
            </a:br>
            <a:r>
              <a:rPr lang="en-US" sz="3600" dirty="0" smtClean="0">
                <a:latin typeface="Helvetica Neue" charset="0"/>
                <a:ea typeface="Helvetica Neue" charset="0"/>
                <a:cs typeface="Helvetica Neue" charset="0"/>
              </a:rPr>
              <a:t>Studying and Supporting</a:t>
            </a:r>
            <a:br>
              <a:rPr lang="en-US" sz="3600" dirty="0" smtClean="0">
                <a:latin typeface="Helvetica Neue" charset="0"/>
                <a:ea typeface="Helvetica Neue" charset="0"/>
                <a:cs typeface="Helvetica Neue" charset="0"/>
              </a:rPr>
            </a:br>
            <a:r>
              <a:rPr lang="en-US" sz="3600" dirty="0" smtClean="0">
                <a:latin typeface="Helvetica Neue" charset="0"/>
                <a:ea typeface="Helvetica Neue" charset="0"/>
                <a:cs typeface="Helvetica Neue" charset="0"/>
              </a:rPr>
              <a:t>Engaging Learning in STEM</a:t>
            </a:r>
            <a:endParaRPr lang="en-US" sz="3600" dirty="0">
              <a:latin typeface="Helvetica Neue" charset="0"/>
              <a:ea typeface="Helvetica Neue" charset="0"/>
              <a:cs typeface="Helvetica Neue" charset="0"/>
            </a:endParaRPr>
          </a:p>
        </p:txBody>
      </p:sp>
    </p:spTree>
    <p:extLst>
      <p:ext uri="{BB962C8B-B14F-4D97-AF65-F5344CB8AC3E}">
        <p14:creationId xmlns:p14="http://schemas.microsoft.com/office/powerpoint/2010/main" val="567881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Experience sampling method (ESM)</a:t>
            </a:r>
            <a:endParaRPr lang="en-US" dirty="0"/>
          </a:p>
        </p:txBody>
      </p:sp>
      <p:sp>
        <p:nvSpPr>
          <p:cNvPr id="3" name="Content Placeholder 2"/>
          <p:cNvSpPr>
            <a:spLocks noGrp="1"/>
          </p:cNvSpPr>
          <p:nvPr>
            <p:ph idx="1"/>
          </p:nvPr>
        </p:nvSpPr>
        <p:spPr/>
        <p:txBody>
          <a:bodyPr anchor="ctr">
            <a:normAutofit/>
          </a:bodyPr>
          <a:lstStyle/>
          <a:p>
            <a:pPr algn="ctr"/>
            <a:r>
              <a:rPr lang="en-US" dirty="0" smtClean="0"/>
              <a:t>Involves asking people about their experiences using short surveys</a:t>
            </a:r>
          </a:p>
          <a:p>
            <a:pPr algn="ctr"/>
            <a:endParaRPr lang="en-US" dirty="0" smtClean="0"/>
          </a:p>
          <a:p>
            <a:pPr algn="ctr"/>
            <a:r>
              <a:rPr lang="en-US" dirty="0" smtClean="0"/>
              <a:t>Use of an app on phone</a:t>
            </a:r>
          </a:p>
          <a:p>
            <a:pPr algn="ctr"/>
            <a:endParaRPr lang="en-US" dirty="0" smtClean="0"/>
          </a:p>
          <a:p>
            <a:pPr algn="ctr"/>
            <a:r>
              <a:rPr lang="en-US" dirty="0" smtClean="0"/>
              <a:t>Every 15-30 minutes</a:t>
            </a:r>
          </a:p>
          <a:p>
            <a:pPr algn="ctr"/>
            <a:endParaRPr lang="en-US" dirty="0" smtClean="0"/>
          </a:p>
          <a:p>
            <a:pPr algn="ctr"/>
            <a:r>
              <a:rPr lang="en-US" i="1" dirty="0" smtClean="0"/>
              <a:t>“When you were signaled, how interested were you in what you were learning?”</a:t>
            </a:r>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518159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Affordances</a:t>
            </a:r>
            <a:endParaRPr lang="en-US" dirty="0"/>
          </a:p>
        </p:txBody>
      </p:sp>
      <p:sp>
        <p:nvSpPr>
          <p:cNvPr id="3" name="Content Placeholder 2"/>
          <p:cNvSpPr>
            <a:spLocks noGrp="1"/>
          </p:cNvSpPr>
          <p:nvPr>
            <p:ph idx="1"/>
          </p:nvPr>
        </p:nvSpPr>
        <p:spPr/>
        <p:txBody>
          <a:bodyPr anchor="ctr">
            <a:normAutofit/>
          </a:bodyPr>
          <a:lstStyle/>
          <a:p>
            <a:r>
              <a:rPr lang="en-US" dirty="0" smtClean="0"/>
              <a:t>Understand </a:t>
            </a:r>
            <a:r>
              <a:rPr lang="en-US" dirty="0" smtClean="0"/>
              <a:t>learning experiences in a qualitatively distinct way </a:t>
            </a:r>
            <a:r>
              <a:rPr lang="en-US" sz="1800" dirty="0" smtClean="0"/>
              <a:t>(</a:t>
            </a:r>
            <a:r>
              <a:rPr lang="en-US" sz="1800" dirty="0" err="1" smtClean="0"/>
              <a:t>Hektner</a:t>
            </a:r>
            <a:r>
              <a:rPr lang="en-US" sz="1800" dirty="0" smtClean="0"/>
              <a:t>, Schmidt, &amp; </a:t>
            </a:r>
            <a:r>
              <a:rPr lang="en-US" sz="1800" dirty="0" err="1" smtClean="0"/>
              <a:t>Csikszentmihalyi</a:t>
            </a:r>
            <a:r>
              <a:rPr lang="en-US" sz="1800" dirty="0" smtClean="0"/>
              <a:t>, 2007)</a:t>
            </a:r>
          </a:p>
          <a:p>
            <a:endParaRPr lang="en-US" sz="1800" dirty="0" smtClean="0"/>
          </a:p>
          <a:p>
            <a:r>
              <a:rPr lang="en-US" dirty="0" smtClean="0"/>
              <a:t>Helps us to understand moment-to-moment changes in experiences and what impacts experiences</a:t>
            </a:r>
          </a:p>
          <a:p>
            <a:endParaRPr lang="en-US" dirty="0" smtClean="0"/>
          </a:p>
          <a:p>
            <a:r>
              <a:rPr lang="en-US" dirty="0" smtClean="0"/>
              <a:t>Allows us to understand experiences </a:t>
            </a:r>
            <a:r>
              <a:rPr lang="en-US" i="1" dirty="0" smtClean="0"/>
              <a:t>during</a:t>
            </a:r>
            <a:r>
              <a:rPr lang="en-US" dirty="0" smtClean="0"/>
              <a:t> activities rather than overall pre- and post-assessments of what did or did not </a:t>
            </a:r>
            <a:r>
              <a:rPr lang="en-US" dirty="0" smtClean="0"/>
              <a:t>work</a:t>
            </a:r>
            <a:endParaRPr lang="en-US" dirty="0" smtClean="0"/>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119742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nchor="ctr">
            <a:normAutofit/>
          </a:bodyPr>
          <a:lstStyle/>
          <a:p>
            <a:r>
              <a:rPr lang="en-US" dirty="0" smtClean="0"/>
              <a:t>Explored “business-as-usual” and hands-on science, activities using a person-in-context approach (Schmidt, Rosenberg, &amp; </a:t>
            </a:r>
            <a:r>
              <a:rPr lang="en-US" dirty="0" err="1" smtClean="0"/>
              <a:t>Beymer</a:t>
            </a:r>
            <a:r>
              <a:rPr lang="en-US" dirty="0" smtClean="0"/>
              <a:t>, 2018, </a:t>
            </a:r>
            <a:r>
              <a:rPr lang="en-US" i="1" dirty="0" smtClean="0"/>
              <a:t>JRST</a:t>
            </a:r>
            <a:r>
              <a:rPr lang="en-US" dirty="0" smtClean="0"/>
              <a:t>)</a:t>
            </a:r>
          </a:p>
          <a:p>
            <a:endParaRPr lang="en-US" dirty="0" smtClean="0"/>
          </a:p>
          <a:p>
            <a:r>
              <a:rPr lang="en-US" dirty="0" smtClean="0"/>
              <a:t>Use of ESM data and </a:t>
            </a:r>
            <a:r>
              <a:rPr lang="en-US" dirty="0"/>
              <a:t>p</a:t>
            </a:r>
            <a:r>
              <a:rPr lang="en-US" dirty="0" smtClean="0"/>
              <a:t>erson-oriented analysis</a:t>
            </a:r>
          </a:p>
          <a:p>
            <a:endParaRPr lang="en-US" dirty="0" smtClean="0"/>
          </a:p>
          <a:p>
            <a:r>
              <a:rPr lang="en-US" dirty="0" smtClean="0"/>
              <a:t>To understand how learning activities (e.g., laboratory activities or lecture) and being able to choose impact students’ engagement</a:t>
            </a:r>
          </a:p>
        </p:txBody>
      </p:sp>
      <p:graphicFrame>
        <p:nvGraphicFramePr>
          <p:cNvPr id="6" name="Table 5"/>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78512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Context and Sample</a:t>
            </a:r>
            <a:endParaRPr lang="en-US" dirty="0"/>
          </a:p>
        </p:txBody>
      </p:sp>
      <p:sp>
        <p:nvSpPr>
          <p:cNvPr id="3" name="Content Placeholder 2"/>
          <p:cNvSpPr>
            <a:spLocks noGrp="1"/>
          </p:cNvSpPr>
          <p:nvPr>
            <p:ph idx="1"/>
          </p:nvPr>
        </p:nvSpPr>
        <p:spPr/>
        <p:txBody>
          <a:bodyPr anchor="ctr">
            <a:normAutofit/>
          </a:bodyPr>
          <a:lstStyle/>
          <a:p>
            <a:r>
              <a:rPr lang="en-US" dirty="0" smtClean="0"/>
              <a:t>12 </a:t>
            </a:r>
            <a:r>
              <a:rPr lang="en-US" dirty="0"/>
              <a:t>high school </a:t>
            </a:r>
            <a:r>
              <a:rPr lang="en-US" dirty="0" smtClean="0"/>
              <a:t>classrooms</a:t>
            </a:r>
          </a:p>
          <a:p>
            <a:endParaRPr lang="en-US" dirty="0" smtClean="0"/>
          </a:p>
          <a:p>
            <a:r>
              <a:rPr lang="en-US" dirty="0" smtClean="0"/>
              <a:t>Large high </a:t>
            </a:r>
            <a:r>
              <a:rPr lang="en-US" dirty="0"/>
              <a:t>school outside of a large metropolitan </a:t>
            </a:r>
            <a:r>
              <a:rPr lang="en-US" dirty="0" smtClean="0"/>
              <a:t>area</a:t>
            </a:r>
          </a:p>
          <a:p>
            <a:endParaRPr lang="en-US" dirty="0" smtClean="0"/>
          </a:p>
          <a:p>
            <a:r>
              <a:rPr lang="en-US" dirty="0" smtClean="0"/>
              <a:t>244 students, 4,136 responses</a:t>
            </a:r>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55683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485" y="1678886"/>
            <a:ext cx="6730515" cy="4767448"/>
          </a:xfrm>
          <a:prstGeom prst="rect">
            <a:avLst/>
          </a:prstGeom>
        </p:spPr>
      </p:pic>
      <p:sp>
        <p:nvSpPr>
          <p:cNvPr id="2" name="Title 1"/>
          <p:cNvSpPr>
            <a:spLocks noGrp="1"/>
          </p:cNvSpPr>
          <p:nvPr>
            <p:ph type="title"/>
          </p:nvPr>
        </p:nvSpPr>
        <p:spPr/>
        <p:txBody>
          <a:bodyPr>
            <a:normAutofit/>
          </a:bodyPr>
          <a:lstStyle/>
          <a:p>
            <a:r>
              <a:rPr lang="en-US" dirty="0" smtClean="0"/>
              <a:t>Profiles of Momentary Engagement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3" name="TextBox 2"/>
          <p:cNvSpPr txBox="1"/>
          <p:nvPr/>
        </p:nvSpPr>
        <p:spPr>
          <a:xfrm>
            <a:off x="178130" y="2077451"/>
            <a:ext cx="2489190" cy="3970318"/>
          </a:xfrm>
          <a:prstGeom prst="rect">
            <a:avLst/>
          </a:prstGeom>
          <a:noFill/>
        </p:spPr>
        <p:txBody>
          <a:bodyPr wrap="square" rtlCol="0" anchor="ctr">
            <a:spAutoFit/>
          </a:bodyPr>
          <a:lstStyle/>
          <a:p>
            <a:pPr marL="285750" indent="-285750">
              <a:buFont typeface="Arial" charset="0"/>
              <a:buChar char="•"/>
            </a:pPr>
            <a:r>
              <a:rPr lang="en-US" dirty="0">
                <a:latin typeface="Helvetica" charset="0"/>
                <a:ea typeface="Helvetica" charset="0"/>
                <a:cs typeface="Helvetica" charset="0"/>
              </a:rPr>
              <a:t>Identified momentary profiles of </a:t>
            </a:r>
            <a:r>
              <a:rPr lang="en-US" dirty="0" smtClean="0">
                <a:latin typeface="Helvetica" charset="0"/>
                <a:ea typeface="Helvetica" charset="0"/>
                <a:cs typeface="Helvetica" charset="0"/>
              </a:rPr>
              <a:t>engagement</a:t>
            </a:r>
          </a:p>
          <a:p>
            <a:pPr marL="285750" indent="-285750">
              <a:buFont typeface="Arial" charset="0"/>
              <a:buChar char="•"/>
            </a:pPr>
            <a:endParaRPr lang="en-US" dirty="0" smtClean="0">
              <a:latin typeface="Helvetica" charset="0"/>
              <a:ea typeface="Helvetica" charset="0"/>
              <a:cs typeface="Helvetica" charset="0"/>
            </a:endParaRPr>
          </a:p>
          <a:p>
            <a:pPr marL="285750" indent="-285750">
              <a:buFont typeface="Arial" charset="0"/>
              <a:buChar char="•"/>
            </a:pPr>
            <a:r>
              <a:rPr lang="en-US" dirty="0" smtClean="0">
                <a:latin typeface="Helvetica" charset="0"/>
                <a:ea typeface="Helvetica" charset="0"/>
                <a:cs typeface="Helvetica" charset="0"/>
              </a:rPr>
              <a:t>Found six profiles from </a:t>
            </a:r>
            <a:r>
              <a:rPr lang="en-US" i="1" dirty="0" smtClean="0">
                <a:latin typeface="Helvetica" charset="0"/>
                <a:ea typeface="Helvetica" charset="0"/>
                <a:cs typeface="Helvetica" charset="0"/>
              </a:rPr>
              <a:t>Universally Low </a:t>
            </a:r>
            <a:r>
              <a:rPr lang="en-US" dirty="0" smtClean="0">
                <a:latin typeface="Helvetica" charset="0"/>
                <a:ea typeface="Helvetica" charset="0"/>
                <a:cs typeface="Helvetica" charset="0"/>
              </a:rPr>
              <a:t>to </a:t>
            </a:r>
            <a:r>
              <a:rPr lang="en-US" i="1" dirty="0" smtClean="0">
                <a:latin typeface="Helvetica" charset="0"/>
                <a:ea typeface="Helvetica" charset="0"/>
                <a:cs typeface="Helvetica" charset="0"/>
              </a:rPr>
              <a:t>Full</a:t>
            </a:r>
            <a:r>
              <a:rPr lang="en-US" dirty="0" smtClean="0">
                <a:latin typeface="Helvetica" charset="0"/>
                <a:ea typeface="Helvetica" charset="0"/>
                <a:cs typeface="Helvetica" charset="0"/>
              </a:rPr>
              <a:t>, with four complex patterns</a:t>
            </a:r>
          </a:p>
          <a:p>
            <a:pPr marL="285750" indent="-285750">
              <a:buFont typeface="Arial" charset="0"/>
              <a:buChar char="•"/>
            </a:pPr>
            <a:endParaRPr lang="en-US" dirty="0" smtClean="0">
              <a:latin typeface="Helvetica" charset="0"/>
              <a:ea typeface="Helvetica" charset="0"/>
              <a:cs typeface="Helvetica" charset="0"/>
            </a:endParaRPr>
          </a:p>
          <a:p>
            <a:pPr marL="285750" indent="-285750">
              <a:buFont typeface="Arial" charset="0"/>
              <a:buChar char="•"/>
            </a:pPr>
            <a:r>
              <a:rPr lang="en-US" dirty="0" smtClean="0">
                <a:latin typeface="Helvetica" charset="0"/>
                <a:ea typeface="Helvetica" charset="0"/>
                <a:cs typeface="Helvetica" charset="0"/>
              </a:rPr>
              <a:t>Note that </a:t>
            </a:r>
            <a:r>
              <a:rPr lang="en-US" dirty="0" smtClean="0">
                <a:latin typeface="Helvetica" charset="0"/>
                <a:ea typeface="Helvetica" charset="0"/>
                <a:cs typeface="Helvetica" charset="0"/>
              </a:rPr>
              <a:t>students report multiple profiles</a:t>
            </a:r>
          </a:p>
          <a:p>
            <a:pPr marL="285750" indent="-285750">
              <a:buFont typeface="Arial" charset="0"/>
              <a:buChar char="•"/>
            </a:pP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561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Profiles by activity</a:t>
            </a:r>
            <a:endParaRPr lang="en-US" dirty="0"/>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30" y="1524000"/>
            <a:ext cx="7474136" cy="5188296"/>
          </a:xfrm>
          <a:prstGeom prst="rect">
            <a:avLst/>
          </a:prstGeom>
        </p:spPr>
      </p:pic>
    </p:spTree>
    <p:extLst>
      <p:ext uri="{BB962C8B-B14F-4D97-AF65-F5344CB8AC3E}">
        <p14:creationId xmlns:p14="http://schemas.microsoft.com/office/powerpoint/2010/main" val="1050093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activity on engagement</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a:t>Different activities in science are associated with different profiles of </a:t>
            </a:r>
            <a:r>
              <a:rPr lang="en-US" dirty="0" smtClean="0"/>
              <a:t>engagement</a:t>
            </a:r>
          </a:p>
          <a:p>
            <a:endParaRPr lang="en-US" dirty="0" smtClean="0"/>
          </a:p>
          <a:p>
            <a:r>
              <a:rPr lang="en-US" dirty="0" smtClean="0"/>
              <a:t>Laboratory activities can be particularly engaging (and disengaging)</a:t>
            </a:r>
          </a:p>
          <a:p>
            <a:endParaRPr lang="en-US" dirty="0" smtClean="0"/>
          </a:p>
          <a:p>
            <a:r>
              <a:rPr lang="en-US" dirty="0" smtClean="0"/>
              <a:t>Quizzes and tests have some affordances in terms of students’ engagement</a:t>
            </a:r>
          </a:p>
          <a:p>
            <a:endParaRPr lang="en-US" dirty="0" smtClean="0"/>
          </a:p>
          <a:p>
            <a:r>
              <a:rPr lang="en-US" dirty="0" smtClean="0"/>
              <a:t>Individual work can be particularly disengaging</a:t>
            </a:r>
            <a:endParaRPr lang="en-US" dirty="0"/>
          </a:p>
        </p:txBody>
      </p:sp>
      <p:graphicFrame>
        <p:nvGraphicFramePr>
          <p:cNvPr id="7" name="Table 6"/>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792644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Profiles by choice</a:t>
            </a:r>
            <a:endParaRPr lang="en-US" dirty="0"/>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72330068"/>
              </p:ext>
            </p:extLst>
          </p:nvPr>
        </p:nvGraphicFramePr>
        <p:xfrm>
          <a:off x="457200" y="2220685"/>
          <a:ext cx="8128002" cy="3138733"/>
        </p:xfrm>
        <a:graphic>
          <a:graphicData uri="http://schemas.openxmlformats.org/drawingml/2006/table">
            <a:tbl>
              <a:tblPr/>
              <a:tblGrid>
                <a:gridCol w="1158108"/>
                <a:gridCol w="1168731"/>
                <a:gridCol w="1158108"/>
                <a:gridCol w="1158108"/>
                <a:gridCol w="1158108"/>
                <a:gridCol w="1168731"/>
                <a:gridCol w="1158108"/>
              </a:tblGrid>
              <a:tr h="829677">
                <a:tc>
                  <a:txBody>
                    <a:bodyPr/>
                    <a:lstStyle/>
                    <a:p>
                      <a:r>
                        <a:rPr lang="en-US" sz="1400" kern="1200" dirty="0">
                          <a:solidFill>
                            <a:schemeClr val="tx1"/>
                          </a:solidFill>
                          <a:effectLst/>
                          <a:latin typeface="Helvetica" charset="0"/>
                          <a:ea typeface="+mn-ea"/>
                          <a:cs typeface="+mn-cs"/>
                        </a:rPr>
                        <a:t/>
                      </a:r>
                      <a:br>
                        <a:rPr lang="en-US" sz="1400" kern="1200" dirty="0">
                          <a:solidFill>
                            <a:schemeClr val="tx1"/>
                          </a:solidFill>
                          <a:effectLst/>
                          <a:latin typeface="Helvetica" charset="0"/>
                          <a:ea typeface="+mn-ea"/>
                          <a:cs typeface="+mn-cs"/>
                        </a:rPr>
                      </a:br>
                      <a:endParaRPr lang="en-US" sz="1400" kern="1200" dirty="0">
                        <a:solidFill>
                          <a:schemeClr val="tx1"/>
                        </a:solidFill>
                        <a:effectLst/>
                        <a:latin typeface="Helvetica" charset="0"/>
                        <a:ea typeface="+mn-ea"/>
                        <a:cs typeface="+mn-cs"/>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Universally Low</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Reluctant</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Pleasurable</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Rational</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Moderately Full</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tx1"/>
                          </a:solidFill>
                          <a:effectLst/>
                          <a:latin typeface="Helvetica" charset="0"/>
                          <a:ea typeface="+mn-ea"/>
                          <a:cs typeface="+mn-cs"/>
                        </a:rPr>
                        <a:t>Full</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kern="1200" dirty="0">
                          <a:solidFill>
                            <a:schemeClr val="tx1"/>
                          </a:solidFill>
                          <a:effectLst/>
                          <a:latin typeface="Helvetica" charset="0"/>
                          <a:ea typeface="+mn-ea"/>
                          <a:cs typeface="+mn-cs"/>
                        </a:rPr>
                        <a:t>Who</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1.43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kern="1200" dirty="0">
                          <a:solidFill>
                            <a:schemeClr val="tx1"/>
                          </a:solidFill>
                          <a:effectLst/>
                          <a:latin typeface="Helvetica" charset="0"/>
                          <a:ea typeface="+mn-ea"/>
                          <a:cs typeface="+mn-cs"/>
                        </a:rPr>
                        <a:t>1.19</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1.00</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.35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kern="1200" dirty="0">
                          <a:solidFill>
                            <a:schemeClr val="tx1"/>
                          </a:solidFill>
                          <a:effectLst/>
                          <a:latin typeface="Helvetica" charset="0"/>
                          <a:ea typeface="+mn-ea"/>
                          <a:cs typeface="+mn-cs"/>
                        </a:rPr>
                        <a:t>.44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1.20</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kern="1200" dirty="0">
                          <a:solidFill>
                            <a:schemeClr val="tx1"/>
                          </a:solidFill>
                          <a:effectLst/>
                          <a:latin typeface="Helvetica" charset="0"/>
                          <a:ea typeface="+mn-ea"/>
                          <a:cs typeface="+mn-cs"/>
                        </a:rPr>
                        <a:t>Time</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.38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kern="1200" dirty="0">
                          <a:solidFill>
                            <a:schemeClr val="tx1"/>
                          </a:solidFill>
                          <a:effectLst/>
                          <a:latin typeface="Helvetica" charset="0"/>
                          <a:ea typeface="+mn-ea"/>
                          <a:cs typeface="+mn-cs"/>
                        </a:rPr>
                        <a:t>0.47</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0.49</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1.82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kern="1200" dirty="0">
                          <a:solidFill>
                            <a:schemeClr val="tx1"/>
                          </a:solidFill>
                          <a:effectLst/>
                          <a:latin typeface="Helvetica" charset="0"/>
                          <a:ea typeface="+mn-ea"/>
                          <a:cs typeface="+mn-cs"/>
                        </a:rPr>
                        <a:t>1.26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0.47</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kern="1200" dirty="0">
                          <a:solidFill>
                            <a:schemeClr val="tx1"/>
                          </a:solidFill>
                          <a:effectLst/>
                          <a:latin typeface="Helvetica" charset="0"/>
                          <a:ea typeface="+mn-ea"/>
                          <a:cs typeface="+mn-cs"/>
                        </a:rPr>
                        <a:t>How to Do</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.45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kern="1200">
                          <a:solidFill>
                            <a:schemeClr val="tx1"/>
                          </a:solidFill>
                          <a:effectLst/>
                          <a:latin typeface="Helvetica" charset="0"/>
                          <a:ea typeface="+mn-ea"/>
                          <a:cs typeface="+mn-cs"/>
                        </a:rPr>
                        <a:t>1.07</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0.48</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0.46</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1.14</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1.35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r>
              <a:tr h="577264">
                <a:tc>
                  <a:txBody>
                    <a:bodyPr/>
                    <a:lstStyle/>
                    <a:p>
                      <a:r>
                        <a:rPr lang="en-US" sz="1400" kern="1200" dirty="0">
                          <a:solidFill>
                            <a:schemeClr val="tx1"/>
                          </a:solidFill>
                          <a:effectLst/>
                          <a:latin typeface="Helvetica" charset="0"/>
                          <a:ea typeface="+mn-ea"/>
                          <a:cs typeface="+mn-cs"/>
                        </a:rPr>
                        <a:t>Framing</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.44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kern="1200" dirty="0">
                          <a:solidFill>
                            <a:schemeClr val="tx1"/>
                          </a:solidFill>
                          <a:effectLst/>
                          <a:latin typeface="Helvetica" charset="0"/>
                          <a:ea typeface="+mn-ea"/>
                          <a:cs typeface="+mn-cs"/>
                        </a:rPr>
                        <a:t>0.46</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0.48</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kern="1200" dirty="0">
                          <a:solidFill>
                            <a:schemeClr val="tx1"/>
                          </a:solidFill>
                          <a:effectLst/>
                          <a:latin typeface="Helvetica" charset="0"/>
                          <a:ea typeface="+mn-ea"/>
                          <a:cs typeface="+mn-cs"/>
                        </a:rPr>
                        <a:t>1.14</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kern="1200" dirty="0">
                          <a:solidFill>
                            <a:schemeClr val="tx1"/>
                          </a:solidFill>
                          <a:effectLst/>
                          <a:latin typeface="Helvetica" charset="0"/>
                          <a:ea typeface="+mn-ea"/>
                          <a:cs typeface="+mn-cs"/>
                        </a:rPr>
                        <a:t>1.06</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kern="1200" dirty="0">
                          <a:solidFill>
                            <a:schemeClr val="tx1"/>
                          </a:solidFill>
                          <a:effectLst/>
                          <a:latin typeface="Helvetica" charset="0"/>
                          <a:ea typeface="+mn-ea"/>
                          <a:cs typeface="+mn-cs"/>
                        </a:rPr>
                        <a:t>1.60 ***</a:t>
                      </a: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r>
            </a:tbl>
          </a:graphicData>
        </a:graphic>
      </p:graphicFrame>
    </p:spTree>
    <p:extLst>
      <p:ext uri="{BB962C8B-B14F-4D97-AF65-F5344CB8AC3E}">
        <p14:creationId xmlns:p14="http://schemas.microsoft.com/office/powerpoint/2010/main" val="1718669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a:t>
            </a:r>
            <a:r>
              <a:rPr lang="en-US" dirty="0" smtClean="0"/>
              <a:t>choice </a:t>
            </a:r>
            <a:r>
              <a:rPr lang="en-US" dirty="0" smtClean="0"/>
              <a:t>on </a:t>
            </a:r>
            <a:r>
              <a:rPr lang="en-US" dirty="0" smtClean="0"/>
              <a:t>engagement</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smtClean="0"/>
              <a:t>Choosing with whom to work is not associated with higher engagement</a:t>
            </a:r>
          </a:p>
          <a:p>
            <a:endParaRPr lang="en-US" dirty="0" smtClean="0"/>
          </a:p>
          <a:p>
            <a:r>
              <a:rPr lang="en-US" dirty="0" smtClean="0"/>
              <a:t>Choosing how much time to take is associated with rational engagement</a:t>
            </a:r>
          </a:p>
          <a:p>
            <a:endParaRPr lang="en-US" dirty="0" smtClean="0"/>
          </a:p>
          <a:p>
            <a:r>
              <a:rPr lang="en-US" dirty="0" smtClean="0"/>
              <a:t>Choosing how to do an activity or what the purpose or topic of the activity is associated with engaging profiles </a:t>
            </a:r>
            <a:endParaRPr lang="en-US" dirty="0"/>
          </a:p>
        </p:txBody>
      </p:sp>
      <p:graphicFrame>
        <p:nvGraphicFramePr>
          <p:cNvPr id="7" name="Table 6"/>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370791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a:t>
            </a:r>
            <a:r>
              <a:rPr lang="en-US" smtClean="0"/>
              <a:t>choice during laboratory</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pPr marL="0" indent="0">
              <a:buNone/>
            </a:pPr>
            <a:r>
              <a:rPr lang="en-US" dirty="0" smtClean="0"/>
              <a:t>During laboratory, when students were able to make </a:t>
            </a:r>
            <a:r>
              <a:rPr lang="en-US" i="1" dirty="0" smtClean="0"/>
              <a:t>any </a:t>
            </a:r>
            <a:r>
              <a:rPr lang="en-US" dirty="0" smtClean="0"/>
              <a:t>choice (who, materials, time, how to do, framing, or other):</a:t>
            </a:r>
          </a:p>
          <a:p>
            <a:pPr marL="0" indent="0">
              <a:buNone/>
            </a:pPr>
            <a:endParaRPr lang="en-US" dirty="0"/>
          </a:p>
          <a:p>
            <a:pPr marL="0" indent="0" algn="ctr">
              <a:buNone/>
            </a:pPr>
            <a:r>
              <a:rPr lang="en-US" i="1" dirty="0" smtClean="0"/>
              <a:t>They are </a:t>
            </a:r>
            <a:r>
              <a:rPr lang="en-US" i="1" dirty="0"/>
              <a:t>more likely </a:t>
            </a:r>
            <a:r>
              <a:rPr lang="en-US" i="1" dirty="0" smtClean="0"/>
              <a:t>to be fully engaged </a:t>
            </a:r>
            <a:r>
              <a:rPr lang="en-US" dirty="0"/>
              <a:t>(</a:t>
            </a:r>
            <a:r>
              <a:rPr lang="en-US" i="1" dirty="0"/>
              <a:t>z </a:t>
            </a:r>
            <a:r>
              <a:rPr lang="en-US" dirty="0"/>
              <a:t>= 3.90, </a:t>
            </a:r>
            <a:r>
              <a:rPr lang="en-US" i="1" dirty="0"/>
              <a:t>p</a:t>
            </a:r>
            <a:r>
              <a:rPr lang="en-US" dirty="0"/>
              <a:t> &lt; .05</a:t>
            </a:r>
            <a:r>
              <a:rPr lang="en-US" dirty="0" smtClean="0"/>
              <a:t>), which is not the case when they report no choice (</a:t>
            </a:r>
            <a:r>
              <a:rPr lang="en-US" i="1" dirty="0" smtClean="0"/>
              <a:t>z</a:t>
            </a:r>
            <a:r>
              <a:rPr lang="en-US" dirty="0" smtClean="0"/>
              <a:t> = -.23)</a:t>
            </a:r>
            <a:endParaRPr lang="en-US" dirty="0"/>
          </a:p>
        </p:txBody>
      </p:sp>
      <p:graphicFrame>
        <p:nvGraphicFramePr>
          <p:cNvPr id="7" name="Table 6"/>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407264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Biography</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1" name="Content Placeholder 2"/>
          <p:cNvSpPr>
            <a:spLocks noGrp="1"/>
          </p:cNvSpPr>
          <p:nvPr>
            <p:ph idx="1"/>
          </p:nvPr>
        </p:nvSpPr>
        <p:spPr>
          <a:xfrm>
            <a:off x="457200" y="1600200"/>
            <a:ext cx="8229600" cy="4876800"/>
          </a:xfrm>
        </p:spPr>
        <p:txBody>
          <a:bodyPr anchor="ctr">
            <a:normAutofit fontScale="92500" lnSpcReduction="10000"/>
          </a:bodyPr>
          <a:lstStyle/>
          <a:p>
            <a:r>
              <a:rPr lang="en-US" dirty="0" smtClean="0"/>
              <a:t>Undergraduate degree in Biology from University of North Carolina Asheville, Burroughs </a:t>
            </a:r>
            <a:r>
              <a:rPr lang="en-US" dirty="0" err="1" smtClean="0"/>
              <a:t>Wellcome</a:t>
            </a:r>
            <a:r>
              <a:rPr lang="en-US" dirty="0" smtClean="0"/>
              <a:t> Fund </a:t>
            </a:r>
            <a:r>
              <a:rPr lang="en-US" dirty="0" smtClean="0"/>
              <a:t>Scholar</a:t>
            </a:r>
          </a:p>
          <a:p>
            <a:endParaRPr lang="en-US" dirty="0" smtClean="0"/>
          </a:p>
          <a:p>
            <a:r>
              <a:rPr lang="en-US" dirty="0" smtClean="0"/>
              <a:t>Taught H.S. Biology, Chemistry, and Earth </a:t>
            </a:r>
            <a:r>
              <a:rPr lang="en-US" dirty="0" smtClean="0"/>
              <a:t>Science</a:t>
            </a:r>
          </a:p>
          <a:p>
            <a:endParaRPr lang="en-US" dirty="0" smtClean="0"/>
          </a:p>
          <a:p>
            <a:r>
              <a:rPr lang="en-US" dirty="0" smtClean="0"/>
              <a:t>Doctoral degree at Michigan State </a:t>
            </a:r>
            <a:r>
              <a:rPr lang="en-US" dirty="0" smtClean="0"/>
              <a:t>University focused on how students use data as part of their science learning</a:t>
            </a:r>
          </a:p>
          <a:p>
            <a:endParaRPr lang="en-US" dirty="0" smtClean="0"/>
          </a:p>
          <a:p>
            <a:r>
              <a:rPr lang="en-US" dirty="0" smtClean="0"/>
              <a:t>Taught or assisted courses in teacher education, educational technology, and research </a:t>
            </a:r>
            <a:r>
              <a:rPr lang="en-US" dirty="0" smtClean="0"/>
              <a:t>methods</a:t>
            </a:r>
          </a:p>
          <a:p>
            <a:endParaRPr lang="en-US" dirty="0" smtClean="0"/>
          </a:p>
          <a:p>
            <a:r>
              <a:rPr lang="en-US" dirty="0" smtClean="0"/>
              <a:t>Apply </a:t>
            </a:r>
            <a:r>
              <a:rPr lang="en-US" i="1" dirty="0" smtClean="0"/>
              <a:t>research</a:t>
            </a:r>
            <a:r>
              <a:rPr lang="en-US" dirty="0" smtClean="0"/>
              <a:t> to </a:t>
            </a:r>
            <a:r>
              <a:rPr lang="en-US" i="1" dirty="0" smtClean="0"/>
              <a:t>teaching</a:t>
            </a:r>
            <a:r>
              <a:rPr lang="en-US" dirty="0" smtClean="0"/>
              <a:t> about technology </a:t>
            </a:r>
            <a:r>
              <a:rPr lang="en-US" dirty="0" smtClean="0"/>
              <a:t>integration in science education, </a:t>
            </a:r>
            <a:r>
              <a:rPr lang="en-US" dirty="0" smtClean="0"/>
              <a:t>especially on teachers’ Technological Pedagogical Content Knowledge (TPACK)</a:t>
            </a:r>
            <a:endParaRPr lang="en-US" dirty="0"/>
          </a:p>
        </p:txBody>
      </p:sp>
    </p:spTree>
    <p:extLst>
      <p:ext uri="{BB962C8B-B14F-4D97-AF65-F5344CB8AC3E}">
        <p14:creationId xmlns:p14="http://schemas.microsoft.com/office/powerpoint/2010/main" val="1976972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3" name="Content Placeholder 2"/>
          <p:cNvSpPr>
            <a:spLocks noGrp="1"/>
          </p:cNvSpPr>
          <p:nvPr>
            <p:ph idx="1"/>
          </p:nvPr>
        </p:nvSpPr>
        <p:spPr/>
        <p:txBody>
          <a:bodyPr anchor="ctr">
            <a:normAutofit/>
          </a:bodyPr>
          <a:lstStyle/>
          <a:p>
            <a:r>
              <a:rPr lang="en-US" dirty="0" smtClean="0"/>
              <a:t>Use of ESM allowed us to study the impacts of the learning activity and choice</a:t>
            </a:r>
          </a:p>
          <a:p>
            <a:endParaRPr lang="en-US" dirty="0" smtClean="0"/>
          </a:p>
          <a:p>
            <a:r>
              <a:rPr lang="en-US" dirty="0" smtClean="0"/>
              <a:t>Different activities in science are associated with different profiles of engagement</a:t>
            </a:r>
          </a:p>
          <a:p>
            <a:endParaRPr lang="en-US" dirty="0" smtClean="0"/>
          </a:p>
          <a:p>
            <a:r>
              <a:rPr lang="en-US" dirty="0" smtClean="0"/>
              <a:t>Providing chances for students to decide what to do or how to do it also impacts their engagement</a:t>
            </a:r>
          </a:p>
          <a:p>
            <a:endParaRPr lang="en-US" dirty="0" smtClean="0"/>
          </a:p>
          <a:p>
            <a:r>
              <a:rPr lang="en-US" dirty="0" smtClean="0"/>
              <a:t>As students move from activity to activity, their engagement can change</a:t>
            </a:r>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69910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students engage in work with data?</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Studied work with data in summer STEM programs using </a:t>
            </a:r>
            <a:r>
              <a:rPr lang="en-US" i="1" dirty="0" smtClean="0"/>
              <a:t>profiles of engagement and its conditions</a:t>
            </a:r>
            <a:r>
              <a:rPr lang="en-US" dirty="0" smtClean="0"/>
              <a:t> (PECs) </a:t>
            </a:r>
            <a:r>
              <a:rPr lang="en-US" sz="1800" dirty="0" smtClean="0"/>
              <a:t>(Rosenberg, in preparation)</a:t>
            </a:r>
          </a:p>
          <a:p>
            <a:pPr marL="0" indent="0">
              <a:buNone/>
            </a:pPr>
            <a:endParaRPr lang="en-US" sz="1800" dirty="0" smtClean="0"/>
          </a:p>
          <a:p>
            <a:r>
              <a:rPr lang="en-US" dirty="0" smtClean="0">
                <a:solidFill>
                  <a:srgbClr val="000000"/>
                </a:solidFill>
                <a:latin typeface="HelveticaNeue" charset="0"/>
              </a:rPr>
              <a:t>Can help </a:t>
            </a:r>
            <a:r>
              <a:rPr lang="en-US" dirty="0" smtClean="0">
                <a:solidFill>
                  <a:srgbClr val="000000"/>
                </a:solidFill>
                <a:latin typeface="HelveticaNeue" charset="0"/>
              </a:rPr>
              <a:t>us make </a:t>
            </a:r>
            <a:r>
              <a:rPr lang="en-US" dirty="0" smtClean="0">
                <a:solidFill>
                  <a:srgbClr val="000000"/>
                </a:solidFill>
                <a:latin typeface="HelveticaNeue" charset="0"/>
              </a:rPr>
              <a:t>informed recommendations </a:t>
            </a:r>
            <a:r>
              <a:rPr lang="en-US" dirty="0" smtClean="0">
                <a:solidFill>
                  <a:srgbClr val="000000"/>
                </a:solidFill>
                <a:latin typeface="HelveticaNeue" charset="0"/>
              </a:rPr>
              <a:t>and design activities and interventions focused on work with </a:t>
            </a:r>
            <a:r>
              <a:rPr lang="en-US" dirty="0" smtClean="0">
                <a:solidFill>
                  <a:srgbClr val="000000"/>
                </a:solidFill>
                <a:latin typeface="HelveticaNeue" charset="0"/>
              </a:rPr>
              <a:t>data</a:t>
            </a:r>
          </a:p>
          <a:p>
            <a:endParaRPr lang="en-US" dirty="0" smtClean="0">
              <a:solidFill>
                <a:srgbClr val="000000"/>
              </a:solidFill>
              <a:latin typeface="HelveticaNeue" charset="0"/>
            </a:endParaRPr>
          </a:p>
          <a:p>
            <a:r>
              <a:rPr lang="en-US" dirty="0" smtClean="0">
                <a:solidFill>
                  <a:srgbClr val="000000"/>
                </a:solidFill>
                <a:latin typeface="HelveticaNeue" charset="0"/>
              </a:rPr>
              <a:t>ESM can allow us to understand the impact of specific aspects of work with </a:t>
            </a:r>
            <a:r>
              <a:rPr lang="en-US" dirty="0" smtClean="0">
                <a:solidFill>
                  <a:srgbClr val="000000"/>
                </a:solidFill>
                <a:latin typeface="HelveticaNeue" charset="0"/>
              </a:rPr>
              <a:t>data or data modeling </a:t>
            </a:r>
            <a:r>
              <a:rPr lang="en-US" sz="1800" dirty="0" smtClean="0">
                <a:solidFill>
                  <a:srgbClr val="000000"/>
                </a:solidFill>
                <a:latin typeface="HelveticaNeue" charset="0"/>
              </a:rPr>
              <a:t>(</a:t>
            </a:r>
            <a:r>
              <a:rPr lang="en-US" sz="1800" dirty="0" smtClean="0">
                <a:solidFill>
                  <a:srgbClr val="000000"/>
                </a:solidFill>
                <a:latin typeface="HelveticaNeue" charset="0"/>
              </a:rPr>
              <a:t>Lehrer &amp; </a:t>
            </a:r>
            <a:r>
              <a:rPr lang="en-US" sz="1800" dirty="0" err="1" smtClean="0">
                <a:solidFill>
                  <a:srgbClr val="000000"/>
                </a:solidFill>
                <a:latin typeface="HelveticaNeue" charset="0"/>
              </a:rPr>
              <a:t>Schauble</a:t>
            </a:r>
            <a:r>
              <a:rPr lang="en-US" sz="1800" dirty="0" smtClean="0">
                <a:solidFill>
                  <a:srgbClr val="000000"/>
                </a:solidFill>
                <a:latin typeface="HelveticaNeue" charset="0"/>
              </a:rPr>
              <a:t>, 2015)</a:t>
            </a:r>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85559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sp>
        <p:nvSpPr>
          <p:cNvPr id="3" name="Content Placeholder 2"/>
          <p:cNvSpPr>
            <a:spLocks noGrp="1"/>
          </p:cNvSpPr>
          <p:nvPr>
            <p:ph idx="1"/>
          </p:nvPr>
        </p:nvSpPr>
        <p:spPr/>
        <p:txBody>
          <a:bodyPr anchor="ctr">
            <a:normAutofit lnSpcReduction="10000"/>
          </a:bodyPr>
          <a:lstStyle/>
          <a:p>
            <a:pPr marL="0" indent="0">
              <a:buNone/>
            </a:pPr>
            <a:r>
              <a:rPr lang="en-US" dirty="0" smtClean="0">
                <a:solidFill>
                  <a:srgbClr val="000000"/>
                </a:solidFill>
                <a:latin typeface="HelveticaNeue" charset="0"/>
              </a:rPr>
              <a:t>Context and Participants: </a:t>
            </a:r>
          </a:p>
          <a:p>
            <a:r>
              <a:rPr lang="en-US" dirty="0" smtClean="0">
                <a:solidFill>
                  <a:srgbClr val="000000"/>
                </a:solidFill>
                <a:latin typeface="HelveticaNeue" charset="0"/>
              </a:rPr>
              <a:t>Nine summer </a:t>
            </a:r>
            <a:r>
              <a:rPr lang="en-US" dirty="0">
                <a:solidFill>
                  <a:srgbClr val="000000"/>
                </a:solidFill>
                <a:latin typeface="HelveticaNeue" charset="0"/>
              </a:rPr>
              <a:t>STEM </a:t>
            </a:r>
            <a:r>
              <a:rPr lang="en-US" dirty="0" smtClean="0">
                <a:solidFill>
                  <a:srgbClr val="000000"/>
                </a:solidFill>
                <a:latin typeface="HelveticaNeue" charset="0"/>
              </a:rPr>
              <a:t>programs in urban areas in the Northeast</a:t>
            </a:r>
          </a:p>
          <a:p>
            <a:r>
              <a:rPr lang="en-US" dirty="0" smtClean="0">
                <a:solidFill>
                  <a:srgbClr val="000000"/>
                </a:solidFill>
                <a:latin typeface="HelveticaNeue" charset="0"/>
              </a:rPr>
              <a:t>Highly diverse </a:t>
            </a:r>
            <a:r>
              <a:rPr lang="en-US" dirty="0" smtClean="0">
                <a:solidFill>
                  <a:srgbClr val="000000"/>
                </a:solidFill>
                <a:latin typeface="HelveticaNeue" charset="0"/>
              </a:rPr>
              <a:t>(90% of youth from historically under-represented [in STEM] groups)</a:t>
            </a:r>
          </a:p>
          <a:p>
            <a:r>
              <a:rPr lang="en-US" dirty="0" smtClean="0">
                <a:solidFill>
                  <a:srgbClr val="000000"/>
                </a:solidFill>
                <a:latin typeface="HelveticaNeue" charset="0"/>
              </a:rPr>
              <a:t>204 youth, 2970 ESM </a:t>
            </a:r>
            <a:r>
              <a:rPr lang="en-US" dirty="0" smtClean="0">
                <a:solidFill>
                  <a:srgbClr val="000000"/>
                </a:solidFill>
                <a:latin typeface="HelveticaNeue" charset="0"/>
              </a:rPr>
              <a:t>responses</a:t>
            </a:r>
          </a:p>
          <a:p>
            <a:pPr marL="0" indent="0">
              <a:buNone/>
            </a:pPr>
            <a:endParaRPr lang="en-US" dirty="0" smtClean="0">
              <a:solidFill>
                <a:srgbClr val="000000"/>
              </a:solidFill>
              <a:latin typeface="HelveticaNeue" charset="0"/>
            </a:endParaRPr>
          </a:p>
          <a:p>
            <a:pPr marL="0" indent="0">
              <a:buNone/>
            </a:pPr>
            <a:r>
              <a:rPr lang="en-US" dirty="0" smtClean="0">
                <a:solidFill>
                  <a:srgbClr val="000000"/>
                </a:solidFill>
                <a:latin typeface="HelveticaNeue" charset="0"/>
              </a:rPr>
              <a:t>Measures:</a:t>
            </a:r>
          </a:p>
          <a:p>
            <a:r>
              <a:rPr lang="en-US" dirty="0" smtClean="0">
                <a:solidFill>
                  <a:srgbClr val="000000"/>
                </a:solidFill>
                <a:latin typeface="HelveticaNeue" charset="0"/>
              </a:rPr>
              <a:t>ESM self-reports for cognitive, behavioral, and affective and perceptions of challenge and competence</a:t>
            </a:r>
          </a:p>
          <a:p>
            <a:r>
              <a:rPr lang="en-US" dirty="0" smtClean="0">
                <a:solidFill>
                  <a:srgbClr val="000000"/>
                </a:solidFill>
                <a:latin typeface="HelveticaNeue" charset="0"/>
              </a:rPr>
              <a:t>Video-recordings of activities</a:t>
            </a:r>
          </a:p>
          <a:p>
            <a:r>
              <a:rPr lang="en-US" dirty="0" smtClean="0">
                <a:solidFill>
                  <a:srgbClr val="000000"/>
                </a:solidFill>
                <a:latin typeface="HelveticaNeue" charset="0"/>
              </a:rPr>
              <a:t>Pre-program measures of interest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06337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graphicFrame>
        <p:nvGraphicFramePr>
          <p:cNvPr id="4" name="Table 3"/>
          <p:cNvGraphicFramePr>
            <a:graphicFrameLocks noGrp="1"/>
          </p:cNvGraphicFramePr>
          <p:nvPr>
            <p:extLst>
              <p:ext uri="{D42A27DB-BD31-4B8C-83A1-F6EECF244321}">
                <p14:modId xmlns:p14="http://schemas.microsoft.com/office/powerpoint/2010/main" val="199866926"/>
              </p:ext>
            </p:extLst>
          </p:nvPr>
        </p:nvGraphicFramePr>
        <p:xfrm>
          <a:off x="457198" y="1969176"/>
          <a:ext cx="8229600" cy="4243959"/>
        </p:xfrm>
        <a:graphic>
          <a:graphicData uri="http://schemas.openxmlformats.org/drawingml/2006/table">
            <a:tbl>
              <a:tblPr>
                <a:tableStyleId>{5C22544A-7EE6-4342-B048-85BDC9FD1C3A}</a:tableStyleId>
              </a:tblPr>
              <a:tblGrid>
                <a:gridCol w="2362633"/>
                <a:gridCol w="5866967"/>
              </a:tblGrid>
              <a:tr h="317500">
                <a:tc>
                  <a:txBody>
                    <a:bodyPr/>
                    <a:lstStyle/>
                    <a:p>
                      <a:pPr marL="0" marR="0" algn="ctr">
                        <a:lnSpc>
                          <a:spcPct val="115000"/>
                        </a:lnSpc>
                        <a:spcBef>
                          <a:spcPts val="0"/>
                        </a:spcBef>
                        <a:spcAft>
                          <a:spcPts val="0"/>
                        </a:spcAft>
                      </a:pPr>
                      <a:r>
                        <a:rPr lang="en-US" sz="1600" b="1" dirty="0" smtClean="0">
                          <a:effectLst/>
                          <a:latin typeface="Helvetica Neue" charset="0"/>
                          <a:ea typeface="Helvetica Neue" charset="0"/>
                          <a:cs typeface="Helvetica Neue" charset="0"/>
                        </a:rPr>
                        <a:t>Work With Data</a:t>
                      </a:r>
                      <a:endParaRPr lang="en-US" sz="1600" b="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b="1" dirty="0">
                          <a:effectLst/>
                          <a:latin typeface="Helvetica Neue" charset="0"/>
                          <a:ea typeface="Helvetica Neue" charset="0"/>
                          <a:cs typeface="Helvetica Neue" charset="0"/>
                        </a:rPr>
                        <a:t>Description</a:t>
                      </a:r>
                      <a:endParaRPr lang="en-US" sz="1600" b="1" dirty="0">
                        <a:solidFill>
                          <a:srgbClr val="000000"/>
                        </a:solidFill>
                        <a:effectLst/>
                        <a:latin typeface="Helvetica Neue" charset="0"/>
                        <a:ea typeface="Helvetica Neue" charset="0"/>
                        <a:cs typeface="Helvetica Neue" charset="0"/>
                      </a:endParaRPr>
                    </a:p>
                  </a:txBody>
                  <a:tcPr marL="68580" marR="68580" marT="0" marB="0" anchor="ctr">
                    <a:noFill/>
                  </a:tcPr>
                </a:tc>
              </a:tr>
              <a:tr h="67310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Asking questions or defining problems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Discussing and exploring topics to investigate and pose questions.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944245">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Making observations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Watching and noticing what is happening with respect to the phenomena or problem being investigated.</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Generating data</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Figuring out how or why to inscribe an observation as data and generating coding frames or measurement tools.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118745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Data modeling</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Understanding and explaining phenomena using models of the data that account for variability or uncertainty.</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Interpreting and communicating findings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Discussing and sharing and presenting findings.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90854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930" y="1600200"/>
            <a:ext cx="7137068" cy="5257800"/>
          </a:xfrm>
          <a:prstGeom prst="rect">
            <a:avLst/>
          </a:prstGeom>
        </p:spPr>
      </p:pic>
      <p:sp>
        <p:nvSpPr>
          <p:cNvPr id="2" name="Title 1"/>
          <p:cNvSpPr>
            <a:spLocks noGrp="1"/>
          </p:cNvSpPr>
          <p:nvPr>
            <p:ph type="title"/>
          </p:nvPr>
        </p:nvSpPr>
        <p:spPr/>
        <p:txBody>
          <a:bodyPr>
            <a:normAutofit fontScale="90000"/>
          </a:bodyPr>
          <a:lstStyle/>
          <a:p>
            <a:r>
              <a:rPr lang="en-US" dirty="0"/>
              <a:t>How do students engage in work with data?</a:t>
            </a:r>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6" name="Content Placeholder 2"/>
          <p:cNvSpPr>
            <a:spLocks noGrp="1"/>
          </p:cNvSpPr>
          <p:nvPr>
            <p:ph idx="1"/>
          </p:nvPr>
        </p:nvSpPr>
        <p:spPr>
          <a:xfrm>
            <a:off x="154379" y="1600200"/>
            <a:ext cx="1852551" cy="4876800"/>
          </a:xfrm>
        </p:spPr>
        <p:txBody>
          <a:bodyPr anchor="ctr">
            <a:normAutofit/>
          </a:bodyPr>
          <a:lstStyle/>
          <a:p>
            <a:r>
              <a:rPr lang="en-US" sz="1800" dirty="0" smtClean="0">
                <a:solidFill>
                  <a:srgbClr val="000000"/>
                </a:solidFill>
                <a:latin typeface="HelveticaNeue" charset="0"/>
              </a:rPr>
              <a:t>Developed open-source tool for Latent Profile Analysis</a:t>
            </a:r>
          </a:p>
          <a:p>
            <a:endParaRPr lang="en-US" sz="1800" dirty="0" smtClean="0">
              <a:solidFill>
                <a:srgbClr val="000000"/>
              </a:solidFill>
              <a:latin typeface="HelveticaNeue" charset="0"/>
            </a:endParaRPr>
          </a:p>
          <a:p>
            <a:r>
              <a:rPr lang="en-US" sz="1800" dirty="0" smtClean="0">
                <a:solidFill>
                  <a:srgbClr val="000000"/>
                </a:solidFill>
                <a:latin typeface="HelveticaNeue" charset="0"/>
              </a:rPr>
              <a:t>Interpreted profiles using multiple criteria</a:t>
            </a:r>
          </a:p>
        </p:txBody>
      </p:sp>
    </p:spTree>
    <p:extLst>
      <p:ext uri="{BB962C8B-B14F-4D97-AF65-F5344CB8AC3E}">
        <p14:creationId xmlns:p14="http://schemas.microsoft.com/office/powerpoint/2010/main" val="1196758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r>
              <a:rPr lang="en-US" dirty="0" smtClean="0">
                <a:solidFill>
                  <a:srgbClr val="000000"/>
                </a:solidFill>
                <a:latin typeface="HelveticaNeue" charset="0"/>
              </a:rPr>
              <a:t>When learners are challenged, they also need to perceive themselves </a:t>
            </a:r>
            <a:r>
              <a:rPr lang="en-US" dirty="0" smtClean="0">
                <a:solidFill>
                  <a:srgbClr val="000000"/>
                </a:solidFill>
                <a:latin typeface="HelveticaNeue" charset="0"/>
              </a:rPr>
              <a:t>as good </a:t>
            </a:r>
            <a:r>
              <a:rPr lang="en-US" dirty="0" smtClean="0">
                <a:solidFill>
                  <a:srgbClr val="000000"/>
                </a:solidFill>
                <a:latin typeface="HelveticaNeue" charset="0"/>
              </a:rPr>
              <a:t>at what they </a:t>
            </a:r>
            <a:r>
              <a:rPr lang="en-US" dirty="0" smtClean="0">
                <a:solidFill>
                  <a:srgbClr val="000000"/>
                </a:solidFill>
                <a:latin typeface="HelveticaNeue" charset="0"/>
              </a:rPr>
              <a:t>are doing</a:t>
            </a:r>
            <a:endParaRPr lang="en-US" dirty="0" smtClean="0">
              <a:solidFill>
                <a:srgbClr val="000000"/>
              </a:solidFill>
              <a:latin typeface="HelveticaNeue" charset="0"/>
            </a:endParaRPr>
          </a:p>
          <a:p>
            <a:endParaRPr lang="en-US" dirty="0" smtClean="0">
              <a:solidFill>
                <a:srgbClr val="000000"/>
              </a:solidFill>
              <a:latin typeface="HelveticaNeue" charset="0"/>
            </a:endParaRPr>
          </a:p>
          <a:p>
            <a:r>
              <a:rPr lang="en-US" dirty="0" smtClean="0">
                <a:solidFill>
                  <a:srgbClr val="000000"/>
                </a:solidFill>
                <a:latin typeface="HelveticaNeue" charset="0"/>
              </a:rPr>
              <a:t>When learners are highly engaged affectively, their behavioral and cognitive engagement and perceptions of being challenged or good at the activity are moderate</a:t>
            </a:r>
          </a:p>
          <a:p>
            <a:endParaRPr lang="en-US" dirty="0" smtClean="0">
              <a:solidFill>
                <a:srgbClr val="000000"/>
              </a:solidFill>
              <a:latin typeface="HelveticaNeue" charset="0"/>
            </a:endParaRPr>
          </a:p>
          <a:p>
            <a:r>
              <a:rPr lang="en-US" dirty="0" smtClean="0">
                <a:solidFill>
                  <a:srgbClr val="000000"/>
                </a:solidFill>
                <a:latin typeface="HelveticaNeue" charset="0"/>
              </a:rPr>
              <a:t>When students report high competence but low challenge, they </a:t>
            </a:r>
            <a:r>
              <a:rPr lang="en-US" dirty="0" smtClean="0">
                <a:solidFill>
                  <a:srgbClr val="000000"/>
                </a:solidFill>
                <a:latin typeface="HelveticaNeue" charset="0"/>
              </a:rPr>
              <a:t>may not engage cognitively with activities</a:t>
            </a:r>
            <a:endParaRPr lang="en-US" dirty="0" smtClean="0">
              <a:solidFill>
                <a:srgbClr val="000000"/>
              </a:solidFill>
              <a:latin typeface="HelveticaNeue"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72983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steps</a:t>
            </a:r>
            <a:endParaRPr lang="en-US" dirty="0"/>
          </a:p>
        </p:txBody>
      </p:sp>
      <p:sp>
        <p:nvSpPr>
          <p:cNvPr id="5" name="Content Placeholder 2"/>
          <p:cNvSpPr>
            <a:spLocks noGrp="1"/>
          </p:cNvSpPr>
          <p:nvPr>
            <p:ph idx="1"/>
          </p:nvPr>
        </p:nvSpPr>
        <p:spPr>
          <a:xfrm>
            <a:off x="457200" y="1600200"/>
            <a:ext cx="8229600" cy="4876800"/>
          </a:xfrm>
        </p:spPr>
        <p:txBody>
          <a:bodyPr anchor="ctr">
            <a:normAutofit/>
          </a:bodyPr>
          <a:lstStyle/>
          <a:p>
            <a:pPr marL="0" indent="0">
              <a:buNone/>
            </a:pPr>
            <a:r>
              <a:rPr lang="en-US" dirty="0" smtClean="0">
                <a:solidFill>
                  <a:srgbClr val="000000"/>
                </a:solidFill>
                <a:latin typeface="HelveticaNeue" charset="0"/>
              </a:rPr>
              <a:t>Next steps:</a:t>
            </a:r>
          </a:p>
          <a:p>
            <a:r>
              <a:rPr lang="en-US" dirty="0" smtClean="0">
                <a:solidFill>
                  <a:srgbClr val="000000"/>
                </a:solidFill>
                <a:latin typeface="HelveticaNeue" charset="0"/>
              </a:rPr>
              <a:t>Predict profiles of engagement and its conditions on the basis of the five codes for work with data:</a:t>
            </a:r>
          </a:p>
          <a:p>
            <a:pPr lvl="1"/>
            <a:r>
              <a:rPr lang="en-US" dirty="0">
                <a:solidFill>
                  <a:srgbClr val="000000"/>
                </a:solidFill>
                <a:latin typeface="HelveticaNeue" charset="0"/>
              </a:rPr>
              <a:t>Asking questions or defining problems</a:t>
            </a:r>
            <a:r>
              <a:rPr lang="en-US" dirty="0">
                <a:solidFill>
                  <a:srgbClr val="000000"/>
                </a:solidFill>
                <a:latin typeface="ArialMT" charset="0"/>
              </a:rPr>
              <a:t>	</a:t>
            </a:r>
          </a:p>
          <a:p>
            <a:pPr lvl="1"/>
            <a:r>
              <a:rPr lang="en-US" dirty="0">
                <a:solidFill>
                  <a:srgbClr val="000000"/>
                </a:solidFill>
                <a:latin typeface="HelveticaNeue" charset="0"/>
              </a:rPr>
              <a:t>Making observations</a:t>
            </a:r>
            <a:r>
              <a:rPr lang="en-US" dirty="0">
                <a:solidFill>
                  <a:srgbClr val="000000"/>
                </a:solidFill>
                <a:latin typeface="ArialMT" charset="0"/>
              </a:rPr>
              <a:t>	</a:t>
            </a:r>
          </a:p>
          <a:p>
            <a:pPr lvl="1"/>
            <a:r>
              <a:rPr lang="en-US" dirty="0">
                <a:solidFill>
                  <a:srgbClr val="000000"/>
                </a:solidFill>
                <a:latin typeface="HelveticaNeue" charset="0"/>
              </a:rPr>
              <a:t>Generating data</a:t>
            </a:r>
            <a:r>
              <a:rPr lang="en-US" dirty="0">
                <a:solidFill>
                  <a:srgbClr val="000000"/>
                </a:solidFill>
                <a:latin typeface="ArialMT" charset="0"/>
              </a:rPr>
              <a:t>	</a:t>
            </a:r>
          </a:p>
          <a:p>
            <a:pPr lvl="1"/>
            <a:r>
              <a:rPr lang="en-US" dirty="0">
                <a:solidFill>
                  <a:srgbClr val="000000"/>
                </a:solidFill>
                <a:latin typeface="HelveticaNeue" charset="0"/>
              </a:rPr>
              <a:t>Data modeling</a:t>
            </a:r>
            <a:r>
              <a:rPr lang="en-US" dirty="0">
                <a:solidFill>
                  <a:srgbClr val="000000"/>
                </a:solidFill>
                <a:latin typeface="ArialMT" charset="0"/>
              </a:rPr>
              <a:t>	</a:t>
            </a:r>
          </a:p>
          <a:p>
            <a:pPr lvl="1"/>
            <a:r>
              <a:rPr lang="en-US" dirty="0">
                <a:solidFill>
                  <a:srgbClr val="000000"/>
                </a:solidFill>
                <a:latin typeface="HelveticaNeue" charset="0"/>
              </a:rPr>
              <a:t>Interpreting and communicating findings</a:t>
            </a:r>
            <a:r>
              <a:rPr lang="en-US" dirty="0">
                <a:solidFill>
                  <a:srgbClr val="000000"/>
                </a:solidFill>
                <a:latin typeface="ArialMT" charset="0"/>
              </a:rPr>
              <a:t>	</a:t>
            </a:r>
          </a:p>
          <a:p>
            <a:pPr lvl="1"/>
            <a:endParaRPr lang="en-US" dirty="0">
              <a:solidFill>
                <a:srgbClr val="000000"/>
              </a:solidFill>
              <a:latin typeface="ArialMT" charset="0"/>
            </a:endParaRPr>
          </a:p>
          <a:p>
            <a:r>
              <a:rPr lang="en-US" dirty="0" smtClean="0">
                <a:solidFill>
                  <a:srgbClr val="000000"/>
                </a:solidFill>
                <a:latin typeface="HelveticaNeue" charset="0"/>
              </a:rPr>
              <a:t>Analyze videos associated with moments that are especially engaging (or disengaging)</a:t>
            </a:r>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118234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Experience Sampling Method</a:t>
            </a:r>
          </a:p>
          <a:p>
            <a:pPr marL="0" indent="0">
              <a:buNone/>
            </a:pPr>
            <a:r>
              <a:rPr lang="en-US" dirty="0"/>
              <a:t>Text Data</a:t>
            </a:r>
          </a:p>
          <a:p>
            <a:pPr marL="0" indent="0">
              <a:buNone/>
            </a:pPr>
            <a:r>
              <a:rPr lang="en-US" dirty="0">
                <a:solidFill>
                  <a:srgbClr val="B5B8C4"/>
                </a:solidFill>
              </a:rPr>
              <a:t>Digital Traces and Network Data</a:t>
            </a:r>
          </a:p>
          <a:p>
            <a:pPr marL="0" indent="0">
              <a:buNone/>
            </a:pPr>
            <a:r>
              <a:rPr lang="en-US" dirty="0">
                <a:solidFill>
                  <a:srgbClr val="B5B8C4"/>
                </a:solidFill>
              </a:rPr>
              <a:t>Future Work</a:t>
            </a:r>
          </a:p>
        </p:txBody>
      </p:sp>
      <p:graphicFrame>
        <p:nvGraphicFramePr>
          <p:cNvPr id="6" name="Table 5"/>
          <p:cNvGraphicFramePr>
            <a:graphicFrameLocks noGrp="1"/>
          </p:cNvGraphicFramePr>
          <p:nvPr>
            <p:extLst>
              <p:ext uri="{D42A27DB-BD31-4B8C-83A1-F6EECF244321}">
                <p14:modId xmlns:p14="http://schemas.microsoft.com/office/powerpoint/2010/main" val="1220030425"/>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656670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Affordances</a:t>
            </a:r>
            <a:endParaRPr lang="en-US" dirty="0"/>
          </a:p>
        </p:txBody>
      </p:sp>
      <p:sp>
        <p:nvSpPr>
          <p:cNvPr id="3" name="Content Placeholder 2"/>
          <p:cNvSpPr>
            <a:spLocks noGrp="1"/>
          </p:cNvSpPr>
          <p:nvPr>
            <p:ph idx="1"/>
          </p:nvPr>
        </p:nvSpPr>
        <p:spPr/>
        <p:txBody>
          <a:bodyPr anchor="ctr">
            <a:normAutofit/>
          </a:bodyPr>
          <a:lstStyle/>
          <a:p>
            <a:r>
              <a:rPr lang="en-US" dirty="0" smtClean="0"/>
              <a:t>Can </a:t>
            </a:r>
            <a:r>
              <a:rPr lang="en-US" dirty="0" smtClean="0"/>
              <a:t>understand teachers and students experiences richly because data is in “own words”</a:t>
            </a:r>
          </a:p>
          <a:p>
            <a:endParaRPr lang="en-US" dirty="0" smtClean="0"/>
          </a:p>
          <a:p>
            <a:r>
              <a:rPr lang="en-US" dirty="0" smtClean="0"/>
              <a:t>Can be used with other data sources to triangulate understanding of complex phenomena</a:t>
            </a:r>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45186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teachers develop reform-based pedagogical practices?</a:t>
            </a:r>
          </a:p>
        </p:txBody>
      </p:sp>
      <p:sp>
        <p:nvSpPr>
          <p:cNvPr id="3" name="Content Placeholder 2"/>
          <p:cNvSpPr>
            <a:spLocks noGrp="1"/>
          </p:cNvSpPr>
          <p:nvPr>
            <p:ph idx="1"/>
          </p:nvPr>
        </p:nvSpPr>
        <p:spPr/>
        <p:txBody>
          <a:bodyPr>
            <a:normAutofit/>
          </a:bodyPr>
          <a:lstStyle/>
          <a:p>
            <a:pPr marL="0" indent="0">
              <a:buNone/>
            </a:pPr>
            <a:r>
              <a:rPr lang="en-US" dirty="0" smtClean="0"/>
              <a:t>Explored how two fifth-grade science teachers diverged in their use of scientific modeling in their teaching </a:t>
            </a:r>
            <a:r>
              <a:rPr lang="en-US" sz="1800" dirty="0" smtClean="0"/>
              <a:t>(Rosenberg, Schwarz, &amp; </a:t>
            </a:r>
            <a:r>
              <a:rPr lang="en-US" sz="1800" dirty="0" err="1" smtClean="0"/>
              <a:t>Akcaoglu</a:t>
            </a:r>
            <a:r>
              <a:rPr lang="en-US" sz="1800" dirty="0" smtClean="0"/>
              <a:t>, revise and resubmit, </a:t>
            </a:r>
            <a:r>
              <a:rPr lang="en-US" sz="1800" i="1" dirty="0" smtClean="0"/>
              <a:t>JTE</a:t>
            </a:r>
            <a:r>
              <a:rPr lang="en-US" sz="1800" dirty="0" smtClean="0"/>
              <a:t>)</a:t>
            </a:r>
          </a:p>
          <a:p>
            <a:pPr marL="0" indent="0">
              <a:buNone/>
            </a:pPr>
            <a:endParaRPr lang="en-US" dirty="0" smtClean="0"/>
          </a:p>
          <a:p>
            <a:r>
              <a:rPr lang="en-US" dirty="0" smtClean="0"/>
              <a:t>Interviewed teachers at the start and end of a </a:t>
            </a:r>
            <a:r>
              <a:rPr lang="en-US" dirty="0" smtClean="0"/>
              <a:t>long-ter</a:t>
            </a:r>
            <a:r>
              <a:rPr lang="en-US" dirty="0"/>
              <a:t>m</a:t>
            </a:r>
            <a:r>
              <a:rPr lang="en-US" dirty="0" smtClean="0"/>
              <a:t> </a:t>
            </a:r>
            <a:r>
              <a:rPr lang="en-US" dirty="0" smtClean="0"/>
              <a:t>research </a:t>
            </a:r>
            <a:r>
              <a:rPr lang="en-US" dirty="0" smtClean="0"/>
              <a:t>project</a:t>
            </a:r>
          </a:p>
          <a:p>
            <a:endParaRPr lang="en-US" sz="2000" dirty="0" smtClean="0"/>
          </a:p>
          <a:p>
            <a:r>
              <a:rPr lang="en-US" dirty="0" smtClean="0"/>
              <a:t>Project was focused on students’ creation, critique, and revision of models </a:t>
            </a:r>
            <a:r>
              <a:rPr lang="en-US" sz="1900" dirty="0" smtClean="0"/>
              <a:t>(Schwarz, </a:t>
            </a:r>
            <a:r>
              <a:rPr lang="en-US" sz="1900" dirty="0" err="1" smtClean="0"/>
              <a:t>Ke</a:t>
            </a:r>
            <a:r>
              <a:rPr lang="en-US" sz="1900" dirty="0"/>
              <a:t>, Lee, &amp; Rosenberg, 2014, </a:t>
            </a:r>
            <a:r>
              <a:rPr lang="en-US" sz="1900" i="1" dirty="0"/>
              <a:t>ICLS</a:t>
            </a:r>
            <a:r>
              <a:rPr lang="en-US" sz="1900" dirty="0" smtClean="0"/>
              <a:t>)</a:t>
            </a:r>
          </a:p>
          <a:p>
            <a:endParaRPr lang="en-US" sz="2000" dirty="0"/>
          </a:p>
          <a:p>
            <a:r>
              <a:rPr lang="en-US" dirty="0"/>
              <a:t>One teacher became modeling-centered whereas the other stopped using modeling after the project ended</a:t>
            </a:r>
          </a:p>
          <a:p>
            <a:endParaRPr lang="en-US" sz="1900" dirty="0"/>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7845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is power(</a:t>
            </a:r>
            <a:r>
              <a:rPr lang="en-US" dirty="0" err="1" smtClean="0"/>
              <a:t>ful</a:t>
            </a:r>
            <a:r>
              <a:rPr lang="en-US" dirty="0" smtClean="0"/>
              <a:t>)</a:t>
            </a:r>
            <a:endParaRPr lang="en-US" dirty="0"/>
          </a:p>
        </p:txBody>
      </p:sp>
      <p:pic>
        <p:nvPicPr>
          <p:cNvPr id="13" name="Picture 12"/>
          <p:cNvPicPr>
            <a:picLocks noChangeAspect="1"/>
          </p:cNvPicPr>
          <p:nvPr/>
        </p:nvPicPr>
        <p:blipFill>
          <a:blip r:embed="rId2"/>
          <a:stretch>
            <a:fillRect/>
          </a:stretch>
        </p:blipFill>
        <p:spPr>
          <a:xfrm>
            <a:off x="457200" y="3427572"/>
            <a:ext cx="2319810" cy="1104671"/>
          </a:xfrm>
          <a:prstGeom prst="rect">
            <a:avLst/>
          </a:prstGeom>
        </p:spPr>
      </p:pic>
      <p:pic>
        <p:nvPicPr>
          <p:cNvPr id="14" name="Picture 13"/>
          <p:cNvPicPr>
            <a:picLocks noChangeAspect="1"/>
          </p:cNvPicPr>
          <p:nvPr/>
        </p:nvPicPr>
        <p:blipFill>
          <a:blip r:embed="rId3"/>
          <a:stretch>
            <a:fillRect/>
          </a:stretch>
        </p:blipFill>
        <p:spPr>
          <a:xfrm>
            <a:off x="6376827" y="3071528"/>
            <a:ext cx="2046633" cy="17864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628" y="2816405"/>
            <a:ext cx="2055117" cy="2296654"/>
          </a:xfrm>
          <a:prstGeom prst="rect">
            <a:avLst/>
          </a:prstGeom>
        </p:spPr>
      </p:pic>
      <p:sp>
        <p:nvSpPr>
          <p:cNvPr id="16" name="TextBox 15"/>
          <p:cNvSpPr txBox="1"/>
          <p:nvPr/>
        </p:nvSpPr>
        <p:spPr>
          <a:xfrm>
            <a:off x="941279" y="2343336"/>
            <a:ext cx="1351652" cy="369332"/>
          </a:xfrm>
          <a:prstGeom prst="rect">
            <a:avLst/>
          </a:prstGeom>
          <a:noFill/>
        </p:spPr>
        <p:txBody>
          <a:bodyPr wrap="none" rtlCol="0">
            <a:spAutoFit/>
          </a:bodyPr>
          <a:lstStyle/>
          <a:p>
            <a:r>
              <a:rPr lang="en-US" smtClean="0"/>
              <a:t>Companies</a:t>
            </a:r>
            <a:endParaRPr lang="en-US"/>
          </a:p>
        </p:txBody>
      </p:sp>
      <p:sp>
        <p:nvSpPr>
          <p:cNvPr id="17" name="TextBox 16"/>
          <p:cNvSpPr txBox="1"/>
          <p:nvPr/>
        </p:nvSpPr>
        <p:spPr>
          <a:xfrm>
            <a:off x="6897441" y="2338100"/>
            <a:ext cx="1005403" cy="369332"/>
          </a:xfrm>
          <a:prstGeom prst="rect">
            <a:avLst/>
          </a:prstGeom>
          <a:noFill/>
        </p:spPr>
        <p:txBody>
          <a:bodyPr wrap="none" rtlCol="0">
            <a:spAutoFit/>
          </a:bodyPr>
          <a:lstStyle/>
          <a:p>
            <a:r>
              <a:rPr lang="en-US" smtClean="0"/>
              <a:t>Citizens</a:t>
            </a:r>
            <a:endParaRPr lang="en-US"/>
          </a:p>
        </p:txBody>
      </p:sp>
      <p:sp>
        <p:nvSpPr>
          <p:cNvPr id="19" name="TextBox 18"/>
          <p:cNvSpPr txBox="1"/>
          <p:nvPr/>
        </p:nvSpPr>
        <p:spPr>
          <a:xfrm>
            <a:off x="3868064" y="2338100"/>
            <a:ext cx="1454244" cy="369332"/>
          </a:xfrm>
          <a:prstGeom prst="rect">
            <a:avLst/>
          </a:prstGeom>
          <a:noFill/>
        </p:spPr>
        <p:txBody>
          <a:bodyPr wrap="none" rtlCol="0">
            <a:spAutoFit/>
          </a:bodyPr>
          <a:lstStyle/>
          <a:p>
            <a:r>
              <a:rPr lang="en-US" dirty="0" smtClean="0"/>
              <a:t>Government</a:t>
            </a:r>
            <a:endParaRPr lang="en-US" dirty="0"/>
          </a:p>
        </p:txBody>
      </p:sp>
      <p:graphicFrame>
        <p:nvGraphicFramePr>
          <p:cNvPr id="10" name="Table 9"/>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42342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of project</a:t>
            </a:r>
            <a:endParaRPr lang="en-US" dirty="0"/>
          </a:p>
        </p:txBody>
      </p:sp>
      <p:pic>
        <p:nvPicPr>
          <p:cNvPr id="1026" name="Picture 2" descr="ractices Teacher Change Timelin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900" y="1854200"/>
            <a:ext cx="6426200" cy="43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3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Mrs. M</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2000" dirty="0" smtClean="0">
                <a:solidFill>
                  <a:srgbClr val="181D1F"/>
                </a:solidFill>
                <a:latin typeface="TimesNewRomanPSMT" charset="0"/>
              </a:rPr>
              <a:t>“</a:t>
            </a:r>
            <a:r>
              <a:rPr lang="en-US" sz="2000" dirty="0">
                <a:solidFill>
                  <a:srgbClr val="181D1F"/>
                </a:solidFill>
                <a:latin typeface="TimesNewRomanPSMT" charset="0"/>
              </a:rPr>
              <a:t>I used to think [models/modeling] was just the picture or something you wrote. But after this experience it's really a process. We all come in with these ideas, and at fifth grade they come in with sometimes some really strange things. </a:t>
            </a:r>
            <a:r>
              <a:rPr lang="en-US" sz="2000" dirty="0" smtClean="0">
                <a:solidFill>
                  <a:srgbClr val="181D1F"/>
                </a:solidFill>
                <a:latin typeface="TimesNewRomanPSMT" charset="0"/>
              </a:rPr>
              <a:t>... </a:t>
            </a:r>
            <a:r>
              <a:rPr lang="en-US" sz="2000" b="1" dirty="0" smtClean="0">
                <a:solidFill>
                  <a:srgbClr val="181D1F"/>
                </a:solidFill>
                <a:latin typeface="TimesNewRomanPSMT" charset="0"/>
              </a:rPr>
              <a:t>Once </a:t>
            </a:r>
            <a:r>
              <a:rPr lang="en-US" sz="2000" b="1" dirty="0">
                <a:solidFill>
                  <a:srgbClr val="181D1F"/>
                </a:solidFill>
                <a:latin typeface="TimesNewRomanPSMT" charset="0"/>
              </a:rPr>
              <a:t>you get them to share those ideas, the coolest part is seeing them - not to say that they're wrong - but seeing them adapt and evolve those into a better understanding of what's really going </a:t>
            </a:r>
            <a:r>
              <a:rPr lang="en-US" sz="2000" b="1" dirty="0" smtClean="0">
                <a:solidFill>
                  <a:srgbClr val="181D1F"/>
                </a:solidFill>
                <a:latin typeface="TimesNewRomanPSMT" charset="0"/>
              </a:rPr>
              <a:t>on</a:t>
            </a:r>
            <a:r>
              <a:rPr lang="en-US" sz="2000" b="1" dirty="0">
                <a:solidFill>
                  <a:srgbClr val="181D1F"/>
                </a:solidFill>
                <a:latin typeface="TimesNewRomanPSMT" charset="0"/>
              </a:rPr>
              <a:t> </a:t>
            </a:r>
            <a:r>
              <a:rPr lang="en-US" sz="2000" dirty="0" smtClean="0">
                <a:solidFill>
                  <a:srgbClr val="181D1F"/>
                </a:solidFill>
                <a:latin typeface="TimesNewRomanPSMT" charset="0"/>
              </a:rPr>
              <a:t>... </a:t>
            </a:r>
            <a:r>
              <a:rPr lang="en-US" sz="2000" dirty="0">
                <a:solidFill>
                  <a:srgbClr val="181D1F"/>
                </a:solidFill>
                <a:latin typeface="TimesNewRomanPSMT" charset="0"/>
              </a:rPr>
              <a:t>So that evolution process of models is what's really been something that's kind of changed my own thinking. It's not just, "Here, this is the end of it." No, it's not the end. We constantly change the things that we think about through our own experiences or things that we learn. And students are doing the same thing</a:t>
            </a:r>
            <a:r>
              <a:rPr lang="en-US" sz="2000" dirty="0" smtClean="0">
                <a:solidFill>
                  <a:srgbClr val="181D1F"/>
                </a:solidFill>
                <a:latin typeface="TimesNewRomanPSMT" charset="0"/>
              </a:rPr>
              <a:t>.”</a:t>
            </a:r>
            <a:endParaRPr lang="en-US" sz="2000" dirty="0">
              <a:solidFill>
                <a:srgbClr val="000000"/>
              </a:solidFill>
              <a:latin typeface="Times-Roman" charset="0"/>
            </a:endParaRPr>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04479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Mr. H</a:t>
            </a:r>
            <a:endParaRPr lang="en-US" dirty="0"/>
          </a:p>
        </p:txBody>
      </p:sp>
      <p:sp>
        <p:nvSpPr>
          <p:cNvPr id="3" name="Content Placeholder 2"/>
          <p:cNvSpPr>
            <a:spLocks noGrp="1"/>
          </p:cNvSpPr>
          <p:nvPr>
            <p:ph idx="1"/>
          </p:nvPr>
        </p:nvSpPr>
        <p:spPr/>
        <p:txBody>
          <a:bodyPr anchor="ctr">
            <a:noAutofit/>
          </a:bodyPr>
          <a:lstStyle/>
          <a:p>
            <a:pPr marL="0" indent="0" algn="ctr">
              <a:buNone/>
            </a:pPr>
            <a:r>
              <a:rPr lang="en-US" sz="2000" dirty="0">
                <a:solidFill>
                  <a:srgbClr val="181D1F"/>
                </a:solidFill>
              </a:rPr>
              <a:t>“I felt pressured with all the other things I was expected to do and not having enough time to do it. Because modeling took so much time and it was something that, if it was part of my curriculum, I would have had no problem with. </a:t>
            </a:r>
            <a:r>
              <a:rPr lang="en-US" sz="2000" b="1" dirty="0">
                <a:solidFill>
                  <a:srgbClr val="181D1F"/>
                </a:solidFill>
              </a:rPr>
              <a:t>But because it was a research thing and it was on top of what I had to teach, it was a lot of </a:t>
            </a:r>
            <a:r>
              <a:rPr lang="en-US" sz="2000" b="1" dirty="0" smtClean="0">
                <a:solidFill>
                  <a:srgbClr val="181D1F"/>
                </a:solidFill>
              </a:rPr>
              <a:t>pressure </a:t>
            </a:r>
            <a:r>
              <a:rPr lang="mr-IN" sz="2000" b="1" dirty="0" smtClean="0">
                <a:solidFill>
                  <a:srgbClr val="181D1F"/>
                </a:solidFill>
              </a:rPr>
              <a:t>…</a:t>
            </a:r>
            <a:r>
              <a:rPr lang="en-US" sz="2000" b="1" dirty="0" smtClean="0">
                <a:solidFill>
                  <a:srgbClr val="181D1F"/>
                </a:solidFill>
              </a:rPr>
              <a:t> I </a:t>
            </a:r>
            <a:r>
              <a:rPr lang="en-US" sz="2000" b="1" dirty="0">
                <a:solidFill>
                  <a:srgbClr val="181D1F"/>
                </a:solidFill>
              </a:rPr>
              <a:t>felt that pressure of taking two or three months to work on this research project and I still need to cover all this other stuff for my </a:t>
            </a:r>
            <a:r>
              <a:rPr lang="en-US" sz="2000" b="1" dirty="0" smtClean="0">
                <a:solidFill>
                  <a:srgbClr val="181D1F"/>
                </a:solidFill>
              </a:rPr>
              <a:t>students </a:t>
            </a:r>
            <a:r>
              <a:rPr lang="mr-IN" sz="2000" b="1" dirty="0" smtClean="0">
                <a:solidFill>
                  <a:srgbClr val="181D1F"/>
                </a:solidFill>
              </a:rPr>
              <a:t>…</a:t>
            </a:r>
            <a:r>
              <a:rPr lang="en-US" sz="2000" b="1" dirty="0" smtClean="0">
                <a:solidFill>
                  <a:srgbClr val="181D1F"/>
                </a:solidFill>
              </a:rPr>
              <a:t> </a:t>
            </a:r>
            <a:r>
              <a:rPr lang="en-US" sz="2000" dirty="0" smtClean="0">
                <a:solidFill>
                  <a:srgbClr val="181D1F"/>
                </a:solidFill>
              </a:rPr>
              <a:t>And </a:t>
            </a:r>
            <a:r>
              <a:rPr lang="en-US" sz="2000" dirty="0">
                <a:solidFill>
                  <a:srgbClr val="181D1F"/>
                </a:solidFill>
              </a:rPr>
              <a:t>I guess it was nice because there weren't very many parents that questioned me on it. And maybe it's because we worked hard at showing them that this was good stuff, this was good teaching and learning. But if you're in a place where you don't have that support, that would be really tough. </a:t>
            </a:r>
            <a:r>
              <a:rPr lang="en-US" sz="2000" i="1" dirty="0">
                <a:solidFill>
                  <a:srgbClr val="181D1F"/>
                </a:solidFill>
              </a:rPr>
              <a:t>But I think you could totally take the experience with modeling and wrap around any existing curriculum. Take what a district has already and say, "How can we pop in modeling?" I think it's totally doable</a:t>
            </a:r>
            <a:r>
              <a:rPr lang="en-US" sz="2000" i="1" dirty="0" smtClean="0">
                <a:solidFill>
                  <a:srgbClr val="181D1F"/>
                </a:solidFill>
              </a:rPr>
              <a:t>.”</a:t>
            </a:r>
            <a:endParaRPr lang="en-US" sz="2000" i="1" dirty="0">
              <a:solidFill>
                <a:srgbClr val="000000"/>
              </a:solidFill>
            </a:endParaRPr>
          </a:p>
          <a:p>
            <a:pPr marL="0" indent="0" algn="ctr">
              <a:spcBef>
                <a:spcPts val="0"/>
              </a:spcBef>
              <a:buClrTx/>
              <a:buSzTx/>
              <a:buNone/>
            </a:pPr>
            <a:endParaRPr lang="en-US" sz="2000" dirty="0">
              <a:solidFill>
                <a:srgbClr val="181D1F"/>
              </a:solidFill>
            </a:endParaRPr>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83807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3" name="Content Placeholder 2"/>
          <p:cNvSpPr>
            <a:spLocks noGrp="1"/>
          </p:cNvSpPr>
          <p:nvPr>
            <p:ph idx="1"/>
          </p:nvPr>
        </p:nvSpPr>
        <p:spPr>
          <a:xfrm>
            <a:off x="457200" y="1600200"/>
            <a:ext cx="8437418" cy="4876800"/>
          </a:xfrm>
        </p:spPr>
        <p:txBody>
          <a:bodyPr anchor="ctr">
            <a:noAutofit/>
          </a:bodyPr>
          <a:lstStyle/>
          <a:p>
            <a:r>
              <a:rPr lang="en-US" dirty="0" smtClean="0">
                <a:solidFill>
                  <a:srgbClr val="000000"/>
                </a:solidFill>
              </a:rPr>
              <a:t>For Mrs. M, improvising, a </a:t>
            </a:r>
            <a:r>
              <a:rPr lang="en-US" dirty="0">
                <a:solidFill>
                  <a:srgbClr val="000000"/>
                </a:solidFill>
              </a:rPr>
              <a:t>focus on learning community, and a willingness to adapt resources and </a:t>
            </a:r>
            <a:r>
              <a:rPr lang="en-US" dirty="0" smtClean="0">
                <a:solidFill>
                  <a:srgbClr val="000000"/>
                </a:solidFill>
              </a:rPr>
              <a:t>goals aligned with modeling and provided </a:t>
            </a:r>
            <a:r>
              <a:rPr lang="en-US" dirty="0">
                <a:solidFill>
                  <a:srgbClr val="000000"/>
                </a:solidFill>
              </a:rPr>
              <a:t>a focal endeavor for the </a:t>
            </a:r>
            <a:r>
              <a:rPr lang="en-US" dirty="0" smtClean="0">
                <a:solidFill>
                  <a:srgbClr val="000000"/>
                </a:solidFill>
              </a:rPr>
              <a:t>class</a:t>
            </a:r>
          </a:p>
          <a:p>
            <a:endParaRPr lang="en-US" dirty="0" smtClean="0">
              <a:solidFill>
                <a:srgbClr val="000000"/>
              </a:solidFill>
            </a:endParaRPr>
          </a:p>
          <a:p>
            <a:pPr lvl="1"/>
            <a:r>
              <a:rPr lang="en-US" dirty="0" smtClean="0">
                <a:solidFill>
                  <a:srgbClr val="000000"/>
                </a:solidFill>
              </a:rPr>
              <a:t>Modeling came to be seen </a:t>
            </a:r>
            <a:r>
              <a:rPr lang="en-US" dirty="0">
                <a:solidFill>
                  <a:srgbClr val="000000"/>
                </a:solidFill>
              </a:rPr>
              <a:t>as </a:t>
            </a:r>
            <a:r>
              <a:rPr lang="en-US" dirty="0" smtClean="0">
                <a:solidFill>
                  <a:srgbClr val="000000"/>
                </a:solidFill>
              </a:rPr>
              <a:t>an effective </a:t>
            </a:r>
            <a:r>
              <a:rPr lang="en-US" dirty="0">
                <a:solidFill>
                  <a:srgbClr val="000000"/>
                </a:solidFill>
              </a:rPr>
              <a:t>for science learning and highly satisfying </a:t>
            </a:r>
            <a:r>
              <a:rPr lang="en-US" dirty="0" smtClean="0">
                <a:solidFill>
                  <a:srgbClr val="000000"/>
                </a:solidFill>
              </a:rPr>
              <a:t>for teaching</a:t>
            </a:r>
          </a:p>
          <a:p>
            <a:endParaRPr lang="en-US" dirty="0" smtClean="0">
              <a:solidFill>
                <a:srgbClr val="000000"/>
              </a:solidFill>
            </a:endParaRPr>
          </a:p>
          <a:p>
            <a:r>
              <a:rPr lang="en-US" dirty="0">
                <a:solidFill>
                  <a:srgbClr val="000000"/>
                </a:solidFill>
              </a:rPr>
              <a:t>For </a:t>
            </a:r>
            <a:r>
              <a:rPr lang="en-US" dirty="0" smtClean="0">
                <a:solidFill>
                  <a:srgbClr val="000000"/>
                </a:solidFill>
              </a:rPr>
              <a:t>Mr. H, addressing the </a:t>
            </a:r>
            <a:r>
              <a:rPr lang="en-US" dirty="0">
                <a:solidFill>
                  <a:srgbClr val="000000"/>
                </a:solidFill>
              </a:rPr>
              <a:t>curriculum </a:t>
            </a:r>
            <a:r>
              <a:rPr lang="en-US" dirty="0" smtClean="0">
                <a:solidFill>
                  <a:srgbClr val="000000"/>
                </a:solidFill>
              </a:rPr>
              <a:t>promoting </a:t>
            </a:r>
            <a:r>
              <a:rPr lang="en-US" dirty="0">
                <a:solidFill>
                  <a:srgbClr val="000000"/>
                </a:solidFill>
              </a:rPr>
              <a:t>accurate scientific ideas with evidence and logic, </a:t>
            </a:r>
            <a:r>
              <a:rPr lang="en-US" dirty="0" smtClean="0">
                <a:solidFill>
                  <a:srgbClr val="000000"/>
                </a:solidFill>
              </a:rPr>
              <a:t>scientific </a:t>
            </a:r>
            <a:r>
              <a:rPr lang="en-US" dirty="0">
                <a:solidFill>
                  <a:srgbClr val="000000"/>
                </a:solidFill>
              </a:rPr>
              <a:t>modeling was too time </a:t>
            </a:r>
            <a:r>
              <a:rPr lang="en-US" dirty="0" smtClean="0">
                <a:solidFill>
                  <a:srgbClr val="000000"/>
                </a:solidFill>
              </a:rPr>
              <a:t>intensive</a:t>
            </a:r>
          </a:p>
          <a:p>
            <a:endParaRPr lang="en-US" dirty="0" smtClean="0">
              <a:solidFill>
                <a:srgbClr val="000000"/>
              </a:solidFill>
            </a:endParaRPr>
          </a:p>
          <a:p>
            <a:pPr lvl="1"/>
            <a:r>
              <a:rPr lang="en-US" dirty="0" smtClean="0">
                <a:solidFill>
                  <a:srgbClr val="000000"/>
                </a:solidFill>
              </a:rPr>
              <a:t>Modeling became </a:t>
            </a:r>
            <a:r>
              <a:rPr lang="en-US" dirty="0">
                <a:solidFill>
                  <a:srgbClr val="000000"/>
                </a:solidFill>
              </a:rPr>
              <a:t>a frustrating endeavor that hindered other important </a:t>
            </a:r>
            <a:r>
              <a:rPr lang="en-US" dirty="0" smtClean="0">
                <a:solidFill>
                  <a:srgbClr val="000000"/>
                </a:solidFill>
              </a:rPr>
              <a:t>goals</a:t>
            </a:r>
            <a:endParaRPr lang="en-US" dirty="0">
              <a:solidFill>
                <a:srgbClr val="000000"/>
              </a:solidFill>
            </a:endParaRPr>
          </a:p>
          <a:p>
            <a:endParaRPr lang="en-US" dirty="0" smtClean="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32848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Written relevance interventions</a:t>
            </a:r>
            <a:endParaRPr lang="en-US" sz="3200" dirty="0"/>
          </a:p>
        </p:txBody>
      </p:sp>
      <p:sp>
        <p:nvSpPr>
          <p:cNvPr id="3" name="Content Placeholder 2"/>
          <p:cNvSpPr>
            <a:spLocks noGrp="1"/>
          </p:cNvSpPr>
          <p:nvPr>
            <p:ph idx="1"/>
          </p:nvPr>
        </p:nvSpPr>
        <p:spPr/>
        <p:txBody>
          <a:bodyPr anchor="ctr">
            <a:normAutofit lnSpcReduction="10000"/>
          </a:bodyPr>
          <a:lstStyle/>
          <a:p>
            <a:pPr marL="0" indent="0">
              <a:buNone/>
            </a:pPr>
            <a:r>
              <a:rPr lang="en-US" dirty="0" smtClean="0"/>
              <a:t>Examined changes in middle school science students’ value and interest in science through a relevance intervention </a:t>
            </a:r>
            <a:r>
              <a:rPr lang="en-US" sz="1900" dirty="0" smtClean="0"/>
              <a:t>(</a:t>
            </a:r>
            <a:r>
              <a:rPr lang="en-US" sz="1900" dirty="0" err="1" smtClean="0"/>
              <a:t>Akcaoglu</a:t>
            </a:r>
            <a:r>
              <a:rPr lang="en-US" sz="1900" dirty="0" smtClean="0"/>
              <a:t>, Rosenberg, </a:t>
            </a:r>
            <a:r>
              <a:rPr lang="en-US" sz="1900" dirty="0" err="1" smtClean="0"/>
              <a:t>Ranellucci</a:t>
            </a:r>
            <a:r>
              <a:rPr lang="en-US" sz="1900" dirty="0" smtClean="0"/>
              <a:t>, &amp; Schwarz, 2018, </a:t>
            </a:r>
            <a:r>
              <a:rPr lang="en-US" sz="1900" i="1" dirty="0" smtClean="0"/>
              <a:t>IJER</a:t>
            </a:r>
            <a:r>
              <a:rPr lang="en-US" sz="1900" dirty="0" smtClean="0"/>
              <a:t>)</a:t>
            </a:r>
          </a:p>
          <a:p>
            <a:endParaRPr lang="en-US" dirty="0">
              <a:solidFill>
                <a:srgbClr val="000000"/>
              </a:solidFill>
              <a:latin typeface="HelveticaNeue" charset="0"/>
            </a:endParaRPr>
          </a:p>
          <a:p>
            <a:r>
              <a:rPr lang="en-US" dirty="0" smtClean="0">
                <a:solidFill>
                  <a:srgbClr val="000000"/>
                </a:solidFill>
                <a:latin typeface="HelveticaNeue" charset="0"/>
              </a:rPr>
              <a:t>Carried out a relevance </a:t>
            </a:r>
            <a:r>
              <a:rPr lang="en-US" dirty="0">
                <a:solidFill>
                  <a:srgbClr val="000000"/>
                </a:solidFill>
                <a:latin typeface="HelveticaNeue" charset="0"/>
              </a:rPr>
              <a:t>intervention in fifth- and sixth-grade </a:t>
            </a:r>
            <a:r>
              <a:rPr lang="en-US" dirty="0" smtClean="0">
                <a:solidFill>
                  <a:srgbClr val="000000"/>
                </a:solidFill>
                <a:latin typeface="HelveticaNeue" charset="0"/>
              </a:rPr>
              <a:t>classrooms using a field experiment</a:t>
            </a:r>
          </a:p>
          <a:p>
            <a:endParaRPr lang="en-US" dirty="0" smtClean="0">
              <a:solidFill>
                <a:srgbClr val="000000"/>
              </a:solidFill>
              <a:latin typeface="HelveticaNeue" charset="0"/>
            </a:endParaRPr>
          </a:p>
          <a:p>
            <a:r>
              <a:rPr lang="en-US" dirty="0">
                <a:solidFill>
                  <a:srgbClr val="000000"/>
                </a:solidFill>
                <a:latin typeface="HelveticaNeue" charset="0"/>
              </a:rPr>
              <a:t>Context and sample:</a:t>
            </a:r>
          </a:p>
          <a:p>
            <a:pPr lvl="1"/>
            <a:r>
              <a:rPr lang="en-US" dirty="0">
                <a:solidFill>
                  <a:srgbClr val="000000"/>
                </a:solidFill>
                <a:latin typeface="HelveticaNeue" charset="0"/>
              </a:rPr>
              <a:t>212 students in eight MS classrooms </a:t>
            </a:r>
            <a:r>
              <a:rPr lang="en-US" dirty="0" smtClean="0">
                <a:solidFill>
                  <a:srgbClr val="000000"/>
                </a:solidFill>
                <a:latin typeface="HelveticaNeue" charset="0"/>
              </a:rPr>
              <a:t>in a suburban area</a:t>
            </a:r>
            <a:endParaRPr lang="en-US" dirty="0">
              <a:solidFill>
                <a:srgbClr val="000000"/>
              </a:solidFill>
              <a:latin typeface="HelveticaNeue" charset="0"/>
            </a:endParaRPr>
          </a:p>
          <a:p>
            <a:endParaRPr lang="en-US" dirty="0" smtClean="0">
              <a:solidFill>
                <a:srgbClr val="000000"/>
              </a:solidFill>
              <a:latin typeface="HelveticaNeue" charset="0"/>
            </a:endParaRPr>
          </a:p>
          <a:p>
            <a:r>
              <a:rPr lang="en-US" dirty="0" smtClean="0">
                <a:solidFill>
                  <a:srgbClr val="000000"/>
                </a:solidFill>
                <a:latin typeface="HelveticaNeue" charset="0"/>
              </a:rPr>
              <a:t>Used students’ written responses to better understand the impact of students’ writing about the usefulness of what they were learning about</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88075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Autofit/>
          </a:bodyPr>
          <a:lstStyle/>
          <a:p>
            <a:pPr marL="0" indent="0" algn="ctr">
              <a:buNone/>
            </a:pPr>
            <a:r>
              <a:rPr lang="en-US" dirty="0"/>
              <a:t>“</a:t>
            </a:r>
            <a:r>
              <a:rPr lang="en-US" b="1" dirty="0"/>
              <a:t>If I am ever blowing up balloons for a party and I want to keep the balloons big, I will keep them in a warm room so the molecules speed up and spread out</a:t>
            </a:r>
            <a:r>
              <a:rPr lang="en-US" dirty="0"/>
              <a:t>, hitting the sides of the balloons and expanding it. In a cold room, the molecules will slow down and come together and the balloons sides will close and become smaller.”</a:t>
            </a:r>
          </a:p>
          <a:p>
            <a:pPr marL="0" indent="0">
              <a:buNone/>
            </a:pPr>
            <a:endParaRPr lang="en-US" dirty="0">
              <a:solidFill>
                <a:srgbClr val="000000"/>
              </a:solidFill>
            </a:endParaRPr>
          </a:p>
        </p:txBody>
      </p:sp>
      <p:sp>
        <p:nvSpPr>
          <p:cNvPr id="6" name="Title 1"/>
          <p:cNvSpPr>
            <a:spLocks noGrp="1"/>
          </p:cNvSpPr>
          <p:nvPr>
            <p:ph type="title"/>
          </p:nvPr>
        </p:nvSpPr>
        <p:spPr>
          <a:xfrm>
            <a:off x="457200" y="533400"/>
            <a:ext cx="8229600" cy="990600"/>
          </a:xfrm>
        </p:spPr>
        <p:txBody>
          <a:bodyPr>
            <a:noAutofit/>
          </a:bodyPr>
          <a:lstStyle/>
          <a:p>
            <a:r>
              <a:rPr lang="en-US" sz="3200" dirty="0" smtClean="0"/>
              <a:t>Example of a student response</a:t>
            </a: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7198536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33400"/>
            <a:ext cx="8229600" cy="990600"/>
          </a:xfrm>
        </p:spPr>
        <p:txBody>
          <a:bodyPr>
            <a:noAutofit/>
          </a:bodyPr>
          <a:lstStyle/>
          <a:p>
            <a:r>
              <a:rPr lang="en-US" sz="3200" dirty="0"/>
              <a:t>Can writing about the relevance of science enhance students’ value and interest?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9216493"/>
              </p:ext>
            </p:extLst>
          </p:nvPr>
        </p:nvGraphicFramePr>
        <p:xfrm>
          <a:off x="2514598" y="1549162"/>
          <a:ext cx="4114800" cy="4984113"/>
        </p:xfrm>
        <a:graphic>
          <a:graphicData uri="http://schemas.openxmlformats.org/drawingml/2006/table">
            <a:tbl>
              <a:tblPr/>
              <a:tblGrid>
                <a:gridCol w="2057400"/>
                <a:gridCol w="2057400"/>
              </a:tblGrid>
              <a:tr h="404283">
                <a:tc>
                  <a:txBody>
                    <a:bodyPr/>
                    <a:lstStyle/>
                    <a:p>
                      <a:r>
                        <a:rPr lang="en-US" sz="1400" b="1" dirty="0">
                          <a:effectLst/>
                          <a:latin typeface="Helvetica" charset="0"/>
                        </a:rPr>
                        <a:t/>
                      </a:r>
                      <a:br>
                        <a:rPr lang="en-US" sz="1400" b="1" dirty="0">
                          <a:effectLst/>
                          <a:latin typeface="Helvetica" charset="0"/>
                        </a:rPr>
                      </a:br>
                      <a:endParaRPr lang="en-US" sz="1400" b="1" dirty="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a:solidFill>
                            <a:srgbClr val="000000"/>
                          </a:solidFill>
                          <a:effectLst/>
                          <a:latin typeface="Helvetica Neue" charset="0"/>
                        </a:rPr>
                        <a:t>Time 2 Utility Value</a:t>
                      </a:r>
                      <a:endParaRPr lang="en-US" sz="1400" b="1">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dirty="0">
                          <a:solidFill>
                            <a:srgbClr val="000000"/>
                          </a:solidFill>
                          <a:effectLst/>
                          <a:latin typeface="Helvetica Neue" charset="0"/>
                        </a:rPr>
                        <a:t>Fixed Parts</a:t>
                      </a:r>
                      <a:endParaRPr lang="en-US"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effectLst/>
                          <a:latin typeface="Helvetica" charset="0"/>
                        </a:rPr>
                        <a:t/>
                      </a:r>
                      <a:br>
                        <a:rPr lang="en-US" sz="1400">
                          <a:effectLst/>
                          <a:latin typeface="Helvetica" charset="0"/>
                        </a:rPr>
                      </a:br>
                      <a:endParaRPr lang="en-US" sz="140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dirty="0">
                          <a:solidFill>
                            <a:srgbClr val="000000"/>
                          </a:solidFill>
                          <a:effectLst/>
                          <a:latin typeface="Helvetica Neue" charset="0"/>
                        </a:rPr>
                        <a:t>Intercept</a:t>
                      </a:r>
                      <a:endParaRPr lang="en-US"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5.52</a:t>
                      </a:r>
                      <a:endParaRPr lang="nb-NO"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Self-efficacy</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-0.19 (0.15)</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Interest</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0.24 (0.09)*</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Utility Value</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0.43 (.08)***</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Intervention</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B5B8C4"/>
                    </a:solidFill>
                  </a:tcPr>
                </a:tc>
                <a:tc>
                  <a:txBody>
                    <a:bodyPr/>
                    <a:lstStyle/>
                    <a:p>
                      <a:pPr algn="ctr"/>
                      <a:r>
                        <a:rPr lang="mr-IN" sz="1400" dirty="0">
                          <a:solidFill>
                            <a:srgbClr val="000000"/>
                          </a:solidFill>
                          <a:effectLst/>
                          <a:latin typeface="Helvetica Neue" charset="0"/>
                        </a:rPr>
                        <a:t>0.44 (0.20)*</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B5B8C4"/>
                    </a:solidFill>
                  </a:tcPr>
                </a:tc>
              </a:tr>
              <a:tr h="404283">
                <a:tc>
                  <a:txBody>
                    <a:bodyPr/>
                    <a:lstStyle/>
                    <a:p>
                      <a:pPr algn="ctr"/>
                      <a:r>
                        <a:rPr lang="en-US" sz="1400">
                          <a:solidFill>
                            <a:srgbClr val="000000"/>
                          </a:solidFill>
                          <a:effectLst/>
                          <a:latin typeface="Helvetica Neue" charset="0"/>
                        </a:rPr>
                        <a:t>Self-efficacy X Treatment</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0.24 (.209)</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Gender</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-0.22 (0.20)</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Random Parts</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effectLst/>
                          <a:latin typeface="Helvetica" charset="0"/>
                        </a:rPr>
                        <a:t/>
                      </a:r>
                      <a:br>
                        <a:rPr lang="en-US" sz="1400">
                          <a:effectLst/>
                          <a:latin typeface="Helvetica" charset="0"/>
                        </a:rPr>
                      </a:br>
                      <a:endParaRPr lang="en-US" sz="140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Classroom </a:t>
                      </a:r>
                      <a:r>
                        <a:rPr lang="en-US" sz="1400">
                          <a:solidFill>
                            <a:srgbClr val="000000"/>
                          </a:solidFill>
                          <a:effectLst/>
                          <a:latin typeface="Cambria Math" charset="0"/>
                        </a:rPr>
                        <a:t>𝞂</a:t>
                      </a:r>
                      <a:r>
                        <a:rPr lang="en-US" sz="1400" baseline="30000">
                          <a:solidFill>
                            <a:srgbClr val="000000"/>
                          </a:solidFill>
                          <a:effectLst/>
                          <a:latin typeface="Helvetica Neue" charset="0"/>
                        </a:rPr>
                        <a:t>2</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a:solidFill>
                            <a:srgbClr val="000000"/>
                          </a:solidFill>
                          <a:effectLst/>
                          <a:latin typeface="Helvetica Neue" charset="0"/>
                        </a:rPr>
                        <a:t>1.73</a:t>
                      </a:r>
                      <a:endParaRPr lang="nb-NO"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Classroom ICC</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0.03</a:t>
                      </a:r>
                      <a:endParaRPr lang="nb-NO"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le 6"/>
          <p:cNvSpPr/>
          <p:nvPr/>
        </p:nvSpPr>
        <p:spPr>
          <a:xfrm>
            <a:off x="3447333" y="6624320"/>
            <a:ext cx="2249334" cy="276999"/>
          </a:xfrm>
          <a:prstGeom prst="rect">
            <a:avLst/>
          </a:prstGeom>
        </p:spPr>
        <p:txBody>
          <a:bodyPr wrap="none">
            <a:spAutoFit/>
          </a:bodyPr>
          <a:lstStyle/>
          <a:p>
            <a:r>
              <a:rPr lang="en-US" sz="1200" dirty="0" smtClean="0">
                <a:latin typeface="Helvetica Neue" charset="0"/>
                <a:ea typeface="Helvetica Neue" charset="0"/>
                <a:cs typeface="Helvetica Neue" charset="0"/>
              </a:rPr>
              <a:t>p </a:t>
            </a:r>
            <a:r>
              <a:rPr lang="en-US" sz="1200" dirty="0">
                <a:latin typeface="Helvetica Neue" charset="0"/>
                <a:ea typeface="Helvetica Neue" charset="0"/>
                <a:cs typeface="Helvetica Neue" charset="0"/>
              </a:rPr>
              <a:t>&lt; .05, ** p &lt; .01, *** p &lt; .001</a:t>
            </a:r>
          </a:p>
        </p:txBody>
      </p:sp>
      <p:graphicFrame>
        <p:nvGraphicFramePr>
          <p:cNvPr id="8" name="Table 7"/>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655493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33400"/>
            <a:ext cx="8229600" cy="990600"/>
          </a:xfrm>
        </p:spPr>
        <p:txBody>
          <a:bodyPr>
            <a:noAutofit/>
          </a:bodyPr>
          <a:lstStyle/>
          <a:p>
            <a:r>
              <a:rPr lang="en-US" sz="3200" dirty="0" smtClean="0"/>
              <a:t>Linguistic Inquiry and Word Count findings</a:t>
            </a:r>
            <a:endParaRPr lang="en-US" sz="3200" dirty="0"/>
          </a:p>
        </p:txBody>
      </p:sp>
      <p:sp>
        <p:nvSpPr>
          <p:cNvPr id="3" name="Rectangle 2"/>
          <p:cNvSpPr/>
          <p:nvPr/>
        </p:nvSpPr>
        <p:spPr>
          <a:xfrm>
            <a:off x="2285998" y="3228592"/>
            <a:ext cx="4572000" cy="923330"/>
          </a:xfrm>
          <a:prstGeom prst="rect">
            <a:avLst/>
          </a:prstGeom>
        </p:spPr>
        <p:txBody>
          <a:bodyPr>
            <a:spAutoFit/>
          </a:bodyPr>
          <a:lstStyle/>
          <a:p>
            <a:pPr algn="ctr"/>
            <a:r>
              <a:rPr lang="en-US" dirty="0">
                <a:latin typeface="Helvetica Neue" charset="0"/>
                <a:ea typeface="Helvetica Neue" charset="0"/>
                <a:cs typeface="Helvetica Neue" charset="0"/>
              </a:rPr>
              <a:t>Cognitive Processing (12.08% of text instead compared to 9.27% of text [t = 2.81; p &lt; .05, d = .50]) </a:t>
            </a:r>
          </a:p>
        </p:txBody>
      </p:sp>
      <p:graphicFrame>
        <p:nvGraphicFramePr>
          <p:cNvPr id="8" name="Table 7"/>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619331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Experience Sampling Method</a:t>
            </a:r>
          </a:p>
          <a:p>
            <a:pPr marL="0" indent="0">
              <a:buNone/>
            </a:pPr>
            <a:r>
              <a:rPr lang="en-US" dirty="0">
                <a:solidFill>
                  <a:srgbClr val="B5B8C4"/>
                </a:solidFill>
              </a:rPr>
              <a:t>Text Data</a:t>
            </a:r>
          </a:p>
          <a:p>
            <a:pPr marL="0" indent="0">
              <a:buNone/>
            </a:pPr>
            <a:r>
              <a:rPr lang="en-US" dirty="0"/>
              <a:t>Digital Traces and Network Data</a:t>
            </a:r>
          </a:p>
          <a:p>
            <a:pPr marL="0" indent="0">
              <a:buNone/>
            </a:pPr>
            <a:r>
              <a:rPr lang="en-US" dirty="0">
                <a:solidFill>
                  <a:srgbClr val="B5B8C4"/>
                </a:solidFill>
              </a:rPr>
              <a:t>Future Work</a:t>
            </a:r>
          </a:p>
        </p:txBody>
      </p:sp>
      <p:graphicFrame>
        <p:nvGraphicFramePr>
          <p:cNvPr id="5" name="Table 4"/>
          <p:cNvGraphicFramePr>
            <a:graphicFrameLocks noGrp="1"/>
          </p:cNvGraphicFramePr>
          <p:nvPr>
            <p:extLst>
              <p:ext uri="{D42A27DB-BD31-4B8C-83A1-F6EECF244321}">
                <p14:modId xmlns:p14="http://schemas.microsoft.com/office/powerpoint/2010/main" val="823771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742888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Affordances</a:t>
            </a:r>
            <a:endParaRPr lang="en-US" dirty="0"/>
          </a:p>
        </p:txBody>
      </p:sp>
      <p:sp>
        <p:nvSpPr>
          <p:cNvPr id="3" name="Content Placeholder 2"/>
          <p:cNvSpPr>
            <a:spLocks noGrp="1"/>
          </p:cNvSpPr>
          <p:nvPr>
            <p:ph idx="1"/>
          </p:nvPr>
        </p:nvSpPr>
        <p:spPr/>
        <p:txBody>
          <a:bodyPr anchor="ctr">
            <a:normAutofit/>
          </a:bodyPr>
          <a:lstStyle/>
          <a:p>
            <a:r>
              <a:rPr lang="en-US" dirty="0" smtClean="0"/>
              <a:t>Study </a:t>
            </a:r>
            <a:r>
              <a:rPr lang="en-US" dirty="0" smtClean="0"/>
              <a:t>informal professional learning and interest-driven communities</a:t>
            </a:r>
          </a:p>
          <a:p>
            <a:endParaRPr lang="en-US" dirty="0" smtClean="0"/>
          </a:p>
          <a:p>
            <a:r>
              <a:rPr lang="en-US" dirty="0" smtClean="0"/>
              <a:t>Can capture involvement and interactions in naturalistic settings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57751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is power(</a:t>
            </a:r>
            <a:r>
              <a:rPr lang="en-US" dirty="0" err="1" smtClean="0"/>
              <a:t>ful</a:t>
            </a:r>
            <a:r>
              <a:rPr lang="en-US" dirty="0" smtClean="0"/>
              <a:t>)</a:t>
            </a:r>
            <a:endParaRPr lang="en-US" dirty="0"/>
          </a:p>
        </p:txBody>
      </p:sp>
      <p:pic>
        <p:nvPicPr>
          <p:cNvPr id="5" name="Picture 4"/>
          <p:cNvPicPr>
            <a:picLocks noChangeAspect="1"/>
          </p:cNvPicPr>
          <p:nvPr/>
        </p:nvPicPr>
        <p:blipFill>
          <a:blip r:embed="rId3"/>
          <a:stretch>
            <a:fillRect/>
          </a:stretch>
        </p:blipFill>
        <p:spPr>
          <a:xfrm>
            <a:off x="558524" y="2707432"/>
            <a:ext cx="2178602" cy="2378798"/>
          </a:xfrm>
          <a:prstGeom prst="rect">
            <a:avLst/>
          </a:prstGeom>
        </p:spPr>
      </p:pic>
      <p:pic>
        <p:nvPicPr>
          <p:cNvPr id="8" name="Picture 7"/>
          <p:cNvPicPr>
            <a:picLocks noChangeAspect="1"/>
          </p:cNvPicPr>
          <p:nvPr/>
        </p:nvPicPr>
        <p:blipFill>
          <a:blip r:embed="rId4"/>
          <a:stretch>
            <a:fillRect/>
          </a:stretch>
        </p:blipFill>
        <p:spPr>
          <a:xfrm>
            <a:off x="6186829" y="3101560"/>
            <a:ext cx="2569544" cy="1394237"/>
          </a:xfrm>
          <a:prstGeom prst="rect">
            <a:avLst/>
          </a:prstGeom>
        </p:spPr>
      </p:pic>
      <p:sp>
        <p:nvSpPr>
          <p:cNvPr id="9" name="TextBox 8"/>
          <p:cNvSpPr txBox="1"/>
          <p:nvPr/>
        </p:nvSpPr>
        <p:spPr>
          <a:xfrm>
            <a:off x="816018" y="2338100"/>
            <a:ext cx="1492716" cy="369332"/>
          </a:xfrm>
          <a:prstGeom prst="rect">
            <a:avLst/>
          </a:prstGeom>
          <a:noFill/>
        </p:spPr>
        <p:txBody>
          <a:bodyPr wrap="none" rtlCol="0">
            <a:spAutoFit/>
          </a:bodyPr>
          <a:lstStyle/>
          <a:p>
            <a:r>
              <a:rPr lang="en-US" dirty="0" smtClean="0"/>
              <a:t>Researchers</a:t>
            </a:r>
            <a:endParaRPr lang="en-US" dirty="0"/>
          </a:p>
        </p:txBody>
      </p:sp>
      <p:sp>
        <p:nvSpPr>
          <p:cNvPr id="10" name="TextBox 9"/>
          <p:cNvSpPr txBox="1"/>
          <p:nvPr/>
        </p:nvSpPr>
        <p:spPr>
          <a:xfrm>
            <a:off x="6897441" y="2338100"/>
            <a:ext cx="1095172" cy="369332"/>
          </a:xfrm>
          <a:prstGeom prst="rect">
            <a:avLst/>
          </a:prstGeom>
          <a:noFill/>
        </p:spPr>
        <p:txBody>
          <a:bodyPr wrap="none" rtlCol="0">
            <a:spAutoFit/>
          </a:bodyPr>
          <a:lstStyle/>
          <a:p>
            <a:r>
              <a:rPr lang="en-US" dirty="0" smtClean="0"/>
              <a:t>Students</a:t>
            </a:r>
            <a:endParaRPr lang="en-US" dirty="0"/>
          </a:p>
        </p:txBody>
      </p:sp>
      <p:sp>
        <p:nvSpPr>
          <p:cNvPr id="11" name="TextBox 10"/>
          <p:cNvSpPr txBox="1"/>
          <p:nvPr/>
        </p:nvSpPr>
        <p:spPr>
          <a:xfrm>
            <a:off x="3901439" y="2338100"/>
            <a:ext cx="1121076" cy="369332"/>
          </a:xfrm>
          <a:prstGeom prst="rect">
            <a:avLst/>
          </a:prstGeom>
          <a:noFill/>
        </p:spPr>
        <p:txBody>
          <a:bodyPr wrap="none" rtlCol="0">
            <a:spAutoFit/>
          </a:bodyPr>
          <a:lstStyle/>
          <a:p>
            <a:r>
              <a:rPr lang="en-US" dirty="0" smtClean="0"/>
              <a:t>Teachers</a:t>
            </a:r>
            <a:endParaRPr lang="en-US"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2709" y="2872132"/>
            <a:ext cx="2498537" cy="1856409"/>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00080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What can we learn about teachers’ technological understanding from digital portfolios?</a:t>
            </a:r>
            <a:endParaRPr lang="en-US" sz="28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Assessed teachers’ knowledge through digital portfolios as performance assessments </a:t>
            </a:r>
            <a:r>
              <a:rPr lang="en-US" sz="1800" dirty="0" smtClean="0"/>
              <a:t>(Koehler, </a:t>
            </a:r>
            <a:r>
              <a:rPr lang="en-US" sz="1800" dirty="0" err="1" smtClean="0"/>
              <a:t>Greenhalgh</a:t>
            </a:r>
            <a:r>
              <a:rPr lang="en-US" sz="1800" dirty="0" smtClean="0"/>
              <a:t>, Rosenberg, &amp; Keenan, 2016, </a:t>
            </a:r>
            <a:r>
              <a:rPr lang="en-US" sz="1800" i="1" dirty="0" smtClean="0"/>
              <a:t>JTATE</a:t>
            </a:r>
            <a:r>
              <a:rPr lang="en-US" sz="1800" dirty="0" smtClean="0"/>
              <a:t>)</a:t>
            </a:r>
          </a:p>
          <a:p>
            <a:pPr marL="0" indent="0">
              <a:buNone/>
            </a:pPr>
            <a:endParaRPr lang="en-US" dirty="0" smtClean="0"/>
          </a:p>
          <a:p>
            <a:r>
              <a:rPr lang="en-US" dirty="0" smtClean="0"/>
              <a:t>Analyzed portfolios from 589 students in Master of Arts in Educational Technology and Master of Arts in Education programs</a:t>
            </a:r>
          </a:p>
          <a:p>
            <a:endParaRPr lang="en-US" dirty="0" smtClean="0"/>
          </a:p>
          <a:p>
            <a:r>
              <a:rPr lang="en-US" dirty="0" smtClean="0"/>
              <a:t>Determine what </a:t>
            </a:r>
            <a:r>
              <a:rPr lang="en-US" dirty="0" smtClean="0"/>
              <a:t>artifacts teachers included and what they evidenced about teachers’ Technological Pedagogical Content Knowledge, or TPACK </a:t>
            </a:r>
            <a:r>
              <a:rPr lang="en-US" sz="1900" dirty="0" smtClean="0"/>
              <a:t>(Mishra &amp; Koehler, 2006</a:t>
            </a:r>
            <a:r>
              <a:rPr lang="en-US" sz="1900" dirty="0" smtClean="0"/>
              <a:t>)</a:t>
            </a:r>
          </a:p>
          <a:p>
            <a:endParaRPr lang="en-US" dirty="0"/>
          </a:p>
          <a:p>
            <a:r>
              <a:rPr lang="en-US" dirty="0" smtClean="0"/>
              <a:t>Focus on the program context as a factor that may impact the development of teachers’ TPACK </a:t>
            </a:r>
            <a:r>
              <a:rPr lang="en-US" sz="1900" dirty="0" smtClean="0"/>
              <a:t>(Rosenberg &amp; Koehler, 2015)</a:t>
            </a:r>
            <a:endParaRPr lang="en-US" sz="1900" dirty="0" smtClean="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59919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Technological Pedagogical Content Knowledge (TPACK)</a:t>
            </a:r>
            <a:endParaRPr lang="en-US" sz="2800"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628" y="1678886"/>
            <a:ext cx="4796739" cy="4796739"/>
          </a:xfrm>
          <a:prstGeom prst="rect">
            <a:avLst/>
          </a:prstGeom>
        </p:spPr>
      </p:pic>
    </p:spTree>
    <p:extLst>
      <p:ext uri="{BB962C8B-B14F-4D97-AF65-F5344CB8AC3E}">
        <p14:creationId xmlns:p14="http://schemas.microsoft.com/office/powerpoint/2010/main" val="115653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Coding frame for specific artifacts for TPACK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4452995"/>
              </p:ext>
            </p:extLst>
          </p:nvPr>
        </p:nvGraphicFramePr>
        <p:xfrm>
          <a:off x="457200" y="2742721"/>
          <a:ext cx="4304805" cy="2011680"/>
        </p:xfrm>
        <a:graphic>
          <a:graphicData uri="http://schemas.openxmlformats.org/drawingml/2006/table">
            <a:tbl>
              <a:tblPr>
                <a:tableStyleId>{5C22544A-7EE6-4342-B048-85BDC9FD1C3A}</a:tableStyleId>
              </a:tblPr>
              <a:tblGrid>
                <a:gridCol w="851753"/>
                <a:gridCol w="805713"/>
                <a:gridCol w="844079"/>
                <a:gridCol w="920814"/>
                <a:gridCol w="882446"/>
              </a:tblGrid>
              <a:tr h="139468">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Criteria</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4</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3</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2</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c>
                  <a:txBody>
                    <a:bodyPr/>
                    <a:lstStyle/>
                    <a:p>
                      <a:pPr marL="0" marR="0" algn="ctr">
                        <a:lnSpc>
                          <a:spcPct val="100000"/>
                        </a:lnSpc>
                        <a:spcBef>
                          <a:spcPts val="300"/>
                        </a:spcBef>
                        <a:spcAft>
                          <a:spcPts val="300"/>
                        </a:spcAft>
                      </a:pPr>
                      <a:r>
                        <a:rPr lang="en-US" sz="1100" b="1">
                          <a:effectLst/>
                          <a:latin typeface="Helvetica Neue" charset="0"/>
                          <a:ea typeface="Helvetica Neue" charset="0"/>
                          <a:cs typeface="Helvetica Neue" charset="0"/>
                        </a:rPr>
                        <a:t>1</a:t>
                      </a:r>
                      <a:endParaRPr lang="en-US" sz="1100" b="1">
                        <a:solidFill>
                          <a:srgbClr val="000000"/>
                        </a:solidFill>
                        <a:effectLst/>
                        <a:latin typeface="Helvetica Neue" charset="0"/>
                        <a:ea typeface="Helvetica Neue" charset="0"/>
                        <a:cs typeface="Helvetica Neue" charset="0"/>
                      </a:endParaRPr>
                    </a:p>
                  </a:txBody>
                  <a:tcPr marL="39400" marR="39400" marT="0" marB="0" anchor="b">
                    <a:noFill/>
                  </a:tcPr>
                </a:tc>
              </a:tr>
              <a:tr h="1681051">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Compatibility with curriculum goals &amp; instructional strategies (</a:t>
                      </a:r>
                      <a:r>
                        <a:rPr lang="en-US" sz="1100" dirty="0" smtClean="0">
                          <a:effectLst/>
                          <a:latin typeface="Helvetica Neue" charset="0"/>
                          <a:ea typeface="Helvetica Neue" charset="0"/>
                          <a:cs typeface="Helvetica Neue" charset="0"/>
                        </a:rPr>
                        <a:t>TPACK</a:t>
                      </a:r>
                      <a:r>
                        <a:rPr lang="en-US" sz="1100" dirty="0">
                          <a:effectLst/>
                          <a:latin typeface="Helvetica Neue" charset="0"/>
                          <a:ea typeface="Helvetica Neue" charset="0"/>
                          <a:cs typeface="Helvetica Neue" charset="0"/>
                        </a:rPr>
                        <a:t>)</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exemplary,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appropriate, but not exemplary,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marginally appropriate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c>
                  <a:txBody>
                    <a:bodyPr/>
                    <a:lstStyle/>
                    <a:p>
                      <a:pPr marL="0" marR="0" algn="ctr">
                        <a:lnSpc>
                          <a:spcPct val="100000"/>
                        </a:lnSpc>
                        <a:spcBef>
                          <a:spcPts val="300"/>
                        </a:spcBef>
                        <a:spcAft>
                          <a:spcPts val="300"/>
                        </a:spcAft>
                      </a:pPr>
                      <a:r>
                        <a:rPr lang="en-US" sz="1100" dirty="0">
                          <a:effectLst/>
                          <a:latin typeface="Helvetica Neue" charset="0"/>
                          <a:ea typeface="Helvetica Neue" charset="0"/>
                          <a:cs typeface="Helvetica Neue" charset="0"/>
                        </a:rPr>
                        <a:t>Technology selection(s) are inappropriate given curriculum goal(s) and instructional strategies.</a:t>
                      </a:r>
                      <a:endParaRPr lang="en-US" sz="1100" dirty="0">
                        <a:solidFill>
                          <a:srgbClr val="000000"/>
                        </a:solidFill>
                        <a:effectLst/>
                        <a:latin typeface="Helvetica Neue" charset="0"/>
                        <a:ea typeface="Helvetica Neue" charset="0"/>
                        <a:cs typeface="Helvetica Neue" charset="0"/>
                      </a:endParaRPr>
                    </a:p>
                  </a:txBody>
                  <a:tcPr marL="39400" marR="39400" marT="0" marB="0">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89330304"/>
              </p:ext>
            </p:extLst>
          </p:nvPr>
        </p:nvGraphicFramePr>
        <p:xfrm>
          <a:off x="5180586" y="2210591"/>
          <a:ext cx="3844661" cy="3075940"/>
        </p:xfrm>
        <a:graphic>
          <a:graphicData uri="http://schemas.openxmlformats.org/drawingml/2006/table">
            <a:tbl>
              <a:tblPr firstRow="1" firstCol="1" bandRow="1" bandCol="1">
                <a:tableStyleId>{073A0DAA-6AF3-43AB-8588-CEC1D06C72B9}</a:tableStyleId>
              </a:tblPr>
              <a:tblGrid>
                <a:gridCol w="830897"/>
                <a:gridCol w="1038469"/>
                <a:gridCol w="932540"/>
                <a:gridCol w="1042755"/>
              </a:tblGrid>
              <a:tr h="0">
                <a:tc>
                  <a:txBody>
                    <a:bodyPr/>
                    <a:lstStyle/>
                    <a:p>
                      <a:pPr marL="0" marR="0" algn="ctr">
                        <a:lnSpc>
                          <a:spcPct val="200000"/>
                        </a:lnSpc>
                        <a:spcBef>
                          <a:spcPts val="0"/>
                        </a:spcBef>
                        <a:spcAft>
                          <a:spcPts val="0"/>
                        </a:spcAft>
                      </a:pPr>
                      <a:r>
                        <a:rPr lang="en-US" sz="1200" dirty="0">
                          <a:solidFill>
                            <a:schemeClr val="tx1"/>
                          </a:solidFill>
                          <a:effectLst/>
                        </a:rPr>
                        <a:t>Level</a:t>
                      </a:r>
                      <a:endParaRPr lang="en-US" sz="120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dirty="0">
                          <a:solidFill>
                            <a:schemeClr val="tx1"/>
                          </a:solidFill>
                          <a:effectLst/>
                        </a:rPr>
                        <a:t>TCK</a:t>
                      </a:r>
                      <a:endParaRPr lang="en-US" sz="120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a:solidFill>
                            <a:schemeClr val="tx1"/>
                          </a:solidFill>
                          <a:effectLst/>
                        </a:rPr>
                        <a:t>TPK</a:t>
                      </a:r>
                      <a:endParaRPr lang="en-US" sz="120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dirty="0">
                          <a:solidFill>
                            <a:schemeClr val="tx1"/>
                          </a:solidFill>
                          <a:effectLst/>
                        </a:rPr>
                        <a:t>TPCK</a:t>
                      </a:r>
                      <a:endParaRPr lang="en-US" sz="120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dirty="0">
                          <a:solidFill>
                            <a:schemeClr val="tx1"/>
                          </a:solidFill>
                          <a:effectLst/>
                        </a:rPr>
                        <a:t>1</a:t>
                      </a:r>
                      <a:endParaRPr lang="en-US" sz="1200" b="0" i="1"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.23</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.02</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.11</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a:solidFill>
                            <a:schemeClr val="tx1"/>
                          </a:solidFill>
                          <a:effectLst/>
                        </a:rPr>
                        <a:t>2</a:t>
                      </a:r>
                      <a:endParaRPr lang="en-US" sz="1200" b="0" i="1">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dirty="0">
                          <a:solidFill>
                            <a:schemeClr val="tx1"/>
                          </a:solidFill>
                          <a:effectLst/>
                        </a:rPr>
                        <a:t>.36</a:t>
                      </a:r>
                      <a:endParaRPr lang="en-US" sz="1200" b="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dirty="0">
                          <a:solidFill>
                            <a:schemeClr val="tx1"/>
                          </a:solidFill>
                          <a:effectLst/>
                        </a:rPr>
                        <a:t>.50</a:t>
                      </a:r>
                      <a:endParaRPr lang="en-US" sz="1200" b="0" dirty="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.47</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a:solidFill>
                            <a:schemeClr val="tx1"/>
                          </a:solidFill>
                          <a:effectLst/>
                        </a:rPr>
                        <a:t>3 </a:t>
                      </a:r>
                      <a:endParaRPr lang="en-US" sz="1200" b="0" i="1">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.32</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.42</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.36</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i="1" dirty="0">
                          <a:solidFill>
                            <a:schemeClr val="tx1"/>
                          </a:solidFill>
                          <a:effectLst/>
                        </a:rPr>
                        <a:t>4 </a:t>
                      </a:r>
                      <a:endParaRPr lang="en-US" sz="1200" b="0" i="1"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.09</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dirty="0">
                          <a:solidFill>
                            <a:schemeClr val="tx1"/>
                          </a:solidFill>
                          <a:effectLst/>
                        </a:rPr>
                        <a:t>.06</a:t>
                      </a:r>
                      <a:endParaRPr lang="en-US" sz="1200" b="0" dirty="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.06</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a:solidFill>
                            <a:schemeClr val="tx1"/>
                          </a:solidFill>
                          <a:effectLst/>
                        </a:rPr>
                        <a:t>Mean </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2.25</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2.52</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2.38</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r h="0">
                <a:tc>
                  <a:txBody>
                    <a:bodyPr/>
                    <a:lstStyle/>
                    <a:p>
                      <a:pPr marL="0" marR="0" algn="ctr">
                        <a:lnSpc>
                          <a:spcPct val="200000"/>
                        </a:lnSpc>
                        <a:spcBef>
                          <a:spcPts val="300"/>
                        </a:spcBef>
                        <a:spcAft>
                          <a:spcPts val="300"/>
                        </a:spcAft>
                      </a:pPr>
                      <a:r>
                        <a:rPr lang="en-US" sz="1200" b="0" dirty="0">
                          <a:solidFill>
                            <a:schemeClr val="tx1"/>
                          </a:solidFill>
                          <a:effectLst/>
                        </a:rPr>
                        <a:t>Std. Dev </a:t>
                      </a:r>
                      <a:endParaRPr lang="en-US" sz="1200" b="0" dirty="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.92</a:t>
                      </a:r>
                      <a:endParaRPr lang="en-US" sz="1200" b="0">
                        <a:solidFill>
                          <a:schemeClr val="tx1"/>
                        </a:solidFill>
                        <a:effectLst/>
                        <a:latin typeface="Times New Roman" charset="0"/>
                        <a:ea typeface="Arial" charset="0"/>
                        <a:cs typeface="Arial" charset="0"/>
                      </a:endParaRPr>
                    </a:p>
                  </a:txBody>
                  <a:tcPr marL="68580" marR="68580" marT="0" marB="0" anchor="ctr">
                    <a:noFill/>
                  </a:tcPr>
                </a:tc>
                <a:tc>
                  <a:txBody>
                    <a:bodyPr/>
                    <a:lstStyle/>
                    <a:p>
                      <a:pPr marL="0" marR="0" algn="ctr">
                        <a:lnSpc>
                          <a:spcPct val="200000"/>
                        </a:lnSpc>
                        <a:spcBef>
                          <a:spcPts val="0"/>
                        </a:spcBef>
                        <a:spcAft>
                          <a:spcPts val="0"/>
                        </a:spcAft>
                      </a:pPr>
                      <a:r>
                        <a:rPr lang="en-US" sz="1200" b="0">
                          <a:solidFill>
                            <a:schemeClr val="tx1"/>
                          </a:solidFill>
                          <a:effectLst/>
                        </a:rPr>
                        <a:t>.65</a:t>
                      </a:r>
                      <a:endParaRPr lang="en-US" sz="1200" b="0">
                        <a:solidFill>
                          <a:schemeClr val="tx1"/>
                        </a:solidFill>
                        <a:effectLst/>
                        <a:latin typeface="Times New Roman" charset="0"/>
                        <a:ea typeface="Arial" charset="0"/>
                        <a:cs typeface="Arial" charset="0"/>
                      </a:endParaRPr>
                    </a:p>
                  </a:txBody>
                  <a:tcPr marL="73025" marR="73025" marT="36830" marB="36830" anchor="ctr">
                    <a:noFill/>
                  </a:tcPr>
                </a:tc>
                <a:tc>
                  <a:txBody>
                    <a:bodyPr/>
                    <a:lstStyle/>
                    <a:p>
                      <a:pPr marL="0" marR="0" algn="ctr">
                        <a:lnSpc>
                          <a:spcPct val="200000"/>
                        </a:lnSpc>
                        <a:spcBef>
                          <a:spcPts val="0"/>
                        </a:spcBef>
                        <a:spcAft>
                          <a:spcPts val="0"/>
                        </a:spcAft>
                      </a:pPr>
                      <a:r>
                        <a:rPr lang="en-US" sz="1200" b="0" dirty="0">
                          <a:solidFill>
                            <a:schemeClr val="tx1"/>
                          </a:solidFill>
                          <a:effectLst/>
                        </a:rPr>
                        <a:t>.77</a:t>
                      </a:r>
                      <a:endParaRPr lang="en-US" sz="1200" b="0" dirty="0">
                        <a:solidFill>
                          <a:schemeClr val="tx1"/>
                        </a:solidFill>
                        <a:effectLst/>
                        <a:latin typeface="Times New Roman" charset="0"/>
                        <a:ea typeface="Arial" charset="0"/>
                        <a:cs typeface="Arial" charset="0"/>
                      </a:endParaRPr>
                    </a:p>
                  </a:txBody>
                  <a:tcPr marL="73025" marR="73025" marT="36830" marB="36830" anchor="ctr">
                    <a:solidFill>
                      <a:srgbClr val="B5B8C4"/>
                    </a:solidFill>
                  </a:tcPr>
                </a:tc>
              </a:tr>
            </a:tbl>
          </a:graphicData>
        </a:graphic>
      </p:graphicFrame>
      <p:sp>
        <p:nvSpPr>
          <p:cNvPr id="6" name="Rectangle 5"/>
          <p:cNvSpPr/>
          <p:nvPr/>
        </p:nvSpPr>
        <p:spPr>
          <a:xfrm>
            <a:off x="1292926" y="6505252"/>
            <a:ext cx="6558148" cy="276999"/>
          </a:xfrm>
          <a:prstGeom prst="rect">
            <a:avLst/>
          </a:prstGeom>
        </p:spPr>
        <p:txBody>
          <a:bodyPr wrap="square">
            <a:spAutoFit/>
          </a:bodyPr>
          <a:lstStyle/>
          <a:p>
            <a:pPr algn="ctr"/>
            <a:r>
              <a:rPr lang="en-US" sz="1200" i="1" dirty="0" smtClean="0">
                <a:solidFill>
                  <a:srgbClr val="000000"/>
                </a:solidFill>
                <a:latin typeface="Helvetica Neue" charset="0"/>
                <a:ea typeface="Helvetica Neue" charset="0"/>
                <a:cs typeface="Helvetica Neue" charset="0"/>
              </a:rPr>
              <a:t>Harris </a:t>
            </a:r>
            <a:r>
              <a:rPr lang="en-US" sz="1200" i="1" dirty="0">
                <a:solidFill>
                  <a:srgbClr val="000000"/>
                </a:solidFill>
                <a:latin typeface="Helvetica Neue" charset="0"/>
                <a:ea typeface="Helvetica Neue" charset="0"/>
                <a:cs typeface="Helvetica Neue" charset="0"/>
              </a:rPr>
              <a:t>et al</a:t>
            </a:r>
            <a:r>
              <a:rPr lang="en-US" sz="1200" i="1" dirty="0" smtClean="0">
                <a:solidFill>
                  <a:srgbClr val="000000"/>
                </a:solidFill>
                <a:latin typeface="Helvetica Neue" charset="0"/>
                <a:ea typeface="Helvetica Neue" charset="0"/>
                <a:cs typeface="Helvetica Neue" charset="0"/>
              </a:rPr>
              <a:t>.’s </a:t>
            </a:r>
            <a:r>
              <a:rPr lang="en-US" sz="1200" i="1" dirty="0">
                <a:solidFill>
                  <a:srgbClr val="000000"/>
                </a:solidFill>
                <a:latin typeface="Helvetica Neue" charset="0"/>
                <a:ea typeface="Helvetica Neue" charset="0"/>
                <a:cs typeface="Helvetica Neue" charset="0"/>
              </a:rPr>
              <a:t>(2010) TIAI-Adapted Rubric Used to Analyze the </a:t>
            </a:r>
            <a:r>
              <a:rPr lang="en-US" sz="1200" i="1" dirty="0" err="1">
                <a:solidFill>
                  <a:srgbClr val="000000"/>
                </a:solidFill>
                <a:latin typeface="Helvetica Neue" charset="0"/>
                <a:ea typeface="Helvetica Neue" charset="0"/>
                <a:cs typeface="Helvetica Neue" charset="0"/>
              </a:rPr>
              <a:t>DreamIT</a:t>
            </a:r>
            <a:r>
              <a:rPr lang="en-US" sz="1200" i="1" dirty="0">
                <a:solidFill>
                  <a:srgbClr val="000000"/>
                </a:solidFill>
                <a:latin typeface="Helvetica Neue" charset="0"/>
                <a:ea typeface="Helvetica Neue" charset="0"/>
                <a:cs typeface="Helvetica Neue" charset="0"/>
              </a:rPr>
              <a:t> and LTI Artifacts.</a:t>
            </a:r>
            <a:endParaRPr lang="en-US" sz="1200" dirty="0">
              <a:solidFill>
                <a:srgbClr val="000000"/>
              </a:solidFill>
              <a:effectLst/>
              <a:latin typeface="Helvetica Neue" charset="0"/>
              <a:ea typeface="Helvetica Neue" charset="0"/>
              <a:cs typeface="Helvetica Neue" charset="0"/>
            </a:endParaRPr>
          </a:p>
        </p:txBody>
      </p:sp>
    </p:spTree>
    <p:extLst>
      <p:ext uri="{BB962C8B-B14F-4D97-AF65-F5344CB8AC3E}">
        <p14:creationId xmlns:p14="http://schemas.microsoft.com/office/powerpoint/2010/main" val="1480704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Content analysis of specific types of artifacts</a:t>
            </a:r>
            <a:endParaRPr lang="en-US" sz="2800"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1887836"/>
              </p:ext>
            </p:extLst>
          </p:nvPr>
        </p:nvGraphicFramePr>
        <p:xfrm>
          <a:off x="1996122" y="2098040"/>
          <a:ext cx="5151755" cy="3708781"/>
        </p:xfrm>
        <a:graphic>
          <a:graphicData uri="http://schemas.openxmlformats.org/drawingml/2006/table">
            <a:tbl>
              <a:tblPr firstRow="1" firstCol="1" bandRow="1" bandCol="1">
                <a:tableStyleId>{5C22544A-7EE6-4342-B048-85BDC9FD1C3A}</a:tableStyleId>
              </a:tblPr>
              <a:tblGrid>
                <a:gridCol w="1564640"/>
                <a:gridCol w="918845"/>
                <a:gridCol w="804545"/>
                <a:gridCol w="861695"/>
                <a:gridCol w="1002030"/>
              </a:tblGrid>
              <a:tr h="0">
                <a:tc>
                  <a:txBody>
                    <a:bodyPr/>
                    <a:lstStyle/>
                    <a:p>
                      <a:pPr marL="0" marR="0" algn="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Artifact Technology</a:t>
                      </a:r>
                    </a:p>
                  </a:txBody>
                  <a:tcPr marL="68580" marR="6858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Overall</a:t>
                      </a:r>
                    </a:p>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N = 895</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pPr>
                      <a:r>
                        <a:rPr lang="en-US" sz="1200">
                          <a:solidFill>
                            <a:schemeClr val="tx1"/>
                          </a:solidFill>
                          <a:effectLst/>
                          <a:latin typeface="Helvetica Neue" charset="0"/>
                          <a:ea typeface="Helvetica Neue" charset="0"/>
                          <a:cs typeface="Helvetica Neue" charset="0"/>
                        </a:rPr>
                        <a:t>MAED</a:t>
                      </a:r>
                    </a:p>
                    <a:p>
                      <a:pPr marL="0" marR="0" algn="ctr">
                        <a:lnSpc>
                          <a:spcPct val="200000"/>
                        </a:lnSpc>
                        <a:spcBef>
                          <a:spcPts val="0"/>
                        </a:spcBef>
                        <a:spcAft>
                          <a:spcPts val="0"/>
                        </a:spcAft>
                      </a:pPr>
                      <a:r>
                        <a:rPr lang="en-US" sz="1200">
                          <a:solidFill>
                            <a:schemeClr val="tx1"/>
                          </a:solidFill>
                          <a:effectLst/>
                          <a:latin typeface="Helvetica Neue" charset="0"/>
                          <a:ea typeface="Helvetica Neue" charset="0"/>
                          <a:cs typeface="Helvetica Neue" charset="0"/>
                        </a:rPr>
                        <a:t>n = 453</a:t>
                      </a:r>
                    </a:p>
                  </a:txBody>
                  <a:tcPr marL="73025" marR="73025" marT="36830" marB="3683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MAET</a:t>
                      </a:r>
                    </a:p>
                    <a:p>
                      <a:pPr marL="0" marR="0" algn="ctr">
                        <a:lnSpc>
                          <a:spcPct val="200000"/>
                        </a:lnSpc>
                        <a:spcBef>
                          <a:spcPts val="0"/>
                        </a:spcBef>
                        <a:spcAft>
                          <a:spcPts val="0"/>
                        </a:spcAft>
                      </a:pPr>
                      <a:r>
                        <a:rPr lang="en-US" sz="1200" dirty="0">
                          <a:solidFill>
                            <a:schemeClr val="tx1"/>
                          </a:solidFill>
                          <a:effectLst/>
                          <a:latin typeface="Helvetica Neue" charset="0"/>
                          <a:ea typeface="Helvetica Neue" charset="0"/>
                          <a:cs typeface="Helvetica Neue" charset="0"/>
                        </a:rPr>
                        <a:t> n= 442</a:t>
                      </a:r>
                    </a:p>
                  </a:txBody>
                  <a:tcPr marL="73025" marR="73025" marT="36830" marB="3683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nSpc>
                          <a:spcPct val="200000"/>
                        </a:lnSpc>
                        <a:spcBef>
                          <a:spcPts val="0"/>
                        </a:spcBef>
                        <a:spcAft>
                          <a:spcPts val="0"/>
                        </a:spcAft>
                        <a:tabLst>
                          <a:tab pos="238760" algn="dec"/>
                        </a:tabLst>
                      </a:pPr>
                      <a:r>
                        <a:rPr lang="en-US" sz="1200" dirty="0">
                          <a:solidFill>
                            <a:schemeClr val="tx1"/>
                          </a:solidFill>
                          <a:effectLst/>
                          <a:latin typeface="Helvetica Neue" charset="0"/>
                          <a:ea typeface="Helvetica Neue" charset="0"/>
                          <a:cs typeface="Helvetica Neue" charset="0"/>
                        </a:rPr>
                        <a:t>Difference</a:t>
                      </a:r>
                    </a:p>
                  </a:txBody>
                  <a:tcPr marL="73025" marR="73025" marT="36830" marB="3683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Web</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.23</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.11</a:t>
                      </a:r>
                    </a:p>
                  </a:txBody>
                  <a:tcPr marL="73025" marR="73025" marT="36830" marB="3683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.35</a:t>
                      </a:r>
                    </a:p>
                  </a:txBody>
                  <a:tcPr marL="73025" marR="73025" marT="36830" marB="3683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-.23 ***</a:t>
                      </a:r>
                    </a:p>
                  </a:txBody>
                  <a:tcPr marL="73025" marR="73025" marT="36830" marB="3683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5B8C4"/>
                    </a:solid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Social media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.02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.04</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a:solidFill>
                            <a:schemeClr val="tx1"/>
                          </a:solidFill>
                          <a:effectLst/>
                          <a:latin typeface="Helvetica Neue" charset="0"/>
                          <a:ea typeface="Helvetica Neue" charset="0"/>
                          <a:cs typeface="Helvetica Neue" charset="0"/>
                        </a:rPr>
                        <a:t>-.03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Multimedia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.16</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.08</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.24</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a:solidFill>
                            <a:schemeClr val="tx1"/>
                          </a:solidFill>
                          <a:effectLst/>
                          <a:latin typeface="Helvetica Neue" charset="0"/>
                          <a:ea typeface="Helvetica Neue" charset="0"/>
                          <a:cs typeface="Helvetica Neue" charset="0"/>
                        </a:rPr>
                        <a:t>-.16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Word processing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.12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.12</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Document presentation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.39</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.63</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.14</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.49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5B8C4"/>
                    </a:solidFill>
                  </a:tcPr>
                </a:tc>
              </a:tr>
              <a:tr h="0">
                <a:tc>
                  <a:txBody>
                    <a:bodyPr/>
                    <a:lstStyle/>
                    <a:p>
                      <a:pPr marL="0" marR="0" algn="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Presentation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.06</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.03</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.10</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-.07 ***</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algn="r">
                        <a:lnSpc>
                          <a:spcPct val="200000"/>
                        </a:lnSpc>
                        <a:spcBef>
                          <a:spcPts val="300"/>
                        </a:spcBef>
                        <a:spcAft>
                          <a:spcPts val="300"/>
                        </a:spcAft>
                      </a:pPr>
                      <a:r>
                        <a:rPr lang="en-US" sz="1200" b="0" dirty="0">
                          <a:solidFill>
                            <a:schemeClr val="tx1"/>
                          </a:solidFill>
                          <a:effectLst/>
                          <a:latin typeface="Helvetica Neue" charset="0"/>
                          <a:ea typeface="Helvetica Neue" charset="0"/>
                          <a:cs typeface="Helvetica Neue" charset="0"/>
                        </a:rPr>
                        <a:t>Other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200000"/>
                        </a:lnSpc>
                        <a:spcBef>
                          <a:spcPts val="300"/>
                        </a:spcBef>
                        <a:spcAft>
                          <a:spcPts val="300"/>
                        </a:spcAft>
                      </a:pPr>
                      <a:r>
                        <a:rPr lang="en-US" sz="1200" b="0">
                          <a:solidFill>
                            <a:schemeClr val="tx1"/>
                          </a:solidFill>
                          <a:effectLst/>
                          <a:latin typeface="Helvetica Neue" charset="0"/>
                          <a:ea typeface="Helvetica Neue" charset="0"/>
                          <a:cs typeface="Helvetica Neue" charset="0"/>
                        </a:rPr>
                        <a:t>.02</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spcBef>
                          <a:spcPts val="300"/>
                        </a:spcBef>
                        <a:spcAft>
                          <a:spcPts val="300"/>
                        </a:spcAft>
                        <a:tabLst>
                          <a:tab pos="238760" algn="dec"/>
                        </a:tabLst>
                      </a:pPr>
                      <a:r>
                        <a:rPr lang="en-US" sz="1200" b="0" dirty="0">
                          <a:solidFill>
                            <a:schemeClr val="tx1"/>
                          </a:solidFill>
                          <a:effectLst/>
                          <a:latin typeface="Helvetica Neue" charset="0"/>
                          <a:ea typeface="Helvetica Neue" charset="0"/>
                          <a:cs typeface="Helvetica Neue" charset="0"/>
                        </a:rPr>
                        <a:t>-.01</a:t>
                      </a:r>
                    </a:p>
                  </a:txBody>
                  <a:tcPr marL="73025" marR="73025" marT="36830" marB="368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96948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Findings</a:t>
            </a:r>
            <a:endParaRPr lang="en-US" sz="2800" dirty="0"/>
          </a:p>
        </p:txBody>
      </p:sp>
      <p:sp>
        <p:nvSpPr>
          <p:cNvPr id="3" name="Content Placeholder 2"/>
          <p:cNvSpPr>
            <a:spLocks noGrp="1"/>
          </p:cNvSpPr>
          <p:nvPr>
            <p:ph idx="1"/>
          </p:nvPr>
        </p:nvSpPr>
        <p:spPr/>
        <p:txBody>
          <a:bodyPr anchor="ctr">
            <a:normAutofit/>
          </a:bodyPr>
          <a:lstStyle/>
          <a:p>
            <a:r>
              <a:rPr lang="en-US" dirty="0" smtClean="0"/>
              <a:t>Digital portfolios can be used as performance assessments</a:t>
            </a:r>
          </a:p>
          <a:p>
            <a:endParaRPr lang="en-US" dirty="0" smtClean="0"/>
          </a:p>
          <a:p>
            <a:r>
              <a:rPr lang="en-US" dirty="0" smtClean="0"/>
              <a:t>The TPACK framework can guide an analysis of teachers’ technological understanding</a:t>
            </a:r>
          </a:p>
          <a:p>
            <a:endParaRPr lang="en-US" dirty="0" smtClean="0"/>
          </a:p>
          <a:p>
            <a:r>
              <a:rPr lang="en-US" dirty="0" smtClean="0"/>
              <a:t>Found differences in artifacts on the basis of students’ program</a:t>
            </a:r>
          </a:p>
          <a:p>
            <a:endParaRPr lang="en-US" dirty="0" smtClean="0"/>
          </a:p>
          <a:p>
            <a:endParaRPr lang="en-US" dirty="0" smtClean="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31213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community form among in-service STEM teachers?</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Used social network analysis models and methods to understand the development of community among in-service STEM teachers in a graduate certificate </a:t>
            </a:r>
            <a:r>
              <a:rPr lang="en-US" dirty="0" smtClean="0"/>
              <a:t>program </a:t>
            </a:r>
            <a:r>
              <a:rPr lang="en-US" sz="1800" dirty="0" smtClean="0"/>
              <a:t>(Rosenberg, </a:t>
            </a:r>
            <a:r>
              <a:rPr lang="en-US" sz="1800" dirty="0" err="1" smtClean="0"/>
              <a:t>Greenhalgh</a:t>
            </a:r>
            <a:r>
              <a:rPr lang="en-US" sz="1800" dirty="0" smtClean="0"/>
              <a:t>, Wolf, &amp; Koehler, 2017, </a:t>
            </a:r>
            <a:r>
              <a:rPr lang="en-US" sz="1800" i="1" dirty="0" smtClean="0"/>
              <a:t>JCMST</a:t>
            </a:r>
            <a:r>
              <a:rPr lang="en-US" sz="1800" dirty="0" smtClean="0"/>
              <a:t>)</a:t>
            </a:r>
            <a:endParaRPr lang="en-US" sz="1800" dirty="0" smtClean="0"/>
          </a:p>
          <a:p>
            <a:endParaRPr lang="en-US" dirty="0" smtClean="0"/>
          </a:p>
          <a:p>
            <a:r>
              <a:rPr lang="en-US" dirty="0" smtClean="0"/>
              <a:t>Collected tweets associated with #</a:t>
            </a:r>
            <a:r>
              <a:rPr lang="en-US" dirty="0" err="1" smtClean="0"/>
              <a:t>MSUrbanSTEM</a:t>
            </a:r>
            <a:r>
              <a:rPr lang="en-US" dirty="0" smtClean="0"/>
              <a:t> hashtag and three cohorts of </a:t>
            </a:r>
            <a:r>
              <a:rPr lang="en-US" dirty="0" smtClean="0"/>
              <a:t>students</a:t>
            </a:r>
          </a:p>
          <a:p>
            <a:endParaRPr lang="en-US" dirty="0" smtClean="0"/>
          </a:p>
          <a:p>
            <a:r>
              <a:rPr lang="en-US" dirty="0" smtClean="0"/>
              <a:t>Supported </a:t>
            </a:r>
            <a:r>
              <a:rPr lang="en-US" dirty="0" smtClean="0"/>
              <a:t>development of community </a:t>
            </a:r>
            <a:r>
              <a:rPr lang="en-US" dirty="0" smtClean="0"/>
              <a:t>across different </a:t>
            </a:r>
            <a:r>
              <a:rPr lang="en-US" dirty="0" smtClean="0"/>
              <a:t>communication technologies</a:t>
            </a:r>
            <a:r>
              <a:rPr lang="en-US" dirty="0" smtClean="0"/>
              <a:t> </a:t>
            </a:r>
            <a:r>
              <a:rPr lang="en-US" dirty="0" smtClean="0"/>
              <a:t>and social media </a:t>
            </a:r>
            <a:r>
              <a:rPr lang="en-US" dirty="0" smtClean="0"/>
              <a:t>tools</a:t>
            </a:r>
          </a:p>
          <a:p>
            <a:endParaRPr lang="en-US" dirty="0" smtClean="0"/>
          </a:p>
          <a:p>
            <a:r>
              <a:rPr lang="en-US" dirty="0" smtClean="0"/>
              <a:t>Used </a:t>
            </a:r>
            <a:r>
              <a:rPr lang="en-US" dirty="0" smtClean="0"/>
              <a:t>network plots to explore the structure of community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306029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819" y="378514"/>
            <a:ext cx="5939529" cy="647948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71733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3" name="Content Placeholder 2"/>
          <p:cNvSpPr>
            <a:spLocks noGrp="1"/>
          </p:cNvSpPr>
          <p:nvPr>
            <p:ph idx="1"/>
          </p:nvPr>
        </p:nvSpPr>
        <p:spPr/>
        <p:txBody>
          <a:bodyPr anchor="ctr">
            <a:normAutofit/>
          </a:bodyPr>
          <a:lstStyle/>
          <a:p>
            <a:r>
              <a:rPr lang="en-US" dirty="0" smtClean="0"/>
              <a:t>Different roles that teachers played in the network </a:t>
            </a:r>
          </a:p>
          <a:p>
            <a:endParaRPr lang="en-US" dirty="0" smtClean="0"/>
          </a:p>
          <a:p>
            <a:r>
              <a:rPr lang="en-US" dirty="0" smtClean="0"/>
              <a:t>Prominent </a:t>
            </a:r>
            <a:r>
              <a:rPr lang="en-US" dirty="0" smtClean="0"/>
              <a:t>role of instructors and relative infrequency of cross-cohort conversing</a:t>
            </a:r>
          </a:p>
          <a:p>
            <a:endParaRPr lang="en-US" dirty="0" smtClean="0"/>
          </a:p>
          <a:p>
            <a:r>
              <a:rPr lang="en-US" dirty="0" smtClean="0"/>
              <a:t>Presented these findings to instructors and to students and to foster cross-cohort endorsing and conversing</a:t>
            </a:r>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14931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steps</a:t>
            </a:r>
            <a:endParaRPr lang="en-US" dirty="0"/>
          </a:p>
        </p:txBody>
      </p:sp>
      <p:sp>
        <p:nvSpPr>
          <p:cNvPr id="3" name="Content Placeholder 2"/>
          <p:cNvSpPr>
            <a:spLocks noGrp="1"/>
          </p:cNvSpPr>
          <p:nvPr>
            <p:ph idx="1"/>
          </p:nvPr>
        </p:nvSpPr>
        <p:spPr/>
        <p:txBody>
          <a:bodyPr anchor="ctr">
            <a:normAutofit/>
          </a:bodyPr>
          <a:lstStyle/>
          <a:p>
            <a:r>
              <a:rPr lang="en-US" dirty="0" smtClean="0"/>
              <a:t>Survey students about who they go to for help and who they consider they closest colleague</a:t>
            </a:r>
          </a:p>
          <a:p>
            <a:endParaRPr lang="en-US" dirty="0" smtClean="0"/>
          </a:p>
          <a:p>
            <a:r>
              <a:rPr lang="en-US" dirty="0" smtClean="0"/>
              <a:t>Use of social network </a:t>
            </a:r>
            <a:r>
              <a:rPr lang="en-US" i="1" dirty="0" smtClean="0"/>
              <a:t>influence</a:t>
            </a:r>
            <a:r>
              <a:rPr lang="en-US" dirty="0" smtClean="0"/>
              <a:t> models to see how digital and face-to-face relations impact changes in practice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489334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Experience 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Data</a:t>
            </a:r>
          </a:p>
          <a:p>
            <a:pPr marL="0" indent="0">
              <a:buNone/>
            </a:pPr>
            <a:r>
              <a:rPr lang="en-US" dirty="0"/>
              <a:t>Future Work</a:t>
            </a:r>
          </a:p>
        </p:txBody>
      </p:sp>
      <p:graphicFrame>
        <p:nvGraphicFramePr>
          <p:cNvPr id="5" name="Table 4"/>
          <p:cNvGraphicFramePr>
            <a:graphicFrameLocks noGrp="1"/>
          </p:cNvGraphicFramePr>
          <p:nvPr>
            <p:extLst>
              <p:ext uri="{D42A27DB-BD31-4B8C-83A1-F6EECF244321}">
                <p14:modId xmlns:p14="http://schemas.microsoft.com/office/powerpoint/2010/main" val="214164367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73009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a:t>
            </a:r>
            <a:endParaRPr lang="en-US" dirty="0"/>
          </a:p>
        </p:txBody>
      </p:sp>
      <p:graphicFrame>
        <p:nvGraphicFramePr>
          <p:cNvPr id="13" name="Table 12"/>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4" name="Content Placeholder 2"/>
          <p:cNvSpPr>
            <a:spLocks noGrp="1"/>
          </p:cNvSpPr>
          <p:nvPr>
            <p:ph idx="1"/>
          </p:nvPr>
        </p:nvSpPr>
        <p:spPr>
          <a:xfrm>
            <a:off x="457200" y="1600200"/>
            <a:ext cx="8229600" cy="4876800"/>
          </a:xfrm>
        </p:spPr>
        <p:txBody>
          <a:bodyPr anchor="ctr"/>
          <a:lstStyle/>
          <a:p>
            <a:r>
              <a:rPr lang="en-US" dirty="0" smtClean="0"/>
              <a:t>Hard for teachers and </a:t>
            </a:r>
            <a:r>
              <a:rPr lang="en-US" dirty="0" smtClean="0"/>
              <a:t>students</a:t>
            </a:r>
          </a:p>
          <a:p>
            <a:endParaRPr lang="en-US" dirty="0" smtClean="0"/>
          </a:p>
          <a:p>
            <a:r>
              <a:rPr lang="en-US" dirty="0" smtClean="0"/>
              <a:t>Requires sustained focus on one topic / </a:t>
            </a:r>
            <a:r>
              <a:rPr lang="en-US" dirty="0" smtClean="0"/>
              <a:t>phenomena</a:t>
            </a:r>
          </a:p>
          <a:p>
            <a:endParaRPr lang="en-US" dirty="0" smtClean="0"/>
          </a:p>
          <a:p>
            <a:r>
              <a:rPr lang="en-US" dirty="0" smtClean="0"/>
              <a:t>Shift from work with data in </a:t>
            </a:r>
            <a:r>
              <a:rPr lang="en-US" dirty="0" smtClean="0"/>
              <a:t>schools focusing on </a:t>
            </a:r>
            <a:r>
              <a:rPr lang="en-US" dirty="0" smtClean="0"/>
              <a:t>small, organized </a:t>
            </a:r>
            <a:r>
              <a:rPr lang="en-US" dirty="0" smtClean="0"/>
              <a:t>data sets</a:t>
            </a:r>
          </a:p>
          <a:p>
            <a:endParaRPr lang="en-US" dirty="0" smtClean="0"/>
          </a:p>
          <a:p>
            <a:r>
              <a:rPr lang="en-US" dirty="0" smtClean="0"/>
              <a:t>Requires </a:t>
            </a:r>
            <a:r>
              <a:rPr lang="en-US" dirty="0" smtClean="0"/>
              <a:t>using skills from across </a:t>
            </a:r>
            <a:r>
              <a:rPr lang="en-US" dirty="0" smtClean="0"/>
              <a:t>disciplines</a:t>
            </a:r>
            <a:endParaRPr lang="en-US" dirty="0" smtClean="0"/>
          </a:p>
        </p:txBody>
      </p:sp>
    </p:spTree>
    <p:extLst>
      <p:ext uri="{BB962C8B-B14F-4D97-AF65-F5344CB8AC3E}">
        <p14:creationId xmlns:p14="http://schemas.microsoft.com/office/powerpoint/2010/main" val="12435466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Supporting students to do data </a:t>
            </a:r>
            <a:r>
              <a:rPr lang="en-US" dirty="0" smtClean="0"/>
              <a:t>science</a:t>
            </a:r>
          </a:p>
          <a:p>
            <a:pPr marL="0" indent="0">
              <a:buNone/>
            </a:pPr>
            <a:endParaRPr lang="en-US" dirty="0" smtClean="0"/>
          </a:p>
          <a:p>
            <a:pPr marL="0" indent="0">
              <a:buNone/>
            </a:pPr>
            <a:r>
              <a:rPr lang="en-US" dirty="0" smtClean="0"/>
              <a:t>Supporting teachers to work with </a:t>
            </a:r>
            <a:r>
              <a:rPr lang="en-US" dirty="0" smtClean="0"/>
              <a:t>data</a:t>
            </a:r>
          </a:p>
          <a:p>
            <a:pPr marL="0" indent="0">
              <a:buNone/>
            </a:pPr>
            <a:endParaRPr lang="en-US" dirty="0" smtClean="0"/>
          </a:p>
          <a:p>
            <a:pPr marL="0" indent="0">
              <a:buNone/>
            </a:pPr>
            <a:r>
              <a:rPr lang="en-US" dirty="0" smtClean="0"/>
              <a:t>Leveraging the network effect to scale innovations</a:t>
            </a:r>
            <a:endParaRPr lang="en-US"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779765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Supporting students to do data science</a:t>
            </a:r>
          </a:p>
        </p:txBody>
      </p:sp>
      <p:sp>
        <p:nvSpPr>
          <p:cNvPr id="3" name="Content Placeholder 2"/>
          <p:cNvSpPr>
            <a:spLocks noGrp="1"/>
          </p:cNvSpPr>
          <p:nvPr>
            <p:ph idx="1"/>
          </p:nvPr>
        </p:nvSpPr>
        <p:spPr/>
        <p:txBody>
          <a:bodyPr>
            <a:normAutofit/>
          </a:bodyPr>
          <a:lstStyle/>
          <a:p>
            <a:r>
              <a:rPr lang="en-US" dirty="0">
                <a:solidFill>
                  <a:srgbClr val="000000"/>
                </a:solidFill>
                <a:latin typeface="HelveticaNeue" charset="0"/>
              </a:rPr>
              <a:t>Past studies were not in contexts not </a:t>
            </a:r>
            <a:r>
              <a:rPr lang="en-US" b="1" dirty="0">
                <a:solidFill>
                  <a:srgbClr val="000000"/>
                </a:solidFill>
                <a:latin typeface="HelveticaNeue-Bold" charset="0"/>
              </a:rPr>
              <a:t>designed and developed</a:t>
            </a:r>
            <a:r>
              <a:rPr lang="en-US" dirty="0">
                <a:solidFill>
                  <a:srgbClr val="000000"/>
                </a:solidFill>
                <a:latin typeface="HelveticaNeue" charset="0"/>
              </a:rPr>
              <a:t> to help teach students data </a:t>
            </a:r>
            <a:r>
              <a:rPr lang="en-US" dirty="0" smtClean="0">
                <a:solidFill>
                  <a:srgbClr val="000000"/>
                </a:solidFill>
                <a:latin typeface="HelveticaNeue" charset="0"/>
              </a:rPr>
              <a:t>science</a:t>
            </a:r>
          </a:p>
          <a:p>
            <a:endParaRPr lang="en-US" dirty="0">
              <a:solidFill>
                <a:srgbClr val="000000"/>
              </a:solidFill>
              <a:latin typeface="HelveticaNeue" charset="0"/>
            </a:endParaRP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670" y="2066509"/>
            <a:ext cx="5880655" cy="4410491"/>
          </a:xfrm>
          <a:prstGeom prst="rect">
            <a:avLst/>
          </a:prstGeom>
        </p:spPr>
      </p:pic>
    </p:spTree>
    <p:extLst>
      <p:ext uri="{BB962C8B-B14F-4D97-AF65-F5344CB8AC3E}">
        <p14:creationId xmlns:p14="http://schemas.microsoft.com/office/powerpoint/2010/main" val="13536380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of computational science data</a:t>
            </a:r>
            <a:endParaRPr lang="en-US" dirty="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923" y="1935183"/>
            <a:ext cx="7327900" cy="3924300"/>
          </a:xfrm>
          <a:prstGeom prst="rect">
            <a:avLst/>
          </a:prstGeom>
        </p:spPr>
      </p:pic>
    </p:spTree>
    <p:extLst>
      <p:ext uri="{BB962C8B-B14F-4D97-AF65-F5344CB8AC3E}">
        <p14:creationId xmlns:p14="http://schemas.microsoft.com/office/powerpoint/2010/main" val="50067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Supporting students to do data science</a:t>
            </a:r>
          </a:p>
        </p:txBody>
      </p:sp>
      <p:sp>
        <p:nvSpPr>
          <p:cNvPr id="3" name="Content Placeholder 2"/>
          <p:cNvSpPr>
            <a:spLocks noGrp="1"/>
          </p:cNvSpPr>
          <p:nvPr>
            <p:ph idx="1"/>
          </p:nvPr>
        </p:nvSpPr>
        <p:spPr/>
        <p:txBody>
          <a:bodyPr anchor="ctr">
            <a:normAutofit fontScale="92500"/>
          </a:bodyPr>
          <a:lstStyle/>
          <a:p>
            <a:r>
              <a:rPr lang="en-US" dirty="0" smtClean="0">
                <a:solidFill>
                  <a:srgbClr val="000000"/>
                </a:solidFill>
                <a:latin typeface="HelveticaNeue" charset="0"/>
              </a:rPr>
              <a:t>Build </a:t>
            </a:r>
            <a:r>
              <a:rPr lang="en-US" dirty="0">
                <a:solidFill>
                  <a:srgbClr val="000000"/>
                </a:solidFill>
                <a:latin typeface="HelveticaNeue" charset="0"/>
              </a:rPr>
              <a:t>on collaboration with Michigan Virtual School (Rosenberg, 2017, </a:t>
            </a:r>
            <a:r>
              <a:rPr lang="en-US" i="1" dirty="0">
                <a:solidFill>
                  <a:srgbClr val="000000"/>
                </a:solidFill>
                <a:latin typeface="HelveticaNeue" charset="0"/>
              </a:rPr>
              <a:t>MVLRI RPIN</a:t>
            </a:r>
            <a:r>
              <a:rPr lang="en-US" dirty="0">
                <a:solidFill>
                  <a:srgbClr val="000000"/>
                </a:solidFill>
                <a:latin typeface="HelveticaNeue" charset="0"/>
              </a:rPr>
              <a:t>) to design activities and tools to make it easier for students to </a:t>
            </a:r>
            <a:r>
              <a:rPr lang="en-US" dirty="0" smtClean="0">
                <a:solidFill>
                  <a:srgbClr val="000000"/>
                </a:solidFill>
                <a:latin typeface="HelveticaNeue" charset="0"/>
              </a:rPr>
              <a:t>use data in online science classes</a:t>
            </a:r>
          </a:p>
          <a:p>
            <a:endParaRPr lang="en-US" dirty="0">
              <a:solidFill>
                <a:srgbClr val="000000"/>
              </a:solidFill>
              <a:latin typeface="HelveticaNeue" charset="0"/>
            </a:endParaRPr>
          </a:p>
          <a:p>
            <a:r>
              <a:rPr lang="en-US" dirty="0" smtClean="0">
                <a:solidFill>
                  <a:srgbClr val="000000"/>
                </a:solidFill>
                <a:latin typeface="HelveticaNeue" charset="0"/>
              </a:rPr>
              <a:t>Focus on data wrangling (accessing, organizing, and transforming data) to expand opportunities to work with data</a:t>
            </a:r>
          </a:p>
          <a:p>
            <a:endParaRPr lang="en-US" dirty="0" smtClean="0">
              <a:solidFill>
                <a:srgbClr val="000000"/>
              </a:solidFill>
              <a:latin typeface="HelveticaNeue" charset="0"/>
            </a:endParaRPr>
          </a:p>
          <a:p>
            <a:r>
              <a:rPr lang="en-US" dirty="0" smtClean="0">
                <a:solidFill>
                  <a:srgbClr val="000000"/>
                </a:solidFill>
                <a:latin typeface="HelveticaNeue" charset="0"/>
              </a:rPr>
              <a:t>Partner </a:t>
            </a:r>
            <a:r>
              <a:rPr lang="en-US" dirty="0">
                <a:solidFill>
                  <a:srgbClr val="000000"/>
                </a:solidFill>
                <a:latin typeface="HelveticaNeue" charset="0"/>
              </a:rPr>
              <a:t>with faculty </a:t>
            </a:r>
            <a:r>
              <a:rPr lang="en-US" dirty="0" smtClean="0">
                <a:solidFill>
                  <a:srgbClr val="000000"/>
                </a:solidFill>
                <a:latin typeface="HelveticaNeue" charset="0"/>
              </a:rPr>
              <a:t>across departments at University of Tennessee, Knoxville to </a:t>
            </a:r>
            <a:r>
              <a:rPr lang="en-US" dirty="0">
                <a:solidFill>
                  <a:srgbClr val="000000"/>
                </a:solidFill>
                <a:latin typeface="HelveticaNeue" charset="0"/>
              </a:rPr>
              <a:t>support and document work with data at post-secondary </a:t>
            </a:r>
            <a:r>
              <a:rPr lang="en-US" dirty="0" smtClean="0">
                <a:solidFill>
                  <a:srgbClr val="000000"/>
                </a:solidFill>
                <a:latin typeface="HelveticaNeue" charset="0"/>
              </a:rPr>
              <a:t>level</a:t>
            </a:r>
          </a:p>
          <a:p>
            <a:endParaRPr lang="en-US" dirty="0" smtClean="0">
              <a:solidFill>
                <a:srgbClr val="000000"/>
              </a:solidFill>
              <a:latin typeface="HelveticaNeue" charset="0"/>
            </a:endParaRPr>
          </a:p>
          <a:p>
            <a:r>
              <a:rPr lang="en-US" dirty="0" smtClean="0">
                <a:solidFill>
                  <a:srgbClr val="000000"/>
                </a:solidFill>
                <a:latin typeface="HelveticaNeue" charset="0"/>
              </a:rPr>
              <a:t>Strong potential for funding (</a:t>
            </a:r>
            <a:r>
              <a:rPr lang="en-US" i="1" dirty="0" smtClean="0">
                <a:solidFill>
                  <a:srgbClr val="000000"/>
                </a:solidFill>
                <a:latin typeface="HelveticaNeue" charset="0"/>
              </a:rPr>
              <a:t>NSF ITEST)</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26409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Supporting teachers to work with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212121"/>
                </a:solidFill>
                <a:latin typeface="arial" charset="0"/>
              </a:rPr>
              <a:t>Teachers find </a:t>
            </a:r>
            <a:r>
              <a:rPr lang="en-US" dirty="0">
                <a:solidFill>
                  <a:srgbClr val="212121"/>
                </a:solidFill>
                <a:latin typeface="arial" charset="0"/>
              </a:rPr>
              <a:t>the shift toward more open-ended work with data to be challenging </a:t>
            </a:r>
            <a:r>
              <a:rPr lang="en-US" dirty="0" smtClean="0">
                <a:solidFill>
                  <a:srgbClr val="212121"/>
                </a:solidFill>
                <a:latin typeface="arial" charset="0"/>
              </a:rPr>
              <a:t>and working </a:t>
            </a:r>
            <a:r>
              <a:rPr lang="en-US" dirty="0">
                <a:solidFill>
                  <a:srgbClr val="212121"/>
                </a:solidFill>
                <a:latin typeface="arial" charset="0"/>
              </a:rPr>
              <a:t>with teachers to study and show how these activities are possible </a:t>
            </a:r>
            <a:r>
              <a:rPr lang="en-US" dirty="0" smtClean="0">
                <a:solidFill>
                  <a:srgbClr val="212121"/>
                </a:solidFill>
                <a:latin typeface="arial" charset="0"/>
              </a:rPr>
              <a:t>is important</a:t>
            </a:r>
          </a:p>
          <a:p>
            <a:pPr marL="0" indent="0">
              <a:buNone/>
            </a:pPr>
            <a:endParaRPr lang="en-US" dirty="0">
              <a:solidFill>
                <a:srgbClr val="212121"/>
              </a:solidFill>
              <a:latin typeface="arial" charset="0"/>
            </a:endParaRP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769" y="2971001"/>
            <a:ext cx="4718717" cy="3505999"/>
          </a:xfrm>
          <a:prstGeom prst="rect">
            <a:avLst/>
          </a:prstGeom>
        </p:spPr>
      </p:pic>
    </p:spTree>
    <p:extLst>
      <p:ext uri="{BB962C8B-B14F-4D97-AF65-F5344CB8AC3E}">
        <p14:creationId xmlns:p14="http://schemas.microsoft.com/office/powerpoint/2010/main" val="18012958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Supporting teachers to work with data</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000000"/>
                </a:solidFill>
                <a:latin typeface="HelveticaNeue" charset="0"/>
              </a:rPr>
              <a:t>Engage pre-service and in-service teachers in coursework and opportunities to ”hands-on” work with data</a:t>
            </a:r>
          </a:p>
          <a:p>
            <a:endParaRPr lang="en-US" dirty="0">
              <a:solidFill>
                <a:srgbClr val="000000"/>
              </a:solidFill>
              <a:latin typeface="HelveticaNeue" charset="0"/>
            </a:endParaRPr>
          </a:p>
          <a:p>
            <a:r>
              <a:rPr lang="en-US" dirty="0" smtClean="0">
                <a:solidFill>
                  <a:srgbClr val="000000"/>
                </a:solidFill>
                <a:latin typeface="HelveticaNeue" charset="0"/>
              </a:rPr>
              <a:t>Explore how work with in mathematics and engineering classes allows learners to more deeply engage in science as part of a positive “feedback loop”</a:t>
            </a:r>
          </a:p>
          <a:p>
            <a:endParaRPr lang="en-US" dirty="0" smtClean="0">
              <a:solidFill>
                <a:srgbClr val="000000"/>
              </a:solidFill>
              <a:latin typeface="HelveticaNeue" charset="0"/>
            </a:endParaRPr>
          </a:p>
          <a:p>
            <a:r>
              <a:rPr lang="en-US" dirty="0" smtClean="0">
                <a:solidFill>
                  <a:srgbClr val="000000"/>
                </a:solidFill>
                <a:latin typeface="HelveticaNeue" charset="0"/>
              </a:rPr>
              <a:t>Potential for collaborative work across the </a:t>
            </a:r>
            <a:r>
              <a:rPr lang="en-US" i="1" dirty="0" smtClean="0">
                <a:solidFill>
                  <a:srgbClr val="000000"/>
                </a:solidFill>
                <a:latin typeface="HelveticaNeue" charset="0"/>
              </a:rPr>
              <a:t>Theory and Practice of Teacher Education </a:t>
            </a:r>
            <a:r>
              <a:rPr lang="en-US" dirty="0" smtClean="0">
                <a:solidFill>
                  <a:srgbClr val="000000"/>
                </a:solidFill>
                <a:latin typeface="HelveticaNeue" charset="0"/>
              </a:rPr>
              <a:t>department and impact on teacher preparation coursework</a:t>
            </a:r>
          </a:p>
          <a:p>
            <a:endParaRPr lang="en-US" dirty="0" smtClean="0">
              <a:solidFill>
                <a:srgbClr val="000000"/>
              </a:solidFill>
              <a:latin typeface="HelveticaNeue" charset="0"/>
            </a:endParaRPr>
          </a:p>
          <a:p>
            <a:r>
              <a:rPr lang="en-US" dirty="0" smtClean="0">
                <a:solidFill>
                  <a:srgbClr val="000000"/>
                </a:solidFill>
                <a:latin typeface="HelveticaNeue" charset="0"/>
              </a:rPr>
              <a:t>Opportunities to involve teachers in design and development of technological tools (i.e., support TPACK)</a:t>
            </a: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538232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Leveraging the network effect to scale innovations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latin typeface="HelveticaNeue" charset="0"/>
              </a:rPr>
              <a:t>Scale innovations in STEM teaching and learning through networks</a:t>
            </a: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948" y="3244850"/>
            <a:ext cx="7404100" cy="1587500"/>
          </a:xfrm>
          <a:prstGeom prst="rect">
            <a:avLst/>
          </a:prstGeom>
        </p:spPr>
      </p:pic>
    </p:spTree>
    <p:extLst>
      <p:ext uri="{BB962C8B-B14F-4D97-AF65-F5344CB8AC3E}">
        <p14:creationId xmlns:p14="http://schemas.microsoft.com/office/powerpoint/2010/main" val="10318273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Leveraging the network effect to scale innovations</a:t>
            </a:r>
          </a:p>
        </p:txBody>
      </p:sp>
      <p:sp>
        <p:nvSpPr>
          <p:cNvPr id="3" name="Content Placeholder 2"/>
          <p:cNvSpPr>
            <a:spLocks noGrp="1"/>
          </p:cNvSpPr>
          <p:nvPr>
            <p:ph idx="1"/>
          </p:nvPr>
        </p:nvSpPr>
        <p:spPr/>
        <p:txBody>
          <a:bodyPr anchor="ctr">
            <a:normAutofit/>
          </a:bodyPr>
          <a:lstStyle/>
          <a:p>
            <a:r>
              <a:rPr lang="en-US" dirty="0">
                <a:solidFill>
                  <a:srgbClr val="000000"/>
                </a:solidFill>
                <a:latin typeface="HelveticaNeue" charset="0"/>
              </a:rPr>
              <a:t>U</a:t>
            </a:r>
            <a:r>
              <a:rPr lang="en-US" dirty="0" smtClean="0">
                <a:solidFill>
                  <a:srgbClr val="000000"/>
                </a:solidFill>
                <a:latin typeface="HelveticaNeue" charset="0"/>
              </a:rPr>
              <a:t>nderstand </a:t>
            </a:r>
            <a:r>
              <a:rPr lang="en-US" dirty="0">
                <a:solidFill>
                  <a:srgbClr val="000000"/>
                </a:solidFill>
                <a:latin typeface="HelveticaNeue" charset="0"/>
              </a:rPr>
              <a:t>how involvement in </a:t>
            </a:r>
            <a:r>
              <a:rPr lang="en-US" dirty="0" smtClean="0">
                <a:solidFill>
                  <a:srgbClr val="000000"/>
                </a:solidFill>
                <a:latin typeface="HelveticaNeue" charset="0"/>
              </a:rPr>
              <a:t>formal </a:t>
            </a:r>
            <a:r>
              <a:rPr lang="en-US" i="1" dirty="0" smtClean="0">
                <a:solidFill>
                  <a:srgbClr val="000000"/>
                </a:solidFill>
                <a:latin typeface="HelveticaNeue" charset="0"/>
              </a:rPr>
              <a:t>and </a:t>
            </a:r>
            <a:r>
              <a:rPr lang="en-US" dirty="0" smtClean="0">
                <a:solidFill>
                  <a:srgbClr val="000000"/>
                </a:solidFill>
                <a:latin typeface="HelveticaNeue" charset="0"/>
              </a:rPr>
              <a:t>informal </a:t>
            </a:r>
            <a:r>
              <a:rPr lang="en-US" dirty="0">
                <a:solidFill>
                  <a:srgbClr val="000000"/>
                </a:solidFill>
                <a:latin typeface="HelveticaNeue" charset="0"/>
              </a:rPr>
              <a:t>digital communities supports changes in teachers’ practices and the diffusion of </a:t>
            </a:r>
            <a:r>
              <a:rPr lang="en-US" dirty="0" smtClean="0">
                <a:solidFill>
                  <a:srgbClr val="000000"/>
                </a:solidFill>
                <a:latin typeface="HelveticaNeue" charset="0"/>
              </a:rPr>
              <a:t>innovations</a:t>
            </a:r>
          </a:p>
          <a:p>
            <a:endParaRPr lang="en-US" dirty="0">
              <a:solidFill>
                <a:srgbClr val="000000"/>
              </a:solidFill>
              <a:latin typeface="HelveticaNeue" charset="0"/>
            </a:endParaRPr>
          </a:p>
          <a:p>
            <a:r>
              <a:rPr lang="en-US" dirty="0" smtClean="0">
                <a:solidFill>
                  <a:srgbClr val="000000"/>
                </a:solidFill>
                <a:latin typeface="HelveticaNeue" charset="0"/>
              </a:rPr>
              <a:t>Understand how access to specific networks at specific times impacts involvement in a community</a:t>
            </a:r>
          </a:p>
          <a:p>
            <a:endParaRPr lang="en-US" dirty="0" smtClean="0">
              <a:solidFill>
                <a:srgbClr val="000000"/>
              </a:solidFill>
              <a:latin typeface="HelveticaNeue" charset="0"/>
            </a:endParaRPr>
          </a:p>
          <a:p>
            <a:r>
              <a:rPr lang="en-US" dirty="0" smtClean="0">
                <a:solidFill>
                  <a:srgbClr val="000000"/>
                </a:solidFill>
                <a:latin typeface="HelveticaNeue" charset="0"/>
              </a:rPr>
              <a:t>Opportunities for expanding impact and carrying out research through foundations (</a:t>
            </a:r>
            <a:r>
              <a:rPr lang="en-US" i="1" dirty="0" smtClean="0">
                <a:solidFill>
                  <a:srgbClr val="000000"/>
                </a:solidFill>
                <a:latin typeface="HelveticaNeue" charset="0"/>
              </a:rPr>
              <a:t>Gates Foundation </a:t>
            </a:r>
            <a:r>
              <a:rPr lang="en-US" dirty="0" smtClean="0">
                <a:solidFill>
                  <a:srgbClr val="000000"/>
                </a:solidFill>
                <a:latin typeface="HelveticaNeue" charset="0"/>
              </a:rPr>
              <a:t>and programs focused on addressing equity through networks of researchers, administrators, and practitioners)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719176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affordances of thinking of and with new types of data in STEM education?</a:t>
            </a:r>
          </a:p>
        </p:txBody>
      </p:sp>
      <p:sp>
        <p:nvSpPr>
          <p:cNvPr id="3" name="Content Placeholder 2"/>
          <p:cNvSpPr>
            <a:spLocks noGrp="1"/>
          </p:cNvSpPr>
          <p:nvPr>
            <p:ph idx="1"/>
          </p:nvPr>
        </p:nvSpPr>
        <p:spPr/>
        <p:txBody>
          <a:bodyPr anchor="ctr">
            <a:normAutofit/>
          </a:bodyPr>
          <a:lstStyle/>
          <a:p>
            <a:r>
              <a:rPr lang="en-US" i="1" dirty="0" smtClean="0"/>
              <a:t>Experience </a:t>
            </a:r>
            <a:r>
              <a:rPr lang="en-US" i="1" dirty="0" smtClean="0"/>
              <a:t>sampling method</a:t>
            </a:r>
            <a:r>
              <a:rPr lang="en-US" dirty="0" smtClean="0"/>
              <a:t>: Moment-to-moment changes, measures distinct constructs</a:t>
            </a:r>
          </a:p>
          <a:p>
            <a:endParaRPr lang="en-US" dirty="0" smtClean="0"/>
          </a:p>
          <a:p>
            <a:r>
              <a:rPr lang="en-US" i="1" dirty="0" smtClean="0"/>
              <a:t>Text data</a:t>
            </a:r>
            <a:r>
              <a:rPr lang="en-US" dirty="0" smtClean="0"/>
              <a:t>: In “own words”, can be used with other sources for rich understanding</a:t>
            </a:r>
          </a:p>
          <a:p>
            <a:endParaRPr lang="en-US" dirty="0" smtClean="0"/>
          </a:p>
          <a:p>
            <a:r>
              <a:rPr lang="en-US" i="1" dirty="0" smtClean="0"/>
              <a:t>Digital traces and network data</a:t>
            </a:r>
            <a:r>
              <a:rPr lang="en-US" dirty="0" smtClean="0"/>
              <a:t>: Reflect vibrancy of interest-driven communities, in-depth data over time and in naturalistic setting</a:t>
            </a: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50109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these new types of data help us to understand teaching and learning in STEM?</a:t>
            </a:r>
          </a:p>
        </p:txBody>
      </p:sp>
      <p:sp>
        <p:nvSpPr>
          <p:cNvPr id="3" name="Content Placeholder 2"/>
          <p:cNvSpPr>
            <a:spLocks noGrp="1"/>
          </p:cNvSpPr>
          <p:nvPr>
            <p:ph idx="1"/>
          </p:nvPr>
        </p:nvSpPr>
        <p:spPr/>
        <p:txBody>
          <a:bodyPr anchor="ctr">
            <a:normAutofit/>
          </a:bodyPr>
          <a:lstStyle/>
          <a:p>
            <a:r>
              <a:rPr lang="en-US" i="1" dirty="0" smtClean="0"/>
              <a:t>Experience </a:t>
            </a:r>
            <a:r>
              <a:rPr lang="en-US" i="1" dirty="0"/>
              <a:t>sampling method</a:t>
            </a:r>
            <a:r>
              <a:rPr lang="en-US" dirty="0" smtClean="0"/>
              <a:t>: Impact of specific activities and choices in-the-moment; profiles of engagement and its conditions common to summer STEM </a:t>
            </a:r>
            <a:r>
              <a:rPr lang="en-US" dirty="0" smtClean="0"/>
              <a:t>programs</a:t>
            </a:r>
          </a:p>
          <a:p>
            <a:endParaRPr lang="en-US" dirty="0" smtClean="0"/>
          </a:p>
          <a:p>
            <a:r>
              <a:rPr lang="en-US" i="1" dirty="0" smtClean="0"/>
              <a:t>Text data</a:t>
            </a:r>
            <a:r>
              <a:rPr lang="en-US" dirty="0" smtClean="0"/>
              <a:t>: How teachers adapt reform-based science teaching practices; use of text as part of targeted interventions to support students’ value of and interest in </a:t>
            </a:r>
            <a:r>
              <a:rPr lang="en-US" dirty="0" smtClean="0"/>
              <a:t>science</a:t>
            </a:r>
          </a:p>
          <a:p>
            <a:endParaRPr lang="en-US" dirty="0"/>
          </a:p>
          <a:p>
            <a:r>
              <a:rPr lang="en-US" i="1" dirty="0"/>
              <a:t>Digital traces and network data</a:t>
            </a:r>
            <a:r>
              <a:rPr lang="en-US" dirty="0" smtClean="0"/>
              <a:t>: Development of formal and informal teacher professional learning networks; how teachers influence one another and change practice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02078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Opportunities</a:t>
            </a:r>
            <a:endParaRPr lang="en-US" dirty="0"/>
          </a:p>
        </p:txBody>
      </p:sp>
      <p:graphicFrame>
        <p:nvGraphicFramePr>
          <p:cNvPr id="13" name="Table 12"/>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14" name="Content Placeholder 2"/>
          <p:cNvSpPr>
            <a:spLocks noGrp="1"/>
          </p:cNvSpPr>
          <p:nvPr>
            <p:ph idx="1"/>
          </p:nvPr>
        </p:nvSpPr>
        <p:spPr>
          <a:xfrm>
            <a:off x="457200" y="1600200"/>
            <a:ext cx="8229600" cy="4876800"/>
          </a:xfrm>
        </p:spPr>
        <p:txBody>
          <a:bodyPr anchor="ctr"/>
          <a:lstStyle/>
          <a:p>
            <a:r>
              <a:rPr lang="en-US" dirty="0" smtClean="0"/>
              <a:t>Helps teachers and students to go beyond “doing school</a:t>
            </a:r>
            <a:r>
              <a:rPr lang="en-US" dirty="0" smtClean="0"/>
              <a:t>”</a:t>
            </a:r>
          </a:p>
          <a:p>
            <a:endParaRPr lang="en-US" dirty="0" smtClean="0"/>
          </a:p>
          <a:p>
            <a:r>
              <a:rPr lang="en-US" dirty="0" smtClean="0"/>
              <a:t>Provide opportunities for </a:t>
            </a:r>
            <a:r>
              <a:rPr lang="en-US" dirty="0" smtClean="0"/>
              <a:t>positive </a:t>
            </a:r>
            <a:r>
              <a:rPr lang="en-US" dirty="0" smtClean="0"/>
              <a:t>feedback </a:t>
            </a:r>
            <a:r>
              <a:rPr lang="en-US" dirty="0" smtClean="0"/>
              <a:t>loops</a:t>
            </a:r>
          </a:p>
          <a:p>
            <a:endParaRPr lang="en-US" dirty="0" smtClean="0"/>
          </a:p>
          <a:p>
            <a:r>
              <a:rPr lang="en-US" dirty="0" smtClean="0"/>
              <a:t>Can empower students to engage in inquiry in their lives Can </a:t>
            </a:r>
            <a:r>
              <a:rPr lang="en-US" dirty="0" smtClean="0"/>
              <a:t>prepare students for data-intensive </a:t>
            </a:r>
            <a:r>
              <a:rPr lang="en-US" dirty="0" smtClean="0"/>
              <a:t>occupations</a:t>
            </a:r>
            <a:endParaRPr lang="en-US" dirty="0" smtClean="0"/>
          </a:p>
        </p:txBody>
      </p:sp>
    </p:spTree>
    <p:extLst>
      <p:ext uri="{BB962C8B-B14F-4D97-AF65-F5344CB8AC3E}">
        <p14:creationId xmlns:p14="http://schemas.microsoft.com/office/powerpoint/2010/main" val="16011957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Key Findings</a:t>
            </a:r>
            <a:endParaRPr lang="en-US" dirty="0"/>
          </a:p>
        </p:txBody>
      </p:sp>
      <p:sp>
        <p:nvSpPr>
          <p:cNvPr id="3" name="Content Placeholder 2"/>
          <p:cNvSpPr>
            <a:spLocks noGrp="1"/>
          </p:cNvSpPr>
          <p:nvPr>
            <p:ph idx="1"/>
          </p:nvPr>
        </p:nvSpPr>
        <p:spPr/>
        <p:txBody>
          <a:bodyPr anchor="ctr">
            <a:normAutofit/>
          </a:bodyPr>
          <a:lstStyle/>
          <a:p>
            <a:r>
              <a:rPr lang="en-US" dirty="0">
                <a:solidFill>
                  <a:srgbClr val="000000"/>
                </a:solidFill>
                <a:latin typeface="HelveticaNeue" charset="0"/>
              </a:rPr>
              <a:t>Data can be used to empower learners and learning </a:t>
            </a:r>
            <a:r>
              <a:rPr lang="en-US" dirty="0" smtClean="0">
                <a:solidFill>
                  <a:srgbClr val="000000"/>
                </a:solidFill>
                <a:latin typeface="HelveticaNeue" charset="0"/>
              </a:rPr>
              <a:t>communities across STEM content areas</a:t>
            </a:r>
          </a:p>
          <a:p>
            <a:endParaRPr lang="en-US" dirty="0">
              <a:solidFill>
                <a:srgbClr val="000000"/>
              </a:solidFill>
              <a:latin typeface="HelveticaNeue" charset="0"/>
            </a:endParaRPr>
          </a:p>
          <a:p>
            <a:r>
              <a:rPr lang="en-US" dirty="0" smtClean="0">
                <a:solidFill>
                  <a:srgbClr val="000000"/>
                </a:solidFill>
                <a:latin typeface="HelveticaNeue" charset="0"/>
              </a:rPr>
              <a:t>Potential for substantial impacts at </a:t>
            </a:r>
            <a:r>
              <a:rPr lang="en-US" dirty="0">
                <a:solidFill>
                  <a:srgbClr val="000000"/>
                </a:solidFill>
                <a:latin typeface="HelveticaNeue" charset="0"/>
              </a:rPr>
              <a:t>the K-12 and post-secondary </a:t>
            </a:r>
            <a:r>
              <a:rPr lang="en-US" dirty="0" smtClean="0">
                <a:solidFill>
                  <a:srgbClr val="000000"/>
                </a:solidFill>
                <a:latin typeface="HelveticaNeue" charset="0"/>
              </a:rPr>
              <a:t>levels</a:t>
            </a:r>
          </a:p>
          <a:p>
            <a:endParaRPr lang="en-US" dirty="0" smtClean="0">
              <a:solidFill>
                <a:srgbClr val="000000"/>
              </a:solidFill>
              <a:latin typeface="HelveticaNeue" charset="0"/>
            </a:endParaRPr>
          </a:p>
          <a:p>
            <a:r>
              <a:rPr lang="en-US" dirty="0" smtClean="0">
                <a:solidFill>
                  <a:srgbClr val="000000"/>
                </a:solidFill>
                <a:latin typeface="HelveticaNeue" charset="0"/>
              </a:rPr>
              <a:t>Opportunity </a:t>
            </a:r>
            <a:r>
              <a:rPr lang="en-US" dirty="0">
                <a:solidFill>
                  <a:srgbClr val="000000"/>
                </a:solidFill>
                <a:latin typeface="HelveticaNeue" charset="0"/>
              </a:rPr>
              <a:t>to </a:t>
            </a:r>
            <a:r>
              <a:rPr lang="en-US" dirty="0" smtClean="0">
                <a:solidFill>
                  <a:srgbClr val="000000"/>
                </a:solidFill>
                <a:latin typeface="HelveticaNeue" charset="0"/>
              </a:rPr>
              <a:t>improve STEM teaching </a:t>
            </a:r>
            <a:r>
              <a:rPr lang="en-US" dirty="0">
                <a:solidFill>
                  <a:srgbClr val="000000"/>
                </a:solidFill>
                <a:latin typeface="HelveticaNeue" charset="0"/>
              </a:rPr>
              <a:t>and </a:t>
            </a:r>
            <a:r>
              <a:rPr lang="en-US" dirty="0" smtClean="0">
                <a:solidFill>
                  <a:srgbClr val="000000"/>
                </a:solidFill>
                <a:latin typeface="HelveticaNeue" charset="0"/>
              </a:rPr>
              <a:t>learning and to build capacity of researchers </a:t>
            </a:r>
            <a:r>
              <a:rPr lang="en-US" dirty="0">
                <a:solidFill>
                  <a:srgbClr val="000000"/>
                </a:solidFill>
                <a:latin typeface="HelveticaNeue" charset="0"/>
              </a:rPr>
              <a:t>through </a:t>
            </a:r>
            <a:r>
              <a:rPr lang="en-US" dirty="0" smtClean="0">
                <a:solidFill>
                  <a:srgbClr val="000000"/>
                </a:solidFill>
                <a:latin typeface="HelveticaNeue" charset="0"/>
              </a:rPr>
              <a:t>deliberate use of new data sources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39927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smtClean="0"/>
              <a:t>Supporting students to do data </a:t>
            </a:r>
            <a:r>
              <a:rPr lang="en-US" dirty="0"/>
              <a:t>s</a:t>
            </a:r>
            <a:r>
              <a:rPr lang="en-US" dirty="0" smtClean="0"/>
              <a:t>cience</a:t>
            </a:r>
          </a:p>
          <a:p>
            <a:pPr marL="0" indent="0">
              <a:buNone/>
            </a:pPr>
            <a:r>
              <a:rPr lang="en-US" dirty="0" smtClean="0"/>
              <a:t>Supporting teachers to work with data</a:t>
            </a:r>
          </a:p>
          <a:p>
            <a:pPr marL="0" indent="0">
              <a:buNone/>
            </a:pPr>
            <a:r>
              <a:rPr lang="en-US" dirty="0" smtClean="0"/>
              <a:t>Leveraging the network effect to scale innovations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04748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 You</a:t>
            </a:r>
          </a:p>
        </p:txBody>
      </p:sp>
      <p:sp>
        <p:nvSpPr>
          <p:cNvPr id="3" name="Content Placeholder 2"/>
          <p:cNvSpPr>
            <a:spLocks noGrp="1"/>
          </p:cNvSpPr>
          <p:nvPr>
            <p:ph idx="1"/>
          </p:nvPr>
        </p:nvSpPr>
        <p:spPr/>
        <p:txBody>
          <a:bodyPr anchor="ctr">
            <a:normAutofit/>
          </a:bodyPr>
          <a:lstStyle/>
          <a:p>
            <a:pPr marL="0" indent="0">
              <a:buNone/>
            </a:pPr>
            <a:r>
              <a:rPr lang="en-US" dirty="0" smtClean="0"/>
              <a:t>Thank you to collaborators and participating teachers and students</a:t>
            </a:r>
          </a:p>
          <a:p>
            <a:pPr marL="0" indent="0">
              <a:buNone/>
            </a:pPr>
            <a:endParaRPr lang="en-US" dirty="0" smtClean="0"/>
          </a:p>
          <a:p>
            <a:pPr marL="0" indent="0">
              <a:buNone/>
            </a:pPr>
            <a:r>
              <a:rPr lang="en-US" dirty="0" smtClean="0"/>
              <a:t>Questions?</a:t>
            </a:r>
          </a:p>
          <a:p>
            <a:pPr marL="0" indent="0">
              <a:buNone/>
            </a:pPr>
            <a:endParaRPr lang="en-US" dirty="0"/>
          </a:p>
          <a:p>
            <a:pPr marL="0" indent="0" algn="ctr">
              <a:buNone/>
            </a:pPr>
            <a:r>
              <a:rPr lang="en-US" dirty="0" smtClean="0"/>
              <a:t>Joshua Rosenberg (</a:t>
            </a:r>
            <a:r>
              <a:rPr lang="en-US" dirty="0" smtClean="0">
                <a:hlinkClick r:id="rId3"/>
              </a:rPr>
              <a:t>jrosen@msu.edu)</a:t>
            </a:r>
            <a:endParaRPr lang="en-US" dirty="0" smtClean="0"/>
          </a:p>
          <a:p>
            <a:pPr marL="0" indent="0" algn="ctr">
              <a:buNone/>
            </a:pPr>
            <a:r>
              <a:rPr lang="en-US" dirty="0" smtClean="0">
                <a:hlinkClick r:id="rId4"/>
              </a:rPr>
              <a:t>http://jmichaelrosenberg.com</a:t>
            </a:r>
            <a:endParaRPr lang="en-US" dirty="0" smtClean="0"/>
          </a:p>
          <a:p>
            <a:pPr marL="0" indent="0" algn="ctr">
              <a:buNone/>
            </a:pPr>
            <a:r>
              <a:rPr lang="en-US" dirty="0" smtClean="0">
                <a:hlinkClick r:id="rId5"/>
              </a:rPr>
              <a:t>@jrosenberg6432</a:t>
            </a:r>
            <a:endParaRPr lang="en-US" dirty="0" smtClean="0"/>
          </a:p>
          <a:p>
            <a:pPr marL="0" indent="0" algn="ctr">
              <a:buNone/>
            </a:pPr>
            <a:r>
              <a:rPr lang="en-US" dirty="0" smtClean="0"/>
              <a:t>Michigan State University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839500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Cobb et al., 2003</a:t>
            </a:r>
          </a:p>
          <a:p>
            <a:pPr marL="0" indent="0">
              <a:buNone/>
            </a:pPr>
            <a:r>
              <a:rPr lang="en-US" dirty="0"/>
              <a:t>Turner &amp; </a:t>
            </a:r>
            <a:r>
              <a:rPr lang="en-US" dirty="0" err="1"/>
              <a:t>Noley</a:t>
            </a:r>
            <a:r>
              <a:rPr lang="en-US" dirty="0"/>
              <a:t>, 2015</a:t>
            </a:r>
          </a:p>
          <a:p>
            <a:pPr marL="0" indent="0">
              <a:buNone/>
            </a:pPr>
            <a:r>
              <a:rPr lang="en-US" dirty="0"/>
              <a:t>Mishra, Koehler, &amp; Greenhow, 2016</a:t>
            </a:r>
          </a:p>
          <a:p>
            <a:pPr marL="0" indent="0">
              <a:buNone/>
            </a:pPr>
            <a:r>
              <a:rPr lang="en-US" dirty="0"/>
              <a:t>NGSS Lead States, 2015</a:t>
            </a:r>
          </a:p>
          <a:p>
            <a:pPr marL="0" indent="0">
              <a:buNone/>
            </a:pPr>
            <a:r>
              <a:rPr lang="en-US" dirty="0"/>
              <a:t>National Research Council, 2012</a:t>
            </a:r>
          </a:p>
          <a:p>
            <a:pPr marL="0" indent="0">
              <a:buNone/>
            </a:pPr>
            <a:r>
              <a:rPr lang="en-US" dirty="0"/>
              <a:t>Severance et al., 2012</a:t>
            </a:r>
          </a:p>
          <a:p>
            <a:pPr marL="0" indent="0">
              <a:buNone/>
            </a:pPr>
            <a:r>
              <a:rPr lang="en-US" dirty="0"/>
              <a:t>Wilkerson-</a:t>
            </a:r>
            <a:r>
              <a:rPr lang="en-US" dirty="0" err="1"/>
              <a:t>Jerde</a:t>
            </a:r>
            <a:r>
              <a:rPr lang="en-US" dirty="0"/>
              <a:t> &amp; </a:t>
            </a:r>
            <a:r>
              <a:rPr lang="en-US" dirty="0" err="1"/>
              <a:t>Wilensky</a:t>
            </a:r>
            <a:r>
              <a:rPr lang="en-US" dirty="0"/>
              <a:t>, 2015</a:t>
            </a:r>
          </a:p>
          <a:p>
            <a:pPr marL="0" indent="0">
              <a:buNone/>
            </a:pPr>
            <a:r>
              <a:rPr lang="en-US" dirty="0"/>
              <a:t>Rosenberg &amp; Koehler, 2015</a:t>
            </a:r>
          </a:p>
          <a:p>
            <a:pPr marL="0" indent="0">
              <a:buNone/>
            </a:pPr>
            <a:r>
              <a:rPr lang="en-US" dirty="0"/>
              <a:t>Rosenberg et al., 2016</a:t>
            </a:r>
          </a:p>
          <a:p>
            <a:pPr marL="0" indent="0">
              <a:buNone/>
            </a:pPr>
            <a:r>
              <a:rPr lang="en-US" dirty="0"/>
              <a:t>Koehler et al., 2016</a:t>
            </a:r>
          </a:p>
          <a:p>
            <a:pPr marL="0" indent="0">
              <a:buNone/>
            </a:pPr>
            <a:r>
              <a:rPr lang="en-US" dirty="0"/>
              <a:t>Schmidt, Rosenberg, &amp; </a:t>
            </a:r>
            <a:r>
              <a:rPr lang="en-US" dirty="0" err="1"/>
              <a:t>Beymer</a:t>
            </a:r>
            <a:r>
              <a:rPr lang="en-US" dirty="0"/>
              <a:t>, 2018</a:t>
            </a:r>
          </a:p>
          <a:p>
            <a:pPr marL="0" indent="0">
              <a:buNone/>
            </a:pPr>
            <a:r>
              <a:rPr lang="en-US" dirty="0" err="1"/>
              <a:t>Beymer</a:t>
            </a:r>
            <a:r>
              <a:rPr lang="en-US" dirty="0"/>
              <a:t>, Rosenberg, &amp; Schmidt, in press</a:t>
            </a:r>
          </a:p>
          <a:p>
            <a:pPr marL="0" indent="0">
              <a:buNone/>
            </a:pPr>
            <a:r>
              <a:rPr lang="en-US" dirty="0" err="1"/>
              <a:t>Akcaoglu</a:t>
            </a:r>
            <a:r>
              <a:rPr lang="en-US" dirty="0"/>
              <a:t>, Rosenberg, </a:t>
            </a:r>
            <a:r>
              <a:rPr lang="en-US" dirty="0" err="1"/>
              <a:t>Ranellucci</a:t>
            </a:r>
            <a:r>
              <a:rPr lang="en-US" dirty="0"/>
              <a:t>, &amp; Schwarz, </a:t>
            </a:r>
            <a:r>
              <a:rPr lang="en-US" dirty="0" smtClean="0"/>
              <a:t>2018</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04270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ims</a:t>
            </a:r>
            <a:endParaRPr lang="en-US" dirty="0"/>
          </a:p>
        </p:txBody>
      </p:sp>
      <p:sp>
        <p:nvSpPr>
          <p:cNvPr id="3" name="Content Placeholder 2"/>
          <p:cNvSpPr>
            <a:spLocks noGrp="1"/>
          </p:cNvSpPr>
          <p:nvPr>
            <p:ph idx="1"/>
          </p:nvPr>
        </p:nvSpPr>
        <p:spPr/>
        <p:txBody>
          <a:bodyPr anchor="ctr">
            <a:normAutofit/>
          </a:bodyPr>
          <a:lstStyle/>
          <a:p>
            <a:r>
              <a:rPr lang="en-US" dirty="0" smtClean="0"/>
              <a:t>Explore how </a:t>
            </a:r>
            <a:r>
              <a:rPr lang="en-US" dirty="0" smtClean="0"/>
              <a:t>students engage with authentic sources of </a:t>
            </a:r>
            <a:r>
              <a:rPr lang="en-US" dirty="0" smtClean="0"/>
              <a:t>data</a:t>
            </a:r>
          </a:p>
          <a:p>
            <a:endParaRPr lang="en-US" dirty="0" smtClean="0"/>
          </a:p>
          <a:p>
            <a:r>
              <a:rPr lang="en-US" dirty="0" smtClean="0"/>
              <a:t>Describe how </a:t>
            </a:r>
            <a:r>
              <a:rPr lang="en-US" dirty="0" smtClean="0"/>
              <a:t>researchers can use a variety of data sources to understand students’ </a:t>
            </a:r>
            <a:r>
              <a:rPr lang="en-US" dirty="0" smtClean="0"/>
              <a:t>engagement and learning</a:t>
            </a:r>
          </a:p>
          <a:p>
            <a:endParaRPr lang="en-US" dirty="0" smtClean="0"/>
          </a:p>
          <a:p>
            <a:r>
              <a:rPr lang="en-US" dirty="0" smtClean="0"/>
              <a:t>Discuss how </a:t>
            </a:r>
            <a:r>
              <a:rPr lang="en-US" dirty="0" smtClean="0"/>
              <a:t>teachers can support students’ engagement with data</a:t>
            </a:r>
          </a:p>
        </p:txBody>
      </p:sp>
      <p:graphicFrame>
        <p:nvGraphicFramePr>
          <p:cNvPr id="5" name="Table 4"/>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338125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smtClean="0">
                <a:solidFill>
                  <a:srgbClr val="B5B8C4"/>
                </a:solidFill>
              </a:rPr>
              <a:t>Experience </a:t>
            </a:r>
            <a:r>
              <a:rPr lang="en-US" dirty="0">
                <a:solidFill>
                  <a:srgbClr val="B5B8C4"/>
                </a:solidFill>
              </a:rPr>
              <a:t>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a:t>
            </a:r>
            <a:r>
              <a:rPr lang="en-US" dirty="0" smtClean="0">
                <a:solidFill>
                  <a:srgbClr val="B5B8C4"/>
                </a:solidFill>
              </a:rPr>
              <a:t>Data</a:t>
            </a:r>
            <a:endParaRPr lang="en-US" dirty="0">
              <a:solidFill>
                <a:srgbClr val="B5B8C4"/>
              </a:solidFill>
            </a:endParaRPr>
          </a:p>
          <a:p>
            <a:pPr marL="0" indent="0">
              <a:buNone/>
            </a:pPr>
            <a:r>
              <a:rPr lang="en-US" dirty="0">
                <a:solidFill>
                  <a:srgbClr val="B5B8C4"/>
                </a:solidFill>
              </a:rPr>
              <a:t>Future </a:t>
            </a:r>
            <a:r>
              <a:rPr lang="en-US" dirty="0" smtClean="0">
                <a:solidFill>
                  <a:srgbClr val="B5B8C4"/>
                </a:solidFill>
              </a:rPr>
              <a:t>Work</a:t>
            </a:r>
            <a:endParaRPr lang="en-US" dirty="0">
              <a:solidFill>
                <a:srgbClr val="B5B8C4"/>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05016550"/>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87215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smtClean="0"/>
              <a:t>Experience </a:t>
            </a:r>
            <a:r>
              <a:rPr lang="en-US" dirty="0"/>
              <a:t>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a:t>
            </a:r>
            <a:r>
              <a:rPr lang="en-US" dirty="0" smtClean="0">
                <a:solidFill>
                  <a:srgbClr val="B5B8C4"/>
                </a:solidFill>
              </a:rPr>
              <a:t>Data</a:t>
            </a:r>
            <a:endParaRPr lang="en-US" dirty="0">
              <a:solidFill>
                <a:srgbClr val="B5B8C4"/>
              </a:solidFill>
            </a:endParaRPr>
          </a:p>
          <a:p>
            <a:pPr marL="0" indent="0">
              <a:buNone/>
            </a:pPr>
            <a:r>
              <a:rPr lang="en-US" dirty="0">
                <a:solidFill>
                  <a:srgbClr val="B5B8C4"/>
                </a:solidFill>
              </a:rPr>
              <a:t>Future </a:t>
            </a:r>
            <a:r>
              <a:rPr lang="en-US" dirty="0" smtClean="0">
                <a:solidFill>
                  <a:srgbClr val="B5B8C4"/>
                </a:solidFill>
              </a:rPr>
              <a:t>Work</a:t>
            </a:r>
            <a:endParaRPr lang="en-US" dirty="0">
              <a:solidFill>
                <a:srgbClr val="B5B8C4"/>
              </a:solidFill>
            </a:endParaRPr>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12724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109438</TotalTime>
  <Words>4355</Words>
  <Application>Microsoft Macintosh PowerPoint</Application>
  <PresentationFormat>On-screen Show (4:3)</PresentationFormat>
  <Paragraphs>949</Paragraphs>
  <Slides>63</Slides>
  <Notes>57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63</vt:i4>
      </vt:variant>
    </vt:vector>
  </HeadingPairs>
  <TitlesOfParts>
    <vt:vector size="77" baseType="lpstr">
      <vt:lpstr>ArialMT</vt:lpstr>
      <vt:lpstr>Calibri</vt:lpstr>
      <vt:lpstr>Cambria Math</vt:lpstr>
      <vt:lpstr>Helvetica</vt:lpstr>
      <vt:lpstr>Helvetica Neue</vt:lpstr>
      <vt:lpstr>HelveticaNeue</vt:lpstr>
      <vt:lpstr>HelveticaNeue-Bold</vt:lpstr>
      <vt:lpstr>Mangal</vt:lpstr>
      <vt:lpstr>Times New Roman</vt:lpstr>
      <vt:lpstr>Times-Roman</vt:lpstr>
      <vt:lpstr>TimesNewRomanPSMT</vt:lpstr>
      <vt:lpstr>Arial</vt:lpstr>
      <vt:lpstr>Arial</vt:lpstr>
      <vt:lpstr>Clarity</vt:lpstr>
      <vt:lpstr>Thinking of and with Data:  Studying and Supporting Engaging Learning in STEM</vt:lpstr>
      <vt:lpstr>Biography</vt:lpstr>
      <vt:lpstr>Data is power(ful)</vt:lpstr>
      <vt:lpstr>Data is power(ful)</vt:lpstr>
      <vt:lpstr>Challenges</vt:lpstr>
      <vt:lpstr>Opportunities</vt:lpstr>
      <vt:lpstr>Aims</vt:lpstr>
      <vt:lpstr>PowerPoint Presentation</vt:lpstr>
      <vt:lpstr>PowerPoint Presentation</vt:lpstr>
      <vt:lpstr>Experience sampling method (ESM)</vt:lpstr>
      <vt:lpstr>Affordances</vt:lpstr>
      <vt:lpstr>Purpose</vt:lpstr>
      <vt:lpstr>Context and Sample</vt:lpstr>
      <vt:lpstr>Profiles of Momentary Engagement</vt:lpstr>
      <vt:lpstr>Profiles by activity</vt:lpstr>
      <vt:lpstr>The impacts of activity on engagement</vt:lpstr>
      <vt:lpstr>Profiles by choice</vt:lpstr>
      <vt:lpstr>The impacts of choice on engagement</vt:lpstr>
      <vt:lpstr>The impacts of choice during laboratory</vt:lpstr>
      <vt:lpstr>Key findings</vt:lpstr>
      <vt:lpstr>How do students engage in work with data?</vt:lpstr>
      <vt:lpstr>How do students engage in work with data?</vt:lpstr>
      <vt:lpstr>How do students engage in work with data?</vt:lpstr>
      <vt:lpstr>How do students engage in work with data?</vt:lpstr>
      <vt:lpstr>Key findings</vt:lpstr>
      <vt:lpstr>Next steps</vt:lpstr>
      <vt:lpstr>PowerPoint Presentation</vt:lpstr>
      <vt:lpstr>Affordances</vt:lpstr>
      <vt:lpstr>How do teachers develop reform-based pedagogical practices?</vt:lpstr>
      <vt:lpstr>Timeline of project</vt:lpstr>
      <vt:lpstr>Mrs. M</vt:lpstr>
      <vt:lpstr>Mr. H</vt:lpstr>
      <vt:lpstr>Key findings</vt:lpstr>
      <vt:lpstr>Written relevance interventions</vt:lpstr>
      <vt:lpstr>Example of a student response</vt:lpstr>
      <vt:lpstr>Can writing about the relevance of science enhance students’ value and interest?</vt:lpstr>
      <vt:lpstr>Linguistic Inquiry and Word Count findings</vt:lpstr>
      <vt:lpstr>PowerPoint Presentation</vt:lpstr>
      <vt:lpstr>Affordances</vt:lpstr>
      <vt:lpstr>What can we learn about teachers’ technological understanding from digital portfolios?</vt:lpstr>
      <vt:lpstr>Technological Pedagogical Content Knowledge (TPACK)</vt:lpstr>
      <vt:lpstr>Coding frame for specific artifacts for TPACK</vt:lpstr>
      <vt:lpstr>Content analysis of specific types of artifacts</vt:lpstr>
      <vt:lpstr>Findings</vt:lpstr>
      <vt:lpstr>How does community form among in-service STEM teachers?</vt:lpstr>
      <vt:lpstr>PowerPoint Presentation</vt:lpstr>
      <vt:lpstr>Key findings</vt:lpstr>
      <vt:lpstr>Next steps</vt:lpstr>
      <vt:lpstr>PowerPoint Presentation</vt:lpstr>
      <vt:lpstr>Future Work</vt:lpstr>
      <vt:lpstr>Supporting students to do data science</vt:lpstr>
      <vt:lpstr>Use of computational science data</vt:lpstr>
      <vt:lpstr>Supporting students to do data science</vt:lpstr>
      <vt:lpstr>Supporting teachers to work with data</vt:lpstr>
      <vt:lpstr>Supporting teachers to work with data</vt:lpstr>
      <vt:lpstr>Leveraging the network effect to scale innovations</vt:lpstr>
      <vt:lpstr>Leveraging the network effect to scale innovations</vt:lpstr>
      <vt:lpstr>What are the affordances of thinking of and with new types of data in STEM education?</vt:lpstr>
      <vt:lpstr>How do these new types of data help us to understand teaching and learning in STEM?</vt:lpstr>
      <vt:lpstr>Summary of Key Findings</vt:lpstr>
      <vt:lpstr>Future Work</vt:lpstr>
      <vt:lpstr>Thank You</vt:lpstr>
      <vt:lpstr>References</vt:lpstr>
    </vt:vector>
  </TitlesOfParts>
  <Company>University of Connecticut</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Surface layer parameterizations are important </dc:title>
  <dc:creator>Aaron Rosenberg</dc:creator>
  <cp:lastModifiedBy>Rosenberg, Joshua Michael</cp:lastModifiedBy>
  <cp:revision>1711</cp:revision>
  <dcterms:created xsi:type="dcterms:W3CDTF">2014-12-16T19:18:20Z</dcterms:created>
  <dcterms:modified xsi:type="dcterms:W3CDTF">2018-01-18T16:57:57Z</dcterms:modified>
</cp:coreProperties>
</file>