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4"/>
  </p:notesMasterIdLst>
  <p:sldIdLst>
    <p:sldId id="256" r:id="rId2"/>
    <p:sldId id="359" r:id="rId3"/>
    <p:sldId id="448" r:id="rId4"/>
    <p:sldId id="361" r:id="rId5"/>
    <p:sldId id="463" r:id="rId6"/>
    <p:sldId id="466" r:id="rId7"/>
    <p:sldId id="468" r:id="rId8"/>
    <p:sldId id="467" r:id="rId9"/>
    <p:sldId id="470" r:id="rId10"/>
    <p:sldId id="450" r:id="rId11"/>
    <p:sldId id="451" r:id="rId12"/>
    <p:sldId id="368" r:id="rId13"/>
    <p:sldId id="461" r:id="rId14"/>
    <p:sldId id="469" r:id="rId15"/>
    <p:sldId id="366" r:id="rId16"/>
    <p:sldId id="430" r:id="rId17"/>
    <p:sldId id="371" r:id="rId18"/>
    <p:sldId id="431" r:id="rId19"/>
    <p:sldId id="373" r:id="rId20"/>
    <p:sldId id="374" r:id="rId21"/>
    <p:sldId id="375" r:id="rId22"/>
    <p:sldId id="452" r:id="rId23"/>
    <p:sldId id="447" r:id="rId24"/>
    <p:sldId id="453" r:id="rId25"/>
    <p:sldId id="454" r:id="rId26"/>
    <p:sldId id="432" r:id="rId27"/>
    <p:sldId id="408" r:id="rId28"/>
    <p:sldId id="376" r:id="rId29"/>
    <p:sldId id="377" r:id="rId30"/>
    <p:sldId id="411" r:id="rId31"/>
    <p:sldId id="403" r:id="rId32"/>
    <p:sldId id="464" r:id="rId33"/>
    <p:sldId id="462" r:id="rId34"/>
    <p:sldId id="410" r:id="rId35"/>
    <p:sldId id="465" r:id="rId36"/>
    <p:sldId id="414" r:id="rId37"/>
    <p:sldId id="415" r:id="rId38"/>
    <p:sldId id="416" r:id="rId39"/>
    <p:sldId id="456" r:id="rId40"/>
    <p:sldId id="424" r:id="rId41"/>
    <p:sldId id="455" r:id="rId42"/>
    <p:sldId id="417" r:id="rId43"/>
    <p:sldId id="419" r:id="rId44"/>
    <p:sldId id="421" r:id="rId45"/>
    <p:sldId id="422" r:id="rId46"/>
    <p:sldId id="423" r:id="rId47"/>
    <p:sldId id="379" r:id="rId48"/>
    <p:sldId id="380" r:id="rId49"/>
    <p:sldId id="381" r:id="rId50"/>
    <p:sldId id="457" r:id="rId51"/>
    <p:sldId id="459" r:id="rId52"/>
    <p:sldId id="440" r:id="rId53"/>
    <p:sldId id="441" r:id="rId54"/>
    <p:sldId id="384" r:id="rId55"/>
    <p:sldId id="385" r:id="rId56"/>
    <p:sldId id="413" r:id="rId57"/>
    <p:sldId id="439" r:id="rId58"/>
    <p:sldId id="386" r:id="rId59"/>
    <p:sldId id="460" r:id="rId60"/>
    <p:sldId id="389" r:id="rId61"/>
    <p:sldId id="446" r:id="rId62"/>
    <p:sldId id="426" r:id="rId63"/>
    <p:sldId id="390" r:id="rId64"/>
    <p:sldId id="427" r:id="rId65"/>
    <p:sldId id="391" r:id="rId66"/>
    <p:sldId id="428" r:id="rId67"/>
    <p:sldId id="397" r:id="rId68"/>
    <p:sldId id="429" r:id="rId69"/>
    <p:sldId id="396" r:id="rId70"/>
    <p:sldId id="388" r:id="rId71"/>
    <p:sldId id="399" r:id="rId72"/>
    <p:sldId id="400"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berg, Joshua Michael" initials="RJM" lastIdx="2" clrIdx="0">
    <p:extLst/>
  </p:cmAuthor>
  <p:cmAuthor id="2" name="Rosenberg, Joshua Michael" initials="RJM [2]" lastIdx="1" clrIdx="1">
    <p:extLst/>
  </p:cmAuthor>
  <p:cmAuthor id="3" name="Rosenberg, Joshua Michael" initials="RJM [3]" lastIdx="1" clrIdx="2">
    <p:extLst/>
  </p:cmAuthor>
  <p:cmAuthor id="4" name="Rosenberg, Joshua Michael" initials="RJM [4]" lastIdx="1" clrIdx="3">
    <p:extLst/>
  </p:cmAuthor>
  <p:cmAuthor id="5" name="Rosenberg, Joshua Michael" initials="RJ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D421"/>
    <a:srgbClr val="F6E333"/>
    <a:srgbClr val="B5B8C4"/>
    <a:srgbClr val="EDF8FF"/>
    <a:srgbClr val="1689B9"/>
    <a:srgbClr val="000000"/>
    <a:srgbClr val="0A507C"/>
    <a:srgbClr val="1A16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9" autoAdjust="0"/>
    <p:restoredTop sz="81181" autoAdjust="0"/>
  </p:normalViewPr>
  <p:slideViewPr>
    <p:cSldViewPr snapToGrid="0" snapToObjects="1">
      <p:cViewPr varScale="1">
        <p:scale>
          <a:sx n="129" d="100"/>
          <a:sy n="129" d="100"/>
        </p:scale>
        <p:origin x="2344" y="184"/>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commentAuthors" Target="commentAuthor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1:48:34.363" idx="2">
    <p:pos x="4399" y="1803"/>
    <p:text>digital tools generate data that can be used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D3E67-1E4E-5F43-85D4-E456F6D6099E}" type="datetimeFigureOut">
              <a:rPr lang="en-US" smtClean="0"/>
              <a:t>1/18/18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05A7B-0B3D-5342-87EA-AE22C601F6D1}" type="slidenum">
              <a:rPr lang="en-US" smtClean="0"/>
              <a:t>‹#›</a:t>
            </a:fld>
            <a:endParaRPr lang="en-US"/>
          </a:p>
        </p:txBody>
      </p:sp>
    </p:spTree>
    <p:extLst>
      <p:ext uri="{BB962C8B-B14F-4D97-AF65-F5344CB8AC3E}">
        <p14:creationId xmlns:p14="http://schemas.microsoft.com/office/powerpoint/2010/main" val="2479639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a:t>
            </a:r>
            <a:r>
              <a:rPr lang="en-US" baseline="0" dirty="0" smtClean="0"/>
              <a:t> with data</a:t>
            </a:r>
          </a:p>
          <a:p>
            <a:r>
              <a:rPr lang="en-US" baseline="0" dirty="0" smtClean="0"/>
              <a:t>Also implications</a:t>
            </a:r>
            <a:endParaRPr lang="en-US" dirty="0" smtClean="0"/>
          </a:p>
          <a:p>
            <a:r>
              <a:rPr lang="en-US" dirty="0" smtClean="0"/>
              <a:t>Mention NGSS</a:t>
            </a:r>
          </a:p>
          <a:p>
            <a:r>
              <a:rPr lang="en-US" dirty="0" smtClean="0"/>
              <a:t>Make</a:t>
            </a:r>
            <a:r>
              <a:rPr lang="en-US" baseline="0" dirty="0" smtClean="0"/>
              <a:t> a slide</a:t>
            </a:r>
            <a:endParaRPr lang="en-US" dirty="0" smtClean="0"/>
          </a:p>
          <a:p>
            <a:endParaRPr lang="en-US" dirty="0" smtClean="0"/>
          </a:p>
          <a:p>
            <a:r>
              <a:rPr lang="en-US" dirty="0" smtClean="0"/>
              <a:t>Thank</a:t>
            </a:r>
            <a:r>
              <a:rPr lang="en-US" baseline="0" dirty="0" smtClean="0"/>
              <a:t> you to the Mehmet </a:t>
            </a:r>
            <a:r>
              <a:rPr lang="en-US" baseline="0" dirty="0" err="1" smtClean="0"/>
              <a:t>Aydeniz</a:t>
            </a:r>
            <a:r>
              <a:rPr lang="en-US" baseline="0" dirty="0" smtClean="0"/>
              <a:t> and the search committee and the faculty and students in the TPTE department as well as Ms. Gina Guinn for making this trip possible.</a:t>
            </a:r>
            <a:endParaRPr lang="en-US" dirty="0" smtClean="0"/>
          </a:p>
          <a:p>
            <a:endParaRPr lang="en-US" dirty="0" smtClean="0"/>
          </a:p>
          <a:p>
            <a:r>
              <a:rPr lang="en-US" dirty="0" smtClean="0"/>
              <a:t>This</a:t>
            </a:r>
            <a:r>
              <a:rPr lang="en-US" baseline="0" dirty="0" smtClean="0"/>
              <a:t> talk is on thinking of and with data in STEM.</a:t>
            </a:r>
          </a:p>
          <a:p>
            <a:endParaRPr lang="en-US" baseline="0" dirty="0" smtClean="0"/>
          </a:p>
          <a:p>
            <a:r>
              <a:rPr lang="en-US" baseline="0" dirty="0" smtClean="0"/>
              <a:t>In particular, this talk is focused on the affordances of new sources of data for teachers and students.</a:t>
            </a:r>
          </a:p>
          <a:p>
            <a:endParaRPr lang="en-US" baseline="0" dirty="0" smtClean="0"/>
          </a:p>
          <a:p>
            <a:r>
              <a:rPr lang="en-US" baseline="0" dirty="0" smtClean="0"/>
              <a:t>And, is on how new sources of data can help us understand teaching and learning in STEM.</a:t>
            </a:r>
          </a:p>
          <a:p>
            <a:endParaRPr lang="en-US" baseline="0" dirty="0" smtClean="0"/>
          </a:p>
          <a:p>
            <a:r>
              <a:rPr lang="en-US" sz="1200" b="0" i="0" u="none" strike="noStrike" kern="1200" dirty="0" smtClean="0">
                <a:solidFill>
                  <a:schemeClr val="tx1"/>
                </a:solidFill>
                <a:effectLst/>
                <a:latin typeface="+mn-lt"/>
                <a:ea typeface="+mn-ea"/>
                <a:cs typeface="+mn-cs"/>
              </a:rPr>
              <a:t>Work with data can help students (and teachers) across STEM classrooms to go beyond “doing school” to engage in disciplinary practices, such as analyzing and interpreting data and developing and using models. Using authentic sources of data in classroom contexts can be challenging because of the time and planning such work takes as well as how it differs from how students have traditionally worked with data at school. In this talk, I describe research on how students engage with authentic sources of data in science classrooms and summer STEM enrichment programs. Also, I show how researchers can use a variety of data sources and methods to understand student engagement with data and other science and STEM activities. I discuss implications for teachers, teacher educators and professional development providers, and for the design of educational technologies. Finally, I outline some future directions for uses of data across STEM disciplines. </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a:t>
            </a:fld>
            <a:endParaRPr lang="en-US"/>
          </a:p>
        </p:txBody>
      </p:sp>
    </p:spTree>
    <p:extLst>
      <p:ext uri="{BB962C8B-B14F-4D97-AF65-F5344CB8AC3E}">
        <p14:creationId xmlns:p14="http://schemas.microsoft.com/office/powerpoint/2010/main" val="402573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16</a:t>
            </a:fld>
            <a:endParaRPr lang="en-US"/>
          </a:p>
        </p:txBody>
      </p:sp>
    </p:spTree>
    <p:extLst>
      <p:ext uri="{BB962C8B-B14F-4D97-AF65-F5344CB8AC3E}">
        <p14:creationId xmlns:p14="http://schemas.microsoft.com/office/powerpoint/2010/main" val="98304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p:txBody>
      </p:sp>
      <p:sp>
        <p:nvSpPr>
          <p:cNvPr id="4" name="Slide Number Placeholder 3"/>
          <p:cNvSpPr>
            <a:spLocks noGrp="1"/>
          </p:cNvSpPr>
          <p:nvPr>
            <p:ph type="sldNum" sz="quarter" idx="10"/>
          </p:nvPr>
        </p:nvSpPr>
        <p:spPr/>
        <p:txBody>
          <a:bodyPr/>
          <a:lstStyle/>
          <a:p>
            <a:fld id="{03B05A7B-0B3D-5342-87EA-AE22C601F6D1}" type="slidenum">
              <a:rPr lang="en-US" smtClean="0"/>
              <a:t>17</a:t>
            </a:fld>
            <a:endParaRPr lang="en-US"/>
          </a:p>
        </p:txBody>
      </p:sp>
    </p:spTree>
    <p:extLst>
      <p:ext uri="{BB962C8B-B14F-4D97-AF65-F5344CB8AC3E}">
        <p14:creationId xmlns:p14="http://schemas.microsoft.com/office/powerpoint/2010/main" val="1455052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Importance (but under-emphasis on) context in research on teacher knowledge </a:t>
            </a:r>
            <a:r>
              <a:rPr lang="en-US" sz="1050" dirty="0" smtClean="0"/>
              <a:t>(Rosenberg &amp; Koehler, 2015)</a:t>
            </a:r>
          </a:p>
          <a:p>
            <a:r>
              <a:rPr lang="en-US" dirty="0" smtClean="0"/>
              <a:t>Role of context in explaining processes around teaching and learning with technology </a:t>
            </a:r>
            <a:r>
              <a:rPr lang="en-US" sz="1050" dirty="0" smtClean="0"/>
              <a:t>(Phillips, Koehler, &amp; Rosenberg, 2016)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18</a:t>
            </a:fld>
            <a:endParaRPr lang="en-US"/>
          </a:p>
        </p:txBody>
      </p:sp>
    </p:spTree>
    <p:extLst>
      <p:ext uri="{BB962C8B-B14F-4D97-AF65-F5344CB8AC3E}">
        <p14:creationId xmlns:p14="http://schemas.microsoft.com/office/powerpoint/2010/main" val="190333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role</a:t>
            </a:r>
            <a:r>
              <a:rPr lang="en-US" baseline="0" dirty="0" smtClean="0"/>
              <a:t> this play</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19</a:t>
            </a:fld>
            <a:endParaRPr lang="en-US"/>
          </a:p>
        </p:txBody>
      </p:sp>
    </p:spTree>
    <p:extLst>
      <p:ext uri="{BB962C8B-B14F-4D97-AF65-F5344CB8AC3E}">
        <p14:creationId xmlns:p14="http://schemas.microsoft.com/office/powerpoint/2010/main" val="825047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Measures: </a:t>
            </a:r>
          </a:p>
          <a:p>
            <a:r>
              <a:rPr lang="en-US" dirty="0" smtClean="0"/>
              <a:t>Experience Sampling Method for engagement and choice</a:t>
            </a:r>
          </a:p>
          <a:p>
            <a:r>
              <a:rPr lang="en-US" dirty="0" smtClean="0"/>
              <a:t>Activities coded from video-recordings </a:t>
            </a:r>
          </a:p>
          <a:p>
            <a:endParaRPr lang="en-US" dirty="0" smtClean="0"/>
          </a:p>
          <a:p>
            <a:pPr marL="0" indent="0">
              <a:buNone/>
            </a:pPr>
            <a:r>
              <a:rPr lang="en-US" dirty="0" smtClean="0"/>
              <a:t>Person-in-context approach:</a:t>
            </a:r>
          </a:p>
          <a:p>
            <a:r>
              <a:rPr lang="en-US" dirty="0" smtClean="0"/>
              <a:t>Two step cluster analysis </a:t>
            </a:r>
            <a:r>
              <a:rPr lang="en-US" sz="1100" dirty="0" smtClean="0"/>
              <a:t>(Rosenberg, Schmidt, &amp; </a:t>
            </a:r>
            <a:r>
              <a:rPr lang="en-US" sz="1100" dirty="0" err="1" smtClean="0"/>
              <a:t>Beymer</a:t>
            </a:r>
            <a:r>
              <a:rPr lang="en-US" sz="1100" dirty="0" smtClean="0"/>
              <a:t>, 2017)</a:t>
            </a:r>
          </a:p>
          <a:p>
            <a:r>
              <a:rPr lang="en-US" dirty="0" smtClean="0">
                <a:solidFill>
                  <a:srgbClr val="000000"/>
                </a:solidFill>
                <a:latin typeface="HelveticaNeue" charset="0"/>
              </a:rPr>
              <a:t>Interpreted profile solutions on the basis of measures of fit, cross-validation, and concerns of parsimony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20</a:t>
            </a:fld>
            <a:endParaRPr lang="en-US"/>
          </a:p>
        </p:txBody>
      </p:sp>
    </p:spTree>
    <p:extLst>
      <p:ext uri="{BB962C8B-B14F-4D97-AF65-F5344CB8AC3E}">
        <p14:creationId xmlns:p14="http://schemas.microsoft.com/office/powerpoint/2010/main" val="211052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21</a:t>
            </a:fld>
            <a:endParaRPr lang="en-US"/>
          </a:p>
        </p:txBody>
      </p:sp>
    </p:spTree>
    <p:extLst>
      <p:ext uri="{BB962C8B-B14F-4D97-AF65-F5344CB8AC3E}">
        <p14:creationId xmlns:p14="http://schemas.microsoft.com/office/powerpoint/2010/main" val="84976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22</a:t>
            </a:fld>
            <a:endParaRPr lang="en-US"/>
          </a:p>
        </p:txBody>
      </p:sp>
    </p:spTree>
    <p:extLst>
      <p:ext uri="{BB962C8B-B14F-4D97-AF65-F5344CB8AC3E}">
        <p14:creationId xmlns:p14="http://schemas.microsoft.com/office/powerpoint/2010/main" val="90791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23</a:t>
            </a:fld>
            <a:endParaRPr lang="en-US"/>
          </a:p>
        </p:txBody>
      </p:sp>
    </p:spTree>
    <p:extLst>
      <p:ext uri="{BB962C8B-B14F-4D97-AF65-F5344CB8AC3E}">
        <p14:creationId xmlns:p14="http://schemas.microsoft.com/office/powerpoint/2010/main" val="1924397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24</a:t>
            </a:fld>
            <a:endParaRPr lang="en-US"/>
          </a:p>
        </p:txBody>
      </p:sp>
    </p:spTree>
    <p:extLst>
      <p:ext uri="{BB962C8B-B14F-4D97-AF65-F5344CB8AC3E}">
        <p14:creationId xmlns:p14="http://schemas.microsoft.com/office/powerpoint/2010/main" val="2014931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25</a:t>
            </a:fld>
            <a:endParaRPr lang="en-US"/>
          </a:p>
        </p:txBody>
      </p:sp>
    </p:spTree>
    <p:extLst>
      <p:ext uri="{BB962C8B-B14F-4D97-AF65-F5344CB8AC3E}">
        <p14:creationId xmlns:p14="http://schemas.microsoft.com/office/powerpoint/2010/main" val="68230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you went to</a:t>
            </a:r>
            <a:r>
              <a:rPr lang="en-US" baseline="0" dirty="0" smtClean="0"/>
              <a:t> grad school</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a:t>
            </a:fld>
            <a:endParaRPr lang="en-US"/>
          </a:p>
        </p:txBody>
      </p:sp>
    </p:spTree>
    <p:extLst>
      <p:ext uri="{BB962C8B-B14F-4D97-AF65-F5344CB8AC3E}">
        <p14:creationId xmlns:p14="http://schemas.microsoft.com/office/powerpoint/2010/main" val="186706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26</a:t>
            </a:fld>
            <a:endParaRPr lang="en-US"/>
          </a:p>
        </p:txBody>
      </p:sp>
    </p:spTree>
    <p:extLst>
      <p:ext uri="{BB962C8B-B14F-4D97-AF65-F5344CB8AC3E}">
        <p14:creationId xmlns:p14="http://schemas.microsoft.com/office/powerpoint/2010/main" val="85766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Laboratory activities in science can be highly engaging</a:t>
            </a:r>
          </a:p>
          <a:p>
            <a:r>
              <a:rPr lang="en-US" dirty="0" smtClean="0"/>
              <a:t>Choice—especially related to </a:t>
            </a:r>
            <a:r>
              <a:rPr lang="en-US" i="1" dirty="0" smtClean="0"/>
              <a:t>how</a:t>
            </a:r>
            <a:r>
              <a:rPr lang="en-US" dirty="0" smtClean="0"/>
              <a:t> students do laboratory activities and who determines how the activities is </a:t>
            </a:r>
            <a:r>
              <a:rPr lang="en-US" i="1" dirty="0" smtClean="0"/>
              <a:t>framed </a:t>
            </a:r>
            <a:r>
              <a:rPr lang="en-US" dirty="0" smtClean="0"/>
              <a:t>(choosing the purpose or topic)—is a key factor affecting how engaging laboratory activities are</a:t>
            </a:r>
          </a:p>
          <a:p>
            <a:r>
              <a:rPr lang="en-US" dirty="0" smtClean="0"/>
              <a:t>Person-in-context approach helped us to characterize distinct profiles of engagement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27</a:t>
            </a:fld>
            <a:endParaRPr lang="en-US"/>
          </a:p>
        </p:txBody>
      </p:sp>
    </p:spTree>
    <p:extLst>
      <p:ext uri="{BB962C8B-B14F-4D97-AF65-F5344CB8AC3E}">
        <p14:creationId xmlns:p14="http://schemas.microsoft.com/office/powerpoint/2010/main" val="131265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28</a:t>
            </a:fld>
            <a:endParaRPr lang="en-US"/>
          </a:p>
        </p:txBody>
      </p:sp>
    </p:spTree>
    <p:extLst>
      <p:ext uri="{BB962C8B-B14F-4D97-AF65-F5344CB8AC3E}">
        <p14:creationId xmlns:p14="http://schemas.microsoft.com/office/powerpoint/2010/main" val="1137294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29</a:t>
            </a:fld>
            <a:endParaRPr lang="en-US"/>
          </a:p>
        </p:txBody>
      </p:sp>
    </p:spTree>
    <p:extLst>
      <p:ext uri="{BB962C8B-B14F-4D97-AF65-F5344CB8AC3E}">
        <p14:creationId xmlns:p14="http://schemas.microsoft.com/office/powerpoint/2010/main" val="1509009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 </a:t>
            </a:r>
          </a:p>
        </p:txBody>
      </p:sp>
      <p:sp>
        <p:nvSpPr>
          <p:cNvPr id="4" name="Slide Number Placeholder 3"/>
          <p:cNvSpPr>
            <a:spLocks noGrp="1"/>
          </p:cNvSpPr>
          <p:nvPr>
            <p:ph type="sldNum" sz="quarter" idx="10"/>
          </p:nvPr>
        </p:nvSpPr>
        <p:spPr/>
        <p:txBody>
          <a:bodyPr/>
          <a:lstStyle/>
          <a:p>
            <a:fld id="{03B05A7B-0B3D-5342-87EA-AE22C601F6D1}" type="slidenum">
              <a:rPr lang="en-US" smtClean="0"/>
              <a:t>30</a:t>
            </a:fld>
            <a:endParaRPr lang="en-US"/>
          </a:p>
        </p:txBody>
      </p:sp>
    </p:spTree>
    <p:extLst>
      <p:ext uri="{BB962C8B-B14F-4D97-AF65-F5344CB8AC3E}">
        <p14:creationId xmlns:p14="http://schemas.microsoft.com/office/powerpoint/2010/main" val="1721741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31</a:t>
            </a:fld>
            <a:endParaRPr lang="en-US"/>
          </a:p>
        </p:txBody>
      </p:sp>
    </p:spTree>
    <p:extLst>
      <p:ext uri="{BB962C8B-B14F-4D97-AF65-F5344CB8AC3E}">
        <p14:creationId xmlns:p14="http://schemas.microsoft.com/office/powerpoint/2010/main" val="580792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32</a:t>
            </a:fld>
            <a:endParaRPr lang="en-US"/>
          </a:p>
        </p:txBody>
      </p:sp>
    </p:spTree>
    <p:extLst>
      <p:ext uri="{BB962C8B-B14F-4D97-AF65-F5344CB8AC3E}">
        <p14:creationId xmlns:p14="http://schemas.microsoft.com/office/powerpoint/2010/main" val="3893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33</a:t>
            </a:fld>
            <a:endParaRPr lang="en-US"/>
          </a:p>
        </p:txBody>
      </p:sp>
    </p:spTree>
    <p:extLst>
      <p:ext uri="{BB962C8B-B14F-4D97-AF65-F5344CB8AC3E}">
        <p14:creationId xmlns:p14="http://schemas.microsoft.com/office/powerpoint/2010/main" val="1786620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34</a:t>
            </a:fld>
            <a:endParaRPr lang="en-US"/>
          </a:p>
        </p:txBody>
      </p:sp>
    </p:spTree>
    <p:extLst>
      <p:ext uri="{BB962C8B-B14F-4D97-AF65-F5344CB8AC3E}">
        <p14:creationId xmlns:p14="http://schemas.microsoft.com/office/powerpoint/2010/main" val="229507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35</a:t>
            </a:fld>
            <a:endParaRPr lang="en-US"/>
          </a:p>
        </p:txBody>
      </p:sp>
    </p:spTree>
    <p:extLst>
      <p:ext uri="{BB962C8B-B14F-4D97-AF65-F5344CB8AC3E}">
        <p14:creationId xmlns:p14="http://schemas.microsoft.com/office/powerpoint/2010/main" val="118170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about agency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a:t>
            </a:fld>
            <a:endParaRPr lang="en-US"/>
          </a:p>
        </p:txBody>
      </p:sp>
    </p:spTree>
    <p:extLst>
      <p:ext uri="{BB962C8B-B14F-4D97-AF65-F5344CB8AC3E}">
        <p14:creationId xmlns:p14="http://schemas.microsoft.com/office/powerpoint/2010/main" val="1144168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37</a:t>
            </a:fld>
            <a:endParaRPr lang="en-US"/>
          </a:p>
        </p:txBody>
      </p:sp>
    </p:spTree>
    <p:extLst>
      <p:ext uri="{BB962C8B-B14F-4D97-AF65-F5344CB8AC3E}">
        <p14:creationId xmlns:p14="http://schemas.microsoft.com/office/powerpoint/2010/main" val="120490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define</a:t>
            </a:r>
            <a:r>
              <a:rPr lang="en-US" baseline="0" dirty="0" smtClean="0"/>
              <a:t> models'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38</a:t>
            </a:fld>
            <a:endParaRPr lang="en-US"/>
          </a:p>
        </p:txBody>
      </p:sp>
    </p:spTree>
    <p:extLst>
      <p:ext uri="{BB962C8B-B14F-4D97-AF65-F5344CB8AC3E}">
        <p14:creationId xmlns:p14="http://schemas.microsoft.com/office/powerpoint/2010/main" val="41955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a:t>
            </a:r>
            <a:r>
              <a:rPr lang="en-US" baseline="0" dirty="0" smtClean="0"/>
              <a:t> some out loud</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40</a:t>
            </a:fld>
            <a:endParaRPr lang="en-US"/>
          </a:p>
        </p:txBody>
      </p:sp>
    </p:spTree>
    <p:extLst>
      <p:ext uri="{BB962C8B-B14F-4D97-AF65-F5344CB8AC3E}">
        <p14:creationId xmlns:p14="http://schemas.microsoft.com/office/powerpoint/2010/main" val="207769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come back to tech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redundancy</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41</a:t>
            </a:fld>
            <a:endParaRPr lang="en-US"/>
          </a:p>
        </p:txBody>
      </p:sp>
    </p:spTree>
    <p:extLst>
      <p:ext uri="{BB962C8B-B14F-4D97-AF65-F5344CB8AC3E}">
        <p14:creationId xmlns:p14="http://schemas.microsoft.com/office/powerpoint/2010/main" val="1767585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42</a:t>
            </a:fld>
            <a:endParaRPr lang="en-US"/>
          </a:p>
        </p:txBody>
      </p:sp>
    </p:spTree>
    <p:extLst>
      <p:ext uri="{BB962C8B-B14F-4D97-AF65-F5344CB8AC3E}">
        <p14:creationId xmlns:p14="http://schemas.microsoft.com/office/powerpoint/2010/main" val="775148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43</a:t>
            </a:fld>
            <a:endParaRPr lang="en-US"/>
          </a:p>
        </p:txBody>
      </p:sp>
    </p:spTree>
    <p:extLst>
      <p:ext uri="{BB962C8B-B14F-4D97-AF65-F5344CB8AC3E}">
        <p14:creationId xmlns:p14="http://schemas.microsoft.com/office/powerpoint/2010/main" val="1257510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44</a:t>
            </a:fld>
            <a:endParaRPr lang="en-US"/>
          </a:p>
        </p:txBody>
      </p:sp>
    </p:spTree>
    <p:extLst>
      <p:ext uri="{BB962C8B-B14F-4D97-AF65-F5344CB8AC3E}">
        <p14:creationId xmlns:p14="http://schemas.microsoft.com/office/powerpoint/2010/main" val="45123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a:t>
            </a:r>
          </a:p>
        </p:txBody>
      </p:sp>
      <p:sp>
        <p:nvSpPr>
          <p:cNvPr id="4" name="Slide Number Placeholder 3"/>
          <p:cNvSpPr>
            <a:spLocks noGrp="1"/>
          </p:cNvSpPr>
          <p:nvPr>
            <p:ph type="sldNum" sz="quarter" idx="10"/>
          </p:nvPr>
        </p:nvSpPr>
        <p:spPr/>
        <p:txBody>
          <a:bodyPr/>
          <a:lstStyle/>
          <a:p>
            <a:fld id="{03B05A7B-0B3D-5342-87EA-AE22C601F6D1}" type="slidenum">
              <a:rPr lang="en-US" smtClean="0"/>
              <a:t>45</a:t>
            </a:fld>
            <a:endParaRPr lang="en-US"/>
          </a:p>
        </p:txBody>
      </p:sp>
    </p:spTree>
    <p:extLst>
      <p:ext uri="{BB962C8B-B14F-4D97-AF65-F5344CB8AC3E}">
        <p14:creationId xmlns:p14="http://schemas.microsoft.com/office/powerpoint/2010/main" val="286330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46</a:t>
            </a:fld>
            <a:endParaRPr lang="en-US"/>
          </a:p>
        </p:txBody>
      </p:sp>
    </p:spTree>
    <p:extLst>
      <p:ext uri="{BB962C8B-B14F-4D97-AF65-F5344CB8AC3E}">
        <p14:creationId xmlns:p14="http://schemas.microsoft.com/office/powerpoint/2010/main" val="252611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47</a:t>
            </a:fld>
            <a:endParaRPr lang="en-US"/>
          </a:p>
        </p:txBody>
      </p:sp>
    </p:spTree>
    <p:extLst>
      <p:ext uri="{BB962C8B-B14F-4D97-AF65-F5344CB8AC3E}">
        <p14:creationId xmlns:p14="http://schemas.microsoft.com/office/powerpoint/2010/main" val="21252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students to get students to a specifi</a:t>
            </a:r>
            <a:r>
              <a:rPr lang="en-US" baseline="0" dirty="0" smtClean="0"/>
              <a:t>c answer</a:t>
            </a:r>
          </a:p>
          <a:p>
            <a:r>
              <a:rPr lang="en-US" baseline="0" dirty="0" smtClean="0"/>
              <a:t>how do we help teachers and students interact with data in a more authentic way</a:t>
            </a:r>
          </a:p>
          <a:p>
            <a:r>
              <a:rPr lang="en-US" baseline="0" dirty="0" smtClean="0"/>
              <a:t>that requires the way teachers and students interact with data</a:t>
            </a:r>
          </a:p>
          <a:p>
            <a:r>
              <a:rPr lang="en-US" baseline="0" dirty="0" err="1" smtClean="0"/>
              <a:t>ngss</a:t>
            </a:r>
            <a:r>
              <a:rPr lang="en-US" baseline="0" dirty="0" smtClean="0"/>
              <a:t> - what does </a:t>
            </a:r>
            <a:r>
              <a:rPr lang="en-US" baseline="0" dirty="0" err="1" smtClean="0"/>
              <a:t>ngss</a:t>
            </a:r>
            <a:r>
              <a:rPr lang="en-US" baseline="0" dirty="0" smtClean="0"/>
              <a:t> say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10</a:t>
            </a:fld>
            <a:endParaRPr lang="en-US"/>
          </a:p>
        </p:txBody>
      </p:sp>
    </p:spTree>
    <p:extLst>
      <p:ext uri="{BB962C8B-B14F-4D97-AF65-F5344CB8AC3E}">
        <p14:creationId xmlns:p14="http://schemas.microsoft.com/office/powerpoint/2010/main" val="976954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Past research</a:t>
            </a:r>
          </a:p>
          <a:p>
            <a:r>
              <a:rPr lang="en-US" dirty="0" smtClean="0"/>
              <a:t>Examined the role of State Educational Twitter Hashtags as educational affinity spaces </a:t>
            </a:r>
            <a:r>
              <a:rPr lang="en-US" sz="1050" dirty="0" smtClean="0"/>
              <a:t>(Rosenberg, </a:t>
            </a:r>
            <a:r>
              <a:rPr lang="en-US" sz="1050" dirty="0" err="1" smtClean="0"/>
              <a:t>Greenhalgh</a:t>
            </a:r>
            <a:r>
              <a:rPr lang="en-US" sz="1050" dirty="0" smtClean="0"/>
              <a:t>, Koehler, Hamilton, &amp; </a:t>
            </a:r>
            <a:r>
              <a:rPr lang="en-US" sz="1050" dirty="0" err="1" smtClean="0"/>
              <a:t>Akcaoglu</a:t>
            </a:r>
            <a:r>
              <a:rPr lang="en-US" sz="1050" dirty="0" smtClean="0"/>
              <a:t>, 2016; Rosenberg, </a:t>
            </a:r>
            <a:r>
              <a:rPr lang="en-US" sz="1050" dirty="0" err="1" smtClean="0"/>
              <a:t>Akcaoglu</a:t>
            </a:r>
            <a:r>
              <a:rPr lang="en-US" sz="1050" dirty="0" smtClean="0"/>
              <a:t>, </a:t>
            </a:r>
            <a:r>
              <a:rPr lang="en-US" sz="1050" dirty="0" err="1" smtClean="0"/>
              <a:t>Staudt</a:t>
            </a:r>
            <a:r>
              <a:rPr lang="en-US" sz="1050" dirty="0" smtClean="0"/>
              <a:t> Willet, </a:t>
            </a:r>
            <a:r>
              <a:rPr lang="en-US" sz="1050" dirty="0" err="1" smtClean="0"/>
              <a:t>Greenhalgh</a:t>
            </a:r>
            <a:r>
              <a:rPr lang="en-US" sz="1050" dirty="0" smtClean="0"/>
              <a:t>, &amp; Koehler, 2017)</a:t>
            </a:r>
          </a:p>
          <a:p>
            <a:r>
              <a:rPr lang="en-US" dirty="0" smtClean="0"/>
              <a:t>Documented teachers’ technology knowledge evidenced through digital portfolios using the TPACK framework </a:t>
            </a:r>
            <a:r>
              <a:rPr lang="en-US" sz="1050" dirty="0" smtClean="0"/>
              <a:t>(Koehler, </a:t>
            </a:r>
            <a:r>
              <a:rPr lang="en-US" sz="1050" dirty="0" err="1" smtClean="0"/>
              <a:t>Greenhalgh</a:t>
            </a:r>
            <a:r>
              <a:rPr lang="en-US" sz="1050" dirty="0" smtClean="0"/>
              <a:t>, Rosenberg, &amp; Keenan, 2017)</a:t>
            </a:r>
          </a:p>
        </p:txBody>
      </p:sp>
      <p:sp>
        <p:nvSpPr>
          <p:cNvPr id="4" name="Slide Number Placeholder 3"/>
          <p:cNvSpPr>
            <a:spLocks noGrp="1"/>
          </p:cNvSpPr>
          <p:nvPr>
            <p:ph type="sldNum" sz="quarter" idx="10"/>
          </p:nvPr>
        </p:nvSpPr>
        <p:spPr/>
        <p:txBody>
          <a:bodyPr/>
          <a:lstStyle/>
          <a:p>
            <a:fld id="{03B05A7B-0B3D-5342-87EA-AE22C601F6D1}" type="slidenum">
              <a:rPr lang="en-US" smtClean="0"/>
              <a:t>48</a:t>
            </a:fld>
            <a:endParaRPr lang="en-US"/>
          </a:p>
        </p:txBody>
      </p:sp>
    </p:spTree>
    <p:extLst>
      <p:ext uri="{BB962C8B-B14F-4D97-AF65-F5344CB8AC3E}">
        <p14:creationId xmlns:p14="http://schemas.microsoft.com/office/powerpoint/2010/main" val="551835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49</a:t>
            </a:fld>
            <a:endParaRPr lang="en-US"/>
          </a:p>
        </p:txBody>
      </p:sp>
    </p:spTree>
    <p:extLst>
      <p:ext uri="{BB962C8B-B14F-4D97-AF65-F5344CB8AC3E}">
        <p14:creationId xmlns:p14="http://schemas.microsoft.com/office/powerpoint/2010/main" val="895003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50</a:t>
            </a:fld>
            <a:endParaRPr lang="en-US"/>
          </a:p>
        </p:txBody>
      </p:sp>
    </p:spTree>
    <p:extLst>
      <p:ext uri="{BB962C8B-B14F-4D97-AF65-F5344CB8AC3E}">
        <p14:creationId xmlns:p14="http://schemas.microsoft.com/office/powerpoint/2010/main" val="1028281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rid</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51</a:t>
            </a:fld>
            <a:endParaRPr lang="en-US"/>
          </a:p>
        </p:txBody>
      </p:sp>
    </p:spTree>
    <p:extLst>
      <p:ext uri="{BB962C8B-B14F-4D97-AF65-F5344CB8AC3E}">
        <p14:creationId xmlns:p14="http://schemas.microsoft.com/office/powerpoint/2010/main" val="1302904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52</a:t>
            </a:fld>
            <a:endParaRPr lang="en-US"/>
          </a:p>
        </p:txBody>
      </p:sp>
    </p:spTree>
    <p:extLst>
      <p:ext uri="{BB962C8B-B14F-4D97-AF65-F5344CB8AC3E}">
        <p14:creationId xmlns:p14="http://schemas.microsoft.com/office/powerpoint/2010/main" val="1184402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53</a:t>
            </a:fld>
            <a:endParaRPr lang="en-US"/>
          </a:p>
        </p:txBody>
      </p:sp>
    </p:spTree>
    <p:extLst>
      <p:ext uri="{BB962C8B-B14F-4D97-AF65-F5344CB8AC3E}">
        <p14:creationId xmlns:p14="http://schemas.microsoft.com/office/powerpoint/2010/main" val="10230681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54</a:t>
            </a:fld>
            <a:endParaRPr lang="en-US"/>
          </a:p>
        </p:txBody>
      </p:sp>
    </p:spTree>
    <p:extLst>
      <p:ext uri="{BB962C8B-B14F-4D97-AF65-F5344CB8AC3E}">
        <p14:creationId xmlns:p14="http://schemas.microsoft.com/office/powerpoint/2010/main" val="1887982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Conversing</a:t>
            </a:r>
            <a:r>
              <a:rPr lang="en-US" baseline="0" dirty="0" smtClean="0"/>
              <a:t> (replying and mentioning) network. </a:t>
            </a:r>
            <a:r>
              <a:rPr lang="en-US" dirty="0" smtClean="0"/>
              <a:t>Need to think through how to introduce this </a:t>
            </a:r>
            <a:r>
              <a:rPr lang="mr-IN" dirty="0" smtClean="0"/>
              <a:t>–</a:t>
            </a:r>
            <a:r>
              <a:rPr lang="en-US" dirty="0" smtClean="0"/>
              <a:t> maybe zoom in on</a:t>
            </a:r>
            <a:r>
              <a:rPr lang="en-US" baseline="0" dirty="0" smtClean="0"/>
              <a:t> part and label the parts.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55</a:t>
            </a:fld>
            <a:endParaRPr lang="en-US"/>
          </a:p>
        </p:txBody>
      </p:sp>
    </p:spTree>
    <p:extLst>
      <p:ext uri="{BB962C8B-B14F-4D97-AF65-F5344CB8AC3E}">
        <p14:creationId xmlns:p14="http://schemas.microsoft.com/office/powerpoint/2010/main" val="1671264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56</a:t>
            </a:fld>
            <a:endParaRPr lang="en-US"/>
          </a:p>
        </p:txBody>
      </p:sp>
    </p:spTree>
    <p:extLst>
      <p:ext uri="{BB962C8B-B14F-4D97-AF65-F5344CB8AC3E}">
        <p14:creationId xmlns:p14="http://schemas.microsoft.com/office/powerpoint/2010/main" val="1085994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57</a:t>
            </a:fld>
            <a:endParaRPr lang="en-US"/>
          </a:p>
        </p:txBody>
      </p:sp>
    </p:spTree>
    <p:extLst>
      <p:ext uri="{BB962C8B-B14F-4D97-AF65-F5344CB8AC3E}">
        <p14:creationId xmlns:p14="http://schemas.microsoft.com/office/powerpoint/2010/main" val="208602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11</a:t>
            </a:fld>
            <a:endParaRPr lang="en-US"/>
          </a:p>
        </p:txBody>
      </p:sp>
    </p:spTree>
    <p:extLst>
      <p:ext uri="{BB962C8B-B14F-4D97-AF65-F5344CB8AC3E}">
        <p14:creationId xmlns:p14="http://schemas.microsoft.com/office/powerpoint/2010/main" val="11793728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59</a:t>
            </a:fld>
            <a:endParaRPr lang="en-US"/>
          </a:p>
        </p:txBody>
      </p:sp>
    </p:spTree>
    <p:extLst>
      <p:ext uri="{BB962C8B-B14F-4D97-AF65-F5344CB8AC3E}">
        <p14:creationId xmlns:p14="http://schemas.microsoft.com/office/powerpoint/2010/main" val="19687289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60</a:t>
            </a:fld>
            <a:endParaRPr lang="en-US"/>
          </a:p>
        </p:txBody>
      </p:sp>
    </p:spTree>
    <p:extLst>
      <p:ext uri="{BB962C8B-B14F-4D97-AF65-F5344CB8AC3E}">
        <p14:creationId xmlns:p14="http://schemas.microsoft.com/office/powerpoint/2010/main" val="152479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61</a:t>
            </a:fld>
            <a:endParaRPr lang="en-US"/>
          </a:p>
        </p:txBody>
      </p:sp>
    </p:spTree>
    <p:extLst>
      <p:ext uri="{BB962C8B-B14F-4D97-AF65-F5344CB8AC3E}">
        <p14:creationId xmlns:p14="http://schemas.microsoft.com/office/powerpoint/2010/main" val="1811374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62</a:t>
            </a:fld>
            <a:endParaRPr lang="en-US"/>
          </a:p>
        </p:txBody>
      </p:sp>
    </p:spTree>
    <p:extLst>
      <p:ext uri="{BB962C8B-B14F-4D97-AF65-F5344CB8AC3E}">
        <p14:creationId xmlns:p14="http://schemas.microsoft.com/office/powerpoint/2010/main" val="360568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63</a:t>
            </a:fld>
            <a:endParaRPr lang="en-US"/>
          </a:p>
        </p:txBody>
      </p:sp>
    </p:spTree>
    <p:extLst>
      <p:ext uri="{BB962C8B-B14F-4D97-AF65-F5344CB8AC3E}">
        <p14:creationId xmlns:p14="http://schemas.microsoft.com/office/powerpoint/2010/main" val="1301942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64</a:t>
            </a:fld>
            <a:endParaRPr lang="en-US"/>
          </a:p>
        </p:txBody>
      </p:sp>
    </p:spTree>
    <p:extLst>
      <p:ext uri="{BB962C8B-B14F-4D97-AF65-F5344CB8AC3E}">
        <p14:creationId xmlns:p14="http://schemas.microsoft.com/office/powerpoint/2010/main" val="15149482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65</a:t>
            </a:fld>
            <a:endParaRPr lang="en-US"/>
          </a:p>
        </p:txBody>
      </p:sp>
    </p:spTree>
    <p:extLst>
      <p:ext uri="{BB962C8B-B14F-4D97-AF65-F5344CB8AC3E}">
        <p14:creationId xmlns:p14="http://schemas.microsoft.com/office/powerpoint/2010/main" val="992326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66</a:t>
            </a:fld>
            <a:endParaRPr lang="en-US"/>
          </a:p>
        </p:txBody>
      </p:sp>
    </p:spTree>
    <p:extLst>
      <p:ext uri="{BB962C8B-B14F-4D97-AF65-F5344CB8AC3E}">
        <p14:creationId xmlns:p14="http://schemas.microsoft.com/office/powerpoint/2010/main" val="1656435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67</a:t>
            </a:fld>
            <a:endParaRPr lang="en-US"/>
          </a:p>
        </p:txBody>
      </p:sp>
    </p:spTree>
    <p:extLst>
      <p:ext uri="{BB962C8B-B14F-4D97-AF65-F5344CB8AC3E}">
        <p14:creationId xmlns:p14="http://schemas.microsoft.com/office/powerpoint/2010/main" val="1489895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68</a:t>
            </a:fld>
            <a:endParaRPr lang="en-US"/>
          </a:p>
        </p:txBody>
      </p:sp>
    </p:spTree>
    <p:extLst>
      <p:ext uri="{BB962C8B-B14F-4D97-AF65-F5344CB8AC3E}">
        <p14:creationId xmlns:p14="http://schemas.microsoft.com/office/powerpoint/2010/main" val="96173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of affordances of different data sources and then illustrations of what we can learn from them.</a:t>
            </a:r>
          </a:p>
          <a:p>
            <a:endParaRPr lang="en-US" baseline="0" dirty="0" smtClean="0"/>
          </a:p>
          <a:p>
            <a:r>
              <a:rPr lang="en-US" baseline="0" dirty="0" smtClean="0"/>
              <a:t>Goal is to show strengths of what kind of research we can do.</a:t>
            </a:r>
          </a:p>
          <a:p>
            <a:endParaRPr lang="en-US" baseline="0" dirty="0" smtClean="0"/>
          </a:p>
          <a:p>
            <a:r>
              <a:rPr lang="en-US" baseline="0" dirty="0" smtClean="0"/>
              <a:t>Big picture - need to convey this</a:t>
            </a:r>
          </a:p>
          <a:p>
            <a:endParaRPr lang="en-US" baseline="0" dirty="0" smtClean="0"/>
          </a:p>
          <a:p>
            <a:r>
              <a:rPr lang="en-US" baseline="0" dirty="0" smtClean="0"/>
              <a:t>need to show data source</a:t>
            </a:r>
          </a:p>
          <a:p>
            <a:endParaRPr lang="en-US" baseline="0" dirty="0" smtClean="0"/>
          </a:p>
          <a:p>
            <a:r>
              <a:rPr lang="en-US" baseline="0" dirty="0" smtClean="0"/>
              <a:t>How the studies are connected</a:t>
            </a:r>
          </a:p>
          <a:p>
            <a:r>
              <a:rPr lang="en-US" baseline="0" dirty="0" smtClean="0"/>
              <a:t>How the studies fit in with the aim</a:t>
            </a:r>
          </a:p>
          <a:p>
            <a:r>
              <a:rPr lang="en-US" baseline="0" dirty="0" smtClean="0"/>
              <a:t>What they help us understand about teaching and learning</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12</a:t>
            </a:fld>
            <a:endParaRPr lang="en-US"/>
          </a:p>
        </p:txBody>
      </p:sp>
    </p:spTree>
    <p:extLst>
      <p:ext uri="{BB962C8B-B14F-4D97-AF65-F5344CB8AC3E}">
        <p14:creationId xmlns:p14="http://schemas.microsoft.com/office/powerpoint/2010/main" val="13283958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69</a:t>
            </a:fld>
            <a:endParaRPr lang="en-US"/>
          </a:p>
        </p:txBody>
      </p:sp>
    </p:spTree>
    <p:extLst>
      <p:ext uri="{BB962C8B-B14F-4D97-AF65-F5344CB8AC3E}">
        <p14:creationId xmlns:p14="http://schemas.microsoft.com/office/powerpoint/2010/main" val="486664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70</a:t>
            </a:fld>
            <a:endParaRPr lang="en-US"/>
          </a:p>
        </p:txBody>
      </p:sp>
    </p:spTree>
    <p:extLst>
      <p:ext uri="{BB962C8B-B14F-4D97-AF65-F5344CB8AC3E}">
        <p14:creationId xmlns:p14="http://schemas.microsoft.com/office/powerpoint/2010/main" val="4634750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71</a:t>
            </a:fld>
            <a:endParaRPr lang="en-US"/>
          </a:p>
        </p:txBody>
      </p:sp>
    </p:spTree>
    <p:extLst>
      <p:ext uri="{BB962C8B-B14F-4D97-AF65-F5344CB8AC3E}">
        <p14:creationId xmlns:p14="http://schemas.microsoft.com/office/powerpoint/2010/main" val="269500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72</a:t>
            </a:fld>
            <a:endParaRPr lang="en-US"/>
          </a:p>
        </p:txBody>
      </p:sp>
    </p:spTree>
    <p:extLst>
      <p:ext uri="{BB962C8B-B14F-4D97-AF65-F5344CB8AC3E}">
        <p14:creationId xmlns:p14="http://schemas.microsoft.com/office/powerpoint/2010/main" val="72181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of affordances of different data sources and then illustrations of what we can learn from them.</a:t>
            </a:r>
          </a:p>
          <a:p>
            <a:endParaRPr lang="en-US" baseline="0" dirty="0" smtClean="0"/>
          </a:p>
          <a:p>
            <a:r>
              <a:rPr lang="en-US" baseline="0" dirty="0" smtClean="0"/>
              <a:t>Goal is to show strengths of what kind of research we can do.</a:t>
            </a:r>
          </a:p>
          <a:p>
            <a:endParaRPr lang="en-US" baseline="0" dirty="0" smtClean="0"/>
          </a:p>
          <a:p>
            <a:r>
              <a:rPr lang="en-US" baseline="0" dirty="0" smtClean="0"/>
              <a:t>Big picture - need to convey this</a:t>
            </a:r>
          </a:p>
          <a:p>
            <a:endParaRPr lang="en-US" baseline="0" dirty="0" smtClean="0"/>
          </a:p>
          <a:p>
            <a:r>
              <a:rPr lang="en-US" baseline="0" dirty="0" smtClean="0"/>
              <a:t>need to show data source</a:t>
            </a:r>
          </a:p>
          <a:p>
            <a:endParaRPr lang="en-US" baseline="0" dirty="0" smtClean="0"/>
          </a:p>
          <a:p>
            <a:r>
              <a:rPr lang="en-US" baseline="0" dirty="0" smtClean="0"/>
              <a:t>How the studies are connected</a:t>
            </a:r>
          </a:p>
          <a:p>
            <a:r>
              <a:rPr lang="en-US" baseline="0" dirty="0" smtClean="0"/>
              <a:t>How the studies fit in with the aim</a:t>
            </a:r>
          </a:p>
          <a:p>
            <a:r>
              <a:rPr lang="en-US" baseline="0" dirty="0" smtClean="0"/>
              <a:t>What they help us understand about teaching and learning</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13</a:t>
            </a:fld>
            <a:endParaRPr lang="en-US"/>
          </a:p>
        </p:txBody>
      </p:sp>
    </p:spTree>
    <p:extLst>
      <p:ext uri="{BB962C8B-B14F-4D97-AF65-F5344CB8AC3E}">
        <p14:creationId xmlns:p14="http://schemas.microsoft.com/office/powerpoint/2010/main" val="113612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14</a:t>
            </a:fld>
            <a:endParaRPr lang="en-US"/>
          </a:p>
        </p:txBody>
      </p:sp>
    </p:spTree>
    <p:extLst>
      <p:ext uri="{BB962C8B-B14F-4D97-AF65-F5344CB8AC3E}">
        <p14:creationId xmlns:p14="http://schemas.microsoft.com/office/powerpoint/2010/main" val="62031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p>
          <a:p>
            <a:endParaRPr lang="en-US" baseline="0" dirty="0" smtClean="0"/>
          </a:p>
          <a:p>
            <a:r>
              <a:rPr lang="en-US" dirty="0" smtClean="0"/>
              <a:t>Understand learning over time and from moment-to-moment </a:t>
            </a:r>
            <a:r>
              <a:rPr lang="en-US" sz="1050" dirty="0" smtClean="0"/>
              <a:t>(Cobb, </a:t>
            </a:r>
            <a:r>
              <a:rPr lang="en-US" sz="1050" dirty="0" err="1" smtClean="0"/>
              <a:t>Confrey</a:t>
            </a:r>
            <a:r>
              <a:rPr lang="en-US" sz="1050" dirty="0" smtClean="0"/>
              <a:t>, </a:t>
            </a:r>
            <a:r>
              <a:rPr lang="en-US" sz="1050" dirty="0" err="1" smtClean="0"/>
              <a:t>DiSessa</a:t>
            </a:r>
            <a:r>
              <a:rPr lang="en-US" sz="1050" dirty="0" smtClean="0"/>
              <a:t>, Lehrer, &amp; </a:t>
            </a:r>
            <a:r>
              <a:rPr lang="en-US" sz="1050" dirty="0" err="1" smtClean="0"/>
              <a:t>Schauble</a:t>
            </a:r>
            <a:r>
              <a:rPr lang="en-US" sz="1050" dirty="0" smtClean="0"/>
              <a:t>, 2003)</a:t>
            </a:r>
          </a:p>
          <a:p>
            <a:r>
              <a:rPr lang="en-US" dirty="0" smtClean="0"/>
              <a:t>Explore STEM teaching and learning in classroom contexts </a:t>
            </a:r>
            <a:r>
              <a:rPr lang="en-US" sz="1050" dirty="0" smtClean="0"/>
              <a:t>(Hatch, 2002)</a:t>
            </a:r>
          </a:p>
          <a:p>
            <a:r>
              <a:rPr lang="en-US" dirty="0" smtClean="0"/>
              <a:t>Document complex teaching and learning process </a:t>
            </a:r>
            <a:r>
              <a:rPr lang="en-US" sz="1050" dirty="0" smtClean="0"/>
              <a:t>(</a:t>
            </a:r>
            <a:r>
              <a:rPr lang="en-US" sz="1050" dirty="0" err="1" smtClean="0"/>
              <a:t>Salganik</a:t>
            </a:r>
            <a:r>
              <a:rPr lang="en-US" sz="1050" dirty="0" smtClean="0"/>
              <a:t>, 2017)</a:t>
            </a:r>
          </a:p>
          <a:p>
            <a:endParaRPr lang="en-US" sz="1050" dirty="0" smtClean="0"/>
          </a:p>
          <a:p>
            <a:r>
              <a:rPr lang="en-US" dirty="0" smtClean="0"/>
              <a:t>Go beyond “doing school” and empower students to think of and with data </a:t>
            </a:r>
            <a:r>
              <a:rPr lang="en-US" sz="1050" dirty="0" smtClean="0"/>
              <a:t>(</a:t>
            </a:r>
            <a:r>
              <a:rPr lang="en-US" sz="1050" dirty="0" err="1" smtClean="0"/>
              <a:t>Berland</a:t>
            </a:r>
            <a:r>
              <a:rPr lang="en-US" sz="1050" dirty="0" smtClean="0"/>
              <a:t>, Schwarz, </a:t>
            </a:r>
            <a:r>
              <a:rPr lang="en-US" sz="1050" dirty="0" err="1" smtClean="0"/>
              <a:t>Krist</a:t>
            </a:r>
            <a:r>
              <a:rPr lang="en-US" sz="1050" dirty="0" smtClean="0"/>
              <a:t>, Lo, &amp; </a:t>
            </a:r>
            <a:r>
              <a:rPr lang="en-US" sz="1050" dirty="0" err="1" smtClean="0"/>
              <a:t>Reiser</a:t>
            </a:r>
            <a:r>
              <a:rPr lang="en-US" sz="1050" dirty="0" smtClean="0"/>
              <a:t>, 2016; Horton &amp; Hardin, 2015)</a:t>
            </a:r>
          </a:p>
          <a:p>
            <a:r>
              <a:rPr lang="en-US" dirty="0" smtClean="0"/>
              <a:t>Support positive feedback loops with other school subjects</a:t>
            </a:r>
          </a:p>
          <a:p>
            <a:r>
              <a:rPr lang="en-US" dirty="0" smtClean="0"/>
              <a:t>Use digital methods and data sources </a:t>
            </a:r>
            <a:r>
              <a:rPr lang="en-US" sz="1050" dirty="0" smtClean="0"/>
              <a:t>(Mishra, Koehler, &amp; Greenhow, 2015; Baker &amp; Siemens, 2015)</a:t>
            </a:r>
          </a:p>
          <a:p>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15</a:t>
            </a:fld>
            <a:endParaRPr lang="en-US"/>
          </a:p>
        </p:txBody>
      </p:sp>
    </p:spTree>
    <p:extLst>
      <p:ext uri="{BB962C8B-B14F-4D97-AF65-F5344CB8AC3E}">
        <p14:creationId xmlns:p14="http://schemas.microsoft.com/office/powerpoint/2010/main" val="164122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
        <p:nvSpPr>
          <p:cNvPr id="7" name="TextBox 6"/>
          <p:cNvSpPr txBox="1"/>
          <p:nvPr userDrawn="1"/>
        </p:nvSpPr>
        <p:spPr>
          <a:xfrm>
            <a:off x="135172" y="159026"/>
            <a:ext cx="184731" cy="369332"/>
          </a:xfrm>
          <a:prstGeom prst="rect">
            <a:avLst/>
          </a:prstGeom>
          <a:noFill/>
        </p:spPr>
        <p:txBody>
          <a:bodyPr wrap="none" rtlCol="0">
            <a:sp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C60CD-B33B-9A49-A8B3-F0E039A44BFE}"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AD495-2116-384A-A10B-D2E504D1F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C60CD-B33B-9A49-A8B3-F0E039A44BFE}"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C60CD-B33B-9A49-A8B3-F0E039A44BFE}"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rgbClr val="168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DC60CD-B33B-9A49-A8B3-F0E039A44BFE}" type="datetimeFigureOut">
              <a:rPr lang="en-US" smtClean="0"/>
              <a:t>1/18/18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5AD495-2116-384A-A10B-D2E504D1F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1"/>
          </a:solidFill>
          <a:latin typeface="Helvetica Neue" charset="0"/>
          <a:ea typeface="Helvetica Neue" charset="0"/>
          <a:cs typeface="Helvetica Neue" charset="0"/>
        </a:defRPr>
      </a:lvl1pPr>
    </p:titleStyle>
    <p:bodyStyle>
      <a:lvl1pPr marL="182880" indent="-182880" algn="l" defTabSz="914400" rtl="0" eaLnBrk="1" latinLnBrk="0" hangingPunct="1">
        <a:spcBef>
          <a:spcPct val="20000"/>
        </a:spcBef>
        <a:buClr>
          <a:schemeClr val="tx1"/>
        </a:buClr>
        <a:buSzPct val="85000"/>
        <a:buFont typeface="Arial" pitchFamily="34" charset="0"/>
        <a:buChar char="•"/>
        <a:defRPr sz="240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tx1"/>
        </a:buClr>
        <a:buSzPct val="85000"/>
        <a:buFont typeface="Arial" pitchFamily="34" charset="0"/>
        <a:buChar char="•"/>
        <a:defRPr sz="200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tx1"/>
        </a:buClr>
        <a:buSzPct val="90000"/>
        <a:buFont typeface="Arial" pitchFamily="34" charset="0"/>
        <a:buChar char="•"/>
        <a:defRPr sz="180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tx1"/>
        </a:buClr>
        <a:buFont typeface="Arial" pitchFamily="34" charset="0"/>
        <a:buChar char="•"/>
        <a:defRPr sz="160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tx1"/>
        </a:buClr>
        <a:buSzPct val="100000"/>
        <a:buFont typeface="Arial" pitchFamily="34" charset="0"/>
        <a:buChar char="•"/>
        <a:defRPr sz="140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3" Type="http://schemas.openxmlformats.org/officeDocument/2006/relationships/hyperlink" Target="mailto:jrosen@msu.edu)" TargetMode="External"/><Relationship Id="rId4" Type="http://schemas.openxmlformats.org/officeDocument/2006/relationships/hyperlink" Target="http://jmichaelrosenberg.com/" TargetMode="External"/><Relationship Id="rId5" Type="http://schemas.openxmlformats.org/officeDocument/2006/relationships/hyperlink" Target="http://twitter.com/jrosenberg6432" TargetMode="External"/><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997" y="3262247"/>
            <a:ext cx="8214744" cy="369332"/>
          </a:xfrm>
          <a:prstGeom prst="rect">
            <a:avLst/>
          </a:prstGeom>
          <a:solidFill>
            <a:schemeClr val="bg1"/>
          </a:solidFill>
        </p:spPr>
        <p:txBody>
          <a:bodyPr wrap="square" rtlCol="0">
            <a:spAutoFit/>
          </a:bodyPr>
          <a:lstStyle/>
          <a:p>
            <a:endParaRPr lang="en-US" dirty="0"/>
          </a:p>
        </p:txBody>
      </p:sp>
      <p:sp>
        <p:nvSpPr>
          <p:cNvPr id="3" name="Subtitle 2"/>
          <p:cNvSpPr>
            <a:spLocks noGrp="1"/>
          </p:cNvSpPr>
          <p:nvPr>
            <p:ph type="subTitle" idx="1"/>
          </p:nvPr>
        </p:nvSpPr>
        <p:spPr>
          <a:xfrm>
            <a:off x="224652" y="4188558"/>
            <a:ext cx="8688469" cy="2433884"/>
          </a:xfrm>
          <a:ln>
            <a:noFill/>
          </a:ln>
        </p:spPr>
        <p:txBody>
          <a:bodyPr>
            <a:normAutofit/>
          </a:bodyPr>
          <a:lstStyle/>
          <a:p>
            <a:r>
              <a:rPr lang="en-US" dirty="0" smtClean="0">
                <a:solidFill>
                  <a:schemeClr val="tx1"/>
                </a:solidFill>
                <a:latin typeface="Helvetica Neue" charset="0"/>
                <a:ea typeface="Helvetica Neue" charset="0"/>
                <a:cs typeface="Helvetica Neue" charset="0"/>
              </a:rPr>
              <a:t>Joshua M. Rosenberg, Doctoral Candidate</a:t>
            </a:r>
          </a:p>
          <a:p>
            <a:r>
              <a:rPr lang="en-US" dirty="0" smtClean="0">
                <a:solidFill>
                  <a:schemeClr val="tx1"/>
                </a:solidFill>
                <a:latin typeface="Helvetica Neue" charset="0"/>
                <a:ea typeface="Helvetica Neue" charset="0"/>
                <a:cs typeface="Helvetica Neue" charset="0"/>
              </a:rPr>
              <a:t>Michigan State University</a:t>
            </a:r>
          </a:p>
          <a:p>
            <a:endParaRPr lang="en-US" dirty="0">
              <a:solidFill>
                <a:schemeClr val="tx1"/>
              </a:solidFill>
              <a:latin typeface="Helvetica Neue" charset="0"/>
              <a:ea typeface="Helvetica Neue" charset="0"/>
              <a:cs typeface="Helvetica Neue" charset="0"/>
            </a:endParaRPr>
          </a:p>
          <a:p>
            <a:r>
              <a:rPr lang="en-US" sz="1800" dirty="0" smtClean="0">
                <a:solidFill>
                  <a:schemeClr val="tx1"/>
                </a:solidFill>
                <a:latin typeface="Helvetica Neue" charset="0"/>
                <a:ea typeface="Helvetica Neue" charset="0"/>
                <a:cs typeface="Helvetica Neue" charset="0"/>
              </a:rPr>
              <a:t>January 24th, 2018</a:t>
            </a:r>
          </a:p>
          <a:p>
            <a:r>
              <a:rPr lang="en-US" sz="1800" dirty="0" smtClean="0">
                <a:solidFill>
                  <a:schemeClr val="tx1"/>
                </a:solidFill>
                <a:latin typeface="Helvetica Neue" charset="0"/>
                <a:ea typeface="Helvetica Neue" charset="0"/>
                <a:cs typeface="Helvetica Neue" charset="0"/>
              </a:rPr>
              <a:t>University of Tennessee, Knoxville</a:t>
            </a:r>
          </a:p>
          <a:p>
            <a:r>
              <a:rPr lang="en-US" sz="1800" dirty="0">
                <a:solidFill>
                  <a:schemeClr val="tx1"/>
                </a:solidFill>
                <a:latin typeface="Helvetica Neue" charset="0"/>
                <a:ea typeface="Helvetica Neue" charset="0"/>
                <a:cs typeface="Helvetica Neue" charset="0"/>
              </a:rPr>
              <a:t>Department of Theory and Practice of Teacher Education </a:t>
            </a:r>
          </a:p>
        </p:txBody>
      </p:sp>
      <p:sp>
        <p:nvSpPr>
          <p:cNvPr id="12" name="Rectangle 11"/>
          <p:cNvSpPr/>
          <p:nvPr/>
        </p:nvSpPr>
        <p:spPr>
          <a:xfrm>
            <a:off x="-6226" y="5209962"/>
            <a:ext cx="7624265" cy="1022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13" name="Rectangle 12"/>
          <p:cNvSpPr/>
          <p:nvPr/>
        </p:nvSpPr>
        <p:spPr>
          <a:xfrm>
            <a:off x="0" y="298173"/>
            <a:ext cx="9144000" cy="1107470"/>
          </a:xfrm>
          <a:prstGeom prst="rect">
            <a:avLst/>
          </a:prstGeom>
          <a:solidFill>
            <a:srgbClr val="1689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28" name="TextBox 27"/>
          <p:cNvSpPr txBox="1"/>
          <p:nvPr/>
        </p:nvSpPr>
        <p:spPr>
          <a:xfrm>
            <a:off x="0" y="2251698"/>
            <a:ext cx="9172662"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ctrTitle"/>
          </p:nvPr>
        </p:nvSpPr>
        <p:spPr>
          <a:xfrm>
            <a:off x="-6227" y="2191550"/>
            <a:ext cx="9150226" cy="1213244"/>
          </a:xfrm>
        </p:spPr>
        <p:txBody>
          <a:bodyPr>
            <a:normAutofit fontScale="90000"/>
          </a:bodyPr>
          <a:lstStyle/>
          <a:p>
            <a:pPr algn="ctr"/>
            <a:r>
              <a:rPr lang="en-US" sz="3600" dirty="0">
                <a:solidFill>
                  <a:srgbClr val="000000"/>
                </a:solidFill>
              </a:rPr>
              <a:t>Thinking of and with data: </a:t>
            </a:r>
            <a:r>
              <a:rPr lang="en-US" sz="3600" dirty="0" smtClean="0">
                <a:solidFill>
                  <a:srgbClr val="000000"/>
                </a:solidFill>
              </a:rPr>
              <a:t>How </a:t>
            </a:r>
            <a:r>
              <a:rPr lang="en-US" sz="3600" dirty="0">
                <a:solidFill>
                  <a:srgbClr val="000000"/>
                </a:solidFill>
              </a:rPr>
              <a:t>students and teachers (and researchers) </a:t>
            </a:r>
            <a:r>
              <a:rPr lang="en-US" sz="3600" dirty="0" smtClean="0">
                <a:solidFill>
                  <a:srgbClr val="000000"/>
                </a:solidFill>
              </a:rPr>
              <a:t>use </a:t>
            </a:r>
            <a:r>
              <a:rPr lang="en-US" sz="3600" dirty="0">
                <a:solidFill>
                  <a:srgbClr val="000000"/>
                </a:solidFill>
              </a:rPr>
              <a:t>data in </a:t>
            </a:r>
            <a:r>
              <a:rPr lang="en-US" sz="3600" dirty="0" smtClean="0">
                <a:solidFill>
                  <a:srgbClr val="000000"/>
                </a:solidFill>
              </a:rPr>
              <a:t>STEM </a:t>
            </a:r>
            <a:r>
              <a:rPr lang="en-US" sz="3600" dirty="0">
                <a:solidFill>
                  <a:srgbClr val="000000"/>
                </a:solidFill>
              </a:rPr>
              <a:t>education</a:t>
            </a:r>
            <a:endParaRPr lang="en-US" sz="3600" dirty="0"/>
          </a:p>
        </p:txBody>
      </p:sp>
    </p:spTree>
    <p:extLst>
      <p:ext uri="{BB962C8B-B14F-4D97-AF65-F5344CB8AC3E}">
        <p14:creationId xmlns:p14="http://schemas.microsoft.com/office/powerpoint/2010/main" val="56788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Hard for teachers and students</a:t>
            </a:r>
          </a:p>
          <a:p>
            <a:endParaRPr lang="en-US" dirty="0" smtClean="0"/>
          </a:p>
          <a:p>
            <a:r>
              <a:rPr lang="en-US" dirty="0" smtClean="0"/>
              <a:t>Requires sustained focus on one topic / phenomena</a:t>
            </a:r>
          </a:p>
          <a:p>
            <a:endParaRPr lang="en-US" dirty="0" smtClean="0"/>
          </a:p>
          <a:p>
            <a:r>
              <a:rPr lang="en-US" dirty="0" smtClean="0"/>
              <a:t>Shift from work with data in schools focusing on small, organized data sets</a:t>
            </a:r>
          </a:p>
          <a:p>
            <a:endParaRPr lang="en-US" dirty="0" smtClean="0"/>
          </a:p>
          <a:p>
            <a:r>
              <a:rPr lang="en-US" dirty="0" smtClean="0"/>
              <a:t>Requires using skills from across disciplines</a:t>
            </a:r>
          </a:p>
        </p:txBody>
      </p:sp>
    </p:spTree>
    <p:extLst>
      <p:ext uri="{BB962C8B-B14F-4D97-AF65-F5344CB8AC3E}">
        <p14:creationId xmlns:p14="http://schemas.microsoft.com/office/powerpoint/2010/main" val="1243546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Opportunities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Helps teachers and students to go beyond “doing school”</a:t>
            </a:r>
          </a:p>
          <a:p>
            <a:endParaRPr lang="en-US" dirty="0" smtClean="0"/>
          </a:p>
          <a:p>
            <a:r>
              <a:rPr lang="en-US" dirty="0" smtClean="0"/>
              <a:t>Provide opportunities for positive feedback loops</a:t>
            </a:r>
          </a:p>
          <a:p>
            <a:endParaRPr lang="en-US" dirty="0" smtClean="0"/>
          </a:p>
          <a:p>
            <a:r>
              <a:rPr lang="en-US" dirty="0" smtClean="0"/>
              <a:t>Can empower students to engage in inquiry in their lives Can prepare students for data-intensive occupations</a:t>
            </a:r>
          </a:p>
        </p:txBody>
      </p:sp>
    </p:spTree>
    <p:extLst>
      <p:ext uri="{BB962C8B-B14F-4D97-AF65-F5344CB8AC3E}">
        <p14:creationId xmlns:p14="http://schemas.microsoft.com/office/powerpoint/2010/main" val="160119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ims</a:t>
            </a:r>
            <a:endParaRPr lang="en-US" dirty="0"/>
          </a:p>
        </p:txBody>
      </p:sp>
      <p:sp>
        <p:nvSpPr>
          <p:cNvPr id="3" name="Content Placeholder 2"/>
          <p:cNvSpPr>
            <a:spLocks noGrp="1"/>
          </p:cNvSpPr>
          <p:nvPr>
            <p:ph idx="1"/>
          </p:nvPr>
        </p:nvSpPr>
        <p:spPr/>
        <p:txBody>
          <a:bodyPr anchor="ctr">
            <a:normAutofit/>
          </a:bodyPr>
          <a:lstStyle/>
          <a:p>
            <a:r>
              <a:rPr lang="en-US" dirty="0" smtClean="0"/>
              <a:t>Explore how students engage with authentic sources of data</a:t>
            </a:r>
          </a:p>
          <a:p>
            <a:endParaRPr lang="en-US" dirty="0" smtClean="0"/>
          </a:p>
          <a:p>
            <a:r>
              <a:rPr lang="en-US" dirty="0" smtClean="0"/>
              <a:t>Describe how researchers can use a variety of data sources to understand students’ engagement and learning</a:t>
            </a:r>
          </a:p>
          <a:p>
            <a:endParaRPr lang="en-US" dirty="0" smtClean="0"/>
          </a:p>
          <a:p>
            <a:r>
              <a:rPr lang="en-US" dirty="0" smtClean="0"/>
              <a:t>Discuss how teachers can support students’ engagement with data</a:t>
            </a:r>
          </a:p>
        </p:txBody>
      </p:sp>
      <p:graphicFrame>
        <p:nvGraphicFramePr>
          <p:cNvPr id="5" name="Table 4"/>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38125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chor="ctr">
            <a:normAutofit lnSpcReduction="10000"/>
          </a:bodyPr>
          <a:lstStyle/>
          <a:p>
            <a:r>
              <a:rPr lang="en-US" dirty="0" smtClean="0"/>
              <a:t>For three data sources:</a:t>
            </a:r>
          </a:p>
          <a:p>
            <a:pPr lvl="1"/>
            <a:r>
              <a:rPr lang="en-US" dirty="0" smtClean="0"/>
              <a:t>Experience sampling </a:t>
            </a:r>
            <a:r>
              <a:rPr lang="en-US" dirty="0"/>
              <a:t>m</a:t>
            </a:r>
            <a:r>
              <a:rPr lang="en-US" dirty="0" smtClean="0"/>
              <a:t>ethod (ESM)</a:t>
            </a:r>
          </a:p>
          <a:p>
            <a:pPr lvl="1"/>
            <a:r>
              <a:rPr lang="en-US" dirty="0" smtClean="0"/>
              <a:t>Text data</a:t>
            </a:r>
          </a:p>
          <a:p>
            <a:pPr lvl="1"/>
            <a:r>
              <a:rPr lang="en-US" dirty="0" smtClean="0"/>
              <a:t>Digital traces and network data</a:t>
            </a:r>
          </a:p>
          <a:p>
            <a:pPr lvl="1"/>
            <a:endParaRPr lang="en-US" dirty="0" smtClean="0"/>
          </a:p>
          <a:p>
            <a:pPr marL="0" indent="0" algn="ctr">
              <a:buNone/>
            </a:pPr>
            <a:r>
              <a:rPr lang="en-US" i="1" dirty="0" smtClean="0"/>
              <a:t>Describe their affordances for studying teaching and learning in STEM </a:t>
            </a:r>
          </a:p>
          <a:p>
            <a:pPr marL="0" indent="0" algn="ctr">
              <a:buNone/>
            </a:pPr>
            <a:endParaRPr lang="en-US" dirty="0" smtClean="0"/>
          </a:p>
          <a:p>
            <a:pPr marL="0" indent="0" algn="ctr">
              <a:buNone/>
            </a:pPr>
            <a:r>
              <a:rPr lang="en-US" i="1" dirty="0" smtClean="0"/>
              <a:t>Demonstrate how they can be used be used by researchers</a:t>
            </a:r>
          </a:p>
          <a:p>
            <a:pPr marL="0" indent="0" algn="ctr">
              <a:buNone/>
            </a:pPr>
            <a:endParaRPr lang="en-US" i="1" dirty="0"/>
          </a:p>
          <a:p>
            <a:pPr marL="0" indent="0" algn="ctr">
              <a:buNone/>
            </a:pPr>
            <a:r>
              <a:rPr lang="en-US" i="1" dirty="0" smtClean="0"/>
              <a:t>Share findings related to how teachers and students use data</a:t>
            </a:r>
            <a:endParaRPr lang="en-US" i="1" dirty="0" smtClean="0"/>
          </a:p>
        </p:txBody>
      </p:sp>
      <p:graphicFrame>
        <p:nvGraphicFramePr>
          <p:cNvPr id="5" name="Table 4"/>
          <p:cNvGraphicFramePr>
            <a:graphicFrameLocks noGrp="1"/>
          </p:cNvGraphicFramePr>
          <p:nvPr>
            <p:extLst>
              <p:ext uri="{D42A27DB-BD31-4B8C-83A1-F6EECF244321}">
                <p14:modId xmlns:p14="http://schemas.microsoft.com/office/powerpoint/2010/main" val="181467813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Digital Traces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77044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Student, teacher, and researcher use of data</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For students</a:t>
            </a:r>
            <a:endParaRPr lang="en-US" dirty="0" smtClean="0"/>
          </a:p>
          <a:p>
            <a:endParaRPr lang="en-US" dirty="0" smtClean="0"/>
          </a:p>
          <a:p>
            <a:r>
              <a:rPr lang="en-US" dirty="0" smtClean="0"/>
              <a:t>For teachers</a:t>
            </a:r>
            <a:endParaRPr lang="en-US" dirty="0" smtClean="0"/>
          </a:p>
          <a:p>
            <a:endParaRPr lang="en-US" dirty="0" smtClean="0"/>
          </a:p>
          <a:p>
            <a:r>
              <a:rPr lang="en-US" dirty="0" smtClean="0"/>
              <a:t>For researchers</a:t>
            </a:r>
            <a:endParaRPr lang="en-US" dirty="0" smtClean="0"/>
          </a:p>
        </p:txBody>
      </p:sp>
    </p:spTree>
    <p:extLst>
      <p:ext uri="{BB962C8B-B14F-4D97-AF65-F5344CB8AC3E}">
        <p14:creationId xmlns:p14="http://schemas.microsoft.com/office/powerpoint/2010/main" val="171028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solidFill>
                  <a:srgbClr val="B5B8C4"/>
                </a:solidFill>
              </a:rPr>
              <a:t>Experience </a:t>
            </a:r>
            <a:r>
              <a:rPr lang="en-US" dirty="0">
                <a:solidFill>
                  <a:srgbClr val="B5B8C4"/>
                </a:solidFill>
              </a:rPr>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501655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87215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t>Experience </a:t>
            </a:r>
            <a:r>
              <a:rPr lang="en-US" dirty="0"/>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1272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Experience sampling method (ESM)</a:t>
            </a:r>
            <a:endParaRPr lang="en-US" dirty="0"/>
          </a:p>
        </p:txBody>
      </p:sp>
      <p:sp>
        <p:nvSpPr>
          <p:cNvPr id="3" name="Content Placeholder 2"/>
          <p:cNvSpPr>
            <a:spLocks noGrp="1"/>
          </p:cNvSpPr>
          <p:nvPr>
            <p:ph idx="1"/>
          </p:nvPr>
        </p:nvSpPr>
        <p:spPr/>
        <p:txBody>
          <a:bodyPr anchor="ctr">
            <a:normAutofit/>
          </a:bodyPr>
          <a:lstStyle/>
          <a:p>
            <a:pPr algn="ctr"/>
            <a:r>
              <a:rPr lang="en-US" dirty="0" smtClean="0"/>
              <a:t>Involves asking people about their experiences using short surveys</a:t>
            </a:r>
          </a:p>
          <a:p>
            <a:pPr algn="ctr"/>
            <a:endParaRPr lang="en-US" dirty="0" smtClean="0"/>
          </a:p>
          <a:p>
            <a:pPr algn="ctr"/>
            <a:r>
              <a:rPr lang="en-US" dirty="0" smtClean="0"/>
              <a:t>Use of an app on phone</a:t>
            </a:r>
          </a:p>
          <a:p>
            <a:pPr algn="ctr"/>
            <a:endParaRPr lang="en-US" dirty="0" smtClean="0"/>
          </a:p>
          <a:p>
            <a:pPr algn="ctr"/>
            <a:r>
              <a:rPr lang="en-US" dirty="0" smtClean="0"/>
              <a:t>Every 15-30 minutes</a:t>
            </a:r>
          </a:p>
          <a:p>
            <a:pPr algn="ctr"/>
            <a:endParaRPr lang="en-US" dirty="0" smtClean="0"/>
          </a:p>
          <a:p>
            <a:pPr algn="ctr"/>
            <a:r>
              <a:rPr lang="en-US" i="1" dirty="0" smtClean="0"/>
              <a:t>“When you were signaled, how interested were you in what you were learning?”</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18159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Understand learning experiences in a qualitatively distinct way </a:t>
            </a:r>
            <a:r>
              <a:rPr lang="en-US" sz="1800" dirty="0" smtClean="0"/>
              <a:t>(</a:t>
            </a:r>
            <a:r>
              <a:rPr lang="en-US" sz="1800" dirty="0" err="1" smtClean="0"/>
              <a:t>Hektner</a:t>
            </a:r>
            <a:r>
              <a:rPr lang="en-US" sz="1800" dirty="0" smtClean="0"/>
              <a:t>, Schmidt, &amp; </a:t>
            </a:r>
            <a:r>
              <a:rPr lang="en-US" sz="1800" dirty="0" err="1" smtClean="0"/>
              <a:t>Csikszentmihalyi</a:t>
            </a:r>
            <a:r>
              <a:rPr lang="en-US" sz="1800" dirty="0" smtClean="0"/>
              <a:t>, 2007)</a:t>
            </a:r>
          </a:p>
          <a:p>
            <a:endParaRPr lang="en-US" sz="1800" dirty="0" smtClean="0"/>
          </a:p>
          <a:p>
            <a:r>
              <a:rPr lang="en-US" dirty="0" smtClean="0"/>
              <a:t>Helps us to understand moment-to-moment changes in experiences and what impacts experiences</a:t>
            </a:r>
          </a:p>
          <a:p>
            <a:endParaRPr lang="en-US" dirty="0" smtClean="0"/>
          </a:p>
          <a:p>
            <a:r>
              <a:rPr lang="en-US" dirty="0" smtClean="0"/>
              <a:t>Allows us to understand experiences </a:t>
            </a:r>
            <a:r>
              <a:rPr lang="en-US" i="1" dirty="0" smtClean="0"/>
              <a:t>during</a:t>
            </a:r>
            <a:r>
              <a:rPr lang="en-US" dirty="0" smtClean="0"/>
              <a:t> activities rather than overall pre- and post-assessments of what did or did not work</a:t>
            </a: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119742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nchor="ctr">
            <a:normAutofit/>
          </a:bodyPr>
          <a:lstStyle/>
          <a:p>
            <a:r>
              <a:rPr lang="en-US" dirty="0" smtClean="0"/>
              <a:t>Explored “business-as-usual” and hands-on science, activities using a person-in-context approach (Schmidt, Rosenberg, &amp; </a:t>
            </a:r>
            <a:r>
              <a:rPr lang="en-US" dirty="0" err="1" smtClean="0"/>
              <a:t>Beymer</a:t>
            </a:r>
            <a:r>
              <a:rPr lang="en-US" dirty="0" smtClean="0"/>
              <a:t>, 2018, </a:t>
            </a:r>
            <a:r>
              <a:rPr lang="en-US" i="1" dirty="0" smtClean="0"/>
              <a:t>JRST</a:t>
            </a:r>
            <a:r>
              <a:rPr lang="en-US" dirty="0" smtClean="0"/>
              <a:t>)</a:t>
            </a:r>
          </a:p>
          <a:p>
            <a:endParaRPr lang="en-US" dirty="0" smtClean="0"/>
          </a:p>
          <a:p>
            <a:r>
              <a:rPr lang="en-US" dirty="0" smtClean="0"/>
              <a:t>Use of ESM data and </a:t>
            </a:r>
            <a:r>
              <a:rPr lang="en-US" dirty="0"/>
              <a:t>p</a:t>
            </a:r>
            <a:r>
              <a:rPr lang="en-US" dirty="0" smtClean="0"/>
              <a:t>erson-oriented analysis</a:t>
            </a:r>
          </a:p>
          <a:p>
            <a:endParaRPr lang="en-US" dirty="0" smtClean="0"/>
          </a:p>
          <a:p>
            <a:r>
              <a:rPr lang="en-US" dirty="0" smtClean="0"/>
              <a:t>To understand how learning activities (e.g., laboratory activities or lecture) and being able to choose impact students’ 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8512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Biography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1" name="Content Placeholder 2"/>
          <p:cNvSpPr>
            <a:spLocks noGrp="1"/>
          </p:cNvSpPr>
          <p:nvPr>
            <p:ph idx="1"/>
          </p:nvPr>
        </p:nvSpPr>
        <p:spPr>
          <a:xfrm>
            <a:off x="457200" y="1600200"/>
            <a:ext cx="8229600" cy="4876800"/>
          </a:xfrm>
        </p:spPr>
        <p:txBody>
          <a:bodyPr anchor="ctr">
            <a:normAutofit fontScale="85000" lnSpcReduction="20000"/>
          </a:bodyPr>
          <a:lstStyle/>
          <a:p>
            <a:r>
              <a:rPr lang="en-US" dirty="0" smtClean="0"/>
              <a:t>Undergraduate degree in Biology from University of North Carolina Asheville, Burroughs </a:t>
            </a:r>
            <a:r>
              <a:rPr lang="en-US" dirty="0" err="1" smtClean="0"/>
              <a:t>Wellcome</a:t>
            </a:r>
            <a:r>
              <a:rPr lang="en-US" dirty="0" smtClean="0"/>
              <a:t> Fund Scholar</a:t>
            </a:r>
          </a:p>
          <a:p>
            <a:endParaRPr lang="en-US" dirty="0" smtClean="0"/>
          </a:p>
          <a:p>
            <a:r>
              <a:rPr lang="en-US" dirty="0" smtClean="0"/>
              <a:t>Taught H.S. Biology, Chemistry, and Earth </a:t>
            </a:r>
            <a:r>
              <a:rPr lang="en-US" dirty="0" smtClean="0"/>
              <a:t>Science</a:t>
            </a:r>
          </a:p>
          <a:p>
            <a:endParaRPr lang="en-US" dirty="0" smtClean="0"/>
          </a:p>
          <a:p>
            <a:r>
              <a:rPr lang="en-US" dirty="0" smtClean="0"/>
              <a:t>Motivated by challenges and opportunities from helping students to </a:t>
            </a:r>
            <a:r>
              <a:rPr lang="en-US" i="1" dirty="0" smtClean="0"/>
              <a:t>do</a:t>
            </a:r>
            <a:r>
              <a:rPr lang="en-US" dirty="0" smtClean="0"/>
              <a:t> science, particularly with technological tools </a:t>
            </a:r>
          </a:p>
          <a:p>
            <a:endParaRPr lang="en-US" dirty="0" smtClean="0"/>
          </a:p>
          <a:p>
            <a:r>
              <a:rPr lang="en-US" dirty="0" smtClean="0"/>
              <a:t>Doctoral degree at Michigan State </a:t>
            </a:r>
            <a:r>
              <a:rPr lang="en-US" dirty="0" smtClean="0"/>
              <a:t>University</a:t>
            </a:r>
          </a:p>
          <a:p>
            <a:endParaRPr lang="en-US" dirty="0" smtClean="0"/>
          </a:p>
          <a:p>
            <a:r>
              <a:rPr lang="en-US" dirty="0" smtClean="0"/>
              <a:t>Taught or assisted courses in teacher education, educational technology, and research methods</a:t>
            </a:r>
          </a:p>
          <a:p>
            <a:endParaRPr lang="en-US" dirty="0" smtClean="0"/>
          </a:p>
          <a:p>
            <a:r>
              <a:rPr lang="en-US" dirty="0" smtClean="0"/>
              <a:t>Apply </a:t>
            </a:r>
            <a:r>
              <a:rPr lang="en-US" i="1" dirty="0" smtClean="0"/>
              <a:t>research</a:t>
            </a:r>
            <a:r>
              <a:rPr lang="en-US" dirty="0" smtClean="0"/>
              <a:t> to </a:t>
            </a:r>
            <a:r>
              <a:rPr lang="en-US" i="1" dirty="0" smtClean="0"/>
              <a:t>teaching</a:t>
            </a:r>
            <a:r>
              <a:rPr lang="en-US" dirty="0" smtClean="0"/>
              <a:t> about technology integration in science education, especially on teachers’ Technological Pedagogical Content Knowledge (TPACK)</a:t>
            </a:r>
            <a:endParaRPr lang="en-US" dirty="0"/>
          </a:p>
        </p:txBody>
      </p:sp>
    </p:spTree>
    <p:extLst>
      <p:ext uri="{BB962C8B-B14F-4D97-AF65-F5344CB8AC3E}">
        <p14:creationId xmlns:p14="http://schemas.microsoft.com/office/powerpoint/2010/main" val="197697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and Sample</a:t>
            </a:r>
            <a:endParaRPr lang="en-US" dirty="0"/>
          </a:p>
        </p:txBody>
      </p:sp>
      <p:sp>
        <p:nvSpPr>
          <p:cNvPr id="3" name="Content Placeholder 2"/>
          <p:cNvSpPr>
            <a:spLocks noGrp="1"/>
          </p:cNvSpPr>
          <p:nvPr>
            <p:ph idx="1"/>
          </p:nvPr>
        </p:nvSpPr>
        <p:spPr/>
        <p:txBody>
          <a:bodyPr anchor="ctr">
            <a:normAutofit/>
          </a:bodyPr>
          <a:lstStyle/>
          <a:p>
            <a:r>
              <a:rPr lang="en-US" dirty="0" smtClean="0"/>
              <a:t>12 </a:t>
            </a:r>
            <a:r>
              <a:rPr lang="en-US" dirty="0"/>
              <a:t>high school </a:t>
            </a:r>
            <a:r>
              <a:rPr lang="en-US" dirty="0" smtClean="0"/>
              <a:t>classrooms</a:t>
            </a:r>
          </a:p>
          <a:p>
            <a:endParaRPr lang="en-US" dirty="0" smtClean="0"/>
          </a:p>
          <a:p>
            <a:r>
              <a:rPr lang="en-US" dirty="0" smtClean="0"/>
              <a:t>Large high </a:t>
            </a:r>
            <a:r>
              <a:rPr lang="en-US" dirty="0"/>
              <a:t>school outside of a large metropolitan </a:t>
            </a:r>
            <a:r>
              <a:rPr lang="en-US" dirty="0" smtClean="0"/>
              <a:t>area</a:t>
            </a:r>
          </a:p>
          <a:p>
            <a:endParaRPr lang="en-US" dirty="0" smtClean="0"/>
          </a:p>
          <a:p>
            <a:r>
              <a:rPr lang="en-US" dirty="0" smtClean="0"/>
              <a:t>244 students, 4,136 responses</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55683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485" y="1678886"/>
            <a:ext cx="6730515" cy="4767448"/>
          </a:xfrm>
          <a:prstGeom prst="rect">
            <a:avLst/>
          </a:prstGeom>
        </p:spPr>
      </p:pic>
      <p:sp>
        <p:nvSpPr>
          <p:cNvPr id="2" name="Title 1"/>
          <p:cNvSpPr>
            <a:spLocks noGrp="1"/>
          </p:cNvSpPr>
          <p:nvPr>
            <p:ph type="title"/>
          </p:nvPr>
        </p:nvSpPr>
        <p:spPr/>
        <p:txBody>
          <a:bodyPr>
            <a:normAutofit/>
          </a:bodyPr>
          <a:lstStyle/>
          <a:p>
            <a:r>
              <a:rPr lang="en-US" dirty="0" smtClean="0"/>
              <a:t>Profiles of Momentary Engagement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TextBox 2"/>
          <p:cNvSpPr txBox="1"/>
          <p:nvPr/>
        </p:nvSpPr>
        <p:spPr>
          <a:xfrm>
            <a:off x="178130" y="2077451"/>
            <a:ext cx="2489190" cy="3970318"/>
          </a:xfrm>
          <a:prstGeom prst="rect">
            <a:avLst/>
          </a:prstGeom>
          <a:noFill/>
        </p:spPr>
        <p:txBody>
          <a:bodyPr wrap="square" rtlCol="0" anchor="ctr">
            <a:spAutoFit/>
          </a:bodyPr>
          <a:lstStyle/>
          <a:p>
            <a:pPr marL="285750" indent="-285750">
              <a:buFont typeface="Arial" charset="0"/>
              <a:buChar char="•"/>
            </a:pPr>
            <a:r>
              <a:rPr lang="en-US" dirty="0">
                <a:latin typeface="Helvetica" charset="0"/>
                <a:ea typeface="Helvetica" charset="0"/>
                <a:cs typeface="Helvetica" charset="0"/>
              </a:rPr>
              <a:t>Identified momentary profiles of </a:t>
            </a:r>
            <a:r>
              <a:rPr lang="en-US" dirty="0" smtClean="0">
                <a:latin typeface="Helvetica" charset="0"/>
                <a:ea typeface="Helvetica" charset="0"/>
                <a:cs typeface="Helvetica" charset="0"/>
              </a:rPr>
              <a:t>engagement</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Found six profiles from </a:t>
            </a:r>
            <a:r>
              <a:rPr lang="en-US" i="1" dirty="0" smtClean="0">
                <a:latin typeface="Helvetica" charset="0"/>
                <a:ea typeface="Helvetica" charset="0"/>
                <a:cs typeface="Helvetica" charset="0"/>
              </a:rPr>
              <a:t>Universally Low </a:t>
            </a:r>
            <a:r>
              <a:rPr lang="en-US" dirty="0" smtClean="0">
                <a:latin typeface="Helvetica" charset="0"/>
                <a:ea typeface="Helvetica" charset="0"/>
                <a:cs typeface="Helvetica" charset="0"/>
              </a:rPr>
              <a:t>to </a:t>
            </a:r>
            <a:r>
              <a:rPr lang="en-US" i="1" dirty="0" smtClean="0">
                <a:latin typeface="Helvetica" charset="0"/>
                <a:ea typeface="Helvetica" charset="0"/>
                <a:cs typeface="Helvetica" charset="0"/>
              </a:rPr>
              <a:t>Full</a:t>
            </a:r>
            <a:r>
              <a:rPr lang="en-US" dirty="0" smtClean="0">
                <a:latin typeface="Helvetica" charset="0"/>
                <a:ea typeface="Helvetica" charset="0"/>
                <a:cs typeface="Helvetica" charset="0"/>
              </a:rPr>
              <a:t>, with four complex patterns</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Note that students report multiple profiles</a:t>
            </a:r>
          </a:p>
          <a:p>
            <a:pPr marL="285750" indent="-285750">
              <a:buFont typeface="Arial" charset="0"/>
              <a:buChar char="•"/>
            </a:pP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561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activity</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30" y="1524000"/>
            <a:ext cx="7474136" cy="5188296"/>
          </a:xfrm>
          <a:prstGeom prst="rect">
            <a:avLst/>
          </a:prstGeom>
        </p:spPr>
      </p:pic>
    </p:spTree>
    <p:extLst>
      <p:ext uri="{BB962C8B-B14F-4D97-AF65-F5344CB8AC3E}">
        <p14:creationId xmlns:p14="http://schemas.microsoft.com/office/powerpoint/2010/main" val="1050093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activity on 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a:t>Different activities in science are associated with different profiles of </a:t>
            </a:r>
            <a:r>
              <a:rPr lang="en-US" dirty="0" smtClean="0"/>
              <a:t>engagement</a:t>
            </a:r>
          </a:p>
          <a:p>
            <a:endParaRPr lang="en-US" dirty="0" smtClean="0"/>
          </a:p>
          <a:p>
            <a:r>
              <a:rPr lang="en-US" dirty="0" smtClean="0"/>
              <a:t>Laboratory activities can be particularly engaging (and disengaging)</a:t>
            </a:r>
          </a:p>
          <a:p>
            <a:endParaRPr lang="en-US" dirty="0" smtClean="0"/>
          </a:p>
          <a:p>
            <a:r>
              <a:rPr lang="en-US" dirty="0" smtClean="0"/>
              <a:t>Quizzes and tests have some affordances in terms of students’ engagement</a:t>
            </a:r>
          </a:p>
          <a:p>
            <a:endParaRPr lang="en-US" dirty="0" smtClean="0"/>
          </a:p>
          <a:p>
            <a:r>
              <a:rPr lang="en-US" dirty="0" smtClean="0"/>
              <a:t>Individual work can be particularly disengaging</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92644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choice</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72330068"/>
              </p:ext>
            </p:extLst>
          </p:nvPr>
        </p:nvGraphicFramePr>
        <p:xfrm>
          <a:off x="457200" y="2220685"/>
          <a:ext cx="8128002" cy="3138733"/>
        </p:xfrm>
        <a:graphic>
          <a:graphicData uri="http://schemas.openxmlformats.org/drawingml/2006/table">
            <a:tbl>
              <a:tblPr/>
              <a:tblGrid>
                <a:gridCol w="1158108"/>
                <a:gridCol w="1168731"/>
                <a:gridCol w="1158108"/>
                <a:gridCol w="1158108"/>
                <a:gridCol w="1158108"/>
                <a:gridCol w="1168731"/>
                <a:gridCol w="1158108"/>
              </a:tblGrid>
              <a:tr h="829677">
                <a:tc>
                  <a:txBody>
                    <a:bodyPr/>
                    <a:lstStyle/>
                    <a:p>
                      <a:r>
                        <a:rPr lang="en-US" sz="1400" kern="1200" dirty="0">
                          <a:solidFill>
                            <a:schemeClr val="tx1"/>
                          </a:solidFill>
                          <a:effectLst/>
                          <a:latin typeface="Helvetica" charset="0"/>
                          <a:ea typeface="+mn-ea"/>
                          <a:cs typeface="+mn-cs"/>
                        </a:rPr>
                        <a:t/>
                      </a:r>
                      <a:br>
                        <a:rPr lang="en-US" sz="1400" kern="1200" dirty="0">
                          <a:solidFill>
                            <a:schemeClr val="tx1"/>
                          </a:solidFill>
                          <a:effectLst/>
                          <a:latin typeface="Helvetica" charset="0"/>
                          <a:ea typeface="+mn-ea"/>
                          <a:cs typeface="+mn-cs"/>
                        </a:rPr>
                      </a:br>
                      <a:endParaRPr lang="en-US" sz="1400" kern="1200" dirty="0">
                        <a:solidFill>
                          <a:schemeClr val="tx1"/>
                        </a:solidFill>
                        <a:effectLst/>
                        <a:latin typeface="Helvetica" charset="0"/>
                        <a:ea typeface="+mn-ea"/>
                        <a:cs typeface="+mn-cs"/>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Universally Low</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Reluctant</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Pleasurable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Rational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Moderately 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Who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1.43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1.19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1.00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1.20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Time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.38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1.82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1.26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How to Do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a:solidFill>
                            <a:schemeClr val="tx1"/>
                          </a:solidFill>
                          <a:effectLst/>
                          <a:latin typeface="Helvetica" charset="0"/>
                          <a:ea typeface="+mn-ea"/>
                          <a:cs typeface="+mn-cs"/>
                        </a:rPr>
                        <a:t>1.07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r h="577264">
                <a:tc>
                  <a:txBody>
                    <a:bodyPr/>
                    <a:lstStyle/>
                    <a:p>
                      <a:r>
                        <a:rPr lang="en-US" sz="1400" kern="1200" dirty="0">
                          <a:solidFill>
                            <a:schemeClr val="tx1"/>
                          </a:solidFill>
                          <a:effectLst/>
                          <a:latin typeface="Helvetica" charset="0"/>
                          <a:ea typeface="+mn-ea"/>
                          <a:cs typeface="+mn-cs"/>
                        </a:rPr>
                        <a:t>Framing</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dirty="0">
                          <a:solidFill>
                            <a:schemeClr val="tx1"/>
                          </a:solidFill>
                          <a:effectLst/>
                          <a:latin typeface="Helvetica" charset="0"/>
                          <a:ea typeface="+mn-ea"/>
                          <a:cs typeface="+mn-cs"/>
                        </a:rPr>
                        <a:t>1.06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1.60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bl>
          </a:graphicData>
        </a:graphic>
      </p:graphicFrame>
    </p:spTree>
    <p:extLst>
      <p:ext uri="{BB962C8B-B14F-4D97-AF65-F5344CB8AC3E}">
        <p14:creationId xmlns:p14="http://schemas.microsoft.com/office/powerpoint/2010/main" val="171866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choice on 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t>Choosing with whom to work is not associated with higher engagement</a:t>
            </a:r>
          </a:p>
          <a:p>
            <a:endParaRPr lang="en-US" dirty="0" smtClean="0"/>
          </a:p>
          <a:p>
            <a:r>
              <a:rPr lang="en-US" dirty="0" smtClean="0"/>
              <a:t>Choosing how much time to take is associated with rational engagement</a:t>
            </a:r>
          </a:p>
          <a:p>
            <a:endParaRPr lang="en-US" dirty="0" smtClean="0"/>
          </a:p>
          <a:p>
            <a:r>
              <a:rPr lang="en-US" dirty="0" smtClean="0"/>
              <a:t>Choosing how to do an activity or what the purpose or topic of the activity is associated with engaging profiles </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70791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t>
            </a:r>
            <a:r>
              <a:rPr lang="en-US" smtClean="0"/>
              <a:t>choice during laboratory</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pPr marL="0" indent="0">
              <a:buNone/>
            </a:pPr>
            <a:r>
              <a:rPr lang="en-US" dirty="0" smtClean="0"/>
              <a:t>During laboratory, when students were able to make </a:t>
            </a:r>
            <a:r>
              <a:rPr lang="en-US" i="1" dirty="0" smtClean="0"/>
              <a:t>any </a:t>
            </a:r>
            <a:r>
              <a:rPr lang="en-US" dirty="0" smtClean="0"/>
              <a:t>choice (who, materials, time, how to do, framing, or other):</a:t>
            </a:r>
          </a:p>
          <a:p>
            <a:pPr marL="0" indent="0">
              <a:buNone/>
            </a:pPr>
            <a:endParaRPr lang="en-US" dirty="0"/>
          </a:p>
          <a:p>
            <a:pPr marL="0" indent="0" algn="ctr">
              <a:buNone/>
            </a:pPr>
            <a:r>
              <a:rPr lang="en-US" i="1" dirty="0" smtClean="0"/>
              <a:t>They are </a:t>
            </a:r>
            <a:r>
              <a:rPr lang="en-US" i="1" dirty="0"/>
              <a:t>more likely </a:t>
            </a:r>
            <a:r>
              <a:rPr lang="en-US" i="1" dirty="0" smtClean="0"/>
              <a:t>to be fully engaged </a:t>
            </a:r>
            <a:r>
              <a:rPr lang="en-US" dirty="0"/>
              <a:t>(</a:t>
            </a:r>
            <a:r>
              <a:rPr lang="en-US" i="1" dirty="0"/>
              <a:t>z </a:t>
            </a:r>
            <a:r>
              <a:rPr lang="en-US" dirty="0"/>
              <a:t>= 3.90, </a:t>
            </a:r>
            <a:r>
              <a:rPr lang="en-US" i="1" dirty="0"/>
              <a:t>p</a:t>
            </a:r>
            <a:r>
              <a:rPr lang="en-US" dirty="0"/>
              <a:t> &lt; .05</a:t>
            </a:r>
            <a:r>
              <a:rPr lang="en-US" dirty="0" smtClean="0"/>
              <a:t>), which is not the case when they report no choice (</a:t>
            </a:r>
            <a:r>
              <a:rPr lang="en-US" i="1" dirty="0" smtClean="0"/>
              <a:t>z</a:t>
            </a:r>
            <a:r>
              <a:rPr lang="en-US" dirty="0" smtClean="0"/>
              <a:t> = -.23)</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07264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Use of ESM allowed us to study the impacts of the learning activity and choice</a:t>
            </a:r>
          </a:p>
          <a:p>
            <a:endParaRPr lang="en-US" dirty="0" smtClean="0"/>
          </a:p>
          <a:p>
            <a:r>
              <a:rPr lang="en-US" dirty="0" smtClean="0"/>
              <a:t>Different activities in science are associated with different profiles of engagement</a:t>
            </a:r>
          </a:p>
          <a:p>
            <a:endParaRPr lang="en-US" dirty="0" smtClean="0"/>
          </a:p>
          <a:p>
            <a:r>
              <a:rPr lang="en-US" dirty="0" smtClean="0"/>
              <a:t>Providing chances for students to decide what to do or how to do it also impacts their engagement</a:t>
            </a:r>
          </a:p>
          <a:p>
            <a:endParaRPr lang="en-US" dirty="0" smtClean="0"/>
          </a:p>
          <a:p>
            <a:r>
              <a:rPr lang="en-US" dirty="0" smtClean="0"/>
              <a:t>As students move from activity to activity, their engagement can change</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69910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students engage in work with data?</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Studied work with data in summer STEM programs using </a:t>
            </a:r>
            <a:r>
              <a:rPr lang="en-US" i="1" dirty="0" smtClean="0"/>
              <a:t>profiles of engagement and its conditions</a:t>
            </a:r>
            <a:r>
              <a:rPr lang="en-US" dirty="0" smtClean="0"/>
              <a:t> (PECs) </a:t>
            </a:r>
            <a:r>
              <a:rPr lang="en-US" sz="1800" dirty="0" smtClean="0"/>
              <a:t>(Rosenberg, in preparation)</a:t>
            </a:r>
          </a:p>
          <a:p>
            <a:pPr marL="0" indent="0">
              <a:buNone/>
            </a:pPr>
            <a:endParaRPr lang="en-US" sz="1800" dirty="0" smtClean="0"/>
          </a:p>
          <a:p>
            <a:r>
              <a:rPr lang="en-US" dirty="0" smtClean="0">
                <a:solidFill>
                  <a:srgbClr val="000000"/>
                </a:solidFill>
                <a:latin typeface="HelveticaNeue" charset="0"/>
              </a:rPr>
              <a:t>Can help us make informed recommendations and design activities and interventions focused on work with data</a:t>
            </a:r>
          </a:p>
          <a:p>
            <a:endParaRPr lang="en-US" dirty="0" smtClean="0">
              <a:solidFill>
                <a:srgbClr val="000000"/>
              </a:solidFill>
              <a:latin typeface="HelveticaNeue" charset="0"/>
            </a:endParaRPr>
          </a:p>
          <a:p>
            <a:r>
              <a:rPr lang="en-US" dirty="0" smtClean="0">
                <a:solidFill>
                  <a:srgbClr val="000000"/>
                </a:solidFill>
                <a:latin typeface="HelveticaNeue" charset="0"/>
              </a:rPr>
              <a:t>ESM can allow us to understand the impact of specific aspects of work with data or data modeling </a:t>
            </a:r>
            <a:r>
              <a:rPr lang="en-US" sz="1800" dirty="0" smtClean="0">
                <a:solidFill>
                  <a:srgbClr val="000000"/>
                </a:solidFill>
                <a:latin typeface="HelveticaNeue" charset="0"/>
              </a:rPr>
              <a:t>(Lehrer &amp; </a:t>
            </a:r>
            <a:r>
              <a:rPr lang="en-US" sz="1800" dirty="0" err="1" smtClean="0">
                <a:solidFill>
                  <a:srgbClr val="000000"/>
                </a:solidFill>
                <a:latin typeface="HelveticaNeue" charset="0"/>
              </a:rPr>
              <a:t>Schauble</a:t>
            </a:r>
            <a:r>
              <a:rPr lang="en-US" sz="1800" dirty="0" smtClean="0">
                <a:solidFill>
                  <a:srgbClr val="000000"/>
                </a:solidFill>
                <a:latin typeface="HelveticaNeue" charset="0"/>
              </a:rPr>
              <a:t>, 2015)</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85559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solidFill>
                  <a:srgbClr val="000000"/>
                </a:solidFill>
                <a:latin typeface="HelveticaNeue" charset="0"/>
              </a:rPr>
              <a:t>Context and Participants: </a:t>
            </a:r>
          </a:p>
          <a:p>
            <a:r>
              <a:rPr lang="en-US" dirty="0" smtClean="0">
                <a:solidFill>
                  <a:srgbClr val="000000"/>
                </a:solidFill>
                <a:latin typeface="HelveticaNeue" charset="0"/>
              </a:rPr>
              <a:t>Nine summer </a:t>
            </a:r>
            <a:r>
              <a:rPr lang="en-US" dirty="0">
                <a:solidFill>
                  <a:srgbClr val="000000"/>
                </a:solidFill>
                <a:latin typeface="HelveticaNeue" charset="0"/>
              </a:rPr>
              <a:t>STEM </a:t>
            </a:r>
            <a:r>
              <a:rPr lang="en-US" dirty="0" smtClean="0">
                <a:solidFill>
                  <a:srgbClr val="000000"/>
                </a:solidFill>
                <a:latin typeface="HelveticaNeue" charset="0"/>
              </a:rPr>
              <a:t>programs in urban areas in the Northeast</a:t>
            </a:r>
          </a:p>
          <a:p>
            <a:r>
              <a:rPr lang="en-US" dirty="0" smtClean="0">
                <a:solidFill>
                  <a:srgbClr val="000000"/>
                </a:solidFill>
                <a:latin typeface="HelveticaNeue" charset="0"/>
              </a:rPr>
              <a:t>Highly diverse (90% of youth from historically under-represented [in STEM] groups)</a:t>
            </a:r>
          </a:p>
          <a:p>
            <a:r>
              <a:rPr lang="en-US" dirty="0" smtClean="0">
                <a:solidFill>
                  <a:srgbClr val="000000"/>
                </a:solidFill>
                <a:latin typeface="HelveticaNeue" charset="0"/>
              </a:rPr>
              <a:t>204 youth, 2970 ESM responses</a:t>
            </a:r>
          </a:p>
          <a:p>
            <a:pPr marL="0" indent="0">
              <a:buNone/>
            </a:pPr>
            <a:endParaRPr lang="en-US" dirty="0" smtClean="0">
              <a:solidFill>
                <a:srgbClr val="000000"/>
              </a:solidFill>
              <a:latin typeface="HelveticaNeue" charset="0"/>
            </a:endParaRPr>
          </a:p>
          <a:p>
            <a:pPr marL="0" indent="0">
              <a:buNone/>
            </a:pPr>
            <a:r>
              <a:rPr lang="en-US" dirty="0" smtClean="0">
                <a:solidFill>
                  <a:srgbClr val="000000"/>
                </a:solidFill>
                <a:latin typeface="HelveticaNeue" charset="0"/>
              </a:rPr>
              <a:t>Measures:</a:t>
            </a:r>
          </a:p>
          <a:p>
            <a:r>
              <a:rPr lang="en-US" dirty="0" smtClean="0">
                <a:solidFill>
                  <a:srgbClr val="000000"/>
                </a:solidFill>
                <a:latin typeface="HelveticaNeue" charset="0"/>
              </a:rPr>
              <a:t>ESM self-reports for cognitive, behavioral, and affective and perceptions of challenge and competence</a:t>
            </a:r>
          </a:p>
          <a:p>
            <a:r>
              <a:rPr lang="en-US" dirty="0" smtClean="0">
                <a:solidFill>
                  <a:srgbClr val="000000"/>
                </a:solidFill>
                <a:latin typeface="HelveticaNeue" charset="0"/>
              </a:rPr>
              <a:t>Video-recordings of activities</a:t>
            </a:r>
          </a:p>
          <a:p>
            <a:r>
              <a:rPr lang="en-US" dirty="0" smtClean="0">
                <a:solidFill>
                  <a:srgbClr val="000000"/>
                </a:solidFill>
                <a:latin typeface="HelveticaNeue" charset="0"/>
              </a:rPr>
              <a:t>Pre-program measures of interest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06337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13" name="Picture 12"/>
          <p:cNvPicPr>
            <a:picLocks noChangeAspect="1"/>
          </p:cNvPicPr>
          <p:nvPr/>
        </p:nvPicPr>
        <p:blipFill>
          <a:blip r:embed="rId2"/>
          <a:stretch>
            <a:fillRect/>
          </a:stretch>
        </p:blipFill>
        <p:spPr>
          <a:xfrm>
            <a:off x="457200" y="3427572"/>
            <a:ext cx="2319810" cy="1104671"/>
          </a:xfrm>
          <a:prstGeom prst="rect">
            <a:avLst/>
          </a:prstGeom>
        </p:spPr>
      </p:pic>
      <p:pic>
        <p:nvPicPr>
          <p:cNvPr id="14" name="Picture 13"/>
          <p:cNvPicPr>
            <a:picLocks noChangeAspect="1"/>
          </p:cNvPicPr>
          <p:nvPr/>
        </p:nvPicPr>
        <p:blipFill>
          <a:blip r:embed="rId3"/>
          <a:stretch>
            <a:fillRect/>
          </a:stretch>
        </p:blipFill>
        <p:spPr>
          <a:xfrm>
            <a:off x="6376827" y="3071528"/>
            <a:ext cx="2046633" cy="17864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628" y="2816405"/>
            <a:ext cx="2055117" cy="2296654"/>
          </a:xfrm>
          <a:prstGeom prst="rect">
            <a:avLst/>
          </a:prstGeom>
        </p:spPr>
      </p:pic>
      <p:sp>
        <p:nvSpPr>
          <p:cNvPr id="16" name="TextBox 15"/>
          <p:cNvSpPr txBox="1"/>
          <p:nvPr/>
        </p:nvSpPr>
        <p:spPr>
          <a:xfrm>
            <a:off x="941279" y="2343336"/>
            <a:ext cx="1351652" cy="369332"/>
          </a:xfrm>
          <a:prstGeom prst="rect">
            <a:avLst/>
          </a:prstGeom>
          <a:noFill/>
        </p:spPr>
        <p:txBody>
          <a:bodyPr wrap="none" rtlCol="0">
            <a:spAutoFit/>
          </a:bodyPr>
          <a:lstStyle/>
          <a:p>
            <a:r>
              <a:rPr lang="en-US" smtClean="0"/>
              <a:t>Companies</a:t>
            </a:r>
            <a:endParaRPr lang="en-US"/>
          </a:p>
        </p:txBody>
      </p:sp>
      <p:sp>
        <p:nvSpPr>
          <p:cNvPr id="17" name="TextBox 16"/>
          <p:cNvSpPr txBox="1"/>
          <p:nvPr/>
        </p:nvSpPr>
        <p:spPr>
          <a:xfrm>
            <a:off x="6897441" y="2338100"/>
            <a:ext cx="1005403" cy="369332"/>
          </a:xfrm>
          <a:prstGeom prst="rect">
            <a:avLst/>
          </a:prstGeom>
          <a:noFill/>
        </p:spPr>
        <p:txBody>
          <a:bodyPr wrap="none" rtlCol="0">
            <a:spAutoFit/>
          </a:bodyPr>
          <a:lstStyle/>
          <a:p>
            <a:r>
              <a:rPr lang="en-US" smtClean="0"/>
              <a:t>Citizens</a:t>
            </a:r>
            <a:endParaRPr lang="en-US"/>
          </a:p>
        </p:txBody>
      </p:sp>
      <p:sp>
        <p:nvSpPr>
          <p:cNvPr id="19" name="TextBox 18"/>
          <p:cNvSpPr txBox="1"/>
          <p:nvPr/>
        </p:nvSpPr>
        <p:spPr>
          <a:xfrm>
            <a:off x="3868064" y="2338100"/>
            <a:ext cx="1454244" cy="369332"/>
          </a:xfrm>
          <a:prstGeom prst="rect">
            <a:avLst/>
          </a:prstGeom>
          <a:noFill/>
        </p:spPr>
        <p:txBody>
          <a:bodyPr wrap="none" rtlCol="0">
            <a:spAutoFit/>
          </a:bodyPr>
          <a:lstStyle/>
          <a:p>
            <a:r>
              <a:rPr lang="en-US" dirty="0" smtClean="0"/>
              <a:t>Government</a:t>
            </a:r>
            <a:endParaRPr lang="en-US" dirty="0"/>
          </a:p>
        </p:txBody>
      </p:sp>
      <p:graphicFrame>
        <p:nvGraphicFramePr>
          <p:cNvPr id="10" name="Table 9"/>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42342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4" name="Table 3"/>
          <p:cNvGraphicFramePr>
            <a:graphicFrameLocks noGrp="1"/>
          </p:cNvGraphicFramePr>
          <p:nvPr>
            <p:extLst>
              <p:ext uri="{D42A27DB-BD31-4B8C-83A1-F6EECF244321}">
                <p14:modId xmlns:p14="http://schemas.microsoft.com/office/powerpoint/2010/main" val="1079571876"/>
              </p:ext>
            </p:extLst>
          </p:nvPr>
        </p:nvGraphicFramePr>
        <p:xfrm>
          <a:off x="457198" y="1969176"/>
          <a:ext cx="8229600" cy="4218432"/>
        </p:xfrm>
        <a:graphic>
          <a:graphicData uri="http://schemas.openxmlformats.org/drawingml/2006/table">
            <a:tbl>
              <a:tblPr>
                <a:tableStyleId>{5C22544A-7EE6-4342-B048-85BDC9FD1C3A}</a:tableStyleId>
              </a:tblPr>
              <a:tblGrid>
                <a:gridCol w="2362633"/>
                <a:gridCol w="5866967"/>
              </a:tblGrid>
              <a:tr h="317500">
                <a:tc>
                  <a:txBody>
                    <a:bodyPr/>
                    <a:lstStyle/>
                    <a:p>
                      <a:pPr marL="0" marR="0" algn="ctr">
                        <a:lnSpc>
                          <a:spcPct val="115000"/>
                        </a:lnSpc>
                        <a:spcBef>
                          <a:spcPts val="0"/>
                        </a:spcBef>
                        <a:spcAft>
                          <a:spcPts val="0"/>
                        </a:spcAft>
                      </a:pPr>
                      <a:r>
                        <a:rPr lang="en-US" sz="1600" b="1" dirty="0" smtClean="0">
                          <a:effectLst/>
                          <a:latin typeface="Helvetica Neue" charset="0"/>
                          <a:ea typeface="Helvetica Neue" charset="0"/>
                          <a:cs typeface="Helvetica Neue" charset="0"/>
                        </a:rPr>
                        <a:t>Work With Data</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b="1" dirty="0">
                          <a:effectLst/>
                          <a:latin typeface="Helvetica Neue" charset="0"/>
                          <a:ea typeface="Helvetica Neue" charset="0"/>
                          <a:cs typeface="Helvetica Neue" charset="0"/>
                        </a:rPr>
                        <a:t>Description</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r>
              <a:tr h="67310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Asking questions or defining problems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exploring topics to investigate and pose questions.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944245">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Making observations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Watching and noticing what is happening with respect to the phenomena or problem being investigated.</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Generating data</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Figuring out how or why to </a:t>
                      </a:r>
                      <a:r>
                        <a:rPr lang="en-US" sz="1600" dirty="0" smtClean="0">
                          <a:effectLst/>
                          <a:latin typeface="Helvetica Neue" charset="0"/>
                          <a:ea typeface="Helvetica Neue" charset="0"/>
                          <a:cs typeface="Helvetica Neue" charset="0"/>
                        </a:rPr>
                        <a:t>record </a:t>
                      </a:r>
                      <a:r>
                        <a:rPr lang="en-US" sz="1600" dirty="0">
                          <a:effectLst/>
                          <a:latin typeface="Helvetica Neue" charset="0"/>
                          <a:ea typeface="Helvetica Neue" charset="0"/>
                          <a:cs typeface="Helvetica Neue" charset="0"/>
                        </a:rPr>
                        <a:t>an observation as data and generating coding frames or measurement tools.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118745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Data modeling</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Understanding and explaining phenomena using models of the data that account for variability or uncertainty.</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Interpreting and communicating findings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sharing and presenting findings.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90854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6" name="Content Placeholder 2"/>
          <p:cNvSpPr>
            <a:spLocks noGrp="1"/>
          </p:cNvSpPr>
          <p:nvPr>
            <p:ph idx="1"/>
          </p:nvPr>
        </p:nvSpPr>
        <p:spPr>
          <a:xfrm>
            <a:off x="457200" y="1502666"/>
            <a:ext cx="1546353" cy="4876800"/>
          </a:xfrm>
        </p:spPr>
        <p:txBody>
          <a:bodyPr anchor="ctr">
            <a:normAutofit/>
          </a:bodyPr>
          <a:lstStyle/>
          <a:p>
            <a:r>
              <a:rPr lang="en-US" sz="1800" dirty="0" smtClean="0">
                <a:solidFill>
                  <a:srgbClr val="000000"/>
                </a:solidFill>
                <a:latin typeface="HelveticaNeue" charset="0"/>
              </a:rPr>
              <a:t>Developed </a:t>
            </a:r>
            <a:r>
              <a:rPr lang="en-US" sz="1800" dirty="0" smtClean="0">
                <a:solidFill>
                  <a:srgbClr val="000000"/>
                </a:solidFill>
                <a:latin typeface="HelveticaNeue" charset="0"/>
              </a:rPr>
              <a:t>tool </a:t>
            </a:r>
            <a:r>
              <a:rPr lang="en-US" sz="1800" dirty="0" smtClean="0">
                <a:solidFill>
                  <a:srgbClr val="000000"/>
                </a:solidFill>
                <a:latin typeface="HelveticaNeue" charset="0"/>
              </a:rPr>
              <a:t>for </a:t>
            </a:r>
            <a:r>
              <a:rPr lang="en-US" sz="1800" dirty="0" smtClean="0">
                <a:solidFill>
                  <a:srgbClr val="000000"/>
                </a:solidFill>
                <a:latin typeface="HelveticaNeue" charset="0"/>
              </a:rPr>
              <a:t>Latent </a:t>
            </a:r>
            <a:r>
              <a:rPr lang="en-US" sz="1800" dirty="0" smtClean="0">
                <a:solidFill>
                  <a:srgbClr val="000000"/>
                </a:solidFill>
                <a:latin typeface="HelveticaNeue" charset="0"/>
              </a:rPr>
              <a:t>Profile Analysis</a:t>
            </a:r>
          </a:p>
          <a:p>
            <a:endParaRPr lang="en-US" sz="1800" dirty="0" smtClean="0">
              <a:solidFill>
                <a:srgbClr val="000000"/>
              </a:solidFill>
              <a:latin typeface="HelveticaNeue" charset="0"/>
            </a:endParaRPr>
          </a:p>
          <a:p>
            <a:r>
              <a:rPr lang="en-US" sz="1800" dirty="0" smtClean="0">
                <a:solidFill>
                  <a:srgbClr val="000000"/>
                </a:solidFill>
                <a:latin typeface="HelveticaNeue" charset="0"/>
              </a:rPr>
              <a:t>Interpreted profiles using multiple criteria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524000"/>
            <a:ext cx="7112000" cy="5334000"/>
          </a:xfrm>
          <a:prstGeom prst="rect">
            <a:avLst/>
          </a:prstGeom>
        </p:spPr>
      </p:pic>
    </p:spTree>
    <p:extLst>
      <p:ext uri="{BB962C8B-B14F-4D97-AF65-F5344CB8AC3E}">
        <p14:creationId xmlns:p14="http://schemas.microsoft.com/office/powerpoint/2010/main" val="1196758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Profiles of engagement and its conditions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When learners are </a:t>
            </a:r>
            <a:r>
              <a:rPr lang="en-US" dirty="0" smtClean="0">
                <a:solidFill>
                  <a:srgbClr val="000000"/>
                </a:solidFill>
                <a:latin typeface="HelveticaNeue" charset="0"/>
              </a:rPr>
              <a:t>c</a:t>
            </a:r>
            <a:r>
              <a:rPr lang="en-US" dirty="0" smtClean="0">
                <a:solidFill>
                  <a:srgbClr val="000000"/>
                </a:solidFill>
                <a:latin typeface="HelveticaNeue" charset="0"/>
              </a:rPr>
              <a:t>hallenged</a:t>
            </a:r>
            <a:r>
              <a:rPr lang="en-US" dirty="0" smtClean="0">
                <a:solidFill>
                  <a:srgbClr val="000000"/>
                </a:solidFill>
                <a:latin typeface="HelveticaNeue" charset="0"/>
              </a:rPr>
              <a:t>, they also need to </a:t>
            </a:r>
            <a:r>
              <a:rPr lang="en-US" dirty="0" smtClean="0">
                <a:solidFill>
                  <a:srgbClr val="000000"/>
                </a:solidFill>
                <a:latin typeface="HelveticaNeue" charset="0"/>
              </a:rPr>
              <a:t>think themselves </a:t>
            </a:r>
            <a:r>
              <a:rPr lang="en-US" dirty="0" smtClean="0">
                <a:solidFill>
                  <a:srgbClr val="000000"/>
                </a:solidFill>
                <a:latin typeface="HelveticaNeue" charset="0"/>
              </a:rPr>
              <a:t>as good at what they are </a:t>
            </a:r>
            <a:r>
              <a:rPr lang="en-US" dirty="0" smtClean="0">
                <a:solidFill>
                  <a:srgbClr val="000000"/>
                </a:solidFill>
                <a:latin typeface="HelveticaNeue" charset="0"/>
              </a:rPr>
              <a:t>doing to be highly engaged</a:t>
            </a:r>
            <a:endParaRPr lang="en-US" dirty="0" smtClean="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When learners </a:t>
            </a:r>
            <a:r>
              <a:rPr lang="en-US" dirty="0" smtClean="0">
                <a:solidFill>
                  <a:srgbClr val="000000"/>
                </a:solidFill>
                <a:latin typeface="HelveticaNeue" charset="0"/>
              </a:rPr>
              <a:t>report </a:t>
            </a:r>
            <a:r>
              <a:rPr lang="en-US" i="1" dirty="0" smtClean="0">
                <a:solidFill>
                  <a:srgbClr val="000000"/>
                </a:solidFill>
                <a:latin typeface="HelveticaNeue" charset="0"/>
              </a:rPr>
              <a:t>Pleasurable </a:t>
            </a:r>
            <a:r>
              <a:rPr lang="en-US" dirty="0" smtClean="0">
                <a:solidFill>
                  <a:srgbClr val="000000"/>
                </a:solidFill>
                <a:latin typeface="HelveticaNeue" charset="0"/>
              </a:rPr>
              <a:t>engagement</a:t>
            </a:r>
            <a:r>
              <a:rPr lang="en-US" dirty="0" smtClean="0">
                <a:solidFill>
                  <a:srgbClr val="000000"/>
                </a:solidFill>
                <a:latin typeface="HelveticaNeue" charset="0"/>
              </a:rPr>
              <a:t>, </a:t>
            </a:r>
            <a:r>
              <a:rPr lang="en-US" dirty="0" smtClean="0">
                <a:solidFill>
                  <a:srgbClr val="000000"/>
                </a:solidFill>
                <a:latin typeface="HelveticaNeue" charset="0"/>
              </a:rPr>
              <a:t>their behavioral and cognitive engagement and perceptions of being challenged or good at the activity are moderate</a:t>
            </a:r>
          </a:p>
          <a:p>
            <a:endParaRPr lang="en-US" dirty="0" smtClean="0">
              <a:solidFill>
                <a:srgbClr val="000000"/>
              </a:solidFill>
              <a:latin typeface="HelveticaNeue" charset="0"/>
            </a:endParaRPr>
          </a:p>
          <a:p>
            <a:r>
              <a:rPr lang="en-US" dirty="0" smtClean="0">
                <a:solidFill>
                  <a:srgbClr val="000000"/>
                </a:solidFill>
                <a:latin typeface="HelveticaNeue" charset="0"/>
              </a:rPr>
              <a:t>When students </a:t>
            </a:r>
            <a:r>
              <a:rPr lang="en-US" dirty="0" smtClean="0">
                <a:solidFill>
                  <a:srgbClr val="000000"/>
                </a:solidFill>
                <a:latin typeface="HelveticaNeue" charset="0"/>
              </a:rPr>
              <a:t>report being </a:t>
            </a:r>
            <a:r>
              <a:rPr lang="en-US" i="1" dirty="0" smtClean="0">
                <a:solidFill>
                  <a:srgbClr val="000000"/>
                </a:solidFill>
                <a:latin typeface="HelveticaNeue" charset="0"/>
              </a:rPr>
              <a:t>E</a:t>
            </a:r>
            <a:r>
              <a:rPr lang="en-US" i="1" dirty="0" smtClean="0">
                <a:solidFill>
                  <a:srgbClr val="000000"/>
                </a:solidFill>
                <a:latin typeface="HelveticaNeue" charset="0"/>
              </a:rPr>
              <a:t>ngaged but not Challenged</a:t>
            </a:r>
            <a:r>
              <a:rPr lang="en-US" dirty="0" smtClean="0">
                <a:solidFill>
                  <a:srgbClr val="000000"/>
                </a:solidFill>
                <a:latin typeface="HelveticaNeue" charset="0"/>
              </a:rPr>
              <a:t>, </a:t>
            </a:r>
            <a:r>
              <a:rPr lang="en-US" dirty="0" smtClean="0">
                <a:solidFill>
                  <a:srgbClr val="000000"/>
                </a:solidFill>
                <a:latin typeface="HelveticaNeue" charset="0"/>
              </a:rPr>
              <a:t>they may not </a:t>
            </a:r>
            <a:r>
              <a:rPr lang="en-US" dirty="0" smtClean="0">
                <a:solidFill>
                  <a:srgbClr val="000000"/>
                </a:solidFill>
                <a:latin typeface="HelveticaNeue" charset="0"/>
              </a:rPr>
              <a:t>be engaged in learning-related processes</a:t>
            </a:r>
            <a:endParaRPr lang="en-US" dirty="0" smtClean="0">
              <a:solidFill>
                <a:srgbClr val="000000"/>
              </a:solidFill>
              <a:latin typeface="HelveticaNeue" charset="0"/>
            </a:endParaRPr>
          </a:p>
        </p:txBody>
      </p:sp>
      <p:graphicFrame>
        <p:nvGraphicFramePr>
          <p:cNvPr id="6" name="Table 5"/>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13277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with data and profiles of engagement and its conditions</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Content Placeholder 2"/>
          <p:cNvSpPr>
            <a:spLocks noGrp="1"/>
          </p:cNvSpPr>
          <p:nvPr>
            <p:ph idx="1"/>
          </p:nvPr>
        </p:nvSpPr>
        <p:spPr/>
        <p:txBody>
          <a:bodyPr anchor="ctr"/>
          <a:lstStyle/>
          <a:p>
            <a:pPr marL="0" indent="0">
              <a:buNone/>
            </a:pPr>
            <a:r>
              <a:rPr lang="en-US" dirty="0" smtClean="0"/>
              <a:t>When students report being </a:t>
            </a:r>
            <a:r>
              <a:rPr lang="en-US" i="1" dirty="0" smtClean="0"/>
              <a:t>Fully</a:t>
            </a:r>
            <a:r>
              <a:rPr lang="en-US" dirty="0" smtClean="0"/>
              <a:t> engaged:</a:t>
            </a:r>
          </a:p>
          <a:p>
            <a:pPr marL="0" indent="0">
              <a:buNone/>
            </a:pPr>
            <a:endParaRPr lang="en-US" dirty="0"/>
          </a:p>
          <a:p>
            <a:pPr marL="0" indent="0" algn="ctr">
              <a:buNone/>
            </a:pPr>
            <a:r>
              <a:rPr lang="en-US" dirty="0" smtClean="0"/>
              <a:t>Students are </a:t>
            </a:r>
            <a:r>
              <a:rPr lang="en-US" b="1" dirty="0" smtClean="0"/>
              <a:t>more likely to be supported in generating data</a:t>
            </a:r>
            <a:r>
              <a:rPr lang="en-US" dirty="0" smtClean="0"/>
              <a:t> (B = 1.395, p = .029) and </a:t>
            </a:r>
            <a:r>
              <a:rPr lang="en-US" b="1" dirty="0" smtClean="0"/>
              <a:t>less likely to be observing phenomena</a:t>
            </a:r>
            <a:r>
              <a:rPr lang="en-US" dirty="0" smtClean="0"/>
              <a:t> (B = 0.410, p = .028)</a:t>
            </a:r>
          </a:p>
          <a:p>
            <a:pPr marL="0" indent="0" algn="ctr">
              <a:buNone/>
            </a:pPr>
            <a:endParaRPr lang="en-US" dirty="0"/>
          </a:p>
          <a:p>
            <a:pPr marL="0" indent="0">
              <a:buNone/>
            </a:pPr>
            <a:r>
              <a:rPr lang="en-US" dirty="0" smtClean="0"/>
              <a:t>Qualitative analysis of video suggests that modeling data is more often done by teachers (not students)</a:t>
            </a:r>
            <a:endParaRPr lang="en-US" dirty="0"/>
          </a:p>
        </p:txBody>
      </p:sp>
    </p:spTree>
    <p:extLst>
      <p:ext uri="{BB962C8B-B14F-4D97-AF65-F5344CB8AC3E}">
        <p14:creationId xmlns:p14="http://schemas.microsoft.com/office/powerpoint/2010/main" val="2033871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with data and profiles of engagement and its conditions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Students’ </a:t>
            </a:r>
            <a:r>
              <a:rPr lang="en-US" i="1" dirty="0" smtClean="0">
                <a:solidFill>
                  <a:srgbClr val="000000"/>
                </a:solidFill>
                <a:latin typeface="HelveticaNeue" charset="0"/>
              </a:rPr>
              <a:t>generating data </a:t>
            </a:r>
            <a:r>
              <a:rPr lang="en-US" dirty="0" smtClean="0">
                <a:solidFill>
                  <a:srgbClr val="000000"/>
                </a:solidFill>
                <a:latin typeface="HelveticaNeue" charset="0"/>
              </a:rPr>
              <a:t>by recording or documenting phenomena is associated with potentially adaptive profiles of engagement and its conditions (</a:t>
            </a:r>
            <a:r>
              <a:rPr lang="en-US" i="1" dirty="0" smtClean="0">
                <a:solidFill>
                  <a:srgbClr val="000000"/>
                </a:solidFill>
                <a:latin typeface="HelveticaNeue" charset="0"/>
              </a:rPr>
              <a:t>Full</a:t>
            </a:r>
            <a:r>
              <a:rPr lang="en-US" dirty="0" smtClean="0">
                <a:solidFill>
                  <a:srgbClr val="000000"/>
                </a:solidFill>
                <a:latin typeface="HelveticaNeue" charset="0"/>
              </a:rPr>
              <a:t>)</a:t>
            </a:r>
          </a:p>
          <a:p>
            <a:endParaRPr lang="en-US" dirty="0" smtClean="0">
              <a:solidFill>
                <a:srgbClr val="000000"/>
              </a:solidFill>
              <a:latin typeface="HelveticaNeue" charset="0"/>
            </a:endParaRPr>
          </a:p>
          <a:p>
            <a:r>
              <a:rPr lang="en-US" dirty="0" smtClean="0">
                <a:solidFill>
                  <a:srgbClr val="000000"/>
                </a:solidFill>
                <a:latin typeface="HelveticaNeue" charset="0"/>
              </a:rPr>
              <a:t>Making observations was negatively associated with </a:t>
            </a:r>
            <a:r>
              <a:rPr lang="en-US" i="1" dirty="0" smtClean="0">
                <a:solidFill>
                  <a:srgbClr val="000000"/>
                </a:solidFill>
                <a:latin typeface="HelveticaNeue" charset="0"/>
              </a:rPr>
              <a:t>Full </a:t>
            </a:r>
            <a:r>
              <a:rPr lang="en-US" dirty="0" smtClean="0">
                <a:solidFill>
                  <a:srgbClr val="000000"/>
                </a:solidFill>
                <a:latin typeface="HelveticaNeue" charset="0"/>
              </a:rPr>
              <a:t>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2983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Studying engagement at the moment-to-moment level helps us understand how specific activities related to work with data engage learners</a:t>
            </a:r>
          </a:p>
          <a:p>
            <a:endParaRPr lang="en-US" dirty="0">
              <a:solidFill>
                <a:srgbClr val="000000"/>
              </a:solidFill>
              <a:latin typeface="HelveticaNeue" charset="0"/>
            </a:endParaRPr>
          </a:p>
          <a:p>
            <a:r>
              <a:rPr lang="en-US" dirty="0" smtClean="0">
                <a:solidFill>
                  <a:srgbClr val="000000"/>
                </a:solidFill>
                <a:latin typeface="HelveticaNeue" charset="0"/>
              </a:rPr>
              <a:t>Some aspects of work focused on generating or recording data are more engaging than others</a:t>
            </a:r>
            <a:endParaRPr lang="en-US" dirty="0" smtClean="0">
              <a:solidFill>
                <a:srgbClr val="000000"/>
              </a:solidFill>
              <a:latin typeface="HelveticaNeue" charset="0"/>
            </a:endParaRPr>
          </a:p>
        </p:txBody>
      </p:sp>
      <p:graphicFrame>
        <p:nvGraphicFramePr>
          <p:cNvPr id="6" name="Table 5"/>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76524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t>Text Data</a:t>
            </a:r>
          </a:p>
          <a:p>
            <a:pPr marL="0" indent="0">
              <a:buNone/>
            </a:pPr>
            <a:r>
              <a:rPr lang="en-US" dirty="0">
                <a:solidFill>
                  <a:srgbClr val="B5B8C4"/>
                </a:solidFill>
              </a:rPr>
              <a:t>Digital Traces and Network Data</a:t>
            </a:r>
          </a:p>
          <a:p>
            <a:pPr marL="0" indent="0">
              <a:buNone/>
            </a:pPr>
            <a:r>
              <a:rPr lang="en-US" dirty="0">
                <a:solidFill>
                  <a:srgbClr val="B5B8C4"/>
                </a:solidFill>
              </a:rPr>
              <a:t>Future Work</a:t>
            </a:r>
          </a:p>
        </p:txBody>
      </p:sp>
      <p:graphicFrame>
        <p:nvGraphicFramePr>
          <p:cNvPr id="6" name="Table 5"/>
          <p:cNvGraphicFramePr>
            <a:graphicFrameLocks noGrp="1"/>
          </p:cNvGraphicFramePr>
          <p:nvPr>
            <p:extLst>
              <p:ext uri="{D42A27DB-BD31-4B8C-83A1-F6EECF244321}">
                <p14:modId xmlns:p14="http://schemas.microsoft.com/office/powerpoint/2010/main" val="1220030425"/>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65667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Can understand teachers and students experiences richly because data is in “own words”</a:t>
            </a:r>
          </a:p>
          <a:p>
            <a:endParaRPr lang="en-US" dirty="0" smtClean="0"/>
          </a:p>
          <a:p>
            <a:r>
              <a:rPr lang="en-US" dirty="0" smtClean="0"/>
              <a:t>Can be used with other data sources to triangulate understanding of complex phenomena</a:t>
            </a: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45186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teachers develop reform-based pedagogical practices?</a:t>
            </a:r>
          </a:p>
        </p:txBody>
      </p:sp>
      <p:sp>
        <p:nvSpPr>
          <p:cNvPr id="3" name="Content Placeholder 2"/>
          <p:cNvSpPr>
            <a:spLocks noGrp="1"/>
          </p:cNvSpPr>
          <p:nvPr>
            <p:ph idx="1"/>
          </p:nvPr>
        </p:nvSpPr>
        <p:spPr/>
        <p:txBody>
          <a:bodyPr>
            <a:normAutofit/>
          </a:bodyPr>
          <a:lstStyle/>
          <a:p>
            <a:pPr marL="0" indent="0">
              <a:buNone/>
            </a:pPr>
            <a:r>
              <a:rPr lang="en-US" dirty="0" smtClean="0"/>
              <a:t>Explored how two fifth-grade science teachers diverged in their use of scientific modeling in their teaching </a:t>
            </a:r>
            <a:r>
              <a:rPr lang="en-US" sz="1800" dirty="0" smtClean="0"/>
              <a:t>(Rosenberg, Schwarz, &amp; </a:t>
            </a:r>
            <a:r>
              <a:rPr lang="en-US" sz="1800" dirty="0" err="1" smtClean="0"/>
              <a:t>Akcaoglu</a:t>
            </a:r>
            <a:r>
              <a:rPr lang="en-US" sz="1800" dirty="0" smtClean="0"/>
              <a:t>, revise and resubmit, </a:t>
            </a:r>
            <a:r>
              <a:rPr lang="en-US" sz="1800" i="1" dirty="0" smtClean="0"/>
              <a:t>JTE</a:t>
            </a:r>
            <a:r>
              <a:rPr lang="en-US" sz="1800" dirty="0" smtClean="0"/>
              <a:t>)</a:t>
            </a:r>
          </a:p>
          <a:p>
            <a:pPr marL="0" indent="0">
              <a:buNone/>
            </a:pPr>
            <a:endParaRPr lang="en-US" dirty="0" smtClean="0"/>
          </a:p>
          <a:p>
            <a:r>
              <a:rPr lang="en-US" dirty="0" smtClean="0"/>
              <a:t>Interviewed teachers at the start and end of a long-ter</a:t>
            </a:r>
            <a:r>
              <a:rPr lang="en-US" dirty="0"/>
              <a:t>m</a:t>
            </a:r>
            <a:r>
              <a:rPr lang="en-US" dirty="0" smtClean="0"/>
              <a:t> research project</a:t>
            </a:r>
          </a:p>
          <a:p>
            <a:endParaRPr lang="en-US" sz="2000" dirty="0" smtClean="0"/>
          </a:p>
          <a:p>
            <a:r>
              <a:rPr lang="en-US" dirty="0" smtClean="0"/>
              <a:t>Project was focused on students’ creation, critique, and revision of models </a:t>
            </a:r>
            <a:r>
              <a:rPr lang="en-US" sz="1900" dirty="0" smtClean="0"/>
              <a:t>(Schwarz, </a:t>
            </a:r>
            <a:r>
              <a:rPr lang="en-US" sz="1900" dirty="0" err="1" smtClean="0"/>
              <a:t>Ke</a:t>
            </a:r>
            <a:r>
              <a:rPr lang="en-US" sz="1900" dirty="0"/>
              <a:t>, Lee, &amp; Rosenberg, 2014, </a:t>
            </a:r>
            <a:r>
              <a:rPr lang="en-US" sz="1900" i="1" dirty="0"/>
              <a:t>ICLS</a:t>
            </a:r>
            <a:r>
              <a:rPr lang="en-US" sz="1900" dirty="0" smtClean="0"/>
              <a:t>)</a:t>
            </a:r>
          </a:p>
          <a:p>
            <a:endParaRPr lang="en-US" sz="2000" dirty="0"/>
          </a:p>
          <a:p>
            <a:r>
              <a:rPr lang="en-US" dirty="0"/>
              <a:t>One teacher became modeling-centered whereas the other stopped using modeling after the project ended</a:t>
            </a:r>
          </a:p>
          <a:p>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845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project</a:t>
            </a:r>
            <a:endParaRPr lang="en-US" dirty="0"/>
          </a:p>
        </p:txBody>
      </p:sp>
      <p:pic>
        <p:nvPicPr>
          <p:cNvPr id="1026" name="Picture 2" descr="ractices Teacher Change Timelin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900" y="1854200"/>
            <a:ext cx="64262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5" name="Picture 4"/>
          <p:cNvPicPr>
            <a:picLocks noChangeAspect="1"/>
          </p:cNvPicPr>
          <p:nvPr/>
        </p:nvPicPr>
        <p:blipFill>
          <a:blip r:embed="rId3"/>
          <a:stretch>
            <a:fillRect/>
          </a:stretch>
        </p:blipFill>
        <p:spPr>
          <a:xfrm>
            <a:off x="558524" y="2707432"/>
            <a:ext cx="2178602" cy="2378798"/>
          </a:xfrm>
          <a:prstGeom prst="rect">
            <a:avLst/>
          </a:prstGeom>
        </p:spPr>
      </p:pic>
      <p:pic>
        <p:nvPicPr>
          <p:cNvPr id="8" name="Picture 7"/>
          <p:cNvPicPr>
            <a:picLocks noChangeAspect="1"/>
          </p:cNvPicPr>
          <p:nvPr/>
        </p:nvPicPr>
        <p:blipFill>
          <a:blip r:embed="rId4"/>
          <a:stretch>
            <a:fillRect/>
          </a:stretch>
        </p:blipFill>
        <p:spPr>
          <a:xfrm>
            <a:off x="6186829" y="3101560"/>
            <a:ext cx="2569544" cy="1394237"/>
          </a:xfrm>
          <a:prstGeom prst="rect">
            <a:avLst/>
          </a:prstGeom>
        </p:spPr>
      </p:pic>
      <p:sp>
        <p:nvSpPr>
          <p:cNvPr id="9" name="TextBox 8"/>
          <p:cNvSpPr txBox="1"/>
          <p:nvPr/>
        </p:nvSpPr>
        <p:spPr>
          <a:xfrm>
            <a:off x="816018" y="2338100"/>
            <a:ext cx="1492716" cy="369332"/>
          </a:xfrm>
          <a:prstGeom prst="rect">
            <a:avLst/>
          </a:prstGeom>
          <a:noFill/>
        </p:spPr>
        <p:txBody>
          <a:bodyPr wrap="none" rtlCol="0">
            <a:spAutoFit/>
          </a:bodyPr>
          <a:lstStyle/>
          <a:p>
            <a:r>
              <a:rPr lang="en-US" dirty="0" smtClean="0"/>
              <a:t>Researchers</a:t>
            </a:r>
            <a:endParaRPr lang="en-US" dirty="0"/>
          </a:p>
        </p:txBody>
      </p:sp>
      <p:sp>
        <p:nvSpPr>
          <p:cNvPr id="10" name="TextBox 9"/>
          <p:cNvSpPr txBox="1"/>
          <p:nvPr/>
        </p:nvSpPr>
        <p:spPr>
          <a:xfrm>
            <a:off x="6897441" y="2338100"/>
            <a:ext cx="1095172" cy="369332"/>
          </a:xfrm>
          <a:prstGeom prst="rect">
            <a:avLst/>
          </a:prstGeom>
          <a:noFill/>
        </p:spPr>
        <p:txBody>
          <a:bodyPr wrap="none" rtlCol="0">
            <a:spAutoFit/>
          </a:bodyPr>
          <a:lstStyle/>
          <a:p>
            <a:r>
              <a:rPr lang="en-US" dirty="0" smtClean="0"/>
              <a:t>Students</a:t>
            </a:r>
            <a:endParaRPr lang="en-US" dirty="0"/>
          </a:p>
        </p:txBody>
      </p:sp>
      <p:sp>
        <p:nvSpPr>
          <p:cNvPr id="11" name="TextBox 10"/>
          <p:cNvSpPr txBox="1"/>
          <p:nvPr/>
        </p:nvSpPr>
        <p:spPr>
          <a:xfrm>
            <a:off x="3901439" y="2338100"/>
            <a:ext cx="1121076" cy="369332"/>
          </a:xfrm>
          <a:prstGeom prst="rect">
            <a:avLst/>
          </a:prstGeom>
          <a:noFill/>
        </p:spPr>
        <p:txBody>
          <a:bodyPr wrap="none" rtlCol="0">
            <a:spAutoFit/>
          </a:bodyPr>
          <a:lstStyle/>
          <a:p>
            <a:r>
              <a:rPr lang="en-US" dirty="0" smtClean="0"/>
              <a:t>Teachers</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709" y="2872132"/>
            <a:ext cx="2498537" cy="1856409"/>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00080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Mrs. M</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2000" dirty="0" smtClean="0">
                <a:solidFill>
                  <a:srgbClr val="181D1F"/>
                </a:solidFill>
                <a:latin typeface="TimesNewRomanPSMT" charset="0"/>
              </a:rPr>
              <a:t>“</a:t>
            </a:r>
            <a:r>
              <a:rPr lang="en-US" sz="2000" dirty="0">
                <a:solidFill>
                  <a:srgbClr val="181D1F"/>
                </a:solidFill>
                <a:latin typeface="TimesNewRomanPSMT" charset="0"/>
              </a:rPr>
              <a:t>I used to think [models/modeling] was just the picture or something you wrote. But after this experience it's really a process. We all come in with these ideas, and at fifth grade they come in with sometimes some really strange things. </a:t>
            </a:r>
            <a:r>
              <a:rPr lang="en-US" sz="2000" dirty="0" smtClean="0">
                <a:solidFill>
                  <a:srgbClr val="181D1F"/>
                </a:solidFill>
                <a:latin typeface="TimesNewRomanPSMT" charset="0"/>
              </a:rPr>
              <a:t>... </a:t>
            </a:r>
            <a:r>
              <a:rPr lang="en-US" sz="2000" b="1" dirty="0" smtClean="0">
                <a:solidFill>
                  <a:srgbClr val="181D1F"/>
                </a:solidFill>
                <a:latin typeface="TimesNewRomanPSMT" charset="0"/>
              </a:rPr>
              <a:t>Once </a:t>
            </a:r>
            <a:r>
              <a:rPr lang="en-US" sz="2000" b="1" dirty="0">
                <a:solidFill>
                  <a:srgbClr val="181D1F"/>
                </a:solidFill>
                <a:latin typeface="TimesNewRomanPSMT" charset="0"/>
              </a:rPr>
              <a:t>you get them to share those ideas, the coolest part is seeing them - not to say that they're wrong - but seeing them adapt and evolve those into a better understanding of what's really going </a:t>
            </a:r>
            <a:r>
              <a:rPr lang="en-US" sz="2000" b="1" dirty="0" smtClean="0">
                <a:solidFill>
                  <a:srgbClr val="181D1F"/>
                </a:solidFill>
                <a:latin typeface="TimesNewRomanPSMT" charset="0"/>
              </a:rPr>
              <a:t>on</a:t>
            </a:r>
            <a:r>
              <a:rPr lang="en-US" sz="2000" b="1" dirty="0">
                <a:solidFill>
                  <a:srgbClr val="181D1F"/>
                </a:solidFill>
                <a:latin typeface="TimesNewRomanPSMT" charset="0"/>
              </a:rPr>
              <a:t> </a:t>
            </a:r>
            <a:r>
              <a:rPr lang="en-US" sz="2000" dirty="0" smtClean="0">
                <a:solidFill>
                  <a:srgbClr val="181D1F"/>
                </a:solidFill>
                <a:latin typeface="TimesNewRomanPSMT" charset="0"/>
              </a:rPr>
              <a:t>... </a:t>
            </a:r>
            <a:r>
              <a:rPr lang="en-US" sz="2000" dirty="0">
                <a:solidFill>
                  <a:srgbClr val="181D1F"/>
                </a:solidFill>
                <a:latin typeface="TimesNewRomanPSMT" charset="0"/>
              </a:rPr>
              <a:t>So that evolution process of models is what's really been something that's kind of changed my own thinking. It's not just, "Here, this is the end of it." No, it's not the end. We constantly change the things that we think about through our own experiences or things that we learn. And students are doing the same thing</a:t>
            </a:r>
            <a:r>
              <a:rPr lang="en-US" sz="2000" dirty="0" smtClean="0">
                <a:solidFill>
                  <a:srgbClr val="181D1F"/>
                </a:solidFill>
                <a:latin typeface="TimesNewRomanPSMT" charset="0"/>
              </a:rPr>
              <a:t>.”</a:t>
            </a:r>
            <a:endParaRPr lang="en-US" sz="2000" dirty="0">
              <a:solidFill>
                <a:srgbClr val="000000"/>
              </a:solidFill>
              <a:latin typeface="Times-Roman" charset="0"/>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479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 H</a:t>
            </a:r>
            <a:endParaRPr lang="en-US" dirty="0"/>
          </a:p>
        </p:txBody>
      </p:sp>
      <p:sp>
        <p:nvSpPr>
          <p:cNvPr id="3" name="Content Placeholder 2"/>
          <p:cNvSpPr>
            <a:spLocks noGrp="1"/>
          </p:cNvSpPr>
          <p:nvPr>
            <p:ph idx="1"/>
          </p:nvPr>
        </p:nvSpPr>
        <p:spPr/>
        <p:txBody>
          <a:bodyPr anchor="ctr">
            <a:noAutofit/>
          </a:bodyPr>
          <a:lstStyle/>
          <a:p>
            <a:pPr marL="0" indent="0" algn="ctr">
              <a:buNone/>
            </a:pPr>
            <a:r>
              <a:rPr lang="en-US" sz="2000" dirty="0">
                <a:solidFill>
                  <a:srgbClr val="181D1F"/>
                </a:solidFill>
              </a:rPr>
              <a:t>“I felt pressured with all the other things I was expected to do and not having enough time to do it. Because modeling took so much time and it was something that, if it was part of my curriculum, I would have had no problem with. </a:t>
            </a:r>
            <a:r>
              <a:rPr lang="en-US" sz="2000" b="1" dirty="0">
                <a:solidFill>
                  <a:srgbClr val="181D1F"/>
                </a:solidFill>
              </a:rPr>
              <a:t>But because it was a research thing and it was on top of what I had to teach, it was a lot of </a:t>
            </a:r>
            <a:r>
              <a:rPr lang="en-US" sz="2000" b="1" dirty="0" smtClean="0">
                <a:solidFill>
                  <a:srgbClr val="181D1F"/>
                </a:solidFill>
              </a:rPr>
              <a:t>pressure </a:t>
            </a:r>
            <a:r>
              <a:rPr lang="mr-IN" sz="2000" b="1" dirty="0" smtClean="0">
                <a:solidFill>
                  <a:srgbClr val="181D1F"/>
                </a:solidFill>
              </a:rPr>
              <a:t>…</a:t>
            </a:r>
            <a:r>
              <a:rPr lang="en-US" sz="2000" b="1" dirty="0" smtClean="0">
                <a:solidFill>
                  <a:srgbClr val="181D1F"/>
                </a:solidFill>
              </a:rPr>
              <a:t> I </a:t>
            </a:r>
            <a:r>
              <a:rPr lang="en-US" sz="2000" b="1" dirty="0">
                <a:solidFill>
                  <a:srgbClr val="181D1F"/>
                </a:solidFill>
              </a:rPr>
              <a:t>felt that pressure of taking two or three months to work on this research project and I still need to cover all this other stuff for my </a:t>
            </a:r>
            <a:r>
              <a:rPr lang="en-US" sz="2000" b="1" dirty="0" smtClean="0">
                <a:solidFill>
                  <a:srgbClr val="181D1F"/>
                </a:solidFill>
              </a:rPr>
              <a:t>students </a:t>
            </a:r>
            <a:r>
              <a:rPr lang="mr-IN" sz="2000" b="1" dirty="0" smtClean="0">
                <a:solidFill>
                  <a:srgbClr val="181D1F"/>
                </a:solidFill>
              </a:rPr>
              <a:t>…</a:t>
            </a:r>
            <a:r>
              <a:rPr lang="en-US" sz="2000" b="1" dirty="0" smtClean="0">
                <a:solidFill>
                  <a:srgbClr val="181D1F"/>
                </a:solidFill>
              </a:rPr>
              <a:t> </a:t>
            </a:r>
            <a:r>
              <a:rPr lang="en-US" sz="2000" dirty="0" smtClean="0">
                <a:solidFill>
                  <a:srgbClr val="181D1F"/>
                </a:solidFill>
              </a:rPr>
              <a:t>And </a:t>
            </a:r>
            <a:r>
              <a:rPr lang="en-US" sz="2000" dirty="0">
                <a:solidFill>
                  <a:srgbClr val="181D1F"/>
                </a:solidFill>
              </a:rPr>
              <a:t>I guess it was nice because there weren't very many parents that questioned me on it. And maybe it's because we worked hard at showing them that this was good stuff, this was good teaching and learning. But if you're in a place where you don't have that support, that would be really tough. </a:t>
            </a:r>
            <a:r>
              <a:rPr lang="en-US" sz="2000" i="1" dirty="0">
                <a:solidFill>
                  <a:srgbClr val="181D1F"/>
                </a:solidFill>
              </a:rPr>
              <a:t>But I think you could totally take the experience with modeling and wrap around any existing curriculum. Take what a district has already and say, "How can we pop in modeling?" I think it's totally doable</a:t>
            </a:r>
            <a:r>
              <a:rPr lang="en-US" sz="2000" i="1" dirty="0" smtClean="0">
                <a:solidFill>
                  <a:srgbClr val="181D1F"/>
                </a:solidFill>
              </a:rPr>
              <a:t>.”</a:t>
            </a:r>
            <a:endParaRPr lang="en-US" sz="2000" i="1" dirty="0">
              <a:solidFill>
                <a:srgbClr val="000000"/>
              </a:solidFill>
            </a:endParaRPr>
          </a:p>
          <a:p>
            <a:pPr marL="0" indent="0" algn="ctr">
              <a:spcBef>
                <a:spcPts val="0"/>
              </a:spcBef>
              <a:buClrTx/>
              <a:buSzTx/>
              <a:buNone/>
            </a:pPr>
            <a:endParaRPr lang="en-US" sz="2000" dirty="0">
              <a:solidFill>
                <a:srgbClr val="181D1F"/>
              </a:solidFill>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83807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a:xfrm>
            <a:off x="457200" y="1600200"/>
            <a:ext cx="8437418" cy="4876800"/>
          </a:xfrm>
        </p:spPr>
        <p:txBody>
          <a:bodyPr anchor="ctr">
            <a:noAutofit/>
          </a:bodyPr>
          <a:lstStyle/>
          <a:p>
            <a:r>
              <a:rPr lang="en-US" dirty="0" smtClean="0">
                <a:solidFill>
                  <a:srgbClr val="000000"/>
                </a:solidFill>
              </a:rPr>
              <a:t>For Mrs. M, improvising, a </a:t>
            </a:r>
            <a:r>
              <a:rPr lang="en-US" dirty="0">
                <a:solidFill>
                  <a:srgbClr val="000000"/>
                </a:solidFill>
              </a:rPr>
              <a:t>focus on learning community, and a willingness to adapt resources and </a:t>
            </a:r>
            <a:r>
              <a:rPr lang="en-US" dirty="0" smtClean="0">
                <a:solidFill>
                  <a:srgbClr val="000000"/>
                </a:solidFill>
              </a:rPr>
              <a:t>goals aligned with modeling and provided </a:t>
            </a:r>
            <a:r>
              <a:rPr lang="en-US" dirty="0">
                <a:solidFill>
                  <a:srgbClr val="000000"/>
                </a:solidFill>
              </a:rPr>
              <a:t>a focal endeavor for the </a:t>
            </a:r>
            <a:r>
              <a:rPr lang="en-US" dirty="0" smtClean="0">
                <a:solidFill>
                  <a:srgbClr val="000000"/>
                </a:solidFill>
              </a:rPr>
              <a:t>class</a:t>
            </a:r>
          </a:p>
          <a:p>
            <a:endParaRPr lang="en-US" dirty="0" smtClean="0">
              <a:solidFill>
                <a:srgbClr val="000000"/>
              </a:solidFill>
            </a:endParaRPr>
          </a:p>
          <a:p>
            <a:pPr lvl="1"/>
            <a:r>
              <a:rPr lang="en-US" dirty="0" smtClean="0">
                <a:solidFill>
                  <a:srgbClr val="000000"/>
                </a:solidFill>
              </a:rPr>
              <a:t>Modeling came to be seen </a:t>
            </a:r>
            <a:r>
              <a:rPr lang="en-US" dirty="0">
                <a:solidFill>
                  <a:srgbClr val="000000"/>
                </a:solidFill>
              </a:rPr>
              <a:t>as </a:t>
            </a:r>
            <a:r>
              <a:rPr lang="en-US" dirty="0" smtClean="0">
                <a:solidFill>
                  <a:srgbClr val="000000"/>
                </a:solidFill>
              </a:rPr>
              <a:t>an effective </a:t>
            </a:r>
            <a:r>
              <a:rPr lang="en-US" dirty="0">
                <a:solidFill>
                  <a:srgbClr val="000000"/>
                </a:solidFill>
              </a:rPr>
              <a:t>for science learning and highly satisfying </a:t>
            </a:r>
            <a:r>
              <a:rPr lang="en-US" dirty="0" smtClean="0">
                <a:solidFill>
                  <a:srgbClr val="000000"/>
                </a:solidFill>
              </a:rPr>
              <a:t>for teaching</a:t>
            </a:r>
          </a:p>
          <a:p>
            <a:endParaRPr lang="en-US" dirty="0" smtClean="0">
              <a:solidFill>
                <a:srgbClr val="000000"/>
              </a:solidFill>
            </a:endParaRPr>
          </a:p>
          <a:p>
            <a:r>
              <a:rPr lang="en-US" dirty="0">
                <a:solidFill>
                  <a:srgbClr val="000000"/>
                </a:solidFill>
              </a:rPr>
              <a:t>For </a:t>
            </a:r>
            <a:r>
              <a:rPr lang="en-US" dirty="0" smtClean="0">
                <a:solidFill>
                  <a:srgbClr val="000000"/>
                </a:solidFill>
              </a:rPr>
              <a:t>Mr. H, addressing the </a:t>
            </a:r>
            <a:r>
              <a:rPr lang="en-US" dirty="0">
                <a:solidFill>
                  <a:srgbClr val="000000"/>
                </a:solidFill>
              </a:rPr>
              <a:t>curriculum </a:t>
            </a:r>
            <a:r>
              <a:rPr lang="en-US" dirty="0" smtClean="0">
                <a:solidFill>
                  <a:srgbClr val="000000"/>
                </a:solidFill>
              </a:rPr>
              <a:t>promoting </a:t>
            </a:r>
            <a:r>
              <a:rPr lang="en-US" dirty="0">
                <a:solidFill>
                  <a:srgbClr val="000000"/>
                </a:solidFill>
              </a:rPr>
              <a:t>accurate scientific ideas with evidence and logic, </a:t>
            </a:r>
            <a:r>
              <a:rPr lang="en-US" dirty="0" smtClean="0">
                <a:solidFill>
                  <a:srgbClr val="000000"/>
                </a:solidFill>
              </a:rPr>
              <a:t>scientific </a:t>
            </a:r>
            <a:r>
              <a:rPr lang="en-US" dirty="0">
                <a:solidFill>
                  <a:srgbClr val="000000"/>
                </a:solidFill>
              </a:rPr>
              <a:t>modeling was too time </a:t>
            </a:r>
            <a:r>
              <a:rPr lang="en-US" dirty="0" smtClean="0">
                <a:solidFill>
                  <a:srgbClr val="000000"/>
                </a:solidFill>
              </a:rPr>
              <a:t>intensive</a:t>
            </a:r>
          </a:p>
          <a:p>
            <a:endParaRPr lang="en-US" dirty="0" smtClean="0">
              <a:solidFill>
                <a:srgbClr val="000000"/>
              </a:solidFill>
            </a:endParaRPr>
          </a:p>
          <a:p>
            <a:pPr lvl="1"/>
            <a:r>
              <a:rPr lang="en-US" dirty="0" smtClean="0">
                <a:solidFill>
                  <a:srgbClr val="000000"/>
                </a:solidFill>
              </a:rPr>
              <a:t>Modeling became </a:t>
            </a:r>
            <a:r>
              <a:rPr lang="en-US" dirty="0">
                <a:solidFill>
                  <a:srgbClr val="000000"/>
                </a:solidFill>
              </a:rPr>
              <a:t>a frustrating endeavor that hindered other important </a:t>
            </a:r>
            <a:r>
              <a:rPr lang="en-US" dirty="0" smtClean="0">
                <a:solidFill>
                  <a:srgbClr val="000000"/>
                </a:solidFill>
              </a:rPr>
              <a:t>goals</a:t>
            </a:r>
            <a:endParaRPr lang="en-US" dirty="0">
              <a:solidFill>
                <a:srgbClr val="000000"/>
              </a:solidFill>
            </a:endParaRPr>
          </a:p>
          <a:p>
            <a:endParaRPr lang="en-US" dirty="0" smtClean="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32848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Written relevance interventions</a:t>
            </a:r>
            <a:endParaRPr lang="en-US" sz="3200" dirty="0"/>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t>Examined changes in middle school science students’ value and interest in science through a relevance intervention </a:t>
            </a:r>
            <a:r>
              <a:rPr lang="en-US" sz="1900" dirty="0" smtClean="0"/>
              <a:t>(</a:t>
            </a:r>
            <a:r>
              <a:rPr lang="en-US" sz="1900" dirty="0" err="1" smtClean="0"/>
              <a:t>Akcaoglu</a:t>
            </a:r>
            <a:r>
              <a:rPr lang="en-US" sz="1900" dirty="0" smtClean="0"/>
              <a:t>, Rosenberg, </a:t>
            </a:r>
            <a:r>
              <a:rPr lang="en-US" sz="1900" dirty="0" err="1" smtClean="0"/>
              <a:t>Ranellucci</a:t>
            </a:r>
            <a:r>
              <a:rPr lang="en-US" sz="1900" dirty="0" smtClean="0"/>
              <a:t>, &amp; Schwarz, 2018, </a:t>
            </a:r>
            <a:r>
              <a:rPr lang="en-US" sz="1900" i="1" dirty="0" smtClean="0"/>
              <a:t>IJER</a:t>
            </a:r>
            <a:r>
              <a:rPr lang="en-US" sz="1900" dirty="0" smtClean="0"/>
              <a:t>)</a:t>
            </a:r>
          </a:p>
          <a:p>
            <a:endParaRPr lang="en-US" dirty="0">
              <a:solidFill>
                <a:srgbClr val="000000"/>
              </a:solidFill>
              <a:latin typeface="HelveticaNeue" charset="0"/>
            </a:endParaRPr>
          </a:p>
          <a:p>
            <a:r>
              <a:rPr lang="en-US" dirty="0" smtClean="0">
                <a:solidFill>
                  <a:srgbClr val="000000"/>
                </a:solidFill>
                <a:latin typeface="HelveticaNeue" charset="0"/>
              </a:rPr>
              <a:t>Carried out a relevance </a:t>
            </a:r>
            <a:r>
              <a:rPr lang="en-US" dirty="0">
                <a:solidFill>
                  <a:srgbClr val="000000"/>
                </a:solidFill>
                <a:latin typeface="HelveticaNeue" charset="0"/>
              </a:rPr>
              <a:t>intervention in fifth- and sixth-grade </a:t>
            </a:r>
            <a:r>
              <a:rPr lang="en-US" dirty="0" smtClean="0">
                <a:solidFill>
                  <a:srgbClr val="000000"/>
                </a:solidFill>
                <a:latin typeface="HelveticaNeue" charset="0"/>
              </a:rPr>
              <a:t>classrooms using a field experiment</a:t>
            </a:r>
          </a:p>
          <a:p>
            <a:endParaRPr lang="en-US" dirty="0" smtClean="0">
              <a:solidFill>
                <a:srgbClr val="000000"/>
              </a:solidFill>
              <a:latin typeface="HelveticaNeue" charset="0"/>
            </a:endParaRPr>
          </a:p>
          <a:p>
            <a:r>
              <a:rPr lang="en-US" dirty="0">
                <a:solidFill>
                  <a:srgbClr val="000000"/>
                </a:solidFill>
                <a:latin typeface="HelveticaNeue" charset="0"/>
              </a:rPr>
              <a:t>Context and sample:</a:t>
            </a:r>
          </a:p>
          <a:p>
            <a:pPr lvl="1"/>
            <a:r>
              <a:rPr lang="en-US" dirty="0">
                <a:solidFill>
                  <a:srgbClr val="000000"/>
                </a:solidFill>
                <a:latin typeface="HelveticaNeue" charset="0"/>
              </a:rPr>
              <a:t>212 students in eight MS classrooms </a:t>
            </a:r>
            <a:r>
              <a:rPr lang="en-US" dirty="0" smtClean="0">
                <a:solidFill>
                  <a:srgbClr val="000000"/>
                </a:solidFill>
                <a:latin typeface="HelveticaNeue" charset="0"/>
              </a:rPr>
              <a:t>in a suburban area</a:t>
            </a:r>
            <a:endParaRPr lang="en-US" dirty="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Used students’ written responses to better understand the impact of students’ writing about the usefulness of what they were learning about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88075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Autofit/>
          </a:bodyPr>
          <a:lstStyle/>
          <a:p>
            <a:pPr marL="0" indent="0" algn="ctr">
              <a:buNone/>
            </a:pPr>
            <a:r>
              <a:rPr lang="en-US" dirty="0"/>
              <a:t>“</a:t>
            </a:r>
            <a:r>
              <a:rPr lang="en-US" b="1" dirty="0"/>
              <a:t>If I am ever blowing up balloons for a party and I want to keep the balloons big, I will keep them in a warm room so the molecules speed up and spread out</a:t>
            </a:r>
            <a:r>
              <a:rPr lang="en-US" dirty="0"/>
              <a:t>, hitting the sides of the balloons and expanding it. In a cold room, the molecules will slow down and come together and the balloons sides will close and become smaller.”</a:t>
            </a:r>
          </a:p>
          <a:p>
            <a:pPr marL="0" indent="0">
              <a:buNone/>
            </a:pPr>
            <a:endParaRPr lang="en-US" dirty="0">
              <a:solidFill>
                <a:srgbClr val="000000"/>
              </a:solidFill>
            </a:endParaRPr>
          </a:p>
        </p:txBody>
      </p:sp>
      <p:sp>
        <p:nvSpPr>
          <p:cNvPr id="6" name="Title 1"/>
          <p:cNvSpPr>
            <a:spLocks noGrp="1"/>
          </p:cNvSpPr>
          <p:nvPr>
            <p:ph type="title"/>
          </p:nvPr>
        </p:nvSpPr>
        <p:spPr>
          <a:xfrm>
            <a:off x="457200" y="533400"/>
            <a:ext cx="8229600" cy="990600"/>
          </a:xfrm>
        </p:spPr>
        <p:txBody>
          <a:bodyPr>
            <a:noAutofit/>
          </a:bodyPr>
          <a:lstStyle/>
          <a:p>
            <a:r>
              <a:rPr lang="en-US" sz="3200" dirty="0" smtClean="0"/>
              <a:t>Example of a student response</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19853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9216493"/>
              </p:ext>
            </p:extLst>
          </p:nvPr>
        </p:nvGraphicFramePr>
        <p:xfrm>
          <a:off x="2514598" y="1549162"/>
          <a:ext cx="4114800" cy="4984113"/>
        </p:xfrm>
        <a:graphic>
          <a:graphicData uri="http://schemas.openxmlformats.org/drawingml/2006/table">
            <a:tbl>
              <a:tblPr/>
              <a:tblGrid>
                <a:gridCol w="2057400"/>
                <a:gridCol w="2057400"/>
              </a:tblGrid>
              <a:tr h="404283">
                <a:tc>
                  <a:txBody>
                    <a:bodyPr/>
                    <a:lstStyle/>
                    <a:p>
                      <a:r>
                        <a:rPr lang="en-US" sz="1400" b="1" dirty="0">
                          <a:effectLst/>
                          <a:latin typeface="Helvetica" charset="0"/>
                        </a:rPr>
                        <a:t/>
                      </a:r>
                      <a:br>
                        <a:rPr lang="en-US" sz="1400" b="1" dirty="0">
                          <a:effectLst/>
                          <a:latin typeface="Helvetica" charset="0"/>
                        </a:rPr>
                      </a:br>
                      <a:endParaRPr lang="en-US" sz="1400" b="1"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a:solidFill>
                            <a:srgbClr val="000000"/>
                          </a:solidFill>
                          <a:effectLst/>
                          <a:latin typeface="Helvetica Neue" charset="0"/>
                        </a:rPr>
                        <a:t>Time 2 Utility Value</a:t>
                      </a:r>
                      <a:endParaRPr lang="en-US" sz="1400" b="1">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Fixed Parts</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Intercept</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5.52</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Self-efficacy</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-0.19 (0.15)</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Interest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0.24 (0.09)*</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Utility Value</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0.43 (.08)***</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Intervention</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c>
                  <a:txBody>
                    <a:bodyPr/>
                    <a:lstStyle/>
                    <a:p>
                      <a:pPr algn="ctr"/>
                      <a:r>
                        <a:rPr lang="mr-IN" sz="1400" dirty="0">
                          <a:solidFill>
                            <a:srgbClr val="000000"/>
                          </a:solidFill>
                          <a:effectLst/>
                          <a:latin typeface="Helvetica Neue" charset="0"/>
                        </a:rPr>
                        <a:t>0.44 (0.20)*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r>
              <a:tr h="404283">
                <a:tc>
                  <a:txBody>
                    <a:bodyPr/>
                    <a:lstStyle/>
                    <a:p>
                      <a:pPr algn="ctr"/>
                      <a:r>
                        <a:rPr lang="en-US" sz="1400">
                          <a:solidFill>
                            <a:srgbClr val="000000"/>
                          </a:solidFill>
                          <a:effectLst/>
                          <a:latin typeface="Helvetica Neue" charset="0"/>
                        </a:rPr>
                        <a:t>Self-efficacy X Treatment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0.24 (.209)</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Gender</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-0.22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Random Parts</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a:t>
                      </a:r>
                      <a:r>
                        <a:rPr lang="en-US" sz="1400">
                          <a:solidFill>
                            <a:srgbClr val="000000"/>
                          </a:solidFill>
                          <a:effectLst/>
                          <a:latin typeface="Cambria Math" charset="0"/>
                        </a:rPr>
                        <a:t>𝞂</a:t>
                      </a:r>
                      <a:r>
                        <a:rPr lang="en-US" sz="1400" baseline="30000">
                          <a:solidFill>
                            <a:srgbClr val="000000"/>
                          </a:solidFill>
                          <a:effectLst/>
                          <a:latin typeface="Helvetica Neue" charset="0"/>
                        </a:rPr>
                        <a:t>2</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1.73</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ICC</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0.03</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3447333" y="6624320"/>
            <a:ext cx="2249334" cy="276999"/>
          </a:xfrm>
          <a:prstGeom prst="rect">
            <a:avLst/>
          </a:prstGeom>
        </p:spPr>
        <p:txBody>
          <a:bodyPr wrap="none">
            <a:spAutoFit/>
          </a:bodyPr>
          <a:lstStyle/>
          <a:p>
            <a:r>
              <a:rPr lang="en-US" sz="1200" dirty="0" smtClean="0">
                <a:latin typeface="Helvetica Neue" charset="0"/>
                <a:ea typeface="Helvetica Neue" charset="0"/>
                <a:cs typeface="Helvetica Neue" charset="0"/>
              </a:rPr>
              <a:t>p </a:t>
            </a:r>
            <a:r>
              <a:rPr lang="en-US" sz="1200" dirty="0">
                <a:latin typeface="Helvetica Neue" charset="0"/>
                <a:ea typeface="Helvetica Neue" charset="0"/>
                <a:cs typeface="Helvetica Neue" charset="0"/>
              </a:rPr>
              <a:t>&lt; .05, ** p &lt; .01, *** p &lt; .001</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55493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smtClean="0"/>
              <a:t>Linguistic Inquiry and Word Count findings</a:t>
            </a:r>
            <a:endParaRPr lang="en-US" sz="3200" dirty="0"/>
          </a:p>
        </p:txBody>
      </p:sp>
      <p:sp>
        <p:nvSpPr>
          <p:cNvPr id="3" name="Rectangle 2"/>
          <p:cNvSpPr/>
          <p:nvPr/>
        </p:nvSpPr>
        <p:spPr>
          <a:xfrm>
            <a:off x="2285998" y="3228592"/>
            <a:ext cx="4572000" cy="923330"/>
          </a:xfrm>
          <a:prstGeom prst="rect">
            <a:avLst/>
          </a:prstGeom>
        </p:spPr>
        <p:txBody>
          <a:bodyPr>
            <a:spAutoFit/>
          </a:bodyPr>
          <a:lstStyle/>
          <a:p>
            <a:pPr algn="ctr"/>
            <a:r>
              <a:rPr lang="en-US" dirty="0">
                <a:latin typeface="Helvetica Neue" charset="0"/>
                <a:ea typeface="Helvetica Neue" charset="0"/>
                <a:cs typeface="Helvetica Neue" charset="0"/>
              </a:rPr>
              <a:t>Cognitive Processing (12.08% of text instead compared to 9.27% of text [t = 2.81; p &lt; .05, d = .50]) </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19331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t>Digital Traces and Network Data</a:t>
            </a:r>
          </a:p>
          <a:p>
            <a:pPr marL="0" indent="0">
              <a:buNone/>
            </a:pPr>
            <a:r>
              <a:rPr lang="en-US" dirty="0">
                <a:solidFill>
                  <a:srgbClr val="B5B8C4"/>
                </a:solidFill>
              </a:rPr>
              <a:t>Future Work</a:t>
            </a:r>
          </a:p>
        </p:txBody>
      </p:sp>
      <p:graphicFrame>
        <p:nvGraphicFramePr>
          <p:cNvPr id="5" name="Table 4"/>
          <p:cNvGraphicFramePr>
            <a:graphicFrameLocks noGrp="1"/>
          </p:cNvGraphicFramePr>
          <p:nvPr>
            <p:extLst>
              <p:ext uri="{D42A27DB-BD31-4B8C-83A1-F6EECF244321}">
                <p14:modId xmlns:p14="http://schemas.microsoft.com/office/powerpoint/2010/main" val="823771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742888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Study informal professional learning and interest-driven communities</a:t>
            </a:r>
          </a:p>
          <a:p>
            <a:endParaRPr lang="en-US" dirty="0" smtClean="0"/>
          </a:p>
          <a:p>
            <a:r>
              <a:rPr lang="en-US" dirty="0" smtClean="0"/>
              <a:t>Can capture involvement and interactions in naturalistic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57751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What can we learn about teachers’ technological understanding from digital portfolios?</a:t>
            </a:r>
            <a:endParaRPr lang="en-US" sz="2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Assessed teachers’ knowledge through digital portfolios as performance assessments </a:t>
            </a:r>
            <a:r>
              <a:rPr lang="en-US" sz="1800" dirty="0" smtClean="0"/>
              <a:t>(Koehler, </a:t>
            </a:r>
            <a:r>
              <a:rPr lang="en-US" sz="1800" dirty="0" err="1" smtClean="0"/>
              <a:t>Greenhalgh</a:t>
            </a:r>
            <a:r>
              <a:rPr lang="en-US" sz="1800" dirty="0" smtClean="0"/>
              <a:t>, Rosenberg, &amp; Keenan, 2016, </a:t>
            </a:r>
            <a:r>
              <a:rPr lang="en-US" sz="1800" i="1" dirty="0" smtClean="0"/>
              <a:t>JTATE</a:t>
            </a:r>
            <a:r>
              <a:rPr lang="en-US" sz="1800" dirty="0" smtClean="0"/>
              <a:t>)</a:t>
            </a:r>
          </a:p>
          <a:p>
            <a:pPr marL="0" indent="0">
              <a:buNone/>
            </a:pPr>
            <a:endParaRPr lang="en-US" dirty="0" smtClean="0"/>
          </a:p>
          <a:p>
            <a:r>
              <a:rPr lang="en-US" dirty="0" smtClean="0"/>
              <a:t>Analyzed portfolios from 589 students in Master of Arts in Educational Technology and Master of Arts in Education programs</a:t>
            </a:r>
          </a:p>
          <a:p>
            <a:endParaRPr lang="en-US" dirty="0" smtClean="0"/>
          </a:p>
          <a:p>
            <a:r>
              <a:rPr lang="en-US" dirty="0" smtClean="0"/>
              <a:t>Determine what artifacts teachers included and what they evidenced about teachers’ Technological Pedagogical Content Knowledge, or TPACK </a:t>
            </a:r>
            <a:r>
              <a:rPr lang="en-US" sz="1900" dirty="0" smtClean="0"/>
              <a:t>(Mishra &amp; Koehler, 2006)</a:t>
            </a:r>
          </a:p>
          <a:p>
            <a:endParaRPr lang="en-US" dirty="0"/>
          </a:p>
          <a:p>
            <a:r>
              <a:rPr lang="en-US" dirty="0" smtClean="0"/>
              <a:t>Focus on the program context as a factor that may impact the development of teachers’ TPACK </a:t>
            </a:r>
            <a:r>
              <a:rPr lang="en-US" sz="1900" dirty="0" smtClean="0"/>
              <a:t>(Rosenberg &amp; Koehler, 2015)</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991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005" y="3082512"/>
            <a:ext cx="4241800" cy="1435100"/>
          </a:xfrm>
        </p:spPr>
      </p:pic>
    </p:spTree>
    <p:extLst>
      <p:ext uri="{BB962C8B-B14F-4D97-AF65-F5344CB8AC3E}">
        <p14:creationId xmlns:p14="http://schemas.microsoft.com/office/powerpoint/2010/main" val="352018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Technological Pedagogical Content Knowledge (TPACK)</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628" y="1678886"/>
            <a:ext cx="4796739" cy="4796739"/>
          </a:xfrm>
          <a:prstGeom prst="rect">
            <a:avLst/>
          </a:prstGeom>
        </p:spPr>
      </p:pic>
    </p:spTree>
    <p:extLst>
      <p:ext uri="{BB962C8B-B14F-4D97-AF65-F5344CB8AC3E}">
        <p14:creationId xmlns:p14="http://schemas.microsoft.com/office/powerpoint/2010/main" val="115653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Coding frame for specific artifacts for TPACK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452995"/>
              </p:ext>
            </p:extLst>
          </p:nvPr>
        </p:nvGraphicFramePr>
        <p:xfrm>
          <a:off x="457200" y="2742721"/>
          <a:ext cx="4304805" cy="2011680"/>
        </p:xfrm>
        <a:graphic>
          <a:graphicData uri="http://schemas.openxmlformats.org/drawingml/2006/table">
            <a:tbl>
              <a:tblPr>
                <a:tableStyleId>{5C22544A-7EE6-4342-B048-85BDC9FD1C3A}</a:tableStyleId>
              </a:tblPr>
              <a:tblGrid>
                <a:gridCol w="851753"/>
                <a:gridCol w="805713"/>
                <a:gridCol w="844079"/>
                <a:gridCol w="920814"/>
                <a:gridCol w="882446"/>
              </a:tblGrid>
              <a:tr h="139468">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Criteria</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4</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3</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2</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1</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r>
              <a:tr h="1681051">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Compatibility with curriculum goals &amp; instructional strategies (</a:t>
                      </a:r>
                      <a:r>
                        <a:rPr lang="en-US" sz="1100" dirty="0" smtClean="0">
                          <a:effectLst/>
                          <a:latin typeface="Helvetica Neue" charset="0"/>
                          <a:ea typeface="Helvetica Neue" charset="0"/>
                          <a:cs typeface="Helvetica Neue" charset="0"/>
                        </a:rPr>
                        <a:t>TPACK</a:t>
                      </a:r>
                      <a:r>
                        <a:rPr lang="en-US" sz="1100" dirty="0">
                          <a:effectLst/>
                          <a:latin typeface="Helvetica Neue" charset="0"/>
                          <a:ea typeface="Helvetica Neue" charset="0"/>
                          <a:cs typeface="Helvetica Neue" charset="0"/>
                        </a:rPr>
                        <a:t>)</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appropriate, but not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marginally 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inappropriate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9330304"/>
              </p:ext>
            </p:extLst>
          </p:nvPr>
        </p:nvGraphicFramePr>
        <p:xfrm>
          <a:off x="5180586" y="2210591"/>
          <a:ext cx="3844661" cy="3075940"/>
        </p:xfrm>
        <a:graphic>
          <a:graphicData uri="http://schemas.openxmlformats.org/drawingml/2006/table">
            <a:tbl>
              <a:tblPr firstRow="1" firstCol="1" bandRow="1" bandCol="1">
                <a:tableStyleId>{073A0DAA-6AF3-43AB-8588-CEC1D06C72B9}</a:tableStyleId>
              </a:tblPr>
              <a:tblGrid>
                <a:gridCol w="830897"/>
                <a:gridCol w="1038469"/>
                <a:gridCol w="932540"/>
                <a:gridCol w="1042755"/>
              </a:tblGrid>
              <a:tr h="0">
                <a:tc>
                  <a:txBody>
                    <a:bodyPr/>
                    <a:lstStyle/>
                    <a:p>
                      <a:pPr marL="0" marR="0" algn="ctr">
                        <a:lnSpc>
                          <a:spcPct val="200000"/>
                        </a:lnSpc>
                        <a:spcBef>
                          <a:spcPts val="0"/>
                        </a:spcBef>
                        <a:spcAft>
                          <a:spcPts val="0"/>
                        </a:spcAft>
                      </a:pPr>
                      <a:r>
                        <a:rPr lang="en-US" sz="1200" dirty="0">
                          <a:solidFill>
                            <a:schemeClr val="tx1"/>
                          </a:solidFill>
                          <a:effectLst/>
                        </a:rPr>
                        <a:t>Level</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dirty="0">
                          <a:solidFill>
                            <a:schemeClr val="tx1"/>
                          </a:solidFill>
                          <a:effectLst/>
                        </a:rPr>
                        <a:t>TCK</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a:solidFill>
                            <a:schemeClr val="tx1"/>
                          </a:solidFill>
                          <a:effectLst/>
                        </a:rPr>
                        <a:t>TPK</a:t>
                      </a:r>
                      <a:endParaRPr lang="en-US" sz="120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dirty="0">
                          <a:solidFill>
                            <a:schemeClr val="tx1"/>
                          </a:solidFill>
                          <a:effectLst/>
                        </a:rPr>
                        <a:t>TPCK</a:t>
                      </a:r>
                      <a:endParaRPr lang="en-US" sz="120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1</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.23</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.11</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2</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.50</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.47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3 </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.32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.42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4 </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.09</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a:solidFill>
                            <a:schemeClr val="tx1"/>
                          </a:solidFill>
                          <a:effectLst/>
                        </a:rPr>
                        <a:t>Mean </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2.25</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2.52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2.38</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dirty="0">
                          <a:solidFill>
                            <a:schemeClr val="tx1"/>
                          </a:solidFill>
                          <a:effectLst/>
                        </a:rPr>
                        <a:t>Std. Dev </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.92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.65</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.77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bl>
          </a:graphicData>
        </a:graphic>
      </p:graphicFrame>
      <p:sp>
        <p:nvSpPr>
          <p:cNvPr id="6" name="Rectangle 5"/>
          <p:cNvSpPr/>
          <p:nvPr/>
        </p:nvSpPr>
        <p:spPr>
          <a:xfrm>
            <a:off x="1292926" y="6505252"/>
            <a:ext cx="6558148" cy="276999"/>
          </a:xfrm>
          <a:prstGeom prst="rect">
            <a:avLst/>
          </a:prstGeom>
        </p:spPr>
        <p:txBody>
          <a:bodyPr wrap="square">
            <a:spAutoFit/>
          </a:bodyPr>
          <a:lstStyle/>
          <a:p>
            <a:pPr algn="ctr"/>
            <a:r>
              <a:rPr lang="en-US" sz="1200" i="1" dirty="0" smtClean="0">
                <a:solidFill>
                  <a:srgbClr val="000000"/>
                </a:solidFill>
                <a:latin typeface="Helvetica Neue" charset="0"/>
                <a:ea typeface="Helvetica Neue" charset="0"/>
                <a:cs typeface="Helvetica Neue" charset="0"/>
              </a:rPr>
              <a:t>Harris </a:t>
            </a:r>
            <a:r>
              <a:rPr lang="en-US" sz="1200" i="1" dirty="0">
                <a:solidFill>
                  <a:srgbClr val="000000"/>
                </a:solidFill>
                <a:latin typeface="Helvetica Neue" charset="0"/>
                <a:ea typeface="Helvetica Neue" charset="0"/>
                <a:cs typeface="Helvetica Neue" charset="0"/>
              </a:rPr>
              <a:t>et al</a:t>
            </a:r>
            <a:r>
              <a:rPr lang="en-US" sz="1200" i="1" dirty="0" smtClean="0">
                <a:solidFill>
                  <a:srgbClr val="000000"/>
                </a:solidFill>
                <a:latin typeface="Helvetica Neue" charset="0"/>
                <a:ea typeface="Helvetica Neue" charset="0"/>
                <a:cs typeface="Helvetica Neue" charset="0"/>
              </a:rPr>
              <a:t>.’s </a:t>
            </a:r>
            <a:r>
              <a:rPr lang="en-US" sz="1200" i="1" dirty="0">
                <a:solidFill>
                  <a:srgbClr val="000000"/>
                </a:solidFill>
                <a:latin typeface="Helvetica Neue" charset="0"/>
                <a:ea typeface="Helvetica Neue" charset="0"/>
                <a:cs typeface="Helvetica Neue" charset="0"/>
              </a:rPr>
              <a:t>(2010) TIAI-Adapted Rubric Used to Analyze the </a:t>
            </a:r>
            <a:r>
              <a:rPr lang="en-US" sz="1200" i="1" dirty="0" err="1">
                <a:solidFill>
                  <a:srgbClr val="000000"/>
                </a:solidFill>
                <a:latin typeface="Helvetica Neue" charset="0"/>
                <a:ea typeface="Helvetica Neue" charset="0"/>
                <a:cs typeface="Helvetica Neue" charset="0"/>
              </a:rPr>
              <a:t>DreamIT</a:t>
            </a:r>
            <a:r>
              <a:rPr lang="en-US" sz="1200" i="1" dirty="0">
                <a:solidFill>
                  <a:srgbClr val="000000"/>
                </a:solidFill>
                <a:latin typeface="Helvetica Neue" charset="0"/>
                <a:ea typeface="Helvetica Neue" charset="0"/>
                <a:cs typeface="Helvetica Neue" charset="0"/>
              </a:rPr>
              <a:t> and LTI Artifacts.</a:t>
            </a:r>
            <a:endParaRPr lang="en-US" sz="1200" dirty="0">
              <a:solidFill>
                <a:srgbClr val="000000"/>
              </a:solidFill>
              <a:effectLst/>
              <a:latin typeface="Helvetica Neue" charset="0"/>
              <a:ea typeface="Helvetica Neue" charset="0"/>
              <a:cs typeface="Helvetica Neue" charset="0"/>
            </a:endParaRPr>
          </a:p>
        </p:txBody>
      </p:sp>
    </p:spTree>
    <p:extLst>
      <p:ext uri="{BB962C8B-B14F-4D97-AF65-F5344CB8AC3E}">
        <p14:creationId xmlns:p14="http://schemas.microsoft.com/office/powerpoint/2010/main" val="1480704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Content analysis of specific types of artifacts</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1887836"/>
              </p:ext>
            </p:extLst>
          </p:nvPr>
        </p:nvGraphicFramePr>
        <p:xfrm>
          <a:off x="1996122" y="2098040"/>
          <a:ext cx="5151755" cy="3708781"/>
        </p:xfrm>
        <a:graphic>
          <a:graphicData uri="http://schemas.openxmlformats.org/drawingml/2006/table">
            <a:tbl>
              <a:tblPr firstRow="1" firstCol="1" bandRow="1" bandCol="1">
                <a:tableStyleId>{5C22544A-7EE6-4342-B048-85BDC9FD1C3A}</a:tableStyleId>
              </a:tblPr>
              <a:tblGrid>
                <a:gridCol w="1564640"/>
                <a:gridCol w="918845"/>
                <a:gridCol w="804545"/>
                <a:gridCol w="861695"/>
                <a:gridCol w="1002030"/>
              </a:tblGrid>
              <a:tr h="0">
                <a:tc>
                  <a:txBody>
                    <a:bodyPr/>
                    <a:lstStyle/>
                    <a:p>
                      <a:pPr marL="0" marR="0" algn="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Artifact Technology</a:t>
                      </a:r>
                    </a:p>
                  </a:txBody>
                  <a:tcPr marL="68580" marR="6858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Overall</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N = 895</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MAED</a:t>
                      </a:r>
                    </a:p>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n = 453</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MAET</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 n= 442</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nSpc>
                          <a:spcPct val="200000"/>
                        </a:lnSpc>
                        <a:spcBef>
                          <a:spcPts val="0"/>
                        </a:spcBef>
                        <a:spcAft>
                          <a:spcPts val="0"/>
                        </a:spcAft>
                        <a:tabLst>
                          <a:tab pos="238760" algn="dec"/>
                        </a:tabLst>
                      </a:pPr>
                      <a:r>
                        <a:rPr lang="en-US" sz="1200" dirty="0">
                          <a:solidFill>
                            <a:schemeClr val="tx1"/>
                          </a:solidFill>
                          <a:effectLst/>
                          <a:latin typeface="Helvetica Neue" charset="0"/>
                          <a:ea typeface="Helvetica Neue" charset="0"/>
                          <a:cs typeface="Helvetica Neue" charset="0"/>
                        </a:rPr>
                        <a:t>Difference</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Web</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.23</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.35</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-.23 ***</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Social 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-.03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Multimedia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.08</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-.16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Word processing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Document 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.63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.49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.10</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-.07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Other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6948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Findings</a:t>
            </a:r>
            <a:endParaRPr lang="en-US" sz="2800" dirty="0"/>
          </a:p>
        </p:txBody>
      </p:sp>
      <p:sp>
        <p:nvSpPr>
          <p:cNvPr id="3" name="Content Placeholder 2"/>
          <p:cNvSpPr>
            <a:spLocks noGrp="1"/>
          </p:cNvSpPr>
          <p:nvPr>
            <p:ph idx="1"/>
          </p:nvPr>
        </p:nvSpPr>
        <p:spPr/>
        <p:txBody>
          <a:bodyPr anchor="ctr">
            <a:normAutofit/>
          </a:bodyPr>
          <a:lstStyle/>
          <a:p>
            <a:r>
              <a:rPr lang="en-US" dirty="0" smtClean="0"/>
              <a:t>Digital portfolios can be used as performance assessments</a:t>
            </a:r>
          </a:p>
          <a:p>
            <a:endParaRPr lang="en-US" dirty="0" smtClean="0"/>
          </a:p>
          <a:p>
            <a:r>
              <a:rPr lang="en-US" dirty="0" smtClean="0"/>
              <a:t>The TPACK framework can guide an analysis of teachers’ technological understanding</a:t>
            </a:r>
          </a:p>
          <a:p>
            <a:endParaRPr lang="en-US" dirty="0" smtClean="0"/>
          </a:p>
          <a:p>
            <a:r>
              <a:rPr lang="en-US" dirty="0" smtClean="0"/>
              <a:t>Found differences in artifacts on the basis of students’ program</a:t>
            </a:r>
          </a:p>
          <a:p>
            <a:endParaRPr lang="en-US" dirty="0" smtClean="0"/>
          </a:p>
          <a:p>
            <a:endParaRPr lang="en-US" dirty="0" smtClean="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3121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community form among in-service STEM teachers?</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Used social network analysis models and methods to understand the development of community among in-service STEM teachers in a graduate certificate program </a:t>
            </a:r>
            <a:r>
              <a:rPr lang="en-US" sz="1800" dirty="0" smtClean="0"/>
              <a:t>(Rosenberg, </a:t>
            </a:r>
            <a:r>
              <a:rPr lang="en-US" sz="1800" dirty="0" err="1" smtClean="0"/>
              <a:t>Greenhalgh</a:t>
            </a:r>
            <a:r>
              <a:rPr lang="en-US" sz="1800" dirty="0" smtClean="0"/>
              <a:t>, Wolf, &amp; Koehler, 2017, </a:t>
            </a:r>
            <a:r>
              <a:rPr lang="en-US" sz="1800" i="1" dirty="0" smtClean="0"/>
              <a:t>JCMST</a:t>
            </a:r>
            <a:r>
              <a:rPr lang="en-US" sz="1800" dirty="0" smtClean="0"/>
              <a:t>)</a:t>
            </a:r>
          </a:p>
          <a:p>
            <a:endParaRPr lang="en-US" dirty="0" smtClean="0"/>
          </a:p>
          <a:p>
            <a:r>
              <a:rPr lang="en-US" dirty="0" smtClean="0"/>
              <a:t>Collected tweets associated with #</a:t>
            </a:r>
            <a:r>
              <a:rPr lang="en-US" dirty="0" err="1" smtClean="0"/>
              <a:t>MSUrbanSTEM</a:t>
            </a:r>
            <a:r>
              <a:rPr lang="en-US" dirty="0" smtClean="0"/>
              <a:t> hashtag and three cohorts of students</a:t>
            </a:r>
          </a:p>
          <a:p>
            <a:endParaRPr lang="en-US" dirty="0" smtClean="0"/>
          </a:p>
          <a:p>
            <a:r>
              <a:rPr lang="en-US" dirty="0" smtClean="0"/>
              <a:t>Supported development of community across different communication technologies and social media tools</a:t>
            </a:r>
          </a:p>
          <a:p>
            <a:endParaRPr lang="en-US" dirty="0" smtClean="0"/>
          </a:p>
          <a:p>
            <a:r>
              <a:rPr lang="en-US" dirty="0" smtClean="0"/>
              <a:t>Used network plots to explore the structure of community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306029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19" y="378514"/>
            <a:ext cx="5939529" cy="647948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7173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Different roles that teachers played in the network </a:t>
            </a:r>
          </a:p>
          <a:p>
            <a:endParaRPr lang="en-US" dirty="0" smtClean="0"/>
          </a:p>
          <a:p>
            <a:r>
              <a:rPr lang="en-US" dirty="0" smtClean="0"/>
              <a:t>Prominent role of instructors and relative infrequency of cross-cohort conversing</a:t>
            </a:r>
          </a:p>
          <a:p>
            <a:endParaRPr lang="en-US" dirty="0" smtClean="0"/>
          </a:p>
          <a:p>
            <a:r>
              <a:rPr lang="en-US" dirty="0" smtClean="0"/>
              <a:t>Presented these findings to instructors and to students and to foster cross-cohort endorsing and conversing</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14931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3" name="Content Placeholder 2"/>
          <p:cNvSpPr>
            <a:spLocks noGrp="1"/>
          </p:cNvSpPr>
          <p:nvPr>
            <p:ph idx="1"/>
          </p:nvPr>
        </p:nvSpPr>
        <p:spPr/>
        <p:txBody>
          <a:bodyPr anchor="ctr">
            <a:normAutofit/>
          </a:bodyPr>
          <a:lstStyle/>
          <a:p>
            <a:r>
              <a:rPr lang="en-US" dirty="0" smtClean="0"/>
              <a:t>Survey students about who they go to for help and who they consider they closest colleague</a:t>
            </a:r>
          </a:p>
          <a:p>
            <a:endParaRPr lang="en-US" dirty="0" smtClean="0"/>
          </a:p>
          <a:p>
            <a:r>
              <a:rPr lang="en-US" dirty="0" smtClean="0"/>
              <a:t>Use of social network </a:t>
            </a:r>
            <a:r>
              <a:rPr lang="en-US" i="1" dirty="0" smtClean="0"/>
              <a:t>influence</a:t>
            </a:r>
            <a:r>
              <a:rPr lang="en-US" dirty="0" smtClean="0"/>
              <a:t> models to see how digital and face-to-face relations impact changes in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89334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Data</a:t>
            </a:r>
          </a:p>
          <a:p>
            <a:pPr marL="0" indent="0">
              <a:buNone/>
            </a:pPr>
            <a:r>
              <a:rPr lang="en-US" dirty="0"/>
              <a:t>Future Work</a:t>
            </a:r>
          </a:p>
        </p:txBody>
      </p:sp>
      <p:graphicFrame>
        <p:nvGraphicFramePr>
          <p:cNvPr id="5" name="Table 4"/>
          <p:cNvGraphicFramePr>
            <a:graphicFrameLocks noGrp="1"/>
          </p:cNvGraphicFramePr>
          <p:nvPr>
            <p:extLst>
              <p:ext uri="{D42A27DB-BD31-4B8C-83A1-F6EECF244321}">
                <p14:modId xmlns:p14="http://schemas.microsoft.com/office/powerpoint/2010/main" val="214164367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730091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science</a:t>
            </a:r>
          </a:p>
          <a:p>
            <a:pPr marL="0" indent="0">
              <a:buNone/>
            </a:pPr>
            <a:endParaRPr lang="en-US" dirty="0" smtClean="0"/>
          </a:p>
          <a:p>
            <a:pPr marL="0" indent="0">
              <a:buNone/>
            </a:pPr>
            <a:r>
              <a:rPr lang="en-US" dirty="0" smtClean="0"/>
              <a:t>Supporting teachers to work with data</a:t>
            </a:r>
          </a:p>
          <a:p>
            <a:pPr marL="0" indent="0">
              <a:buNone/>
            </a:pPr>
            <a:endParaRPr lang="en-US" dirty="0" smtClean="0"/>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7797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820"/>
            <a:ext cx="9144000" cy="3863822"/>
          </a:xfrm>
          <a:prstGeom prst="rect">
            <a:avLst/>
          </a:prstGeom>
        </p:spPr>
      </p:pic>
    </p:spTree>
    <p:extLst>
      <p:ext uri="{BB962C8B-B14F-4D97-AF65-F5344CB8AC3E}">
        <p14:creationId xmlns:p14="http://schemas.microsoft.com/office/powerpoint/2010/main" val="403946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Past studies were not in contexts not </a:t>
            </a:r>
            <a:r>
              <a:rPr lang="en-US" b="1" dirty="0">
                <a:solidFill>
                  <a:srgbClr val="000000"/>
                </a:solidFill>
                <a:latin typeface="HelveticaNeue-Bold" charset="0"/>
              </a:rPr>
              <a:t>designed and developed</a:t>
            </a:r>
            <a:r>
              <a:rPr lang="en-US" dirty="0">
                <a:solidFill>
                  <a:srgbClr val="000000"/>
                </a:solidFill>
                <a:latin typeface="HelveticaNeue" charset="0"/>
              </a:rPr>
              <a:t> to help teach students data </a:t>
            </a:r>
            <a:r>
              <a:rPr lang="en-US" dirty="0" smtClean="0">
                <a:solidFill>
                  <a:srgbClr val="000000"/>
                </a:solidFill>
                <a:latin typeface="HelveticaNeue" charset="0"/>
              </a:rPr>
              <a:t>science</a:t>
            </a:r>
          </a:p>
          <a:p>
            <a:endParaRPr lang="en-US" dirty="0">
              <a:solidFill>
                <a:srgbClr val="000000"/>
              </a:solidFill>
              <a:latin typeface="HelveticaNeue"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670" y="2066509"/>
            <a:ext cx="5880655" cy="4410491"/>
          </a:xfrm>
          <a:prstGeom prst="rect">
            <a:avLst/>
          </a:prstGeom>
        </p:spPr>
      </p:pic>
    </p:spTree>
    <p:extLst>
      <p:ext uri="{BB962C8B-B14F-4D97-AF65-F5344CB8AC3E}">
        <p14:creationId xmlns:p14="http://schemas.microsoft.com/office/powerpoint/2010/main" val="1353638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computational science data</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23" y="1935183"/>
            <a:ext cx="7327900" cy="3924300"/>
          </a:xfrm>
          <a:prstGeom prst="rect">
            <a:avLst/>
          </a:prstGeom>
        </p:spPr>
      </p:pic>
    </p:spTree>
    <p:extLst>
      <p:ext uri="{BB962C8B-B14F-4D97-AF65-F5344CB8AC3E}">
        <p14:creationId xmlns:p14="http://schemas.microsoft.com/office/powerpoint/2010/main" val="50067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chor="ctr">
            <a:normAutofit fontScale="92500"/>
          </a:bodyPr>
          <a:lstStyle/>
          <a:p>
            <a:r>
              <a:rPr lang="en-US" dirty="0" smtClean="0">
                <a:solidFill>
                  <a:srgbClr val="000000"/>
                </a:solidFill>
                <a:latin typeface="HelveticaNeue" charset="0"/>
              </a:rPr>
              <a:t>Build </a:t>
            </a:r>
            <a:r>
              <a:rPr lang="en-US" dirty="0">
                <a:solidFill>
                  <a:srgbClr val="000000"/>
                </a:solidFill>
                <a:latin typeface="HelveticaNeue" charset="0"/>
              </a:rPr>
              <a:t>on collaboration with Michigan Virtual School (Rosenberg, 2017, </a:t>
            </a:r>
            <a:r>
              <a:rPr lang="en-US" i="1" dirty="0">
                <a:solidFill>
                  <a:srgbClr val="000000"/>
                </a:solidFill>
                <a:latin typeface="HelveticaNeue" charset="0"/>
              </a:rPr>
              <a:t>MVLRI RPIN</a:t>
            </a:r>
            <a:r>
              <a:rPr lang="en-US" dirty="0">
                <a:solidFill>
                  <a:srgbClr val="000000"/>
                </a:solidFill>
                <a:latin typeface="HelveticaNeue" charset="0"/>
              </a:rPr>
              <a:t>) to design activities and tools to make it easier for students to </a:t>
            </a:r>
            <a:r>
              <a:rPr lang="en-US" dirty="0" smtClean="0">
                <a:solidFill>
                  <a:srgbClr val="000000"/>
                </a:solidFill>
                <a:latin typeface="HelveticaNeue" charset="0"/>
              </a:rPr>
              <a:t>use data in online science classes</a:t>
            </a:r>
          </a:p>
          <a:p>
            <a:endParaRPr lang="en-US" dirty="0">
              <a:solidFill>
                <a:srgbClr val="000000"/>
              </a:solidFill>
              <a:latin typeface="HelveticaNeue" charset="0"/>
            </a:endParaRPr>
          </a:p>
          <a:p>
            <a:r>
              <a:rPr lang="en-US" dirty="0" smtClean="0">
                <a:solidFill>
                  <a:srgbClr val="000000"/>
                </a:solidFill>
                <a:latin typeface="HelveticaNeue" charset="0"/>
              </a:rPr>
              <a:t>Focus on data wrangling (accessing, organizing, and transforming data) to expand opportunities to work with data</a:t>
            </a:r>
          </a:p>
          <a:p>
            <a:endParaRPr lang="en-US" dirty="0" smtClean="0">
              <a:solidFill>
                <a:srgbClr val="000000"/>
              </a:solidFill>
              <a:latin typeface="HelveticaNeue" charset="0"/>
            </a:endParaRPr>
          </a:p>
          <a:p>
            <a:r>
              <a:rPr lang="en-US" dirty="0" smtClean="0">
                <a:solidFill>
                  <a:srgbClr val="000000"/>
                </a:solidFill>
                <a:latin typeface="HelveticaNeue" charset="0"/>
              </a:rPr>
              <a:t>Partner </a:t>
            </a:r>
            <a:r>
              <a:rPr lang="en-US" dirty="0">
                <a:solidFill>
                  <a:srgbClr val="000000"/>
                </a:solidFill>
                <a:latin typeface="HelveticaNeue" charset="0"/>
              </a:rPr>
              <a:t>with faculty </a:t>
            </a:r>
            <a:r>
              <a:rPr lang="en-US" dirty="0" smtClean="0">
                <a:solidFill>
                  <a:srgbClr val="000000"/>
                </a:solidFill>
                <a:latin typeface="HelveticaNeue" charset="0"/>
              </a:rPr>
              <a:t>across departments at University of Tennessee, Knoxville to </a:t>
            </a:r>
            <a:r>
              <a:rPr lang="en-US" dirty="0">
                <a:solidFill>
                  <a:srgbClr val="000000"/>
                </a:solidFill>
                <a:latin typeface="HelveticaNeue" charset="0"/>
              </a:rPr>
              <a:t>support and document work with data at post-secondary </a:t>
            </a:r>
            <a:r>
              <a:rPr lang="en-US" dirty="0" smtClean="0">
                <a:solidFill>
                  <a:srgbClr val="000000"/>
                </a:solidFill>
                <a:latin typeface="HelveticaNeue" charset="0"/>
              </a:rPr>
              <a:t>level</a:t>
            </a:r>
          </a:p>
          <a:p>
            <a:endParaRPr lang="en-US" dirty="0" smtClean="0">
              <a:solidFill>
                <a:srgbClr val="000000"/>
              </a:solidFill>
              <a:latin typeface="HelveticaNeue" charset="0"/>
            </a:endParaRPr>
          </a:p>
          <a:p>
            <a:r>
              <a:rPr lang="en-US" dirty="0" smtClean="0">
                <a:solidFill>
                  <a:srgbClr val="000000"/>
                </a:solidFill>
                <a:latin typeface="HelveticaNeue" charset="0"/>
              </a:rPr>
              <a:t>Strong potential for funding (</a:t>
            </a:r>
            <a:r>
              <a:rPr lang="en-US" i="1" dirty="0" smtClean="0">
                <a:solidFill>
                  <a:srgbClr val="000000"/>
                </a:solidFill>
                <a:latin typeface="HelveticaNeue" charset="0"/>
              </a:rPr>
              <a:t>NSF ITEST)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2640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212121"/>
                </a:solidFill>
                <a:latin typeface="arial" charset="0"/>
              </a:rPr>
              <a:t>Teachers find </a:t>
            </a:r>
            <a:r>
              <a:rPr lang="en-US" dirty="0">
                <a:solidFill>
                  <a:srgbClr val="212121"/>
                </a:solidFill>
                <a:latin typeface="arial" charset="0"/>
              </a:rPr>
              <a:t>the shift toward more open-ended work with data to be challenging </a:t>
            </a:r>
            <a:r>
              <a:rPr lang="en-US" dirty="0" smtClean="0">
                <a:solidFill>
                  <a:srgbClr val="212121"/>
                </a:solidFill>
                <a:latin typeface="arial" charset="0"/>
              </a:rPr>
              <a:t>and working </a:t>
            </a:r>
            <a:r>
              <a:rPr lang="en-US" dirty="0">
                <a:solidFill>
                  <a:srgbClr val="212121"/>
                </a:solidFill>
                <a:latin typeface="arial" charset="0"/>
              </a:rPr>
              <a:t>with teachers to study and show how these activities are possible </a:t>
            </a:r>
            <a:r>
              <a:rPr lang="en-US" dirty="0" smtClean="0">
                <a:solidFill>
                  <a:srgbClr val="212121"/>
                </a:solidFill>
                <a:latin typeface="arial" charset="0"/>
              </a:rPr>
              <a:t>is important</a:t>
            </a:r>
          </a:p>
          <a:p>
            <a:pPr marL="0" indent="0">
              <a:buNone/>
            </a:pPr>
            <a:endParaRPr lang="en-US" dirty="0">
              <a:solidFill>
                <a:srgbClr val="212121"/>
              </a:solidFill>
              <a:latin typeface="arial"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769" y="2971001"/>
            <a:ext cx="4718717" cy="3505999"/>
          </a:xfrm>
          <a:prstGeom prst="rect">
            <a:avLst/>
          </a:prstGeom>
        </p:spPr>
      </p:pic>
    </p:spTree>
    <p:extLst>
      <p:ext uri="{BB962C8B-B14F-4D97-AF65-F5344CB8AC3E}">
        <p14:creationId xmlns:p14="http://schemas.microsoft.com/office/powerpoint/2010/main" val="18012958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000000"/>
                </a:solidFill>
                <a:latin typeface="HelveticaNeue" charset="0"/>
              </a:rPr>
              <a:t>Engage pre-service and in-service teachers in coursework and opportunities to ”hands-on” work with data</a:t>
            </a:r>
          </a:p>
          <a:p>
            <a:endParaRPr lang="en-US" dirty="0">
              <a:solidFill>
                <a:srgbClr val="000000"/>
              </a:solidFill>
              <a:latin typeface="HelveticaNeue" charset="0"/>
            </a:endParaRPr>
          </a:p>
          <a:p>
            <a:r>
              <a:rPr lang="en-US" dirty="0" smtClean="0">
                <a:solidFill>
                  <a:srgbClr val="000000"/>
                </a:solidFill>
                <a:latin typeface="HelveticaNeue" charset="0"/>
              </a:rPr>
              <a:t>Explore how work with in mathematics and engineering classes allows learners to more deeply engage in science as part of a positive “feedback loop”</a:t>
            </a:r>
          </a:p>
          <a:p>
            <a:endParaRPr lang="en-US" dirty="0" smtClean="0">
              <a:solidFill>
                <a:srgbClr val="000000"/>
              </a:solidFill>
              <a:latin typeface="HelveticaNeue" charset="0"/>
            </a:endParaRPr>
          </a:p>
          <a:p>
            <a:r>
              <a:rPr lang="en-US" dirty="0" smtClean="0">
                <a:solidFill>
                  <a:srgbClr val="000000"/>
                </a:solidFill>
                <a:latin typeface="HelveticaNeue" charset="0"/>
              </a:rPr>
              <a:t>Potential for collaborative work across the </a:t>
            </a:r>
            <a:r>
              <a:rPr lang="en-US" i="1" dirty="0" smtClean="0">
                <a:solidFill>
                  <a:srgbClr val="000000"/>
                </a:solidFill>
                <a:latin typeface="HelveticaNeue" charset="0"/>
              </a:rPr>
              <a:t>Theory and Practice of Teacher Education </a:t>
            </a:r>
            <a:r>
              <a:rPr lang="en-US" dirty="0" smtClean="0">
                <a:solidFill>
                  <a:srgbClr val="000000"/>
                </a:solidFill>
                <a:latin typeface="HelveticaNeue" charset="0"/>
              </a:rPr>
              <a:t>department and impact on teacher preparation coursework</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to involve teachers in design and development of technological tools (i.e., support TPACK)</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3823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latin typeface="HelveticaNeue" charset="0"/>
              </a:rPr>
              <a:t>Scale innovations in STEM teaching and learning through networks</a:t>
            </a: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48" y="3244850"/>
            <a:ext cx="7404100" cy="1587500"/>
          </a:xfrm>
          <a:prstGeom prst="rect">
            <a:avLst/>
          </a:prstGeom>
        </p:spPr>
      </p:pic>
    </p:spTree>
    <p:extLst>
      <p:ext uri="{BB962C8B-B14F-4D97-AF65-F5344CB8AC3E}">
        <p14:creationId xmlns:p14="http://schemas.microsoft.com/office/powerpoint/2010/main" val="10318273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U</a:t>
            </a:r>
            <a:r>
              <a:rPr lang="en-US" dirty="0" smtClean="0">
                <a:solidFill>
                  <a:srgbClr val="000000"/>
                </a:solidFill>
                <a:latin typeface="HelveticaNeue" charset="0"/>
              </a:rPr>
              <a:t>nderstand </a:t>
            </a:r>
            <a:r>
              <a:rPr lang="en-US" dirty="0">
                <a:solidFill>
                  <a:srgbClr val="000000"/>
                </a:solidFill>
                <a:latin typeface="HelveticaNeue" charset="0"/>
              </a:rPr>
              <a:t>how involvement in </a:t>
            </a:r>
            <a:r>
              <a:rPr lang="en-US" dirty="0" smtClean="0">
                <a:solidFill>
                  <a:srgbClr val="000000"/>
                </a:solidFill>
                <a:latin typeface="HelveticaNeue" charset="0"/>
              </a:rPr>
              <a:t>formal </a:t>
            </a:r>
            <a:r>
              <a:rPr lang="en-US" i="1" dirty="0" smtClean="0">
                <a:solidFill>
                  <a:srgbClr val="000000"/>
                </a:solidFill>
                <a:latin typeface="HelveticaNeue" charset="0"/>
              </a:rPr>
              <a:t>and </a:t>
            </a:r>
            <a:r>
              <a:rPr lang="en-US" dirty="0" smtClean="0">
                <a:solidFill>
                  <a:srgbClr val="000000"/>
                </a:solidFill>
                <a:latin typeface="HelveticaNeue" charset="0"/>
              </a:rPr>
              <a:t>informal </a:t>
            </a:r>
            <a:r>
              <a:rPr lang="en-US" dirty="0">
                <a:solidFill>
                  <a:srgbClr val="000000"/>
                </a:solidFill>
                <a:latin typeface="HelveticaNeue" charset="0"/>
              </a:rPr>
              <a:t>digital communities supports changes in teachers’ practices and the diffusion of </a:t>
            </a:r>
            <a:r>
              <a:rPr lang="en-US" dirty="0" smtClean="0">
                <a:solidFill>
                  <a:srgbClr val="000000"/>
                </a:solidFill>
                <a:latin typeface="HelveticaNeue" charset="0"/>
              </a:rPr>
              <a:t>innovations</a:t>
            </a:r>
          </a:p>
          <a:p>
            <a:endParaRPr lang="en-US" dirty="0">
              <a:solidFill>
                <a:srgbClr val="000000"/>
              </a:solidFill>
              <a:latin typeface="HelveticaNeue" charset="0"/>
            </a:endParaRPr>
          </a:p>
          <a:p>
            <a:r>
              <a:rPr lang="en-US" dirty="0" smtClean="0">
                <a:solidFill>
                  <a:srgbClr val="000000"/>
                </a:solidFill>
                <a:latin typeface="HelveticaNeue" charset="0"/>
              </a:rPr>
              <a:t>Understand how access to specific networks at specific times impacts involvement in a community</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for expanding impact and carrying out research through foundations (</a:t>
            </a:r>
            <a:r>
              <a:rPr lang="en-US" i="1" dirty="0" smtClean="0">
                <a:solidFill>
                  <a:srgbClr val="000000"/>
                </a:solidFill>
                <a:latin typeface="HelveticaNeue" charset="0"/>
              </a:rPr>
              <a:t>Gates Foundation </a:t>
            </a:r>
            <a:r>
              <a:rPr lang="en-US" dirty="0" smtClean="0">
                <a:solidFill>
                  <a:srgbClr val="000000"/>
                </a:solidFill>
                <a:latin typeface="HelveticaNeue" charset="0"/>
              </a:rPr>
              <a:t>and programs focused on addressing equity through networks of researchers, administrators, and practitioners)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19176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affordances of thinking of and with new types of data in STEM education?</a:t>
            </a:r>
          </a:p>
        </p:txBody>
      </p:sp>
      <p:sp>
        <p:nvSpPr>
          <p:cNvPr id="3" name="Content Placeholder 2"/>
          <p:cNvSpPr>
            <a:spLocks noGrp="1"/>
          </p:cNvSpPr>
          <p:nvPr>
            <p:ph idx="1"/>
          </p:nvPr>
        </p:nvSpPr>
        <p:spPr/>
        <p:txBody>
          <a:bodyPr anchor="ctr">
            <a:normAutofit/>
          </a:bodyPr>
          <a:lstStyle/>
          <a:p>
            <a:r>
              <a:rPr lang="en-US" i="1" dirty="0" smtClean="0"/>
              <a:t>Experience sampling method</a:t>
            </a:r>
            <a:r>
              <a:rPr lang="en-US" dirty="0" smtClean="0"/>
              <a:t>: Moment-to-moment changes, measures distinct constructs</a:t>
            </a:r>
          </a:p>
          <a:p>
            <a:endParaRPr lang="en-US" dirty="0" smtClean="0"/>
          </a:p>
          <a:p>
            <a:r>
              <a:rPr lang="en-US" i="1" dirty="0" smtClean="0"/>
              <a:t>Text data</a:t>
            </a:r>
            <a:r>
              <a:rPr lang="en-US" dirty="0" smtClean="0"/>
              <a:t>: In “own words”, can be used with other sources for rich understanding</a:t>
            </a:r>
          </a:p>
          <a:p>
            <a:endParaRPr lang="en-US" dirty="0" smtClean="0"/>
          </a:p>
          <a:p>
            <a:r>
              <a:rPr lang="en-US" i="1" dirty="0" smtClean="0"/>
              <a:t>Digital traces and network data</a:t>
            </a:r>
            <a:r>
              <a:rPr lang="en-US" dirty="0" smtClean="0"/>
              <a:t>: Reflect vibrancy of interest-driven communities, in-depth data over time and in naturalistic setting</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50109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these new types of data help us to understand teaching and learning in STEM?</a:t>
            </a:r>
          </a:p>
        </p:txBody>
      </p:sp>
      <p:sp>
        <p:nvSpPr>
          <p:cNvPr id="3" name="Content Placeholder 2"/>
          <p:cNvSpPr>
            <a:spLocks noGrp="1"/>
          </p:cNvSpPr>
          <p:nvPr>
            <p:ph idx="1"/>
          </p:nvPr>
        </p:nvSpPr>
        <p:spPr/>
        <p:txBody>
          <a:bodyPr anchor="ctr">
            <a:normAutofit/>
          </a:bodyPr>
          <a:lstStyle/>
          <a:p>
            <a:r>
              <a:rPr lang="en-US" i="1" dirty="0" smtClean="0"/>
              <a:t>Experience </a:t>
            </a:r>
            <a:r>
              <a:rPr lang="en-US" i="1" dirty="0"/>
              <a:t>sampling method</a:t>
            </a:r>
            <a:r>
              <a:rPr lang="en-US" dirty="0" smtClean="0"/>
              <a:t>: Impact of specific activities and choices in-the-moment; profiles of engagement and its conditions common to summer STEM programs</a:t>
            </a:r>
          </a:p>
          <a:p>
            <a:endParaRPr lang="en-US" dirty="0" smtClean="0"/>
          </a:p>
          <a:p>
            <a:r>
              <a:rPr lang="en-US" i="1" dirty="0" smtClean="0"/>
              <a:t>Text data</a:t>
            </a:r>
            <a:r>
              <a:rPr lang="en-US" dirty="0" smtClean="0"/>
              <a:t>: How teachers adapt reform-based science teaching practices; use of text as part of targeted interventions to support students’ value of and interest in science</a:t>
            </a:r>
          </a:p>
          <a:p>
            <a:endParaRPr lang="en-US" dirty="0"/>
          </a:p>
          <a:p>
            <a:r>
              <a:rPr lang="en-US" i="1" dirty="0"/>
              <a:t>Digital traces and network data</a:t>
            </a:r>
            <a:r>
              <a:rPr lang="en-US" dirty="0" smtClean="0"/>
              <a:t>: Development of formal and informal teacher professional learning networks; how teachers influence one another and change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02078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Data can be used to empower learners and learning </a:t>
            </a:r>
            <a:r>
              <a:rPr lang="en-US" dirty="0" smtClean="0">
                <a:solidFill>
                  <a:srgbClr val="000000"/>
                </a:solidFill>
                <a:latin typeface="HelveticaNeue" charset="0"/>
              </a:rPr>
              <a:t>communities across STEM content areas</a:t>
            </a:r>
          </a:p>
          <a:p>
            <a:endParaRPr lang="en-US" dirty="0">
              <a:solidFill>
                <a:srgbClr val="000000"/>
              </a:solidFill>
              <a:latin typeface="HelveticaNeue" charset="0"/>
            </a:endParaRPr>
          </a:p>
          <a:p>
            <a:r>
              <a:rPr lang="en-US" dirty="0" smtClean="0">
                <a:solidFill>
                  <a:srgbClr val="000000"/>
                </a:solidFill>
                <a:latin typeface="HelveticaNeue" charset="0"/>
              </a:rPr>
              <a:t>Potential for substantial impacts at </a:t>
            </a:r>
            <a:r>
              <a:rPr lang="en-US" dirty="0">
                <a:solidFill>
                  <a:srgbClr val="000000"/>
                </a:solidFill>
                <a:latin typeface="HelveticaNeue" charset="0"/>
              </a:rPr>
              <a:t>the K-12 and post-secondary </a:t>
            </a:r>
            <a:r>
              <a:rPr lang="en-US" dirty="0" smtClean="0">
                <a:solidFill>
                  <a:srgbClr val="000000"/>
                </a:solidFill>
                <a:latin typeface="HelveticaNeue" charset="0"/>
              </a:rPr>
              <a:t>levels</a:t>
            </a:r>
          </a:p>
          <a:p>
            <a:endParaRPr lang="en-US" dirty="0" smtClean="0">
              <a:solidFill>
                <a:srgbClr val="000000"/>
              </a:solidFill>
              <a:latin typeface="HelveticaNeue" charset="0"/>
            </a:endParaRPr>
          </a:p>
          <a:p>
            <a:r>
              <a:rPr lang="en-US" dirty="0" smtClean="0">
                <a:solidFill>
                  <a:srgbClr val="000000"/>
                </a:solidFill>
                <a:latin typeface="HelveticaNeue" charset="0"/>
              </a:rPr>
              <a:t>Opportunity </a:t>
            </a:r>
            <a:r>
              <a:rPr lang="en-US" dirty="0">
                <a:solidFill>
                  <a:srgbClr val="000000"/>
                </a:solidFill>
                <a:latin typeface="HelveticaNeue" charset="0"/>
              </a:rPr>
              <a:t>to </a:t>
            </a:r>
            <a:r>
              <a:rPr lang="en-US" dirty="0" smtClean="0">
                <a:solidFill>
                  <a:srgbClr val="000000"/>
                </a:solidFill>
                <a:latin typeface="HelveticaNeue" charset="0"/>
              </a:rPr>
              <a:t>improve STEM teaching </a:t>
            </a:r>
            <a:r>
              <a:rPr lang="en-US" dirty="0">
                <a:solidFill>
                  <a:srgbClr val="000000"/>
                </a:solidFill>
                <a:latin typeface="HelveticaNeue" charset="0"/>
              </a:rPr>
              <a:t>and </a:t>
            </a:r>
            <a:r>
              <a:rPr lang="en-US" dirty="0" smtClean="0">
                <a:solidFill>
                  <a:srgbClr val="000000"/>
                </a:solidFill>
                <a:latin typeface="HelveticaNeue" charset="0"/>
              </a:rPr>
              <a:t>learning and to build capacity of researchers </a:t>
            </a:r>
            <a:r>
              <a:rPr lang="en-US" dirty="0">
                <a:solidFill>
                  <a:srgbClr val="000000"/>
                </a:solidFill>
                <a:latin typeface="HelveticaNeue" charset="0"/>
              </a:rPr>
              <a:t>through </a:t>
            </a:r>
            <a:r>
              <a:rPr lang="en-US" dirty="0" smtClean="0">
                <a:solidFill>
                  <a:srgbClr val="000000"/>
                </a:solidFill>
                <a:latin typeface="HelveticaNeue" charset="0"/>
              </a:rPr>
              <a:t>deliberate use of new data sources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3992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2"/>
            <a:ext cx="9144000" cy="3863821"/>
          </a:xfrm>
        </p:spPr>
      </p:pic>
    </p:spTree>
    <p:extLst>
      <p:ext uri="{BB962C8B-B14F-4D97-AF65-F5344CB8AC3E}">
        <p14:creationId xmlns:p14="http://schemas.microsoft.com/office/powerpoint/2010/main" val="164036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a:t>
            </a:r>
            <a:r>
              <a:rPr lang="en-US" dirty="0"/>
              <a:t>s</a:t>
            </a:r>
            <a:r>
              <a:rPr lang="en-US" dirty="0" smtClean="0"/>
              <a:t>cience</a:t>
            </a:r>
          </a:p>
          <a:p>
            <a:pPr marL="0" indent="0">
              <a:buNone/>
            </a:pPr>
            <a:r>
              <a:rPr lang="en-US" dirty="0" smtClean="0"/>
              <a:t>Supporting teachers to work with data</a:t>
            </a:r>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0474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p>
        </p:txBody>
      </p:sp>
      <p:sp>
        <p:nvSpPr>
          <p:cNvPr id="3" name="Content Placeholder 2"/>
          <p:cNvSpPr>
            <a:spLocks noGrp="1"/>
          </p:cNvSpPr>
          <p:nvPr>
            <p:ph idx="1"/>
          </p:nvPr>
        </p:nvSpPr>
        <p:spPr/>
        <p:txBody>
          <a:bodyPr anchor="ctr">
            <a:normAutofit/>
          </a:bodyPr>
          <a:lstStyle/>
          <a:p>
            <a:pPr marL="0" indent="0">
              <a:buNone/>
            </a:pPr>
            <a:r>
              <a:rPr lang="en-US" dirty="0" smtClean="0"/>
              <a:t>Thank you to collaborators and participating teachers and students</a:t>
            </a:r>
          </a:p>
          <a:p>
            <a:pPr marL="0" indent="0">
              <a:buNone/>
            </a:pPr>
            <a:endParaRPr lang="en-US" dirty="0" smtClean="0"/>
          </a:p>
          <a:p>
            <a:pPr marL="0" indent="0">
              <a:buNone/>
            </a:pPr>
            <a:r>
              <a:rPr lang="en-US" dirty="0" smtClean="0"/>
              <a:t>Questions?</a:t>
            </a:r>
          </a:p>
          <a:p>
            <a:pPr marL="0" indent="0">
              <a:buNone/>
            </a:pPr>
            <a:endParaRPr lang="en-US" dirty="0"/>
          </a:p>
          <a:p>
            <a:pPr marL="0" indent="0" algn="ctr">
              <a:buNone/>
            </a:pPr>
            <a:r>
              <a:rPr lang="en-US" dirty="0" smtClean="0"/>
              <a:t>Joshua Rosenberg (</a:t>
            </a:r>
            <a:r>
              <a:rPr lang="en-US" dirty="0" smtClean="0">
                <a:hlinkClick r:id="rId3"/>
              </a:rPr>
              <a:t>jrosen@msu.edu)</a:t>
            </a:r>
            <a:endParaRPr lang="en-US" dirty="0" smtClean="0"/>
          </a:p>
          <a:p>
            <a:pPr marL="0" indent="0" algn="ctr">
              <a:buNone/>
            </a:pPr>
            <a:r>
              <a:rPr lang="en-US" dirty="0" smtClean="0">
                <a:hlinkClick r:id="rId4"/>
              </a:rPr>
              <a:t>http://jmichaelrosenberg.com</a:t>
            </a:r>
            <a:endParaRPr lang="en-US" dirty="0" smtClean="0"/>
          </a:p>
          <a:p>
            <a:pPr marL="0" indent="0" algn="ctr">
              <a:buNone/>
            </a:pPr>
            <a:r>
              <a:rPr lang="en-US" dirty="0" smtClean="0">
                <a:hlinkClick r:id="rId5"/>
              </a:rPr>
              <a:t>@jrosenberg6432</a:t>
            </a:r>
            <a:endParaRPr lang="en-US" dirty="0" smtClean="0"/>
          </a:p>
          <a:p>
            <a:pPr marL="0" indent="0" algn="ctr">
              <a:buNone/>
            </a:pPr>
            <a:r>
              <a:rPr lang="en-US" dirty="0" smtClean="0"/>
              <a:t>Michigan State University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839500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Cobb et al., 2003</a:t>
            </a:r>
          </a:p>
          <a:p>
            <a:pPr marL="0" indent="0">
              <a:buNone/>
            </a:pPr>
            <a:r>
              <a:rPr lang="en-US" dirty="0"/>
              <a:t>Turner &amp; </a:t>
            </a:r>
            <a:r>
              <a:rPr lang="en-US" dirty="0" err="1"/>
              <a:t>Noley</a:t>
            </a:r>
            <a:r>
              <a:rPr lang="en-US" dirty="0"/>
              <a:t>, 2015</a:t>
            </a:r>
          </a:p>
          <a:p>
            <a:pPr marL="0" indent="0">
              <a:buNone/>
            </a:pPr>
            <a:r>
              <a:rPr lang="en-US" dirty="0"/>
              <a:t>Mishra, Koehler, &amp; Greenhow, 2016</a:t>
            </a:r>
          </a:p>
          <a:p>
            <a:pPr marL="0" indent="0">
              <a:buNone/>
            </a:pPr>
            <a:r>
              <a:rPr lang="en-US" dirty="0"/>
              <a:t>NGSS Lead States, 2015</a:t>
            </a:r>
          </a:p>
          <a:p>
            <a:pPr marL="0" indent="0">
              <a:buNone/>
            </a:pPr>
            <a:r>
              <a:rPr lang="en-US" dirty="0"/>
              <a:t>National Research Council, 2012</a:t>
            </a:r>
          </a:p>
          <a:p>
            <a:pPr marL="0" indent="0">
              <a:buNone/>
            </a:pPr>
            <a:r>
              <a:rPr lang="en-US" dirty="0"/>
              <a:t>Severance et al., 2012</a:t>
            </a:r>
          </a:p>
          <a:p>
            <a:pPr marL="0" indent="0">
              <a:buNone/>
            </a:pPr>
            <a:r>
              <a:rPr lang="en-US" dirty="0"/>
              <a:t>Wilkerson-</a:t>
            </a:r>
            <a:r>
              <a:rPr lang="en-US" dirty="0" err="1"/>
              <a:t>Jerde</a:t>
            </a:r>
            <a:r>
              <a:rPr lang="en-US" dirty="0"/>
              <a:t> &amp; </a:t>
            </a:r>
            <a:r>
              <a:rPr lang="en-US" dirty="0" err="1"/>
              <a:t>Wilensky</a:t>
            </a:r>
            <a:r>
              <a:rPr lang="en-US" dirty="0"/>
              <a:t>, 2015</a:t>
            </a:r>
          </a:p>
          <a:p>
            <a:pPr marL="0" indent="0">
              <a:buNone/>
            </a:pPr>
            <a:r>
              <a:rPr lang="en-US" dirty="0"/>
              <a:t>Rosenberg &amp; Koehler, 2015</a:t>
            </a:r>
          </a:p>
          <a:p>
            <a:pPr marL="0" indent="0">
              <a:buNone/>
            </a:pPr>
            <a:r>
              <a:rPr lang="en-US" dirty="0"/>
              <a:t>Rosenberg et al., 2016</a:t>
            </a:r>
          </a:p>
          <a:p>
            <a:pPr marL="0" indent="0">
              <a:buNone/>
            </a:pPr>
            <a:r>
              <a:rPr lang="en-US" dirty="0"/>
              <a:t>Koehler et al., 2016</a:t>
            </a:r>
          </a:p>
          <a:p>
            <a:pPr marL="0" indent="0">
              <a:buNone/>
            </a:pPr>
            <a:r>
              <a:rPr lang="en-US" dirty="0"/>
              <a:t>Schmidt, Rosenberg, &amp; </a:t>
            </a:r>
            <a:r>
              <a:rPr lang="en-US" dirty="0" err="1"/>
              <a:t>Beymer</a:t>
            </a:r>
            <a:r>
              <a:rPr lang="en-US" dirty="0"/>
              <a:t>, 2018</a:t>
            </a:r>
          </a:p>
          <a:p>
            <a:pPr marL="0" indent="0">
              <a:buNone/>
            </a:pPr>
            <a:r>
              <a:rPr lang="en-US" dirty="0" err="1"/>
              <a:t>Beymer</a:t>
            </a:r>
            <a:r>
              <a:rPr lang="en-US" dirty="0"/>
              <a:t>, Rosenberg, &amp; Schmidt, in press</a:t>
            </a:r>
          </a:p>
          <a:p>
            <a:pPr marL="0" indent="0">
              <a:buNone/>
            </a:pPr>
            <a:r>
              <a:rPr lang="en-US" dirty="0" err="1"/>
              <a:t>Akcaoglu</a:t>
            </a:r>
            <a:r>
              <a:rPr lang="en-US" dirty="0"/>
              <a:t>, Rosenberg, </a:t>
            </a:r>
            <a:r>
              <a:rPr lang="en-US" dirty="0" err="1"/>
              <a:t>Ranellucci</a:t>
            </a:r>
            <a:r>
              <a:rPr lang="en-US" dirty="0"/>
              <a:t>, &amp; Schwarz, </a:t>
            </a:r>
            <a:r>
              <a:rPr lang="en-US" dirty="0" smtClean="0"/>
              <a:t>2018</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27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1"/>
            <a:ext cx="9144000" cy="3863821"/>
          </a:xfrm>
        </p:spPr>
      </p:pic>
      <p:sp>
        <p:nvSpPr>
          <p:cNvPr id="3" name="TextBox 2"/>
          <p:cNvSpPr txBox="1"/>
          <p:nvPr/>
        </p:nvSpPr>
        <p:spPr>
          <a:xfrm>
            <a:off x="2404580" y="6241774"/>
            <a:ext cx="4334840" cy="461665"/>
          </a:xfrm>
          <a:prstGeom prst="rect">
            <a:avLst/>
          </a:prstGeom>
          <a:noFill/>
        </p:spPr>
        <p:txBody>
          <a:bodyPr wrap="none" rtlCol="0">
            <a:spAutoFit/>
          </a:bodyPr>
          <a:lstStyle/>
          <a:p>
            <a:pPr algn="ctr"/>
            <a:r>
              <a:rPr lang="en-US" sz="1200" dirty="0" smtClean="0"/>
              <a:t>Hancock, Kaput, &amp; Goldsmith, 1992; Wild &amp; </a:t>
            </a:r>
            <a:r>
              <a:rPr lang="en-US" sz="1200" dirty="0" err="1" smtClean="0"/>
              <a:t>Pfannkuck</a:t>
            </a:r>
            <a:r>
              <a:rPr lang="en-US" sz="1200" dirty="0" smtClean="0"/>
              <a:t>, 1999</a:t>
            </a:r>
          </a:p>
          <a:p>
            <a:pPr algn="ctr"/>
            <a:r>
              <a:rPr lang="en-US" sz="1200" dirty="0" smtClean="0"/>
              <a:t>NGSS Lead States, 2013; National Research Council, 2012</a:t>
            </a:r>
            <a:endParaRPr lang="en-US" sz="1200" dirty="0"/>
          </a:p>
        </p:txBody>
      </p:sp>
    </p:spTree>
    <p:extLst>
      <p:ext uri="{BB962C8B-B14F-4D97-AF65-F5344CB8AC3E}">
        <p14:creationId xmlns:p14="http://schemas.microsoft.com/office/powerpoint/2010/main" val="92469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8881"/>
            <a:ext cx="9144000" cy="3863821"/>
          </a:xfrm>
        </p:spPr>
      </p:pic>
      <p:sp>
        <p:nvSpPr>
          <p:cNvPr id="3" name="TextBox 2"/>
          <p:cNvSpPr txBox="1"/>
          <p:nvPr/>
        </p:nvSpPr>
        <p:spPr>
          <a:xfrm>
            <a:off x="2404580" y="6241774"/>
            <a:ext cx="4334840" cy="461665"/>
          </a:xfrm>
          <a:prstGeom prst="rect">
            <a:avLst/>
          </a:prstGeom>
          <a:noFill/>
        </p:spPr>
        <p:txBody>
          <a:bodyPr wrap="none" rtlCol="0">
            <a:spAutoFit/>
          </a:bodyPr>
          <a:lstStyle/>
          <a:p>
            <a:pPr algn="ctr"/>
            <a:r>
              <a:rPr lang="en-US" sz="1200" dirty="0" smtClean="0"/>
              <a:t>Hancock, Kaput, &amp; Goldsmith, 1992; Wild &amp; </a:t>
            </a:r>
            <a:r>
              <a:rPr lang="en-US" sz="1200" dirty="0" err="1" smtClean="0"/>
              <a:t>Pfannkuck</a:t>
            </a:r>
            <a:r>
              <a:rPr lang="en-US" sz="1200" dirty="0" smtClean="0"/>
              <a:t>, 1999</a:t>
            </a:r>
          </a:p>
          <a:p>
            <a:pPr algn="ctr"/>
            <a:r>
              <a:rPr lang="en-US" sz="1200" dirty="0" smtClean="0"/>
              <a:t>NGSS Lead States, 2013; National Research Council, 2012</a:t>
            </a:r>
            <a:endParaRPr lang="en-US" sz="1200" dirty="0"/>
          </a:p>
        </p:txBody>
      </p:sp>
      <p:sp>
        <p:nvSpPr>
          <p:cNvPr id="5" name="TextBox 4"/>
          <p:cNvSpPr txBox="1"/>
          <p:nvPr/>
        </p:nvSpPr>
        <p:spPr>
          <a:xfrm>
            <a:off x="1497495" y="1986217"/>
            <a:ext cx="1590261" cy="738664"/>
          </a:xfrm>
          <a:prstGeom prst="rect">
            <a:avLst/>
          </a:prstGeom>
          <a:noFill/>
        </p:spPr>
        <p:txBody>
          <a:bodyPr wrap="square" rtlCol="0">
            <a:spAutoFit/>
          </a:bodyPr>
          <a:lstStyle/>
          <a:p>
            <a:pPr algn="ctr"/>
            <a:r>
              <a:rPr lang="en-US" sz="1400" u="sng" dirty="0" smtClean="0">
                <a:solidFill>
                  <a:srgbClr val="FF0000"/>
                </a:solidFill>
                <a:latin typeface="Helvetica Neue" charset="0"/>
                <a:ea typeface="Helvetica Neue" charset="0"/>
                <a:cs typeface="Helvetica Neue" charset="0"/>
              </a:rPr>
              <a:t>Researchers’ design and development</a:t>
            </a:r>
            <a:endParaRPr lang="en-US" sz="1400" u="sng" dirty="0">
              <a:solidFill>
                <a:srgbClr val="FF0000"/>
              </a:solidFill>
              <a:latin typeface="Helvetica Neue" charset="0"/>
              <a:ea typeface="Helvetica Neue" charset="0"/>
              <a:cs typeface="Helvetica Neue" charset="0"/>
            </a:endParaRPr>
          </a:p>
        </p:txBody>
      </p:sp>
      <p:sp>
        <p:nvSpPr>
          <p:cNvPr id="6" name="TextBox 5"/>
          <p:cNvSpPr txBox="1"/>
          <p:nvPr/>
        </p:nvSpPr>
        <p:spPr>
          <a:xfrm>
            <a:off x="6026426" y="2093939"/>
            <a:ext cx="2262808" cy="523220"/>
          </a:xfrm>
          <a:prstGeom prst="rect">
            <a:avLst/>
          </a:prstGeom>
          <a:noFill/>
        </p:spPr>
        <p:txBody>
          <a:bodyPr wrap="square" rtlCol="0">
            <a:spAutoFit/>
          </a:bodyPr>
          <a:lstStyle/>
          <a:p>
            <a:pPr algn="ctr"/>
            <a:r>
              <a:rPr lang="en-US" sz="1400" u="sng" dirty="0" smtClean="0">
                <a:solidFill>
                  <a:srgbClr val="FF0000"/>
                </a:solidFill>
                <a:latin typeface="Helvetica Neue" charset="0"/>
                <a:ea typeface="Helvetica Neue" charset="0"/>
                <a:cs typeface="Helvetica Neue" charset="0"/>
              </a:rPr>
              <a:t>Use of new data sources and methods for research</a:t>
            </a:r>
            <a:endParaRPr lang="en-US" sz="1400" u="sng" dirty="0">
              <a:solidFill>
                <a:srgbClr val="FF0000"/>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65938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110676</TotalTime>
  <Words>5059</Words>
  <Application>Microsoft Macintosh PowerPoint</Application>
  <PresentationFormat>On-screen Show (4:3)</PresentationFormat>
  <Paragraphs>1062</Paragraphs>
  <Slides>72</Slides>
  <Notes>63</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Calibri</vt:lpstr>
      <vt:lpstr>Cambria Math</vt:lpstr>
      <vt:lpstr>Helvetica</vt:lpstr>
      <vt:lpstr>Helvetica Neue</vt:lpstr>
      <vt:lpstr>HelveticaNeue</vt:lpstr>
      <vt:lpstr>HelveticaNeue-Bold</vt:lpstr>
      <vt:lpstr>Mangal</vt:lpstr>
      <vt:lpstr>Times New Roman</vt:lpstr>
      <vt:lpstr>Times-Roman</vt:lpstr>
      <vt:lpstr>TimesNewRomanPSMT</vt:lpstr>
      <vt:lpstr>Arial</vt:lpstr>
      <vt:lpstr>Arial</vt:lpstr>
      <vt:lpstr>Clarity</vt:lpstr>
      <vt:lpstr>Thinking of and with data: How students and teachers (and researchers) use data in STEM education</vt:lpstr>
      <vt:lpstr>Biography</vt:lpstr>
      <vt:lpstr>Data is power(ful)</vt:lpstr>
      <vt:lpstr>Data is power(ful)</vt:lpstr>
      <vt:lpstr>Work with data</vt:lpstr>
      <vt:lpstr>Work with data</vt:lpstr>
      <vt:lpstr>Work with data</vt:lpstr>
      <vt:lpstr>Work with data</vt:lpstr>
      <vt:lpstr>Work with data</vt:lpstr>
      <vt:lpstr>Challenges</vt:lpstr>
      <vt:lpstr>Opportunities</vt:lpstr>
      <vt:lpstr>Aims</vt:lpstr>
      <vt:lpstr>Outline</vt:lpstr>
      <vt:lpstr>Student, teacher, and researcher use of data</vt:lpstr>
      <vt:lpstr>PowerPoint Presentation</vt:lpstr>
      <vt:lpstr>PowerPoint Presentation</vt:lpstr>
      <vt:lpstr>Experience sampling method (ESM)</vt:lpstr>
      <vt:lpstr>Affordances</vt:lpstr>
      <vt:lpstr>Purpose</vt:lpstr>
      <vt:lpstr>Context and Sample</vt:lpstr>
      <vt:lpstr>Profiles of Momentary Engagement</vt:lpstr>
      <vt:lpstr>Profiles by activity</vt:lpstr>
      <vt:lpstr>The impacts of activity on engagement</vt:lpstr>
      <vt:lpstr>Profiles by choice</vt:lpstr>
      <vt:lpstr>The impacts of choice on engagement</vt:lpstr>
      <vt:lpstr>The impacts of choice during laboratory</vt:lpstr>
      <vt:lpstr>Key findings</vt:lpstr>
      <vt:lpstr>How do students engage in work with data?</vt:lpstr>
      <vt:lpstr>How do students engage in work with data?</vt:lpstr>
      <vt:lpstr>How do students engage in work with data?</vt:lpstr>
      <vt:lpstr>How do students engage in work with data?</vt:lpstr>
      <vt:lpstr>Profiles of engagement and its conditions</vt:lpstr>
      <vt:lpstr>Work with data and profiles of engagement and its conditions</vt:lpstr>
      <vt:lpstr>Work with data and profiles of engagement and its conditions</vt:lpstr>
      <vt:lpstr>Key findings</vt:lpstr>
      <vt:lpstr>PowerPoint Presentation</vt:lpstr>
      <vt:lpstr>Affordances</vt:lpstr>
      <vt:lpstr>How do teachers develop reform-based pedagogical practices?</vt:lpstr>
      <vt:lpstr>Timeline of project</vt:lpstr>
      <vt:lpstr>Mrs. M</vt:lpstr>
      <vt:lpstr>Mr. H</vt:lpstr>
      <vt:lpstr>Key findings</vt:lpstr>
      <vt:lpstr>Written relevance interventions</vt:lpstr>
      <vt:lpstr>Example of a student response</vt:lpstr>
      <vt:lpstr>Can writing about the relevance of science enhance students’ value and interest?</vt:lpstr>
      <vt:lpstr>Linguistic Inquiry and Word Count findings</vt:lpstr>
      <vt:lpstr>PowerPoint Presentation</vt:lpstr>
      <vt:lpstr>Affordances</vt:lpstr>
      <vt:lpstr>What can we learn about teachers’ technological understanding from digital portfolios?</vt:lpstr>
      <vt:lpstr>Technological Pedagogical Content Knowledge (TPACK)</vt:lpstr>
      <vt:lpstr>Coding frame for specific artifacts for TPACK</vt:lpstr>
      <vt:lpstr>Content analysis of specific types of artifacts</vt:lpstr>
      <vt:lpstr>Findings</vt:lpstr>
      <vt:lpstr>How does community form among in-service STEM teachers?</vt:lpstr>
      <vt:lpstr>PowerPoint Presentation</vt:lpstr>
      <vt:lpstr>Key findings</vt:lpstr>
      <vt:lpstr>Next steps</vt:lpstr>
      <vt:lpstr>PowerPoint Presentation</vt:lpstr>
      <vt:lpstr>Future Work</vt:lpstr>
      <vt:lpstr>Supporting students to do data science</vt:lpstr>
      <vt:lpstr>Use of computational science data</vt:lpstr>
      <vt:lpstr>Supporting students to do data science</vt:lpstr>
      <vt:lpstr>Supporting teachers to work with data</vt:lpstr>
      <vt:lpstr>Supporting teachers to work with data</vt:lpstr>
      <vt:lpstr>Leveraging the network effect to scale innovations</vt:lpstr>
      <vt:lpstr>Leveraging the network effect to scale innovations</vt:lpstr>
      <vt:lpstr>What are the affordances of thinking of and with new types of data in STEM education?</vt:lpstr>
      <vt:lpstr>How do these new types of data help us to understand teaching and learning in STEM?</vt:lpstr>
      <vt:lpstr>Summary</vt:lpstr>
      <vt:lpstr>Future Work</vt:lpstr>
      <vt:lpstr>Thank You</vt:lpstr>
      <vt:lpstr>References</vt:lpstr>
    </vt:vector>
  </TitlesOfParts>
  <Company>University of Connecticut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layer parameterizations are important </dc:title>
  <dc:creator>Aaron Rosenberg</dc:creator>
  <cp:lastModifiedBy>Rosenberg, Joshua Michael</cp:lastModifiedBy>
  <cp:revision>1735</cp:revision>
  <dcterms:created xsi:type="dcterms:W3CDTF">2014-12-16T19:18:20Z</dcterms:created>
  <dcterms:modified xsi:type="dcterms:W3CDTF">2018-01-19T18:39:20Z</dcterms:modified>
</cp:coreProperties>
</file>