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72" r:id="rId3"/>
    <p:sldId id="359" r:id="rId4"/>
    <p:sldId id="361" r:id="rId5"/>
    <p:sldId id="368" r:id="rId6"/>
    <p:sldId id="369" r:id="rId7"/>
    <p:sldId id="370" r:id="rId8"/>
    <p:sldId id="366" r:id="rId9"/>
    <p:sldId id="371" r:id="rId10"/>
    <p:sldId id="373" r:id="rId11"/>
    <p:sldId id="374" r:id="rId12"/>
    <p:sldId id="375" r:id="rId13"/>
    <p:sldId id="402" r:id="rId14"/>
    <p:sldId id="376" r:id="rId15"/>
    <p:sldId id="377" r:id="rId16"/>
    <p:sldId id="401" r:id="rId17"/>
    <p:sldId id="40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78" r:id="rId26"/>
    <p:sldId id="386" r:id="rId27"/>
    <p:sldId id="387" r:id="rId28"/>
    <p:sldId id="388" r:id="rId29"/>
    <p:sldId id="389" r:id="rId30"/>
    <p:sldId id="392" r:id="rId31"/>
    <p:sldId id="390" r:id="rId32"/>
    <p:sldId id="393" r:id="rId33"/>
    <p:sldId id="391" r:id="rId34"/>
    <p:sldId id="394" r:id="rId35"/>
    <p:sldId id="395" r:id="rId36"/>
    <p:sldId id="398" r:id="rId37"/>
    <p:sldId id="397" r:id="rId38"/>
    <p:sldId id="396" r:id="rId39"/>
    <p:sldId id="399" r:id="rId40"/>
    <p:sldId id="400" r:id="rId41"/>
    <p:sldId id="36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B8C4"/>
    <a:srgbClr val="EDF8FF"/>
    <a:srgbClr val="1689B9"/>
    <a:srgbClr val="000000"/>
    <a:srgbClr val="0A507C"/>
    <a:srgbClr val="1A161E"/>
    <a:srgbClr val="F6E333"/>
    <a:srgbClr val="FFD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2" autoAdjust="0"/>
    <p:restoredTop sz="80837" autoAdjust="0"/>
  </p:normalViewPr>
  <p:slideViewPr>
    <p:cSldViewPr snapToGrid="0" snapToObjects="1">
      <p:cViewPr varScale="1">
        <p:scale>
          <a:sx n="128" d="100"/>
          <a:sy n="128" d="100"/>
        </p:scale>
        <p:origin x="3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3E67-1E4E-5F43-85D4-E456F6D6099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5A7B-0B3D-5342-87EA-AE22C601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to the Mehmet </a:t>
            </a:r>
            <a:r>
              <a:rPr lang="en-US" baseline="0" dirty="0" err="1" smtClean="0"/>
              <a:t>Aydeniz</a:t>
            </a:r>
            <a:r>
              <a:rPr lang="en-US" baseline="0" dirty="0" smtClean="0"/>
              <a:t> and the search committee and the faculty and students in the TPTE department as well as Ms. Gina Guinn for making this trip possible.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talk is on thinking of and with data in 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this talk is focused on the affordances of new sources of data for teachers and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is on how new sources of data can help us understand teaching and learning in 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2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new types of data can help us to ask new questions and enrich or return to old questions in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4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2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6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0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Demonstrate how data can be used to empower teachers and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35172" y="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16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97" y="3262247"/>
            <a:ext cx="8214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" y="4188558"/>
            <a:ext cx="8688469" cy="24338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Joshua M. Rosenberg, Doctoral Candidate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Michigan State University</a:t>
            </a:r>
          </a:p>
          <a:p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January 23, 2018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University of Tennessee, Knoxville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Theory and Practice of Teacher Education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6226" y="5209962"/>
            <a:ext cx="7624265" cy="102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251698"/>
            <a:ext cx="91726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27" y="2191550"/>
            <a:ext cx="9150226" cy="1213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Thinking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of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Data: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Supporting and Understanding</a:t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Engaging Learning in STEM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Explored “business-as-usual” and hands-on science, activities using a person-in-context approach (Schmidt, Rosenberg, &amp; </a:t>
            </a:r>
            <a:r>
              <a:rPr lang="en-US" dirty="0" err="1" smtClean="0"/>
              <a:t>Beymer</a:t>
            </a:r>
            <a:r>
              <a:rPr lang="en-US" dirty="0" smtClean="0"/>
              <a:t>, 2018, </a:t>
            </a:r>
            <a:r>
              <a:rPr lang="en-US" i="1" dirty="0" smtClean="0"/>
              <a:t>JRST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engaged are students in-the-moment in </a:t>
            </a:r>
            <a:r>
              <a:rPr lang="en-US" smtClean="0"/>
              <a:t>science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9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students engage in work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Studied work with data in summer STEM programs using profiles of engagement and its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3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students engage in work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8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traces and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Affordances: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Past research</a:t>
            </a:r>
          </a:p>
          <a:p>
            <a:r>
              <a:rPr lang="en-US" dirty="0"/>
              <a:t>Explored the role of State Educational Twitter Hashtags as informal places for learning (Rosenberg, </a:t>
            </a:r>
            <a:r>
              <a:rPr lang="en-US" dirty="0" err="1"/>
              <a:t>Greenhalgh</a:t>
            </a:r>
            <a:r>
              <a:rPr lang="en-US" dirty="0"/>
              <a:t>, Koehler, Hamilton, &amp; </a:t>
            </a:r>
            <a:r>
              <a:rPr lang="en-US" dirty="0" err="1"/>
              <a:t>Akcaoglu</a:t>
            </a:r>
            <a:r>
              <a:rPr lang="en-US" dirty="0"/>
              <a:t>, </a:t>
            </a:r>
            <a:r>
              <a:rPr lang="en-US" dirty="0" smtClean="0"/>
              <a:t>2016)</a:t>
            </a:r>
          </a:p>
          <a:p>
            <a:r>
              <a:rPr lang="en-US" dirty="0" smtClean="0"/>
              <a:t>Explored teachers’ technology knowledge evidenced through digital portfolios using the TPACK framework (Koehler, </a:t>
            </a:r>
            <a:r>
              <a:rPr lang="en-US" dirty="0" err="1" smtClean="0"/>
              <a:t>Greenhalgh</a:t>
            </a:r>
            <a:r>
              <a:rPr lang="en-US" dirty="0" smtClean="0"/>
              <a:t>, Rosenberg, &amp; Keenan, 2017)</a:t>
            </a:r>
          </a:p>
        </p:txBody>
      </p:sp>
    </p:spTree>
    <p:extLst>
      <p:ext uri="{BB962C8B-B14F-4D97-AF65-F5344CB8AC3E}">
        <p14:creationId xmlns:p14="http://schemas.microsoft.com/office/powerpoint/2010/main" val="2577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Network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2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Gathered tweets from over a year from students in a Master of Arts in Educational Technology degree program and coded them to understand what purposes they 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1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degree program use a hashtag?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what purposes do students in a </a:t>
            </a:r>
            <a:r>
              <a:rPr lang="en-US" dirty="0" smtClean="0"/>
              <a:t>degree </a:t>
            </a:r>
            <a:r>
              <a:rPr lang="en-US" dirty="0"/>
              <a:t>program use a hashtag?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7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community form among in-service STEM teachers?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social network analysis models and methods to understand the development of community among in-service STEM teachers in a graduate certificate program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02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community form among in-service STEM teachers?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community form among in-service STEM teachers?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Networks</a:t>
            </a:r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0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Experience Sampling Method</a:t>
            </a:r>
          </a:p>
          <a:p>
            <a:r>
              <a:rPr lang="en-US" dirty="0" smtClean="0"/>
              <a:t> Affordances</a:t>
            </a:r>
          </a:p>
          <a:p>
            <a:r>
              <a:rPr lang="en-US" dirty="0"/>
              <a:t> </a:t>
            </a:r>
            <a:r>
              <a:rPr lang="en-US" dirty="0" smtClean="0"/>
              <a:t>Key findings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Networks </a:t>
            </a:r>
          </a:p>
          <a:p>
            <a:r>
              <a:rPr lang="en-US" dirty="0" smtClean="0"/>
              <a:t> </a:t>
            </a:r>
            <a:r>
              <a:rPr lang="en-US" dirty="0"/>
              <a:t> Affordances</a:t>
            </a:r>
          </a:p>
          <a:p>
            <a:r>
              <a:rPr lang="en-US" dirty="0"/>
              <a:t> Key </a:t>
            </a:r>
            <a:r>
              <a:rPr lang="en-US" dirty="0" smtClean="0"/>
              <a:t>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Supporting students to do data </a:t>
            </a:r>
            <a:r>
              <a:rPr lang="en-US" dirty="0"/>
              <a:t>s</a:t>
            </a:r>
            <a:r>
              <a:rPr lang="en-US" dirty="0" smtClean="0"/>
              <a:t>cience</a:t>
            </a:r>
          </a:p>
          <a:p>
            <a:pPr marL="0" indent="0">
              <a:buNone/>
            </a:pPr>
            <a:r>
              <a:rPr lang="en-US" dirty="0" smtClean="0"/>
              <a:t>Combining methods and data sources to study complex phenomena</a:t>
            </a:r>
          </a:p>
          <a:p>
            <a:pPr marL="0" indent="0">
              <a:buNone/>
            </a:pPr>
            <a:r>
              <a:rPr lang="en-US" dirty="0" smtClean="0"/>
              <a:t>Leveraging the network effect to scale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7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6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72128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7572"/>
            <a:ext cx="2319810" cy="11046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3071528"/>
            <a:ext cx="2046633" cy="1786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8" y="2816405"/>
            <a:ext cx="2055117" cy="22966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1279" y="234333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Companies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7441" y="2338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Citizens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064" y="23381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7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students to do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996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methods and data sources to study complex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29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methods and data sources to study complex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66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827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network effect to scale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82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Experience </a:t>
            </a:r>
            <a:r>
              <a:rPr lang="en-US" dirty="0">
                <a:solidFill>
                  <a:srgbClr val="B5B8C4"/>
                </a:solidFill>
              </a:rPr>
              <a:t>Sampling </a:t>
            </a:r>
            <a:endParaRPr lang="en-US" dirty="0" smtClean="0">
              <a:solidFill>
                <a:srgbClr val="B5B8C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Networks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5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Supporting students to do data </a:t>
            </a:r>
            <a:r>
              <a:rPr lang="en-US" dirty="0"/>
              <a:t>s</a:t>
            </a:r>
            <a:r>
              <a:rPr lang="en-US" dirty="0" smtClean="0"/>
              <a:t>cience</a:t>
            </a:r>
          </a:p>
          <a:p>
            <a:pPr marL="0" indent="0">
              <a:buNone/>
            </a:pPr>
            <a:r>
              <a:rPr lang="en-US" dirty="0" smtClean="0"/>
              <a:t>Combining methods and data sources to study complex phenomena</a:t>
            </a:r>
          </a:p>
          <a:p>
            <a:pPr marL="0" indent="0">
              <a:buNone/>
            </a:pPr>
            <a:r>
              <a:rPr lang="en-US" dirty="0" smtClean="0"/>
              <a:t>Leveraging the network effect to scale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2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affordances of </a:t>
            </a:r>
            <a:r>
              <a:rPr lang="en-US" dirty="0" smtClean="0"/>
              <a:t>thinking of and with new </a:t>
            </a:r>
            <a:r>
              <a:rPr lang="en-US" dirty="0"/>
              <a:t>types of data in STEM education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Experience sampling method:</a:t>
            </a:r>
          </a:p>
          <a:p>
            <a:pPr lvl="1"/>
            <a:r>
              <a:rPr lang="en-US" dirty="0" smtClean="0"/>
              <a:t>Digital traces and network data:</a:t>
            </a:r>
          </a:p>
          <a:p>
            <a:r>
              <a:rPr lang="en-US" dirty="0" smtClean="0"/>
              <a:t>How do these new types of data </a:t>
            </a:r>
            <a:r>
              <a:rPr lang="en-US" dirty="0"/>
              <a:t>help </a:t>
            </a:r>
            <a:r>
              <a:rPr lang="en-US" dirty="0" smtClean="0"/>
              <a:t>us to </a:t>
            </a:r>
            <a:r>
              <a:rPr lang="en-US" dirty="0"/>
              <a:t>understand teaching and learning in 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Experience sampling method:</a:t>
            </a:r>
          </a:p>
          <a:p>
            <a:pPr lvl="1"/>
            <a:r>
              <a:rPr lang="en-US" dirty="0"/>
              <a:t>Digital traces and network </a:t>
            </a:r>
            <a:r>
              <a:rPr lang="en-US" dirty="0" smtClean="0"/>
              <a:t>data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0109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gets to use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927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to collaborators and participating teachers and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to Mehmet </a:t>
            </a:r>
            <a:r>
              <a:rPr lang="en-US" dirty="0" err="1" smtClean="0"/>
              <a:t>Aydeniz</a:t>
            </a:r>
            <a:r>
              <a:rPr lang="en-US" dirty="0" smtClean="0"/>
              <a:t> and the search committee for inviting me on behalf of the </a:t>
            </a:r>
            <a:r>
              <a:rPr lang="en-US" i="1" dirty="0" smtClean="0"/>
              <a:t>TPTE </a:t>
            </a:r>
            <a:r>
              <a:rPr lang="en-US" dirty="0" smtClean="0"/>
              <a:t>department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for questions from the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is power(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4" y="2872132"/>
            <a:ext cx="2007704" cy="2192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29" y="3101560"/>
            <a:ext cx="2569544" cy="1394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018" y="23381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7441" y="23381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1439" y="2338100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09" y="2872132"/>
            <a:ext cx="2498537" cy="1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0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Cobb et al., 2003</a:t>
            </a:r>
          </a:p>
          <a:p>
            <a:pPr marL="0" indent="0">
              <a:buNone/>
            </a:pPr>
            <a:r>
              <a:rPr lang="en-US" dirty="0"/>
              <a:t>Turner &amp; </a:t>
            </a:r>
            <a:r>
              <a:rPr lang="en-US" dirty="0" err="1"/>
              <a:t>Noley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Mishra, Koehler, &amp; Greenhow, 2016</a:t>
            </a:r>
          </a:p>
          <a:p>
            <a:pPr marL="0" indent="0">
              <a:buNone/>
            </a:pPr>
            <a:r>
              <a:rPr lang="en-US" dirty="0"/>
              <a:t>NGSS Lead States, 2015</a:t>
            </a:r>
          </a:p>
          <a:p>
            <a:pPr marL="0" indent="0">
              <a:buNone/>
            </a:pPr>
            <a:r>
              <a:rPr lang="en-US" dirty="0"/>
              <a:t>National Research Council, 2012</a:t>
            </a:r>
          </a:p>
          <a:p>
            <a:pPr marL="0" indent="0">
              <a:buNone/>
            </a:pPr>
            <a:r>
              <a:rPr lang="en-US" dirty="0"/>
              <a:t>Severance et al., 2012</a:t>
            </a:r>
          </a:p>
          <a:p>
            <a:pPr marL="0" indent="0">
              <a:buNone/>
            </a:pPr>
            <a:r>
              <a:rPr lang="en-US" dirty="0"/>
              <a:t>Wilkerson-</a:t>
            </a:r>
            <a:r>
              <a:rPr lang="en-US" dirty="0" err="1"/>
              <a:t>Jerde</a:t>
            </a:r>
            <a:r>
              <a:rPr lang="en-US" dirty="0"/>
              <a:t> &amp; </a:t>
            </a:r>
            <a:r>
              <a:rPr lang="en-US" dirty="0" err="1"/>
              <a:t>Wilensky</a:t>
            </a:r>
            <a:r>
              <a:rPr lang="en-US" dirty="0"/>
              <a:t>, 2015</a:t>
            </a:r>
          </a:p>
          <a:p>
            <a:pPr marL="0" indent="0">
              <a:buNone/>
            </a:pPr>
            <a:r>
              <a:rPr lang="en-US" dirty="0"/>
              <a:t>Rosenberg &amp; Koehler, 2015</a:t>
            </a:r>
          </a:p>
          <a:p>
            <a:pPr marL="0" indent="0">
              <a:buNone/>
            </a:pPr>
            <a:r>
              <a:rPr lang="en-US" dirty="0"/>
              <a:t>Rosenberg et al., 2016</a:t>
            </a:r>
          </a:p>
          <a:p>
            <a:pPr marL="0" indent="0">
              <a:buNone/>
            </a:pPr>
            <a:r>
              <a:rPr lang="en-US" dirty="0"/>
              <a:t>Koehler et al., 2016</a:t>
            </a:r>
          </a:p>
          <a:p>
            <a:pPr marL="0" indent="0">
              <a:buNone/>
            </a:pPr>
            <a:r>
              <a:rPr lang="en-US" dirty="0"/>
              <a:t>Schmidt, Rosenberg, &amp; </a:t>
            </a:r>
            <a:r>
              <a:rPr lang="en-US" dirty="0" err="1"/>
              <a:t>Beymer</a:t>
            </a:r>
            <a:r>
              <a:rPr lang="en-US" dirty="0"/>
              <a:t>, 2018</a:t>
            </a:r>
          </a:p>
          <a:p>
            <a:pPr marL="0" indent="0">
              <a:buNone/>
            </a:pPr>
            <a:r>
              <a:rPr lang="en-US" dirty="0" err="1"/>
              <a:t>Beymer</a:t>
            </a:r>
            <a:r>
              <a:rPr lang="en-US" dirty="0"/>
              <a:t>, Rosenberg, &amp; Schmidt, in press</a:t>
            </a:r>
          </a:p>
          <a:p>
            <a:pPr marL="0" indent="0">
              <a:buNone/>
            </a:pPr>
            <a:r>
              <a:rPr lang="en-US" dirty="0" err="1"/>
              <a:t>Akcaoglu</a:t>
            </a:r>
            <a:r>
              <a:rPr lang="en-US" dirty="0"/>
              <a:t>, Rosenberg, </a:t>
            </a:r>
            <a:r>
              <a:rPr lang="en-US" dirty="0" err="1"/>
              <a:t>Ranellucci</a:t>
            </a:r>
            <a:r>
              <a:rPr lang="en-US" dirty="0"/>
              <a:t>, &amp; Schwarz,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965" y="298173"/>
            <a:ext cx="4403035" cy="830997"/>
          </a:xfrm>
          <a:prstGeom prst="rect">
            <a:avLst/>
          </a:prstGeom>
          <a:solidFill>
            <a:srgbClr val="EDF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 think my model is </a:t>
            </a:r>
          </a:p>
          <a:p>
            <a:pPr algn="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or other students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affordances of </a:t>
            </a:r>
            <a:r>
              <a:rPr lang="en-US" dirty="0" smtClean="0"/>
              <a:t>thinking of and with new </a:t>
            </a:r>
            <a:r>
              <a:rPr lang="en-US" dirty="0"/>
              <a:t>types of data in STEM education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these new types of data </a:t>
            </a:r>
            <a:r>
              <a:rPr lang="en-US" dirty="0"/>
              <a:t>help </a:t>
            </a:r>
            <a:r>
              <a:rPr lang="en-US" dirty="0" smtClean="0"/>
              <a:t>us to </a:t>
            </a:r>
            <a:r>
              <a:rPr lang="en-US" dirty="0"/>
              <a:t>understand teaching and learning in STEM?</a:t>
            </a:r>
          </a:p>
        </p:txBody>
      </p:sp>
    </p:spTree>
    <p:extLst>
      <p:ext uri="{BB962C8B-B14F-4D97-AF65-F5344CB8AC3E}">
        <p14:creationId xmlns:p14="http://schemas.microsoft.com/office/powerpoint/2010/main" val="13381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affordances of new types of data in STEM education?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/>
              <a:t>phenomena in-context and study teaching and learning processes (Cobb, </a:t>
            </a:r>
            <a:r>
              <a:rPr lang="en-US" dirty="0" err="1"/>
              <a:t>Confrey</a:t>
            </a:r>
            <a:r>
              <a:rPr lang="en-US" dirty="0"/>
              <a:t>, </a:t>
            </a:r>
            <a:r>
              <a:rPr lang="en-US" dirty="0" err="1"/>
              <a:t>DiSessa</a:t>
            </a:r>
            <a:r>
              <a:rPr lang="en-US" dirty="0"/>
              <a:t>, Lehrer, &amp; </a:t>
            </a:r>
            <a:r>
              <a:rPr lang="en-US" dirty="0" err="1"/>
              <a:t>Schauble</a:t>
            </a:r>
            <a:r>
              <a:rPr lang="en-US" dirty="0"/>
              <a:t>, 2003; </a:t>
            </a:r>
            <a:r>
              <a:rPr lang="en-US" dirty="0" err="1"/>
              <a:t>Tabak</a:t>
            </a:r>
            <a:r>
              <a:rPr lang="en-US" dirty="0"/>
              <a:t>, 2004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</a:t>
            </a:r>
            <a:r>
              <a:rPr lang="en-US" dirty="0"/>
              <a:t>a rich understanding of phenomena using multiple data sources (Hatch, 2002; </a:t>
            </a:r>
            <a:r>
              <a:rPr lang="en-US" dirty="0" err="1"/>
              <a:t>Salganik</a:t>
            </a:r>
            <a:r>
              <a:rPr lang="en-US" dirty="0"/>
              <a:t>, 2017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</a:t>
            </a:r>
            <a:r>
              <a:rPr lang="en-US" dirty="0"/>
              <a:t>the capacity of researchers to carry-out data-intensive research (</a:t>
            </a:r>
            <a:r>
              <a:rPr lang="en-US" dirty="0" err="1"/>
              <a:t>Hodis</a:t>
            </a:r>
            <a:r>
              <a:rPr lang="en-US" dirty="0"/>
              <a:t> &amp; Hancock, 2015)</a:t>
            </a:r>
          </a:p>
        </p:txBody>
      </p:sp>
    </p:spTree>
    <p:extLst>
      <p:ext uri="{BB962C8B-B14F-4D97-AF65-F5344CB8AC3E}">
        <p14:creationId xmlns:p14="http://schemas.microsoft.com/office/powerpoint/2010/main" val="16833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data help us understand teaching and learning in 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/>
              <a:t>beyond doing school to asking questions based on interests (</a:t>
            </a:r>
            <a:r>
              <a:rPr lang="en-US" dirty="0" err="1"/>
              <a:t>Berland</a:t>
            </a:r>
            <a:r>
              <a:rPr lang="en-US" dirty="0"/>
              <a:t>, Schwarz, </a:t>
            </a:r>
            <a:r>
              <a:rPr lang="en-US" dirty="0" err="1"/>
              <a:t>Krist</a:t>
            </a:r>
            <a:r>
              <a:rPr lang="en-US" dirty="0"/>
              <a:t>, Lo, &amp; </a:t>
            </a:r>
            <a:r>
              <a:rPr lang="en-US" dirty="0" err="1"/>
              <a:t>Reiser</a:t>
            </a:r>
            <a:r>
              <a:rPr lang="en-US" dirty="0"/>
              <a:t>, 2016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</a:t>
            </a:r>
            <a:r>
              <a:rPr lang="en-US" dirty="0"/>
              <a:t>positive feedback loops with other school subjects (Lehrer &amp; </a:t>
            </a:r>
            <a:r>
              <a:rPr lang="en-US" dirty="0" err="1"/>
              <a:t>Schauble</a:t>
            </a:r>
            <a:r>
              <a:rPr lang="en-US" dirty="0"/>
              <a:t>, 2015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Empower </a:t>
            </a:r>
            <a:r>
              <a:rPr lang="en-US" dirty="0"/>
              <a:t>students to think of and with data in their day-to-day lives (Horton &amp; Hardin, 2015; Nolan &amp; Temple Lang, 2015; </a:t>
            </a:r>
            <a:r>
              <a:rPr lang="en-US" dirty="0" err="1"/>
              <a:t>Zeiffler</a:t>
            </a:r>
            <a:r>
              <a:rPr lang="en-US" dirty="0"/>
              <a:t>, Garfield, </a:t>
            </a:r>
            <a:r>
              <a:rPr lang="en-US" dirty="0" err="1"/>
              <a:t>delMas</a:t>
            </a:r>
            <a:r>
              <a:rPr lang="en-US" dirty="0"/>
              <a:t>, &amp; Gould, 2007) </a:t>
            </a:r>
          </a:p>
        </p:txBody>
      </p:sp>
    </p:spTree>
    <p:extLst>
      <p:ext uri="{BB962C8B-B14F-4D97-AF65-F5344CB8AC3E}">
        <p14:creationId xmlns:p14="http://schemas.microsoft.com/office/powerpoint/2010/main" val="17260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313"/>
            <a:ext cx="8229600" cy="571168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 smtClean="0"/>
              <a:t>Experience </a:t>
            </a:r>
            <a:r>
              <a:rPr lang="en-US" dirty="0"/>
              <a:t>Sampling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Network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Future Work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8C4"/>
                </a:solidFill>
              </a:rPr>
              <a:t>Conclusions</a:t>
            </a:r>
            <a:endParaRPr lang="en-US" dirty="0">
              <a:solidFill>
                <a:srgbClr val="B5B8C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Introduction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ESM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Networks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Future Work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Conclusion</a:t>
                      </a:r>
                      <a:endParaRPr lang="en-US" sz="1600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Affordances:</a:t>
            </a:r>
          </a:p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Past research</a:t>
            </a:r>
          </a:p>
          <a:p>
            <a:r>
              <a:rPr lang="en-US" dirty="0" smtClean="0"/>
              <a:t>Importance (but under-emphasis on) context in research on teacher knowledge (Rosenberg &amp; Koehler, 2015)</a:t>
            </a:r>
          </a:p>
          <a:p>
            <a:r>
              <a:rPr lang="en-US" dirty="0" smtClean="0"/>
              <a:t>Role of context in explaining processes around teaching and learning with technology (Phillips, Koehler, &amp; Rosenberg, 2016)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5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107751</TotalTime>
  <Words>1441</Words>
  <Application>Microsoft Macintosh PowerPoint</Application>
  <PresentationFormat>On-screen Show (4:3)</PresentationFormat>
  <Paragraphs>237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Helvetica Neue</vt:lpstr>
      <vt:lpstr>Arial</vt:lpstr>
      <vt:lpstr>Clarity</vt:lpstr>
      <vt:lpstr>Thinking of and with Data:  Supporting and Understanding Engaging Learning in STEM</vt:lpstr>
      <vt:lpstr>PowerPoint Presentation</vt:lpstr>
      <vt:lpstr>Data is power(ful)</vt:lpstr>
      <vt:lpstr>Data is power(ful)</vt:lpstr>
      <vt:lpstr>Guiding research questions</vt:lpstr>
      <vt:lpstr>What are the affordances of new types of data in STEM education?</vt:lpstr>
      <vt:lpstr>How does this data help us understand teaching and learning in STEM?</vt:lpstr>
      <vt:lpstr>PowerPoint Presentation</vt:lpstr>
      <vt:lpstr>Experience sampling method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engaged are students in-the-moment in science activities?</vt:lpstr>
      <vt:lpstr>How do students engage in work with data?</vt:lpstr>
      <vt:lpstr>How do students engage in work with data?</vt:lpstr>
      <vt:lpstr>How do students engage in work with data?</vt:lpstr>
      <vt:lpstr>How do students engage in work with data?</vt:lpstr>
      <vt:lpstr>PowerPoint Presentation</vt:lpstr>
      <vt:lpstr>Digital traces and network data</vt:lpstr>
      <vt:lpstr>For what purposes do students in a degree program use a hashtag?</vt:lpstr>
      <vt:lpstr>For what purposes do students in a degree program use a hashtag?</vt:lpstr>
      <vt:lpstr>For what purposes do students in a degree program use a hashtag?</vt:lpstr>
      <vt:lpstr>How does community form among in-service STEM teachers?</vt:lpstr>
      <vt:lpstr>How does community form among in-service STEM teachers?</vt:lpstr>
      <vt:lpstr>How does community form among in-service STEM teachers?</vt:lpstr>
      <vt:lpstr>PowerPoint Presentation</vt:lpstr>
      <vt:lpstr>Summary</vt:lpstr>
      <vt:lpstr>Future Work</vt:lpstr>
      <vt:lpstr>Supporting students to do data science</vt:lpstr>
      <vt:lpstr>Supporting students to do data science</vt:lpstr>
      <vt:lpstr>Combining methods and data sources to study complex phenomena</vt:lpstr>
      <vt:lpstr>Combining methods and data sources to study complex phenomena</vt:lpstr>
      <vt:lpstr>Leveraging the network effect to scale innovations</vt:lpstr>
      <vt:lpstr>Leveraging the network effect to scale innovations</vt:lpstr>
      <vt:lpstr>PowerPoint Presentation</vt:lpstr>
      <vt:lpstr>Future Work</vt:lpstr>
      <vt:lpstr>Guiding research questions</vt:lpstr>
      <vt:lpstr>Who gets to use data?</vt:lpstr>
      <vt:lpstr>Acknowledgments</vt:lpstr>
      <vt:lpstr>References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layer parameterizations are important </dc:title>
  <dc:creator>Aaron Rosenberg</dc:creator>
  <cp:lastModifiedBy>Rosenberg, Joshua Michael</cp:lastModifiedBy>
  <cp:revision>1336</cp:revision>
  <dcterms:created xsi:type="dcterms:W3CDTF">2014-12-16T19:18:20Z</dcterms:created>
  <dcterms:modified xsi:type="dcterms:W3CDTF">2018-01-15T02:33:09Z</dcterms:modified>
</cp:coreProperties>
</file>